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1" r:id="rId1"/>
  </p:sldMasterIdLst>
  <p:notesMasterIdLst>
    <p:notesMasterId r:id="rId3"/>
  </p:notesMasterIdLst>
  <p:sldIdLst>
    <p:sldId id="256" r:id="rId2"/>
  </p:sldIdLst>
  <p:sldSz cx="32918400" cy="219456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199" autoAdjust="0"/>
    <p:restoredTop sz="94660"/>
  </p:normalViewPr>
  <p:slideViewPr>
    <p:cSldViewPr snapToGrid="0">
      <p:cViewPr>
        <p:scale>
          <a:sx n="19" d="100"/>
          <a:sy n="19" d="100"/>
        </p:scale>
        <p:origin x="1532" y="2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D8DDE8-CA55-41A0-B9D4-996571AAA011}" type="datetimeFigureOut">
              <a:rPr lang="en-US" smtClean="0"/>
              <a:t>4/25/2017</a:t>
            </a:fld>
            <a:endParaRPr lang="en-US"/>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ED3DC7-30D5-4072-8900-7CF9FEEBBFB0}" type="slidenum">
              <a:rPr lang="en-US" smtClean="0"/>
              <a:t>‹#›</a:t>
            </a:fld>
            <a:endParaRPr lang="en-US"/>
          </a:p>
        </p:txBody>
      </p:sp>
    </p:spTree>
    <p:extLst>
      <p:ext uri="{BB962C8B-B14F-4D97-AF65-F5344CB8AC3E}">
        <p14:creationId xmlns:p14="http://schemas.microsoft.com/office/powerpoint/2010/main" val="3748575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114800" y="3591562"/>
            <a:ext cx="24688800" cy="7640320"/>
          </a:xfrm>
        </p:spPr>
        <p:txBody>
          <a:bodyPr anchor="b"/>
          <a:lstStyle>
            <a:lvl1pPr algn="ctr">
              <a:defRPr sz="16200"/>
            </a:lvl1pPr>
          </a:lstStyle>
          <a:p>
            <a:r>
              <a:rPr lang="en-US"/>
              <a:t>Click to edit Master title style</a:t>
            </a:r>
          </a:p>
        </p:txBody>
      </p:sp>
      <p:sp>
        <p:nvSpPr>
          <p:cNvPr id="3" name="Subtitle 2"/>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a:t>Click to edit Master subtitle style</a:t>
            </a:r>
          </a:p>
        </p:txBody>
      </p:sp>
      <p:sp>
        <p:nvSpPr>
          <p:cNvPr id="4" name="Date Placeholder 3"/>
          <p:cNvSpPr>
            <a:spLocks noGrp="1"/>
          </p:cNvSpPr>
          <p:nvPr>
            <p:ph type="dt" sz="half" idx="10"/>
          </p:nvPr>
        </p:nvSpPr>
        <p:spPr/>
        <p:txBody>
          <a:bodyPr/>
          <a:lstStyle/>
          <a:p>
            <a:fld id="{D3545FF1-5379-4BFC-9E39-3D14CEFC10EA}"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20922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545FF1-5379-4BFC-9E39-3D14CEFC10EA}"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2823319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5" y="5471163"/>
            <a:ext cx="28392120" cy="9128758"/>
          </a:xfrm>
        </p:spPr>
        <p:txBody>
          <a:bodyPr anchor="b"/>
          <a:lstStyle>
            <a:lvl1pPr>
              <a:defRPr sz="16200"/>
            </a:lvl1pPr>
          </a:lstStyle>
          <a:p>
            <a:r>
              <a:rPr lang="en-US"/>
              <a:t>Click to edit Master title style</a:t>
            </a:r>
          </a:p>
        </p:txBody>
      </p:sp>
      <p:sp>
        <p:nvSpPr>
          <p:cNvPr id="3" name="Text Placeholder 2"/>
          <p:cNvSpPr>
            <a:spLocks noGrp="1"/>
          </p:cNvSpPr>
          <p:nvPr>
            <p:ph type="body" idx="1"/>
          </p:nvPr>
        </p:nvSpPr>
        <p:spPr>
          <a:xfrm>
            <a:off x="2245995" y="14686283"/>
            <a:ext cx="28392120" cy="4800598"/>
          </a:xfrm>
        </p:spPr>
        <p:txBody>
          <a:bodyPr/>
          <a:lstStyle>
            <a:lvl1pPr marL="0" indent="0">
              <a:buNone/>
              <a:defRPr sz="6480">
                <a:solidFill>
                  <a:schemeClr val="tx1">
                    <a:tint val="75000"/>
                  </a:schemeClr>
                </a:solidFill>
              </a:defRPr>
            </a:lvl1pPr>
            <a:lvl2pPr marL="1234440" indent="0">
              <a:buNone/>
              <a:defRPr sz="5400">
                <a:solidFill>
                  <a:schemeClr val="tx1">
                    <a:tint val="75000"/>
                  </a:schemeClr>
                </a:solidFill>
              </a:defRPr>
            </a:lvl2pPr>
            <a:lvl3pPr marL="2468880" indent="0">
              <a:buNone/>
              <a:defRPr sz="4860">
                <a:solidFill>
                  <a:schemeClr val="tx1">
                    <a:tint val="75000"/>
                  </a:schemeClr>
                </a:solidFill>
              </a:defRPr>
            </a:lvl3pPr>
            <a:lvl4pPr marL="3703320" indent="0">
              <a:buNone/>
              <a:defRPr sz="4320">
                <a:solidFill>
                  <a:schemeClr val="tx1">
                    <a:tint val="75000"/>
                  </a:schemeClr>
                </a:solidFill>
              </a:defRPr>
            </a:lvl4pPr>
            <a:lvl5pPr marL="4937760" indent="0">
              <a:buNone/>
              <a:defRPr sz="4320">
                <a:solidFill>
                  <a:schemeClr val="tx1">
                    <a:tint val="75000"/>
                  </a:schemeClr>
                </a:solidFill>
              </a:defRPr>
            </a:lvl5pPr>
            <a:lvl6pPr marL="6172200" indent="0">
              <a:buNone/>
              <a:defRPr sz="4320">
                <a:solidFill>
                  <a:schemeClr val="tx1">
                    <a:tint val="75000"/>
                  </a:schemeClr>
                </a:solidFill>
              </a:defRPr>
            </a:lvl6pPr>
            <a:lvl7pPr marL="7406640" indent="0">
              <a:buNone/>
              <a:defRPr sz="4320">
                <a:solidFill>
                  <a:schemeClr val="tx1">
                    <a:tint val="75000"/>
                  </a:schemeClr>
                </a:solidFill>
              </a:defRPr>
            </a:lvl7pPr>
            <a:lvl8pPr marL="8641080" indent="0">
              <a:buNone/>
              <a:defRPr sz="4320">
                <a:solidFill>
                  <a:schemeClr val="tx1">
                    <a:tint val="75000"/>
                  </a:schemeClr>
                </a:solidFill>
              </a:defRPr>
            </a:lvl8pPr>
            <a:lvl9pPr marL="9875520" indent="0">
              <a:buNone/>
              <a:defRPr sz="43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545FF1-5379-4BFC-9E39-3D14CEFC10EA}"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39676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63140" y="5842000"/>
            <a:ext cx="13990320" cy="139242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664940" y="5842000"/>
            <a:ext cx="13990320" cy="139242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3545FF1-5379-4BFC-9E39-3D14CEFC10EA}"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606195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1"/>
            <a:ext cx="28392120" cy="4241802"/>
          </a:xfrm>
        </p:spPr>
        <p:txBody>
          <a:bodyPr/>
          <a:lstStyle/>
          <a:p>
            <a:r>
              <a:rPr lang="en-US"/>
              <a:t>Click to edit Master title style</a:t>
            </a:r>
          </a:p>
        </p:txBody>
      </p:sp>
      <p:sp>
        <p:nvSpPr>
          <p:cNvPr id="3" name="Text Placeholder 2"/>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Edit Master text styles</a:t>
            </a:r>
          </a:p>
        </p:txBody>
      </p:sp>
      <p:sp>
        <p:nvSpPr>
          <p:cNvPr id="4" name="Content Placeholder 3"/>
          <p:cNvSpPr>
            <a:spLocks noGrp="1"/>
          </p:cNvSpPr>
          <p:nvPr>
            <p:ph sz="half" idx="2"/>
          </p:nvPr>
        </p:nvSpPr>
        <p:spPr>
          <a:xfrm>
            <a:off x="2267429" y="8016240"/>
            <a:ext cx="13926025" cy="117906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Edit Master text styles</a:t>
            </a:r>
          </a:p>
        </p:txBody>
      </p:sp>
      <p:sp>
        <p:nvSpPr>
          <p:cNvPr id="6" name="Content Placeholder 5"/>
          <p:cNvSpPr>
            <a:spLocks noGrp="1"/>
          </p:cNvSpPr>
          <p:nvPr>
            <p:ph sz="quarter" idx="4"/>
          </p:nvPr>
        </p:nvSpPr>
        <p:spPr>
          <a:xfrm>
            <a:off x="16664940" y="8016240"/>
            <a:ext cx="13994608" cy="117906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3545FF1-5379-4BFC-9E39-3D14CEFC10EA}" type="datetimeFigureOut">
              <a:rPr lang="en-US" smtClean="0"/>
              <a:t>4/25/2017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4089436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3545FF1-5379-4BFC-9E39-3D14CEFC10EA}" type="datetimeFigureOut">
              <a:rPr lang="en-US" smtClean="0"/>
              <a:t>4/25/2017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1372208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545FF1-5379-4BFC-9E39-3D14CEFC10EA}" type="datetimeFigureOut">
              <a:rPr lang="en-US" smtClean="0"/>
              <a:t>4/25/2017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2664202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Content Placeholder 2"/>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Edit Master text styles</a:t>
            </a:r>
          </a:p>
        </p:txBody>
      </p:sp>
      <p:sp>
        <p:nvSpPr>
          <p:cNvPr id="5" name="Date Placeholder 4"/>
          <p:cNvSpPr>
            <a:spLocks noGrp="1"/>
          </p:cNvSpPr>
          <p:nvPr>
            <p:ph type="dt" sz="half" idx="10"/>
          </p:nvPr>
        </p:nvSpPr>
        <p:spPr/>
        <p:txBody>
          <a:bodyPr/>
          <a:lstStyle/>
          <a:p>
            <a:fld id="{D3545FF1-5379-4BFC-9E39-3D14CEFC10EA}"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2191639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Picture Placeholder 2"/>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US"/>
          </a:p>
        </p:txBody>
      </p:sp>
      <p:sp>
        <p:nvSpPr>
          <p:cNvPr id="4" name="Text Placeholder 3"/>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Edit Master text styles</a:t>
            </a:r>
          </a:p>
        </p:txBody>
      </p:sp>
      <p:sp>
        <p:nvSpPr>
          <p:cNvPr id="5" name="Date Placeholder 4"/>
          <p:cNvSpPr>
            <a:spLocks noGrp="1"/>
          </p:cNvSpPr>
          <p:nvPr>
            <p:ph type="dt" sz="half" idx="10"/>
          </p:nvPr>
        </p:nvSpPr>
        <p:spPr/>
        <p:txBody>
          <a:bodyPr/>
          <a:lstStyle/>
          <a:p>
            <a:fld id="{D3545FF1-5379-4BFC-9E39-3D14CEFC10EA}"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3133437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545FF1-5379-4BFC-9E39-3D14CEFC10EA}"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3054620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0" y="1168400"/>
            <a:ext cx="7098030" cy="1859788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63140" y="1168400"/>
            <a:ext cx="20882610" cy="1859788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545FF1-5379-4BFC-9E39-3D14CEFC10EA}"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FBF10B-A91C-48F7-8276-DEB5F634FA82}" type="slidenum">
              <a:rPr lang="en-US" smtClean="0"/>
              <a:t>‹#›</a:t>
            </a:fld>
            <a:endParaRPr lang="en-US"/>
          </a:p>
        </p:txBody>
      </p:sp>
    </p:spTree>
    <p:extLst>
      <p:ext uri="{BB962C8B-B14F-4D97-AF65-F5344CB8AC3E}">
        <p14:creationId xmlns:p14="http://schemas.microsoft.com/office/powerpoint/2010/main" val="2858837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75000"/>
                  </a:schemeClr>
                </a:solidFill>
              </a:defRPr>
            </a:lvl1pPr>
          </a:lstStyle>
          <a:p>
            <a:fld id="{D3545FF1-5379-4BFC-9E39-3D14CEFC10EA}" type="datetimeFigureOut">
              <a:rPr lang="en-US" smtClean="0"/>
              <a:t>4/25/2017</a:t>
            </a:fld>
            <a:endParaRPr lang="en-US"/>
          </a:p>
        </p:txBody>
      </p:sp>
      <p:sp>
        <p:nvSpPr>
          <p:cNvPr id="5" name="Footer Placeholder 4"/>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75000"/>
                  </a:schemeClr>
                </a:solidFill>
              </a:defRPr>
            </a:lvl1pPr>
          </a:lstStyle>
          <a:p>
            <a:fld id="{C7FBF10B-A91C-48F7-8276-DEB5F634FA82}" type="slidenum">
              <a:rPr lang="en-US" smtClean="0"/>
              <a:t>‹#›</a:t>
            </a:fld>
            <a:endParaRPr lang="en-US"/>
          </a:p>
        </p:txBody>
      </p:sp>
    </p:spTree>
    <p:extLst>
      <p:ext uri="{BB962C8B-B14F-4D97-AF65-F5344CB8AC3E}">
        <p14:creationId xmlns:p14="http://schemas.microsoft.com/office/powerpoint/2010/main" val="2773041369"/>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panose="020B0604020202020204" pitchFamily="34" charset="0"/>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panose="020B0604020202020204" pitchFamily="34" charset="0"/>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panose="020B0604020202020204" pitchFamily="34" charset="0"/>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014666" y="488502"/>
            <a:ext cx="32601159" cy="2031325"/>
          </a:xfrm>
          <a:prstGeom prst="rect">
            <a:avLst/>
          </a:prstGeom>
          <a:noFill/>
        </p:spPr>
        <p:txBody>
          <a:bodyPr wrap="square" rtlCol="0">
            <a:spAutoFit/>
          </a:bodyPr>
          <a:lstStyle/>
          <a:p>
            <a:pPr algn="ctr"/>
            <a:r>
              <a:rPr lang="en-US" sz="5400" dirty="0">
                <a:latin typeface="Centaur" panose="02030504050205020304" pitchFamily="18" charset="0"/>
              </a:rPr>
              <a:t>PICO: In patients with cardiovascular disease and sinus congestion of any etiology, does use </a:t>
            </a:r>
          </a:p>
          <a:p>
            <a:pPr algn="ctr"/>
            <a:r>
              <a:rPr lang="en-US" sz="5400" dirty="0">
                <a:latin typeface="Centaur" panose="02030504050205020304" pitchFamily="18" charset="0"/>
              </a:rPr>
              <a:t>of pseudoephedrine versus no pseudoephedrine lead to increased adverse cardiovascular events?</a:t>
            </a:r>
          </a:p>
          <a:p>
            <a:r>
              <a:rPr lang="en-US" dirty="0"/>
              <a:t> </a:t>
            </a:r>
          </a:p>
        </p:txBody>
      </p:sp>
      <p:sp>
        <p:nvSpPr>
          <p:cNvPr id="3" name="Rectangle 2"/>
          <p:cNvSpPr/>
          <p:nvPr/>
        </p:nvSpPr>
        <p:spPr>
          <a:xfrm>
            <a:off x="429208" y="3172409"/>
            <a:ext cx="10058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Problem Background</a:t>
            </a:r>
          </a:p>
        </p:txBody>
      </p:sp>
      <p:sp>
        <p:nvSpPr>
          <p:cNvPr id="4" name="TextBox 3"/>
          <p:cNvSpPr txBox="1"/>
          <p:nvPr/>
        </p:nvSpPr>
        <p:spPr>
          <a:xfrm>
            <a:off x="429208" y="4385302"/>
            <a:ext cx="10058400" cy="6186309"/>
          </a:xfrm>
          <a:prstGeom prst="rect">
            <a:avLst/>
          </a:prstGeom>
          <a:noFill/>
        </p:spPr>
        <p:txBody>
          <a:bodyPr wrap="square" rtlCol="0">
            <a:spAutoFit/>
          </a:bodyPr>
          <a:lstStyle/>
          <a:p>
            <a:pPr marL="457200" indent="-457200">
              <a:buFont typeface="Arial" panose="020B0604020202020204" pitchFamily="34" charset="0"/>
              <a:buChar char="•"/>
            </a:pPr>
            <a:r>
              <a:rPr lang="en-US" sz="3600" dirty="0">
                <a:latin typeface="Centaur" panose="02030504050205020304" pitchFamily="18" charset="0"/>
              </a:rPr>
              <a:t>Sinus congestion is a common complaint in ambulatory care</a:t>
            </a:r>
          </a:p>
          <a:p>
            <a:pPr marL="457200" indent="-457200">
              <a:buFont typeface="Arial" panose="020B0604020202020204" pitchFamily="34" charset="0"/>
              <a:buChar char="•"/>
            </a:pPr>
            <a:r>
              <a:rPr lang="en-US" sz="3600" dirty="0">
                <a:latin typeface="Centaur" panose="02030504050205020304" pitchFamily="18" charset="0"/>
              </a:rPr>
              <a:t>Pseudoephedrine is an oral sympathomimetic OTC medication that relieves congestion</a:t>
            </a:r>
          </a:p>
          <a:p>
            <a:pPr marL="457200" indent="-457200">
              <a:buFont typeface="Arial" panose="020B0604020202020204" pitchFamily="34" charset="0"/>
              <a:buChar char="•"/>
            </a:pPr>
            <a:r>
              <a:rPr lang="en-US" sz="3600" dirty="0">
                <a:latin typeface="Centaur" panose="02030504050205020304" pitchFamily="18" charset="0"/>
              </a:rPr>
              <a:t>The mechanism of action concerns providers regarding safety of use in patients with cardiovascular disease</a:t>
            </a:r>
          </a:p>
          <a:p>
            <a:pPr marL="457200" indent="-457200">
              <a:buFont typeface="Arial" panose="020B0604020202020204" pitchFamily="34" charset="0"/>
              <a:buChar char="•"/>
            </a:pPr>
            <a:r>
              <a:rPr lang="en-US" sz="3600" dirty="0">
                <a:latin typeface="Centaur" panose="02030504050205020304" pitchFamily="18" charset="0"/>
              </a:rPr>
              <a:t>The FDA encouraged discontinuation of </a:t>
            </a:r>
            <a:r>
              <a:rPr lang="en-US" sz="3600" dirty="0">
                <a:latin typeface="Centaur" panose="02030504050205020304" pitchFamily="18" charset="0"/>
                <a:ea typeface="Calibri" panose="020F0502020204030204" pitchFamily="34" charset="0"/>
              </a:rPr>
              <a:t>phenylpropanolamine (PPA), another oral sympathomimetic used as a decongestant, after estimates that 200-500 annual cases of hemorrhagic stroke were linked to the drug</a:t>
            </a:r>
            <a:endParaRPr lang="en-US" sz="3600" dirty="0">
              <a:latin typeface="Centaur" panose="02030504050205020304" pitchFamily="18" charset="0"/>
            </a:endParaRPr>
          </a:p>
        </p:txBody>
      </p:sp>
      <p:sp>
        <p:nvSpPr>
          <p:cNvPr id="5" name="Rectangle 4"/>
          <p:cNvSpPr/>
          <p:nvPr/>
        </p:nvSpPr>
        <p:spPr>
          <a:xfrm>
            <a:off x="429208" y="15283967"/>
            <a:ext cx="10058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Methods of Data Collection</a:t>
            </a:r>
          </a:p>
        </p:txBody>
      </p:sp>
      <p:sp>
        <p:nvSpPr>
          <p:cNvPr id="8" name="TextBox 7"/>
          <p:cNvSpPr txBox="1"/>
          <p:nvPr/>
        </p:nvSpPr>
        <p:spPr>
          <a:xfrm>
            <a:off x="429208" y="16373397"/>
            <a:ext cx="10058400" cy="5078313"/>
          </a:xfrm>
          <a:prstGeom prst="rect">
            <a:avLst/>
          </a:prstGeom>
          <a:noFill/>
        </p:spPr>
        <p:txBody>
          <a:bodyPr wrap="square" rtlCol="0">
            <a:spAutoFit/>
          </a:bodyPr>
          <a:lstStyle/>
          <a:p>
            <a:pPr marL="571500" indent="-571500">
              <a:buFont typeface="Arial" panose="020B0604020202020204" pitchFamily="34" charset="0"/>
              <a:buChar char="•"/>
            </a:pPr>
            <a:r>
              <a:rPr lang="en-US" sz="3600" dirty="0">
                <a:latin typeface="Centaur" panose="02030504050205020304" pitchFamily="18" charset="0"/>
              </a:rPr>
              <a:t>Online databases used included CINAHL and Cochrane </a:t>
            </a:r>
          </a:p>
          <a:p>
            <a:pPr marL="571500" indent="-571500">
              <a:buFont typeface="Arial" panose="020B0604020202020204" pitchFamily="34" charset="0"/>
              <a:buChar char="•"/>
            </a:pPr>
            <a:r>
              <a:rPr lang="en-US" sz="3600" dirty="0" err="1">
                <a:latin typeface="Centaur" panose="02030504050205020304" pitchFamily="18" charset="0"/>
              </a:rPr>
              <a:t>Lexicomp</a:t>
            </a:r>
            <a:r>
              <a:rPr lang="en-US" sz="3600" dirty="0">
                <a:latin typeface="Centaur" panose="02030504050205020304" pitchFamily="18" charset="0"/>
              </a:rPr>
              <a:t> consulted for drug facts and adverse effects</a:t>
            </a:r>
          </a:p>
          <a:p>
            <a:pPr marL="571500" indent="-571500">
              <a:buFont typeface="Arial" panose="020B0604020202020204" pitchFamily="34" charset="0"/>
              <a:buChar char="•"/>
            </a:pPr>
            <a:r>
              <a:rPr lang="en-US" sz="3600" dirty="0">
                <a:latin typeface="Centaur" panose="02030504050205020304" pitchFamily="18" charset="0"/>
              </a:rPr>
              <a:t>Search terms were: Pseudoephedrine, pseudoephedrine and cardiac, pseudoephedrine and blood pressure, stimulant and cardiac</a:t>
            </a:r>
          </a:p>
          <a:p>
            <a:pPr marL="571500" indent="-571500">
              <a:buFont typeface="Arial" panose="020B0604020202020204" pitchFamily="34" charset="0"/>
              <a:buChar char="•"/>
            </a:pPr>
            <a:r>
              <a:rPr lang="en-US" sz="3600" dirty="0">
                <a:latin typeface="Centaur" panose="02030504050205020304" pitchFamily="18" charset="0"/>
              </a:rPr>
              <a:t>Search tools used: Boolean/phrase, full text, and peer reviewed</a:t>
            </a:r>
          </a:p>
        </p:txBody>
      </p:sp>
      <p:sp>
        <p:nvSpPr>
          <p:cNvPr id="9" name="Rectangle 8"/>
          <p:cNvSpPr/>
          <p:nvPr/>
        </p:nvSpPr>
        <p:spPr>
          <a:xfrm>
            <a:off x="11420669" y="5787568"/>
            <a:ext cx="10058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Inclusion and Exclusion Criteria</a:t>
            </a:r>
          </a:p>
        </p:txBody>
      </p:sp>
      <p:sp>
        <p:nvSpPr>
          <p:cNvPr id="16" name="TextBox 15"/>
          <p:cNvSpPr txBox="1"/>
          <p:nvPr/>
        </p:nvSpPr>
        <p:spPr>
          <a:xfrm>
            <a:off x="11420669" y="6740770"/>
            <a:ext cx="10058400" cy="3416320"/>
          </a:xfrm>
          <a:prstGeom prst="rect">
            <a:avLst/>
          </a:prstGeom>
          <a:noFill/>
        </p:spPr>
        <p:txBody>
          <a:bodyPr wrap="square" rtlCol="0">
            <a:spAutoFit/>
          </a:bodyPr>
          <a:lstStyle/>
          <a:p>
            <a:r>
              <a:rPr lang="en-US" sz="3600" u="sng" dirty="0">
                <a:latin typeface="Centaur" panose="02030504050205020304" pitchFamily="18" charset="0"/>
              </a:rPr>
              <a:t>Inclusion:</a:t>
            </a:r>
            <a:r>
              <a:rPr lang="en-US" sz="3600" dirty="0">
                <a:latin typeface="Centaur" panose="02030504050205020304" pitchFamily="18" charset="0"/>
              </a:rPr>
              <a:t> No age limit on literature, English language, all ages, ethnicities, and genders</a:t>
            </a:r>
          </a:p>
          <a:p>
            <a:r>
              <a:rPr lang="en-US" sz="3600" u="sng" dirty="0">
                <a:latin typeface="Centaur" panose="02030504050205020304" pitchFamily="18" charset="0"/>
              </a:rPr>
              <a:t>Exclusion:</a:t>
            </a:r>
            <a:r>
              <a:rPr lang="en-US" sz="3600" dirty="0">
                <a:latin typeface="Centaur" panose="02030504050205020304" pitchFamily="18" charset="0"/>
              </a:rPr>
              <a:t> Literature not measuring effect of pseudoephedrine on cardiovascular biomarkers</a:t>
            </a:r>
          </a:p>
          <a:p>
            <a:r>
              <a:rPr lang="en-US" sz="3600" b="1" dirty="0">
                <a:latin typeface="Centaur" panose="02030504050205020304" pitchFamily="18" charset="0"/>
              </a:rPr>
              <a:t>114 articles retrieved, 2 met inclusion criteria</a:t>
            </a:r>
          </a:p>
          <a:p>
            <a:endParaRPr lang="en-US" sz="3600" dirty="0">
              <a:latin typeface="Centaur" panose="02030504050205020304" pitchFamily="18" charset="0"/>
            </a:endParaRPr>
          </a:p>
        </p:txBody>
      </p:sp>
      <p:sp>
        <p:nvSpPr>
          <p:cNvPr id="19" name="Rectangle 18"/>
          <p:cNvSpPr/>
          <p:nvPr/>
        </p:nvSpPr>
        <p:spPr>
          <a:xfrm>
            <a:off x="11308700" y="9736466"/>
            <a:ext cx="10058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Appraisal and Summary</a:t>
            </a:r>
          </a:p>
        </p:txBody>
      </p:sp>
      <p:graphicFrame>
        <p:nvGraphicFramePr>
          <p:cNvPr id="20" name="Table 19"/>
          <p:cNvGraphicFramePr>
            <a:graphicFrameLocks noGrp="1"/>
          </p:cNvGraphicFramePr>
          <p:nvPr>
            <p:extLst>
              <p:ext uri="{D42A27DB-BD31-4B8C-83A1-F6EECF244321}">
                <p14:modId xmlns:p14="http://schemas.microsoft.com/office/powerpoint/2010/main" val="784700618"/>
              </p:ext>
            </p:extLst>
          </p:nvPr>
        </p:nvGraphicFramePr>
        <p:xfrm>
          <a:off x="11308700" y="10808019"/>
          <a:ext cx="10058400" cy="10037872"/>
        </p:xfrm>
        <a:graphic>
          <a:graphicData uri="http://schemas.openxmlformats.org/drawingml/2006/table">
            <a:tbl>
              <a:tblPr firstRow="1" bandRow="1">
                <a:tableStyleId>{5C22544A-7EE6-4342-B048-85BDC9FD1C3A}</a:tableStyleId>
              </a:tblPr>
              <a:tblGrid>
                <a:gridCol w="2892490">
                  <a:extLst>
                    <a:ext uri="{9D8B030D-6E8A-4147-A177-3AD203B41FA5}">
                      <a16:colId xmlns:a16="http://schemas.microsoft.com/office/drawing/2014/main" val="772535861"/>
                    </a:ext>
                  </a:extLst>
                </a:gridCol>
                <a:gridCol w="2090057">
                  <a:extLst>
                    <a:ext uri="{9D8B030D-6E8A-4147-A177-3AD203B41FA5}">
                      <a16:colId xmlns:a16="http://schemas.microsoft.com/office/drawing/2014/main" val="2359347414"/>
                    </a:ext>
                  </a:extLst>
                </a:gridCol>
                <a:gridCol w="5075853">
                  <a:extLst>
                    <a:ext uri="{9D8B030D-6E8A-4147-A177-3AD203B41FA5}">
                      <a16:colId xmlns:a16="http://schemas.microsoft.com/office/drawing/2014/main" val="3836628833"/>
                    </a:ext>
                  </a:extLst>
                </a:gridCol>
              </a:tblGrid>
              <a:tr h="1268963">
                <a:tc>
                  <a:txBody>
                    <a:bodyPr/>
                    <a:lstStyle/>
                    <a:p>
                      <a:pPr algn="ctr"/>
                      <a:r>
                        <a:rPr lang="en-US" sz="4000" dirty="0"/>
                        <a:t>Article</a:t>
                      </a:r>
                    </a:p>
                  </a:txBody>
                  <a:tcPr/>
                </a:tc>
                <a:tc>
                  <a:txBody>
                    <a:bodyPr/>
                    <a:lstStyle/>
                    <a:p>
                      <a:r>
                        <a:rPr lang="en-US" sz="4000" dirty="0"/>
                        <a:t>Level of Evidence</a:t>
                      </a:r>
                    </a:p>
                  </a:txBody>
                  <a:tcPr/>
                </a:tc>
                <a:tc>
                  <a:txBody>
                    <a:bodyPr/>
                    <a:lstStyle/>
                    <a:p>
                      <a:pPr algn="ctr"/>
                      <a:r>
                        <a:rPr lang="en-US" sz="4000" dirty="0"/>
                        <a:t>Key Findings</a:t>
                      </a:r>
                    </a:p>
                  </a:txBody>
                  <a:tcPr/>
                </a:tc>
                <a:extLst>
                  <a:ext uri="{0D108BD9-81ED-4DB2-BD59-A6C34878D82A}">
                    <a16:rowId xmlns:a16="http://schemas.microsoft.com/office/drawing/2014/main" val="3883979394"/>
                  </a:ext>
                </a:extLst>
              </a:tr>
              <a:tr h="3149392">
                <a:tc>
                  <a:txBody>
                    <a:bodyPr/>
                    <a:lstStyle/>
                    <a:p>
                      <a:r>
                        <a:rPr lang="en-US" sz="2000" kern="1200" dirty="0" err="1">
                          <a:solidFill>
                            <a:schemeClr val="dk1"/>
                          </a:solidFill>
                          <a:effectLst/>
                          <a:latin typeface="+mn-lt"/>
                          <a:ea typeface="+mn-ea"/>
                          <a:cs typeface="+mn-cs"/>
                        </a:rPr>
                        <a:t>Bilici</a:t>
                      </a:r>
                      <a:r>
                        <a:rPr lang="en-US" sz="2000" kern="1200" dirty="0">
                          <a:solidFill>
                            <a:schemeClr val="dk1"/>
                          </a:solidFill>
                          <a:effectLst/>
                          <a:latin typeface="+mn-lt"/>
                          <a:ea typeface="+mn-ea"/>
                          <a:cs typeface="+mn-cs"/>
                        </a:rPr>
                        <a:t>, M., </a:t>
                      </a:r>
                      <a:r>
                        <a:rPr lang="en-US" sz="2000" kern="1200" dirty="0" err="1">
                          <a:solidFill>
                            <a:schemeClr val="dk1"/>
                          </a:solidFill>
                          <a:effectLst/>
                          <a:latin typeface="+mn-lt"/>
                          <a:ea typeface="+mn-ea"/>
                          <a:cs typeface="+mn-cs"/>
                        </a:rPr>
                        <a:t>Turkay</a:t>
                      </a:r>
                      <a:r>
                        <a:rPr lang="en-US" sz="2000" kern="1200" dirty="0">
                          <a:solidFill>
                            <a:schemeClr val="dk1"/>
                          </a:solidFill>
                          <a:effectLst/>
                          <a:latin typeface="+mn-lt"/>
                          <a:ea typeface="+mn-ea"/>
                          <a:cs typeface="+mn-cs"/>
                        </a:rPr>
                        <a:t>, S., Yilmaz, A., </a:t>
                      </a:r>
                      <a:r>
                        <a:rPr lang="en-US" sz="2000" kern="1200" dirty="0" err="1">
                          <a:solidFill>
                            <a:schemeClr val="dk1"/>
                          </a:solidFill>
                          <a:effectLst/>
                          <a:latin typeface="+mn-lt"/>
                          <a:ea typeface="+mn-ea"/>
                          <a:cs typeface="+mn-cs"/>
                        </a:rPr>
                        <a:t>Kurtaran</a:t>
                      </a:r>
                      <a:r>
                        <a:rPr lang="en-US" sz="2000" kern="1200" dirty="0">
                          <a:solidFill>
                            <a:schemeClr val="dk1"/>
                          </a:solidFill>
                          <a:effectLst/>
                          <a:latin typeface="+mn-lt"/>
                          <a:ea typeface="+mn-ea"/>
                          <a:cs typeface="+mn-cs"/>
                        </a:rPr>
                        <a:t>, H., </a:t>
                      </a:r>
                      <a:r>
                        <a:rPr lang="en-US" sz="2000" kern="1200" dirty="0" err="1">
                          <a:solidFill>
                            <a:schemeClr val="dk1"/>
                          </a:solidFill>
                          <a:effectLst/>
                          <a:latin typeface="+mn-lt"/>
                          <a:ea typeface="+mn-ea"/>
                          <a:cs typeface="+mn-cs"/>
                        </a:rPr>
                        <a:t>Catal</a:t>
                      </a:r>
                      <a:r>
                        <a:rPr lang="en-US" sz="2000" kern="1200" dirty="0">
                          <a:solidFill>
                            <a:schemeClr val="dk1"/>
                          </a:solidFill>
                          <a:effectLst/>
                          <a:latin typeface="+mn-lt"/>
                          <a:ea typeface="+mn-ea"/>
                          <a:cs typeface="+mn-cs"/>
                        </a:rPr>
                        <a:t>, F., </a:t>
                      </a:r>
                      <a:r>
                        <a:rPr lang="en-US" sz="2000" kern="1200" dirty="0" err="1">
                          <a:solidFill>
                            <a:schemeClr val="dk1"/>
                          </a:solidFill>
                          <a:effectLst/>
                          <a:latin typeface="+mn-lt"/>
                          <a:ea typeface="+mn-ea"/>
                          <a:cs typeface="+mn-cs"/>
                        </a:rPr>
                        <a:t>Tonbul</a:t>
                      </a:r>
                      <a:r>
                        <a:rPr lang="en-US" sz="2000" kern="1200" dirty="0">
                          <a:solidFill>
                            <a:schemeClr val="dk1"/>
                          </a:solidFill>
                          <a:effectLst/>
                          <a:latin typeface="+mn-lt"/>
                          <a:ea typeface="+mn-ea"/>
                          <a:cs typeface="+mn-cs"/>
                        </a:rPr>
                        <a:t>, A,…</a:t>
                      </a:r>
                      <a:r>
                        <a:rPr lang="en-US" sz="2000" kern="1200" dirty="0" err="1">
                          <a:solidFill>
                            <a:schemeClr val="dk1"/>
                          </a:solidFill>
                          <a:effectLst/>
                          <a:latin typeface="+mn-lt"/>
                          <a:ea typeface="+mn-ea"/>
                          <a:cs typeface="+mn-cs"/>
                        </a:rPr>
                        <a:t>Orun</a:t>
                      </a:r>
                      <a:r>
                        <a:rPr lang="en-US" sz="2000" kern="1200" dirty="0">
                          <a:solidFill>
                            <a:schemeClr val="dk1"/>
                          </a:solidFill>
                          <a:effectLst/>
                          <a:latin typeface="+mn-lt"/>
                          <a:ea typeface="+mn-ea"/>
                          <a:cs typeface="+mn-cs"/>
                        </a:rPr>
                        <a:t>, U. (2011). Effect of pseudoephedrine on cardiac rhythm of children with rhinitis. </a:t>
                      </a:r>
                      <a:r>
                        <a:rPr lang="en-US" sz="2000" i="1" kern="1200" dirty="0">
                          <a:solidFill>
                            <a:schemeClr val="dk1"/>
                          </a:solidFill>
                          <a:effectLst/>
                          <a:latin typeface="+mn-lt"/>
                          <a:ea typeface="+mn-ea"/>
                          <a:cs typeface="+mn-cs"/>
                        </a:rPr>
                        <a:t>Indian Journal of Pediatrics</a:t>
                      </a:r>
                      <a:r>
                        <a:rPr lang="en-US" sz="2000" kern="1200" dirty="0">
                          <a:solidFill>
                            <a:schemeClr val="dk1"/>
                          </a:solidFill>
                          <a:effectLst/>
                          <a:latin typeface="+mn-lt"/>
                          <a:ea typeface="+mn-ea"/>
                          <a:cs typeface="+mn-cs"/>
                        </a:rPr>
                        <a:t>. Vol 78, p1361-1364. </a:t>
                      </a:r>
                      <a:endParaRPr lang="en-US" sz="2000" dirty="0"/>
                    </a:p>
                  </a:txBody>
                  <a:tcPr/>
                </a:tc>
                <a:tc>
                  <a:txBody>
                    <a:bodyPr/>
                    <a:lstStyle/>
                    <a:p>
                      <a:pPr algn="ctr"/>
                      <a:endParaRPr lang="en-US" sz="7200" dirty="0"/>
                    </a:p>
                    <a:p>
                      <a:pPr algn="ctr"/>
                      <a:r>
                        <a:rPr lang="en-US" sz="7200" dirty="0"/>
                        <a:t>6</a:t>
                      </a:r>
                    </a:p>
                  </a:txBody>
                  <a:tcPr/>
                </a:tc>
                <a:tc>
                  <a:txBody>
                    <a:bodyPr/>
                    <a:lstStyle/>
                    <a:p>
                      <a:r>
                        <a:rPr lang="en-US" sz="2000" b="0" i="0" dirty="0">
                          <a:effectLst/>
                          <a:latin typeface="+mn-lt"/>
                          <a:ea typeface="Calibri" panose="020F0502020204030204" pitchFamily="34" charset="0"/>
                        </a:rPr>
                        <a:t>Using Holter monitors on 25 children for a day at two intervals, 24 hours before pseudoephedrine and on day 4 of pseudoephedrine. Mean age 8.7 years. This study found that there was no additional dysrhythmia risk in children who were generally healthy with rhinitis.</a:t>
                      </a:r>
                      <a:endParaRPr lang="en-US" sz="2000" b="0" i="0" dirty="0">
                        <a:latin typeface="+mn-lt"/>
                      </a:endParaRPr>
                    </a:p>
                  </a:txBody>
                  <a:tcPr/>
                </a:tc>
                <a:extLst>
                  <a:ext uri="{0D108BD9-81ED-4DB2-BD59-A6C34878D82A}">
                    <a16:rowId xmlns:a16="http://schemas.microsoft.com/office/drawing/2014/main" val="3665039048"/>
                  </a:ext>
                </a:extLst>
              </a:tr>
              <a:tr h="5470278">
                <a:tc>
                  <a:txBody>
                    <a:bodyPr/>
                    <a:lstStyle/>
                    <a:p>
                      <a:r>
                        <a:rPr lang="en-US" sz="2000" kern="1200" dirty="0">
                          <a:solidFill>
                            <a:schemeClr val="dk1"/>
                          </a:solidFill>
                          <a:effectLst/>
                          <a:latin typeface="+mn-lt"/>
                          <a:ea typeface="+mn-ea"/>
                          <a:cs typeface="+mn-cs"/>
                        </a:rPr>
                        <a:t>Salerno, S., Jackson, J., &amp; </a:t>
                      </a:r>
                      <a:r>
                        <a:rPr lang="en-US" sz="2000" kern="1200" dirty="0" err="1">
                          <a:solidFill>
                            <a:schemeClr val="dk1"/>
                          </a:solidFill>
                          <a:effectLst/>
                          <a:latin typeface="+mn-lt"/>
                          <a:ea typeface="+mn-ea"/>
                          <a:cs typeface="+mn-cs"/>
                        </a:rPr>
                        <a:t>Berbano</a:t>
                      </a:r>
                      <a:r>
                        <a:rPr lang="en-US" sz="2000" kern="1200" dirty="0">
                          <a:solidFill>
                            <a:schemeClr val="dk1"/>
                          </a:solidFill>
                          <a:effectLst/>
                          <a:latin typeface="+mn-lt"/>
                          <a:ea typeface="+mn-ea"/>
                          <a:cs typeface="+mn-cs"/>
                        </a:rPr>
                        <a:t>, E. (2005). Effect of oral pseudoephedrine on blood pressure and heart rate: A meta-analysis. </a:t>
                      </a:r>
                      <a:r>
                        <a:rPr lang="en-US" sz="2000" i="1" kern="1200" dirty="0">
                          <a:solidFill>
                            <a:schemeClr val="dk1"/>
                          </a:solidFill>
                          <a:effectLst/>
                          <a:latin typeface="+mn-lt"/>
                          <a:ea typeface="+mn-ea"/>
                          <a:cs typeface="+mn-cs"/>
                        </a:rPr>
                        <a:t>Arch Intern Med. </a:t>
                      </a:r>
                      <a:r>
                        <a:rPr lang="en-US" sz="2000" kern="1200" dirty="0">
                          <a:solidFill>
                            <a:schemeClr val="dk1"/>
                          </a:solidFill>
                          <a:effectLst/>
                          <a:latin typeface="+mn-lt"/>
                          <a:ea typeface="+mn-ea"/>
                          <a:cs typeface="+mn-cs"/>
                        </a:rPr>
                        <a:t>Vol 165, p1686-1694. </a:t>
                      </a:r>
                      <a:endParaRPr lang="en-US" sz="2000" dirty="0"/>
                    </a:p>
                  </a:txBody>
                  <a:tcPr/>
                </a:tc>
                <a:tc>
                  <a:txBody>
                    <a:bodyPr/>
                    <a:lstStyle/>
                    <a:p>
                      <a:pPr algn="ctr"/>
                      <a:endParaRPr lang="en-US" sz="7200" dirty="0"/>
                    </a:p>
                    <a:p>
                      <a:pPr algn="ctr"/>
                      <a:endParaRPr lang="en-US" sz="7200" dirty="0"/>
                    </a:p>
                    <a:p>
                      <a:pPr algn="ctr"/>
                      <a:r>
                        <a:rPr lang="en-US" sz="7200" dirty="0"/>
                        <a:t>1</a:t>
                      </a:r>
                    </a:p>
                  </a:txBody>
                  <a:tcPr/>
                </a:tc>
                <a:tc>
                  <a:txBody>
                    <a:bodyPr/>
                    <a:lstStyle/>
                    <a:p>
                      <a:r>
                        <a:rPr lang="en-US" sz="2000" dirty="0"/>
                        <a:t>Meta-analysis </a:t>
                      </a:r>
                      <a:r>
                        <a:rPr lang="en-US" sz="2000" kern="1200" dirty="0">
                          <a:solidFill>
                            <a:schemeClr val="dk1"/>
                          </a:solidFill>
                          <a:effectLst/>
                          <a:latin typeface="+mn-lt"/>
                          <a:ea typeface="+mn-ea"/>
                          <a:cs typeface="+mn-cs"/>
                        </a:rPr>
                        <a:t>analyzed 24 randomized placebo-controlled trials of pseudoephedrine treatment in adults to quantify the effect of the drug on heart rate and blood pressure. Population of 1,285 adults with mean age 34.9. </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Average SBP elevation of 1 mm Hg</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Average HR elevation of 3 beats/minute</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No effect on DBP</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Average SBP elevation in patients with controlled HTN 1.53 mm Hg </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Immediate-release formulations cause greater elevations of SBP</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Sustained-release formulations cause greater elevations of HR</a:t>
                      </a:r>
                    </a:p>
                    <a:p>
                      <a:pPr marL="342900" indent="-342900">
                        <a:buFont typeface="Arial" panose="020B0604020202020204" pitchFamily="34" charset="0"/>
                        <a:buChar char="•"/>
                      </a:pPr>
                      <a:r>
                        <a:rPr lang="en-US" sz="2000" kern="1200" dirty="0">
                          <a:solidFill>
                            <a:schemeClr val="dk1"/>
                          </a:solidFill>
                          <a:effectLst/>
                          <a:latin typeface="+mn-lt"/>
                          <a:ea typeface="+mn-ea"/>
                          <a:cs typeface="+mn-cs"/>
                        </a:rPr>
                        <a:t>Outliers with SBP greater than 20 mm Hg were identified in articles not meeting inclusion criteria, but cases were less than 3% of total population studied</a:t>
                      </a:r>
                      <a:endParaRPr lang="en-US" sz="2000" dirty="0"/>
                    </a:p>
                  </a:txBody>
                  <a:tcPr/>
                </a:tc>
                <a:extLst>
                  <a:ext uri="{0D108BD9-81ED-4DB2-BD59-A6C34878D82A}">
                    <a16:rowId xmlns:a16="http://schemas.microsoft.com/office/drawing/2014/main" val="3938665199"/>
                  </a:ext>
                </a:extLst>
              </a:tr>
            </a:tbl>
          </a:graphicData>
        </a:graphic>
      </p:graphicFrame>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164" y="11315950"/>
            <a:ext cx="8774508" cy="3792987"/>
          </a:xfrm>
          <a:prstGeom prst="rect">
            <a:avLst/>
          </a:prstGeom>
          <a:ln w="38100">
            <a:solidFill>
              <a:schemeClr val="accent1"/>
            </a:solidFill>
          </a:ln>
        </p:spPr>
      </p:pic>
      <p:pic>
        <p:nvPicPr>
          <p:cNvPr id="30" name="Picture 29"/>
          <p:cNvPicPr>
            <a:picLocks noChangeAspect="1"/>
          </p:cNvPicPr>
          <p:nvPr/>
        </p:nvPicPr>
        <p:blipFill rotWithShape="1">
          <a:blip r:embed="rId3">
            <a:extLst>
              <a:ext uri="{28A0092B-C50C-407E-A947-70E740481C1C}">
                <a14:useLocalDpi xmlns:a14="http://schemas.microsoft.com/office/drawing/2010/main" val="0"/>
              </a:ext>
            </a:extLst>
          </a:blip>
          <a:srcRect b="2658"/>
          <a:stretch/>
        </p:blipFill>
        <p:spPr>
          <a:xfrm>
            <a:off x="429208" y="421278"/>
            <a:ext cx="4105842" cy="2315730"/>
          </a:xfrm>
          <a:prstGeom prst="rect">
            <a:avLst/>
          </a:prstGeom>
        </p:spPr>
      </p:pic>
      <p:sp>
        <p:nvSpPr>
          <p:cNvPr id="33" name="Rectangle 32"/>
          <p:cNvSpPr/>
          <p:nvPr/>
        </p:nvSpPr>
        <p:spPr>
          <a:xfrm>
            <a:off x="22188192" y="10515411"/>
            <a:ext cx="10021079"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Roy’s Adaptation Model of Nursing</a:t>
            </a:r>
          </a:p>
        </p:txBody>
      </p:sp>
      <p:sp>
        <p:nvSpPr>
          <p:cNvPr id="34" name="TextBox 33"/>
          <p:cNvSpPr txBox="1"/>
          <p:nvPr/>
        </p:nvSpPr>
        <p:spPr>
          <a:xfrm>
            <a:off x="22188191" y="17242018"/>
            <a:ext cx="4777276" cy="3108543"/>
          </a:xfrm>
          <a:prstGeom prst="rect">
            <a:avLst/>
          </a:prstGeom>
          <a:noFill/>
        </p:spPr>
        <p:txBody>
          <a:bodyPr wrap="square" rtlCol="0">
            <a:spAutoFit/>
          </a:bodyPr>
          <a:lstStyle/>
          <a:p>
            <a:r>
              <a:rPr lang="en-US" sz="2800" dirty="0">
                <a:latin typeface="Centaur" panose="02030504050205020304" pitchFamily="18" charset="0"/>
              </a:rPr>
              <a:t>Six step nursing process</a:t>
            </a:r>
          </a:p>
          <a:p>
            <a:pPr marL="514350" indent="-514350">
              <a:buFont typeface="+mj-lt"/>
              <a:buAutoNum type="arabicParenR"/>
            </a:pPr>
            <a:r>
              <a:rPr lang="en-US" sz="2800" dirty="0">
                <a:latin typeface="Centaur" panose="02030504050205020304" pitchFamily="18" charset="0"/>
              </a:rPr>
              <a:t>Assess patient behavior</a:t>
            </a:r>
          </a:p>
          <a:p>
            <a:pPr marL="514350" indent="-514350">
              <a:buFont typeface="+mj-lt"/>
              <a:buAutoNum type="arabicParenR"/>
            </a:pPr>
            <a:r>
              <a:rPr lang="en-US" sz="2800" dirty="0">
                <a:latin typeface="Centaur" panose="02030504050205020304" pitchFamily="18" charset="0"/>
              </a:rPr>
              <a:t>Assess patient’s stimuli</a:t>
            </a:r>
          </a:p>
          <a:p>
            <a:pPr marL="514350" indent="-514350">
              <a:buFont typeface="+mj-lt"/>
              <a:buAutoNum type="arabicParenR"/>
            </a:pPr>
            <a:r>
              <a:rPr lang="en-US" sz="2800" dirty="0">
                <a:latin typeface="Centaur" panose="02030504050205020304" pitchFamily="18" charset="0"/>
              </a:rPr>
              <a:t>Diagnosis of patient</a:t>
            </a:r>
          </a:p>
          <a:p>
            <a:pPr marL="514350" indent="-514350">
              <a:buFont typeface="+mj-lt"/>
              <a:buAutoNum type="arabicParenR"/>
            </a:pPr>
            <a:r>
              <a:rPr lang="en-US" sz="2800" dirty="0">
                <a:latin typeface="Centaur" panose="02030504050205020304" pitchFamily="18" charset="0"/>
              </a:rPr>
              <a:t>Set goals for patient</a:t>
            </a:r>
          </a:p>
          <a:p>
            <a:pPr marL="514350" indent="-514350">
              <a:buFont typeface="+mj-lt"/>
              <a:buAutoNum type="arabicParenR"/>
            </a:pPr>
            <a:r>
              <a:rPr lang="en-US" sz="2800" dirty="0">
                <a:latin typeface="Centaur" panose="02030504050205020304" pitchFamily="18" charset="0"/>
              </a:rPr>
              <a:t>Interventions to meet goals</a:t>
            </a:r>
          </a:p>
          <a:p>
            <a:pPr marL="514350" indent="-514350">
              <a:buFont typeface="+mj-lt"/>
              <a:buAutoNum type="arabicParenR"/>
            </a:pPr>
            <a:r>
              <a:rPr lang="en-US" sz="2800" dirty="0">
                <a:latin typeface="Centaur" panose="02030504050205020304" pitchFamily="18" charset="0"/>
              </a:rPr>
              <a:t>Evaluation of results</a:t>
            </a:r>
          </a:p>
        </p:txBody>
      </p:sp>
      <p:pic>
        <p:nvPicPr>
          <p:cNvPr id="36" name="Picture 35"/>
          <p:cNvPicPr>
            <a:picLocks noChangeAspect="1"/>
          </p:cNvPicPr>
          <p:nvPr/>
        </p:nvPicPr>
        <p:blipFill rotWithShape="1">
          <a:blip r:embed="rId4">
            <a:extLst>
              <a:ext uri="{28A0092B-C50C-407E-A947-70E740481C1C}">
                <a14:useLocalDpi xmlns:a14="http://schemas.microsoft.com/office/drawing/2010/main" val="0"/>
              </a:ext>
            </a:extLst>
          </a:blip>
          <a:srcRect b="11286"/>
          <a:stretch/>
        </p:blipFill>
        <p:spPr>
          <a:xfrm>
            <a:off x="26965467" y="17716266"/>
            <a:ext cx="5243802" cy="2634295"/>
          </a:xfrm>
          <a:prstGeom prst="rect">
            <a:avLst/>
          </a:prstGeom>
          <a:ln w="38100">
            <a:solidFill>
              <a:schemeClr val="accent1"/>
            </a:solidFill>
          </a:ln>
        </p:spPr>
      </p:pic>
      <p:sp>
        <p:nvSpPr>
          <p:cNvPr id="37" name="Rectangle 36"/>
          <p:cNvSpPr/>
          <p:nvPr/>
        </p:nvSpPr>
        <p:spPr>
          <a:xfrm>
            <a:off x="22188193" y="3172409"/>
            <a:ext cx="10021079"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Implications for Practice</a:t>
            </a:r>
          </a:p>
        </p:txBody>
      </p:sp>
      <p:sp>
        <p:nvSpPr>
          <p:cNvPr id="38" name="TextBox 37"/>
          <p:cNvSpPr txBox="1"/>
          <p:nvPr/>
        </p:nvSpPr>
        <p:spPr>
          <a:xfrm>
            <a:off x="22188193" y="4385302"/>
            <a:ext cx="10021079" cy="5632311"/>
          </a:xfrm>
          <a:prstGeom prst="rect">
            <a:avLst/>
          </a:prstGeom>
          <a:noFill/>
        </p:spPr>
        <p:txBody>
          <a:bodyPr wrap="square" rtlCol="0">
            <a:spAutoFit/>
          </a:bodyPr>
          <a:lstStyle/>
          <a:p>
            <a:r>
              <a:rPr lang="en-US" sz="3600" dirty="0">
                <a:latin typeface="Centaur" panose="02030504050205020304" pitchFamily="18" charset="0"/>
              </a:rPr>
              <a:t>While evidence exists to support that patients with controlled hypertension have minimal blood pressure elevation, no evidence exists to support safety in patients with heart disease such as atrial fibrillation. Each provider must ask themselves if the benefit of the medication outweighs the risks, such as those identified in a similar drug, PPA. I discussed this topic and my findings with 3 providers; 2 of </a:t>
            </a:r>
            <a:r>
              <a:rPr lang="en-US" sz="3600">
                <a:latin typeface="Centaur" panose="02030504050205020304" pitchFamily="18" charset="0"/>
              </a:rPr>
              <a:t>the 3 </a:t>
            </a:r>
          </a:p>
          <a:p>
            <a:r>
              <a:rPr lang="en-US" sz="3600">
                <a:latin typeface="Centaur" panose="02030504050205020304" pitchFamily="18" charset="0"/>
              </a:rPr>
              <a:t>felt </a:t>
            </a:r>
            <a:r>
              <a:rPr lang="en-US" sz="3600" dirty="0">
                <a:latin typeface="Centaur" panose="02030504050205020304" pitchFamily="18" charset="0"/>
              </a:rPr>
              <a:t>that the risk of heart attack or stroke outweighed relief of sinus congestion. </a:t>
            </a:r>
          </a:p>
        </p:txBody>
      </p:sp>
      <p:pic>
        <p:nvPicPr>
          <p:cNvPr id="40" name="Picture 3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39329" y="3021413"/>
            <a:ext cx="10021079" cy="2443877"/>
          </a:xfrm>
          <a:prstGeom prst="rect">
            <a:avLst/>
          </a:prstGeom>
          <a:ln w="38100">
            <a:solidFill>
              <a:schemeClr val="accent1"/>
            </a:solidFill>
          </a:ln>
        </p:spPr>
      </p:pic>
      <p:sp>
        <p:nvSpPr>
          <p:cNvPr id="6" name="TextBox 5"/>
          <p:cNvSpPr txBox="1"/>
          <p:nvPr/>
        </p:nvSpPr>
        <p:spPr>
          <a:xfrm>
            <a:off x="14877101" y="2286417"/>
            <a:ext cx="6876288" cy="707886"/>
          </a:xfrm>
          <a:prstGeom prst="rect">
            <a:avLst/>
          </a:prstGeom>
          <a:noFill/>
        </p:spPr>
        <p:txBody>
          <a:bodyPr wrap="square" rtlCol="0">
            <a:spAutoFit/>
          </a:bodyPr>
          <a:lstStyle/>
          <a:p>
            <a:r>
              <a:rPr lang="en-US" sz="4000" dirty="0"/>
              <a:t>Aaron Corbett</a:t>
            </a:r>
          </a:p>
        </p:txBody>
      </p:sp>
      <p:pic>
        <p:nvPicPr>
          <p:cNvPr id="11" name="Picture 10"/>
          <p:cNvPicPr>
            <a:picLocks noChangeAspect="1"/>
          </p:cNvPicPr>
          <p:nvPr/>
        </p:nvPicPr>
        <p:blipFill>
          <a:blip r:embed="rId6"/>
          <a:stretch>
            <a:fillRect/>
          </a:stretch>
        </p:blipFill>
        <p:spPr>
          <a:xfrm>
            <a:off x="22188191" y="11611772"/>
            <a:ext cx="10021078" cy="5591175"/>
          </a:xfrm>
          <a:prstGeom prst="rect">
            <a:avLst/>
          </a:prstGeom>
          <a:ln>
            <a:solidFill>
              <a:srgbClr val="0070C0"/>
            </a:solidFill>
          </a:ln>
        </p:spPr>
      </p:pic>
    </p:spTree>
    <p:extLst>
      <p:ext uri="{BB962C8B-B14F-4D97-AF65-F5344CB8AC3E}">
        <p14:creationId xmlns:p14="http://schemas.microsoft.com/office/powerpoint/2010/main" val="14369843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319</TotalTime>
  <Words>566</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Centaur</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Aaron Corbett</dc:creator>
  <cp:lastModifiedBy>Aaron Corbett</cp:lastModifiedBy>
  <cp:revision>19</cp:revision>
  <dcterms:created xsi:type="dcterms:W3CDTF">2017-04-16T16:11:08Z</dcterms:created>
  <dcterms:modified xsi:type="dcterms:W3CDTF">2017-04-25T11:48:01Z</dcterms:modified>
</cp:coreProperties>
</file>