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43891200" cy="32918400"/>
  <p:notesSz cx="9144000" cy="6858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5E6DF7B-C852-4BBF-982C-C3330650348C}">
  <a:tblStyle styleId="{C5E6DF7B-C852-4BBF-982C-C3330650348C}" styleName="Table_0"/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23" d="100"/>
          <a:sy n="23" d="100"/>
        </p:scale>
        <p:origin x="16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962399" cy="3444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5180012" y="0"/>
            <a:ext cx="3962399" cy="3444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3028950" y="857250"/>
            <a:ext cx="3086098" cy="23145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6513512"/>
            <a:ext cx="3962399" cy="34448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5180012" y="6513512"/>
            <a:ext cx="3962399" cy="3444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Shape 87"/>
          <p:cNvSpPr txBox="1">
            <a:spLocks noGrp="1"/>
          </p:cNvSpPr>
          <p:nvPr>
            <p:ph type="sldNum" idx="12"/>
          </p:nvPr>
        </p:nvSpPr>
        <p:spPr>
          <a:xfrm>
            <a:off x="5180012" y="6513512"/>
            <a:ext cx="3962399" cy="3444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>
            <a:spLocks noGrp="1"/>
          </p:cNvSpPr>
          <p:nvPr>
            <p:ph type="ctrTitle"/>
          </p:nvPr>
        </p:nvSpPr>
        <p:spPr>
          <a:xfrm>
            <a:off x="3291839" y="5387342"/>
            <a:ext cx="37307518" cy="114604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28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800"/>
            </a:lvl2pPr>
            <a:lvl3pPr lvl="2" indent="0">
              <a:spcBef>
                <a:spcPts val="0"/>
              </a:spcBef>
              <a:buFont typeface="Arial"/>
              <a:buNone/>
              <a:defRPr sz="1800"/>
            </a:lvl3pPr>
            <a:lvl4pPr lvl="3" indent="0">
              <a:spcBef>
                <a:spcPts val="0"/>
              </a:spcBef>
              <a:buFont typeface="Arial"/>
              <a:buNone/>
              <a:defRPr sz="1800"/>
            </a:lvl4pPr>
            <a:lvl5pPr lvl="4" indent="0">
              <a:spcBef>
                <a:spcPts val="0"/>
              </a:spcBef>
              <a:buFont typeface="Arial"/>
              <a:buNone/>
              <a:defRPr sz="1800"/>
            </a:lvl5pPr>
            <a:lvl6pPr lvl="5" indent="0">
              <a:spcBef>
                <a:spcPts val="0"/>
              </a:spcBef>
              <a:buFont typeface="Arial"/>
              <a:buNone/>
              <a:defRPr sz="1800"/>
            </a:lvl6pPr>
            <a:lvl7pPr lvl="6" indent="0">
              <a:spcBef>
                <a:spcPts val="0"/>
              </a:spcBef>
              <a:buFont typeface="Arial"/>
              <a:buNone/>
              <a:defRPr sz="1800"/>
            </a:lvl7pPr>
            <a:lvl8pPr lvl="7" indent="0">
              <a:spcBef>
                <a:spcPts val="0"/>
              </a:spcBef>
              <a:buFont typeface="Arial"/>
              <a:buNone/>
              <a:defRPr sz="1800"/>
            </a:lvl8pPr>
            <a:lvl9pPr lvl="8" indent="0">
              <a:spcBef>
                <a:spcPts val="0"/>
              </a:spcBef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ubTitle" idx="1"/>
          </p:nvPr>
        </p:nvSpPr>
        <p:spPr>
          <a:xfrm>
            <a:off x="5486400" y="17289781"/>
            <a:ext cx="32918400" cy="794765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94560" marR="0" lvl="1" indent="-10160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389120" marR="0" lvl="2" indent="-7620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6583680" marR="0" lvl="3" indent="-5080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8778240" marR="0" lvl="4" indent="-2540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0972800" marR="0" lvl="5" indent="0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3167361" marR="0" lvl="6" indent="-10160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5361920" marR="0" lvl="7" indent="-7619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7556480" marR="0" lvl="8" indent="-5080" algn="ctr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dt" idx="10"/>
          </p:nvPr>
        </p:nvSpPr>
        <p:spPr>
          <a:xfrm>
            <a:off x="3017518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3017518" y="1752607"/>
            <a:ext cx="37856160" cy="63627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211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800"/>
            </a:lvl2pPr>
            <a:lvl3pPr lvl="2" indent="0">
              <a:spcBef>
                <a:spcPts val="0"/>
              </a:spcBef>
              <a:buFont typeface="Arial"/>
              <a:buNone/>
              <a:defRPr sz="1800"/>
            </a:lvl3pPr>
            <a:lvl4pPr lvl="3" indent="0">
              <a:spcBef>
                <a:spcPts val="0"/>
              </a:spcBef>
              <a:buFont typeface="Arial"/>
              <a:buNone/>
              <a:defRPr sz="1800"/>
            </a:lvl4pPr>
            <a:lvl5pPr lvl="4" indent="0">
              <a:spcBef>
                <a:spcPts val="0"/>
              </a:spcBef>
              <a:buFont typeface="Arial"/>
              <a:buNone/>
              <a:defRPr sz="1800"/>
            </a:lvl5pPr>
            <a:lvl6pPr lvl="5" indent="0">
              <a:spcBef>
                <a:spcPts val="0"/>
              </a:spcBef>
              <a:buFont typeface="Arial"/>
              <a:buNone/>
              <a:defRPr sz="1800"/>
            </a:lvl6pPr>
            <a:lvl7pPr lvl="6" indent="0">
              <a:spcBef>
                <a:spcPts val="0"/>
              </a:spcBef>
              <a:buFont typeface="Arial"/>
              <a:buNone/>
              <a:defRPr sz="1800"/>
            </a:lvl7pPr>
            <a:lvl8pPr lvl="7" indent="0">
              <a:spcBef>
                <a:spcPts val="0"/>
              </a:spcBef>
              <a:buFont typeface="Arial"/>
              <a:buNone/>
              <a:defRPr sz="1800"/>
            </a:lvl8pPr>
            <a:lvl9pPr lvl="8" indent="0">
              <a:spcBef>
                <a:spcPts val="0"/>
              </a:spcBef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3017518" y="8763000"/>
            <a:ext cx="37856160" cy="208864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marR="0" lvl="0" indent="609539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ct val="100589"/>
              <a:buFont typeface="Arial"/>
              <a:buChar char="•"/>
              <a:defRPr sz="1343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291840" marR="0" lvl="1" indent="349245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347"/>
              <a:buFont typeface="Arial"/>
              <a:buChar char="•"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86400" marR="0" lvl="2" indent="1143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680960" marR="0" lvl="3" indent="-506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875520" marR="0" lvl="4" indent="-252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2070080" marR="0" lvl="5" indent="1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264639" marR="0" lvl="6" indent="-1014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459200" marR="0" lvl="7" indent="-760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653760" marR="0" lvl="8" indent="-506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dt" idx="10"/>
          </p:nvPr>
        </p:nvSpPr>
        <p:spPr>
          <a:xfrm>
            <a:off x="3017518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title"/>
          </p:nvPr>
        </p:nvSpPr>
        <p:spPr>
          <a:xfrm>
            <a:off x="2994660" y="8206749"/>
            <a:ext cx="37856160" cy="1369313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28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800"/>
            </a:lvl2pPr>
            <a:lvl3pPr lvl="2" indent="0">
              <a:spcBef>
                <a:spcPts val="0"/>
              </a:spcBef>
              <a:buFont typeface="Arial"/>
              <a:buNone/>
              <a:defRPr sz="1800"/>
            </a:lvl3pPr>
            <a:lvl4pPr lvl="3" indent="0">
              <a:spcBef>
                <a:spcPts val="0"/>
              </a:spcBef>
              <a:buFont typeface="Arial"/>
              <a:buNone/>
              <a:defRPr sz="1800"/>
            </a:lvl4pPr>
            <a:lvl5pPr lvl="4" indent="0">
              <a:spcBef>
                <a:spcPts val="0"/>
              </a:spcBef>
              <a:buFont typeface="Arial"/>
              <a:buNone/>
              <a:defRPr sz="1800"/>
            </a:lvl5pPr>
            <a:lvl6pPr lvl="5" indent="0">
              <a:spcBef>
                <a:spcPts val="0"/>
              </a:spcBef>
              <a:buFont typeface="Arial"/>
              <a:buNone/>
              <a:defRPr sz="1800"/>
            </a:lvl6pPr>
            <a:lvl7pPr lvl="6" indent="0">
              <a:spcBef>
                <a:spcPts val="0"/>
              </a:spcBef>
              <a:buFont typeface="Arial"/>
              <a:buNone/>
              <a:defRPr sz="1800"/>
            </a:lvl7pPr>
            <a:lvl8pPr lvl="7" indent="0">
              <a:spcBef>
                <a:spcPts val="0"/>
              </a:spcBef>
              <a:buFont typeface="Arial"/>
              <a:buNone/>
              <a:defRPr sz="1800"/>
            </a:lvl8pPr>
            <a:lvl9pPr lvl="8" indent="0">
              <a:spcBef>
                <a:spcPts val="0"/>
              </a:spcBef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body" idx="1"/>
          </p:nvPr>
        </p:nvSpPr>
        <p:spPr>
          <a:xfrm>
            <a:off x="2994660" y="22029429"/>
            <a:ext cx="37856160" cy="720089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94560" marR="0" lvl="1" indent="-1016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9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389120" marR="0" lvl="2" indent="-762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864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6583680" marR="0" lvl="3" indent="-508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76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8778240" marR="0" lvl="4" indent="-254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76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0972800" marR="0" lvl="5" indent="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76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3167361" marR="0" lvl="6" indent="-1016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76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5361920" marR="0" lvl="7" indent="-761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76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7556480" marR="0" lvl="8" indent="-508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768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dt" idx="10"/>
          </p:nvPr>
        </p:nvSpPr>
        <p:spPr>
          <a:xfrm>
            <a:off x="3017518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3017518" y="1752607"/>
            <a:ext cx="37856160" cy="63627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211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800"/>
            </a:lvl2pPr>
            <a:lvl3pPr lvl="2" indent="0">
              <a:spcBef>
                <a:spcPts val="0"/>
              </a:spcBef>
              <a:buFont typeface="Arial"/>
              <a:buNone/>
              <a:defRPr sz="1800"/>
            </a:lvl3pPr>
            <a:lvl4pPr lvl="3" indent="0">
              <a:spcBef>
                <a:spcPts val="0"/>
              </a:spcBef>
              <a:buFont typeface="Arial"/>
              <a:buNone/>
              <a:defRPr sz="1800"/>
            </a:lvl4pPr>
            <a:lvl5pPr lvl="4" indent="0">
              <a:spcBef>
                <a:spcPts val="0"/>
              </a:spcBef>
              <a:buFont typeface="Arial"/>
              <a:buNone/>
              <a:defRPr sz="1800"/>
            </a:lvl5pPr>
            <a:lvl6pPr lvl="5" indent="0">
              <a:spcBef>
                <a:spcPts val="0"/>
              </a:spcBef>
              <a:buFont typeface="Arial"/>
              <a:buNone/>
              <a:defRPr sz="1800"/>
            </a:lvl6pPr>
            <a:lvl7pPr lvl="6" indent="0">
              <a:spcBef>
                <a:spcPts val="0"/>
              </a:spcBef>
              <a:buFont typeface="Arial"/>
              <a:buNone/>
              <a:defRPr sz="1800"/>
            </a:lvl7pPr>
            <a:lvl8pPr lvl="7" indent="0">
              <a:spcBef>
                <a:spcPts val="0"/>
              </a:spcBef>
              <a:buFont typeface="Arial"/>
              <a:buNone/>
              <a:defRPr sz="1800"/>
            </a:lvl8pPr>
            <a:lvl9pPr lvl="8" indent="0">
              <a:spcBef>
                <a:spcPts val="0"/>
              </a:spcBef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xfrm>
            <a:off x="3017518" y="8763000"/>
            <a:ext cx="18653759" cy="208864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marR="0" lvl="0" indent="609539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ct val="100589"/>
              <a:buFont typeface="Arial"/>
              <a:buChar char="•"/>
              <a:defRPr sz="1343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291840" marR="0" lvl="1" indent="349245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347"/>
              <a:buFont typeface="Arial"/>
              <a:buChar char="•"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86400" marR="0" lvl="2" indent="1143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680960" marR="0" lvl="3" indent="-506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875520" marR="0" lvl="4" indent="-252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2070080" marR="0" lvl="5" indent="1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264639" marR="0" lvl="6" indent="-1014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459200" marR="0" lvl="7" indent="-760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653760" marR="0" lvl="8" indent="-506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body" idx="2"/>
          </p:nvPr>
        </p:nvSpPr>
        <p:spPr>
          <a:xfrm>
            <a:off x="22219920" y="8763000"/>
            <a:ext cx="18653759" cy="208864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marR="0" lvl="0" indent="609539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ct val="100589"/>
              <a:buFont typeface="Arial"/>
              <a:buChar char="•"/>
              <a:defRPr sz="1343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291840" marR="0" lvl="1" indent="349245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347"/>
              <a:buFont typeface="Arial"/>
              <a:buChar char="•"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86400" marR="0" lvl="2" indent="1143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680960" marR="0" lvl="3" indent="-506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875520" marR="0" lvl="4" indent="-252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2070080" marR="0" lvl="5" indent="1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264639" marR="0" lvl="6" indent="-1014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459200" marR="0" lvl="7" indent="-760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653760" marR="0" lvl="8" indent="-506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dt" idx="10"/>
          </p:nvPr>
        </p:nvSpPr>
        <p:spPr>
          <a:xfrm>
            <a:off x="3017518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3023235" y="1752607"/>
            <a:ext cx="37856160" cy="63627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211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800"/>
            </a:lvl2pPr>
            <a:lvl3pPr lvl="2" indent="0">
              <a:spcBef>
                <a:spcPts val="0"/>
              </a:spcBef>
              <a:buFont typeface="Arial"/>
              <a:buNone/>
              <a:defRPr sz="1800"/>
            </a:lvl3pPr>
            <a:lvl4pPr lvl="3" indent="0">
              <a:spcBef>
                <a:spcPts val="0"/>
              </a:spcBef>
              <a:buFont typeface="Arial"/>
              <a:buNone/>
              <a:defRPr sz="1800"/>
            </a:lvl4pPr>
            <a:lvl5pPr lvl="4" indent="0">
              <a:spcBef>
                <a:spcPts val="0"/>
              </a:spcBef>
              <a:buFont typeface="Arial"/>
              <a:buNone/>
              <a:defRPr sz="1800"/>
            </a:lvl5pPr>
            <a:lvl6pPr lvl="5" indent="0">
              <a:spcBef>
                <a:spcPts val="0"/>
              </a:spcBef>
              <a:buFont typeface="Arial"/>
              <a:buNone/>
              <a:defRPr sz="1800"/>
            </a:lvl6pPr>
            <a:lvl7pPr lvl="6" indent="0">
              <a:spcBef>
                <a:spcPts val="0"/>
              </a:spcBef>
              <a:buFont typeface="Arial"/>
              <a:buNone/>
              <a:defRPr sz="1800"/>
            </a:lvl7pPr>
            <a:lvl8pPr lvl="7" indent="0">
              <a:spcBef>
                <a:spcPts val="0"/>
              </a:spcBef>
              <a:buFont typeface="Arial"/>
              <a:buNone/>
              <a:defRPr sz="1800"/>
            </a:lvl8pPr>
            <a:lvl9pPr lvl="8" indent="0">
              <a:spcBef>
                <a:spcPts val="0"/>
              </a:spcBef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3023241" y="8069582"/>
            <a:ext cx="18568030" cy="395477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152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94560" marR="0" lvl="1" indent="-1016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389120" marR="0" lvl="2" indent="-762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64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6583680" marR="0" lvl="3" indent="-508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8778240" marR="0" lvl="4" indent="-254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0972800" marR="0" lvl="5" indent="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3167361" marR="0" lvl="6" indent="-1016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5361920" marR="0" lvl="7" indent="-761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7556480" marR="0" lvl="8" indent="-508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2"/>
          </p:nvPr>
        </p:nvSpPr>
        <p:spPr>
          <a:xfrm>
            <a:off x="3023241" y="12024360"/>
            <a:ext cx="18568030" cy="176860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marR="0" lvl="0" indent="609539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ct val="100589"/>
              <a:buFont typeface="Arial"/>
              <a:buChar char="•"/>
              <a:defRPr sz="1343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291840" marR="0" lvl="1" indent="349245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347"/>
              <a:buFont typeface="Arial"/>
              <a:buChar char="•"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86400" marR="0" lvl="2" indent="1143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680960" marR="0" lvl="3" indent="-506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875520" marR="0" lvl="4" indent="-252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2070080" marR="0" lvl="5" indent="1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264639" marR="0" lvl="6" indent="-1014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459200" marR="0" lvl="7" indent="-760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653760" marR="0" lvl="8" indent="-506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3"/>
          </p:nvPr>
        </p:nvSpPr>
        <p:spPr>
          <a:xfrm>
            <a:off x="22219920" y="8069582"/>
            <a:ext cx="18659477" cy="395477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152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94560" marR="0" lvl="1" indent="-1016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389120" marR="0" lvl="2" indent="-762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864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6583680" marR="0" lvl="3" indent="-508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8778240" marR="0" lvl="4" indent="-254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0972800" marR="0" lvl="5" indent="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3167361" marR="0" lvl="6" indent="-1016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5361920" marR="0" lvl="7" indent="-761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7556480" marR="0" lvl="8" indent="-508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body" idx="4"/>
          </p:nvPr>
        </p:nvSpPr>
        <p:spPr>
          <a:xfrm>
            <a:off x="22219920" y="12024360"/>
            <a:ext cx="18659477" cy="176860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marR="0" lvl="0" indent="609539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ct val="100589"/>
              <a:buFont typeface="Arial"/>
              <a:buChar char="•"/>
              <a:defRPr sz="1343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291840" marR="0" lvl="1" indent="349245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347"/>
              <a:buFont typeface="Arial"/>
              <a:buChar char="•"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86400" marR="0" lvl="2" indent="1143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680960" marR="0" lvl="3" indent="-506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875520" marR="0" lvl="4" indent="-252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2070080" marR="0" lvl="5" indent="1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264639" marR="0" lvl="6" indent="-1014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459200" marR="0" lvl="7" indent="-760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653760" marR="0" lvl="8" indent="-506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dt" idx="10"/>
          </p:nvPr>
        </p:nvSpPr>
        <p:spPr>
          <a:xfrm>
            <a:off x="3017518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3017518" y="1752607"/>
            <a:ext cx="37856160" cy="63627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211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800"/>
            </a:lvl2pPr>
            <a:lvl3pPr lvl="2" indent="0">
              <a:spcBef>
                <a:spcPts val="0"/>
              </a:spcBef>
              <a:buFont typeface="Arial"/>
              <a:buNone/>
              <a:defRPr sz="1800"/>
            </a:lvl3pPr>
            <a:lvl4pPr lvl="3" indent="0">
              <a:spcBef>
                <a:spcPts val="0"/>
              </a:spcBef>
              <a:buFont typeface="Arial"/>
              <a:buNone/>
              <a:defRPr sz="1800"/>
            </a:lvl4pPr>
            <a:lvl5pPr lvl="4" indent="0">
              <a:spcBef>
                <a:spcPts val="0"/>
              </a:spcBef>
              <a:buFont typeface="Arial"/>
              <a:buNone/>
              <a:defRPr sz="1800"/>
            </a:lvl5pPr>
            <a:lvl6pPr lvl="5" indent="0">
              <a:spcBef>
                <a:spcPts val="0"/>
              </a:spcBef>
              <a:buFont typeface="Arial"/>
              <a:buNone/>
              <a:defRPr sz="1800"/>
            </a:lvl6pPr>
            <a:lvl7pPr lvl="6" indent="0">
              <a:spcBef>
                <a:spcPts val="0"/>
              </a:spcBef>
              <a:buFont typeface="Arial"/>
              <a:buNone/>
              <a:defRPr sz="1800"/>
            </a:lvl7pPr>
            <a:lvl8pPr lvl="7" indent="0">
              <a:spcBef>
                <a:spcPts val="0"/>
              </a:spcBef>
              <a:buFont typeface="Arial"/>
              <a:buNone/>
              <a:defRPr sz="1800"/>
            </a:lvl8pPr>
            <a:lvl9pPr lvl="8" indent="0">
              <a:spcBef>
                <a:spcPts val="0"/>
              </a:spcBef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dt" idx="10"/>
          </p:nvPr>
        </p:nvSpPr>
        <p:spPr>
          <a:xfrm>
            <a:off x="3017518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dt" idx="10"/>
          </p:nvPr>
        </p:nvSpPr>
        <p:spPr>
          <a:xfrm>
            <a:off x="3017518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>
            <a:spLocks noGrp="1"/>
          </p:cNvSpPr>
          <p:nvPr>
            <p:ph type="title"/>
          </p:nvPr>
        </p:nvSpPr>
        <p:spPr>
          <a:xfrm>
            <a:off x="3023235" y="2194558"/>
            <a:ext cx="14156054" cy="768095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53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800"/>
            </a:lvl2pPr>
            <a:lvl3pPr lvl="2" indent="0">
              <a:spcBef>
                <a:spcPts val="0"/>
              </a:spcBef>
              <a:buFont typeface="Arial"/>
              <a:buNone/>
              <a:defRPr sz="1800"/>
            </a:lvl3pPr>
            <a:lvl4pPr lvl="3" indent="0">
              <a:spcBef>
                <a:spcPts val="0"/>
              </a:spcBef>
              <a:buFont typeface="Arial"/>
              <a:buNone/>
              <a:defRPr sz="1800"/>
            </a:lvl4pPr>
            <a:lvl5pPr lvl="4" indent="0">
              <a:spcBef>
                <a:spcPts val="0"/>
              </a:spcBef>
              <a:buFont typeface="Arial"/>
              <a:buNone/>
              <a:defRPr sz="1800"/>
            </a:lvl5pPr>
            <a:lvl6pPr lvl="5" indent="0">
              <a:spcBef>
                <a:spcPts val="0"/>
              </a:spcBef>
              <a:buFont typeface="Arial"/>
              <a:buNone/>
              <a:defRPr sz="1800"/>
            </a:lvl6pPr>
            <a:lvl7pPr lvl="6" indent="0">
              <a:spcBef>
                <a:spcPts val="0"/>
              </a:spcBef>
              <a:buFont typeface="Arial"/>
              <a:buNone/>
              <a:defRPr sz="1800"/>
            </a:lvl7pPr>
            <a:lvl8pPr lvl="7" indent="0">
              <a:spcBef>
                <a:spcPts val="0"/>
              </a:spcBef>
              <a:buFont typeface="Arial"/>
              <a:buNone/>
              <a:defRPr sz="1800"/>
            </a:lvl8pPr>
            <a:lvl9pPr lvl="8" indent="0">
              <a:spcBef>
                <a:spcPts val="0"/>
              </a:spcBef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18659476" y="4739646"/>
            <a:ext cx="22219920" cy="23393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marR="0" lvl="0" indent="840744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ct val="99480"/>
              <a:buFont typeface="Arial"/>
              <a:buChar char="•"/>
              <a:defRPr sz="153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291840" marR="0" lvl="1" indent="59937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589"/>
              <a:buFont typeface="Arial"/>
              <a:buChar char="•"/>
              <a:defRPr sz="1343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86400" marR="0" lvl="2" indent="351785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347"/>
              <a:buFont typeface="Arial"/>
              <a:buChar char="•"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680960" marR="0" lvl="3" indent="11684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875520" marR="0" lvl="4" indent="11938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2070080" marR="0" lvl="5" indent="12191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264639" marR="0" lvl="6" indent="11176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459200" marR="0" lvl="7" indent="1143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653760" marR="0" lvl="8" indent="11683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" name="Shape 61"/>
          <p:cNvSpPr txBox="1">
            <a:spLocks noGrp="1"/>
          </p:cNvSpPr>
          <p:nvPr>
            <p:ph type="body" idx="2"/>
          </p:nvPr>
        </p:nvSpPr>
        <p:spPr>
          <a:xfrm>
            <a:off x="3023235" y="9875520"/>
            <a:ext cx="14156054" cy="1829562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94560" marR="0" lvl="1" indent="-1016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67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389120" marR="0" lvl="2" indent="-762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57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6583680" marR="0" lvl="3" indent="-508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8778240" marR="0" lvl="4" indent="-254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0972800" marR="0" lvl="5" indent="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3167361" marR="0" lvl="6" indent="-1016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5361920" marR="0" lvl="7" indent="-761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7556480" marR="0" lvl="8" indent="-508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Shape 62"/>
          <p:cNvSpPr txBox="1">
            <a:spLocks noGrp="1"/>
          </p:cNvSpPr>
          <p:nvPr>
            <p:ph type="dt" idx="10"/>
          </p:nvPr>
        </p:nvSpPr>
        <p:spPr>
          <a:xfrm>
            <a:off x="3017518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title"/>
          </p:nvPr>
        </p:nvSpPr>
        <p:spPr>
          <a:xfrm>
            <a:off x="3023235" y="2194558"/>
            <a:ext cx="14156054" cy="768095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53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800"/>
            </a:lvl2pPr>
            <a:lvl3pPr lvl="2" indent="0">
              <a:spcBef>
                <a:spcPts val="0"/>
              </a:spcBef>
              <a:buFont typeface="Arial"/>
              <a:buNone/>
              <a:defRPr sz="1800"/>
            </a:lvl3pPr>
            <a:lvl4pPr lvl="3" indent="0">
              <a:spcBef>
                <a:spcPts val="0"/>
              </a:spcBef>
              <a:buFont typeface="Arial"/>
              <a:buNone/>
              <a:defRPr sz="1800"/>
            </a:lvl4pPr>
            <a:lvl5pPr lvl="4" indent="0">
              <a:spcBef>
                <a:spcPts val="0"/>
              </a:spcBef>
              <a:buFont typeface="Arial"/>
              <a:buNone/>
              <a:defRPr sz="1800"/>
            </a:lvl5pPr>
            <a:lvl6pPr lvl="5" indent="0">
              <a:spcBef>
                <a:spcPts val="0"/>
              </a:spcBef>
              <a:buFont typeface="Arial"/>
              <a:buNone/>
              <a:defRPr sz="1800"/>
            </a:lvl6pPr>
            <a:lvl7pPr lvl="6" indent="0">
              <a:spcBef>
                <a:spcPts val="0"/>
              </a:spcBef>
              <a:buFont typeface="Arial"/>
              <a:buNone/>
              <a:defRPr sz="1800"/>
            </a:lvl7pPr>
            <a:lvl8pPr lvl="7" indent="0">
              <a:spcBef>
                <a:spcPts val="0"/>
              </a:spcBef>
              <a:buFont typeface="Arial"/>
              <a:buNone/>
              <a:defRPr sz="1800"/>
            </a:lvl8pPr>
            <a:lvl9pPr lvl="8" indent="0">
              <a:spcBef>
                <a:spcPts val="0"/>
              </a:spcBef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67" name="Shape 67"/>
          <p:cNvSpPr>
            <a:spLocks noGrp="1"/>
          </p:cNvSpPr>
          <p:nvPr>
            <p:ph type="pic" idx="2"/>
          </p:nvPr>
        </p:nvSpPr>
        <p:spPr>
          <a:xfrm>
            <a:off x="18659476" y="4739646"/>
            <a:ext cx="22219920" cy="23393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53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94560" marR="0" lvl="1" indent="-1016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343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389120" marR="0" lvl="2" indent="-762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6583680" marR="0" lvl="3" indent="-508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8778240" marR="0" lvl="4" indent="-254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0972800" marR="0" lvl="5" indent="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3167361" marR="0" lvl="6" indent="-1016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5361920" marR="0" lvl="7" indent="-761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7556480" marR="0" lvl="8" indent="-508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3023235" y="9875520"/>
            <a:ext cx="14156054" cy="1829562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76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2194560" marR="0" lvl="1" indent="-1016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67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4389120" marR="0" lvl="2" indent="-762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576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6583680" marR="0" lvl="3" indent="-508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8778240" marR="0" lvl="4" indent="-254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0972800" marR="0" lvl="5" indent="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3167361" marR="0" lvl="6" indent="-1016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5361920" marR="0" lvl="7" indent="-761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7556480" marR="0" lvl="8" indent="-508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dt" idx="10"/>
          </p:nvPr>
        </p:nvSpPr>
        <p:spPr>
          <a:xfrm>
            <a:off x="3017518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3017518" y="1752607"/>
            <a:ext cx="37856160" cy="63627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211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800"/>
            </a:lvl2pPr>
            <a:lvl3pPr lvl="2" indent="0">
              <a:spcBef>
                <a:spcPts val="0"/>
              </a:spcBef>
              <a:buFont typeface="Arial"/>
              <a:buNone/>
              <a:defRPr sz="1800"/>
            </a:lvl3pPr>
            <a:lvl4pPr lvl="3" indent="0">
              <a:spcBef>
                <a:spcPts val="0"/>
              </a:spcBef>
              <a:buFont typeface="Arial"/>
              <a:buNone/>
              <a:defRPr sz="1800"/>
            </a:lvl4pPr>
            <a:lvl5pPr lvl="4" indent="0">
              <a:spcBef>
                <a:spcPts val="0"/>
              </a:spcBef>
              <a:buFont typeface="Arial"/>
              <a:buNone/>
              <a:defRPr sz="1800"/>
            </a:lvl5pPr>
            <a:lvl6pPr lvl="5" indent="0">
              <a:spcBef>
                <a:spcPts val="0"/>
              </a:spcBef>
              <a:buFont typeface="Arial"/>
              <a:buNone/>
              <a:defRPr sz="1800"/>
            </a:lvl6pPr>
            <a:lvl7pPr lvl="6" indent="0">
              <a:spcBef>
                <a:spcPts val="0"/>
              </a:spcBef>
              <a:buFont typeface="Arial"/>
              <a:buNone/>
              <a:defRPr sz="1800"/>
            </a:lvl7pPr>
            <a:lvl8pPr lvl="7" indent="0">
              <a:spcBef>
                <a:spcPts val="0"/>
              </a:spcBef>
              <a:buFont typeface="Arial"/>
              <a:buNone/>
              <a:defRPr sz="1800"/>
            </a:lvl8pPr>
            <a:lvl9pPr lvl="8" indent="0">
              <a:spcBef>
                <a:spcPts val="0"/>
              </a:spcBef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 rot="5400000">
            <a:off x="11502390" y="278129"/>
            <a:ext cx="20886421" cy="378561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marR="0" lvl="0" indent="609539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ct val="100589"/>
              <a:buFont typeface="Arial"/>
              <a:buChar char="•"/>
              <a:defRPr sz="1343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291840" marR="0" lvl="1" indent="349245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347"/>
              <a:buFont typeface="Arial"/>
              <a:buChar char="•"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86400" marR="0" lvl="2" indent="1143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680960" marR="0" lvl="3" indent="-506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875520" marR="0" lvl="4" indent="-252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2070080" marR="0" lvl="5" indent="1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264639" marR="0" lvl="6" indent="-1014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459200" marR="0" lvl="7" indent="-760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653760" marR="0" lvl="8" indent="-506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dt" idx="10"/>
          </p:nvPr>
        </p:nvSpPr>
        <p:spPr>
          <a:xfrm>
            <a:off x="3017518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title"/>
          </p:nvPr>
        </p:nvSpPr>
        <p:spPr>
          <a:xfrm rot="5400000">
            <a:off x="22193250" y="10968990"/>
            <a:ext cx="27896821" cy="946404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211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800"/>
            </a:lvl2pPr>
            <a:lvl3pPr lvl="2" indent="0">
              <a:spcBef>
                <a:spcPts val="0"/>
              </a:spcBef>
              <a:buFont typeface="Arial"/>
              <a:buNone/>
              <a:defRPr sz="1800"/>
            </a:lvl3pPr>
            <a:lvl4pPr lvl="3" indent="0">
              <a:spcBef>
                <a:spcPts val="0"/>
              </a:spcBef>
              <a:buFont typeface="Arial"/>
              <a:buNone/>
              <a:defRPr sz="1800"/>
            </a:lvl4pPr>
            <a:lvl5pPr lvl="4" indent="0">
              <a:spcBef>
                <a:spcPts val="0"/>
              </a:spcBef>
              <a:buFont typeface="Arial"/>
              <a:buNone/>
              <a:defRPr sz="1800"/>
            </a:lvl5pPr>
            <a:lvl6pPr lvl="5" indent="0">
              <a:spcBef>
                <a:spcPts val="0"/>
              </a:spcBef>
              <a:buFont typeface="Arial"/>
              <a:buNone/>
              <a:defRPr sz="1800"/>
            </a:lvl6pPr>
            <a:lvl7pPr lvl="6" indent="0">
              <a:spcBef>
                <a:spcPts val="0"/>
              </a:spcBef>
              <a:buFont typeface="Arial"/>
              <a:buNone/>
              <a:defRPr sz="1800"/>
            </a:lvl7pPr>
            <a:lvl8pPr lvl="7" indent="0">
              <a:spcBef>
                <a:spcPts val="0"/>
              </a:spcBef>
              <a:buFont typeface="Arial"/>
              <a:buNone/>
              <a:defRPr sz="1800"/>
            </a:lvl8pPr>
            <a:lvl9pPr lvl="8" indent="0">
              <a:spcBef>
                <a:spcPts val="0"/>
              </a:spcBef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body" idx="1"/>
          </p:nvPr>
        </p:nvSpPr>
        <p:spPr>
          <a:xfrm rot="5400000">
            <a:off x="2990851" y="1779270"/>
            <a:ext cx="27896821" cy="2784348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marR="0" lvl="0" indent="609539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ct val="100589"/>
              <a:buFont typeface="Arial"/>
              <a:buChar char="•"/>
              <a:defRPr sz="1343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291840" marR="0" lvl="1" indent="349245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347"/>
              <a:buFont typeface="Arial"/>
              <a:buChar char="•"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86400" marR="0" lvl="2" indent="1143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680960" marR="0" lvl="3" indent="-506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875520" marR="0" lvl="4" indent="-252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2070080" marR="0" lvl="5" indent="1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264639" marR="0" lvl="6" indent="-1014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459200" marR="0" lvl="7" indent="-760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653760" marR="0" lvl="8" indent="-506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Shape 81"/>
          <p:cNvSpPr txBox="1">
            <a:spLocks noGrp="1"/>
          </p:cNvSpPr>
          <p:nvPr>
            <p:ph type="dt" idx="10"/>
          </p:nvPr>
        </p:nvSpPr>
        <p:spPr>
          <a:xfrm>
            <a:off x="3017518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3017518" y="1752607"/>
            <a:ext cx="37856160" cy="63627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211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Font typeface="Arial"/>
              <a:buNone/>
              <a:defRPr sz="1800"/>
            </a:lvl2pPr>
            <a:lvl3pPr lvl="2" indent="0">
              <a:spcBef>
                <a:spcPts val="0"/>
              </a:spcBef>
              <a:buFont typeface="Arial"/>
              <a:buNone/>
              <a:defRPr sz="1800"/>
            </a:lvl3pPr>
            <a:lvl4pPr lvl="3" indent="0">
              <a:spcBef>
                <a:spcPts val="0"/>
              </a:spcBef>
              <a:buFont typeface="Arial"/>
              <a:buNone/>
              <a:defRPr sz="1800"/>
            </a:lvl4pPr>
            <a:lvl5pPr lvl="4" indent="0">
              <a:spcBef>
                <a:spcPts val="0"/>
              </a:spcBef>
              <a:buFont typeface="Arial"/>
              <a:buNone/>
              <a:defRPr sz="1800"/>
            </a:lvl5pPr>
            <a:lvl6pPr lvl="5" indent="0">
              <a:spcBef>
                <a:spcPts val="0"/>
              </a:spcBef>
              <a:buFont typeface="Arial"/>
              <a:buNone/>
              <a:defRPr sz="1800"/>
            </a:lvl6pPr>
            <a:lvl7pPr lvl="6" indent="0">
              <a:spcBef>
                <a:spcPts val="0"/>
              </a:spcBef>
              <a:buFont typeface="Arial"/>
              <a:buNone/>
              <a:defRPr sz="1800"/>
            </a:lvl7pPr>
            <a:lvl8pPr lvl="7" indent="0">
              <a:spcBef>
                <a:spcPts val="0"/>
              </a:spcBef>
              <a:buFont typeface="Arial"/>
              <a:buNone/>
              <a:defRPr sz="1800"/>
            </a:lvl8pPr>
            <a:lvl9pPr lvl="8" indent="0">
              <a:spcBef>
                <a:spcPts val="0"/>
              </a:spcBef>
              <a:buFont typeface="Arial"/>
              <a:buNone/>
              <a:defRPr sz="18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3017518" y="8763000"/>
            <a:ext cx="37856160" cy="2088642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1097280" marR="0" lvl="0" indent="609539" algn="l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ct val="100589"/>
              <a:buFont typeface="Arial"/>
              <a:buChar char="•"/>
              <a:defRPr sz="1343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3291840" marR="0" lvl="1" indent="349245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347"/>
              <a:buFont typeface="Arial"/>
              <a:buChar char="•"/>
              <a:defRPr sz="115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5486400" marR="0" lvl="2" indent="11430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  <a:defRPr sz="9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7680960" marR="0" lvl="3" indent="-506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9875520" marR="0" lvl="4" indent="-252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2070080" marR="0" lvl="5" indent="10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4264639" marR="0" lvl="6" indent="-1014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6459200" marR="0" lvl="7" indent="-7608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8653760" marR="0" lvl="8" indent="-5069" algn="l" rtl="0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ct val="100932"/>
              <a:buFont typeface="Arial"/>
              <a:buChar char="•"/>
              <a:defRPr sz="8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dt" idx="10"/>
          </p:nvPr>
        </p:nvSpPr>
        <p:spPr>
          <a:xfrm>
            <a:off x="3017518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ftr" idx="11"/>
          </p:nvPr>
        </p:nvSpPr>
        <p:spPr>
          <a:xfrm>
            <a:off x="14538959" y="30510487"/>
            <a:ext cx="1481327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libri"/>
              <a:buNone/>
              <a:defRPr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30998159" y="30510487"/>
            <a:ext cx="9875520" cy="1752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576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576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hyperlink" Target="http://www.sciencedirect.com/science/journal/00092509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ctrTitle"/>
          </p:nvPr>
        </p:nvSpPr>
        <p:spPr>
          <a:xfrm>
            <a:off x="0" y="8418"/>
            <a:ext cx="43898174" cy="4009760"/>
          </a:xfrm>
          <a:prstGeom prst="rect">
            <a:avLst/>
          </a:prstGeom>
          <a:solidFill>
            <a:schemeClr val="accent1"/>
          </a:solidFill>
          <a:ln w="762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79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79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79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79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79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79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79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791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lang="en-US" sz="7919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Shape 90"/>
          <p:cNvSpPr txBox="1">
            <a:spLocks noGrp="1"/>
          </p:cNvSpPr>
          <p:nvPr>
            <p:ph type="subTitle" idx="1"/>
          </p:nvPr>
        </p:nvSpPr>
        <p:spPr>
          <a:xfrm>
            <a:off x="0" y="4020725"/>
            <a:ext cx="15337799" cy="5312099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152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152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152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480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sz="1152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Shape 91"/>
          <p:cNvSpPr txBox="1"/>
          <p:nvPr/>
        </p:nvSpPr>
        <p:spPr>
          <a:xfrm>
            <a:off x="0" y="9332999"/>
            <a:ext cx="15337799" cy="11766776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Shape 92"/>
          <p:cNvSpPr txBox="1"/>
          <p:nvPr/>
        </p:nvSpPr>
        <p:spPr>
          <a:xfrm>
            <a:off x="0" y="21099780"/>
            <a:ext cx="15337200" cy="9799319"/>
          </a:xfrm>
          <a:prstGeom prst="rect">
            <a:avLst/>
          </a:prstGeom>
          <a:noFill/>
          <a:ln w="762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11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rtl="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endParaRPr sz="1800" b="1"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1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x-</a:t>
            </a:r>
          </a:p>
        </p:txBody>
      </p:sp>
      <p:sp>
        <p:nvSpPr>
          <p:cNvPr id="93" name="Shape 93"/>
          <p:cNvSpPr txBox="1"/>
          <p:nvPr/>
        </p:nvSpPr>
        <p:spPr>
          <a:xfrm>
            <a:off x="15337806" y="4009519"/>
            <a:ext cx="28553392" cy="1024128"/>
          </a:xfrm>
          <a:prstGeom prst="rect">
            <a:avLst/>
          </a:prstGeom>
          <a:noFill/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Shape 94"/>
          <p:cNvSpPr txBox="1"/>
          <p:nvPr/>
        </p:nvSpPr>
        <p:spPr>
          <a:xfrm flipV="1">
            <a:off x="34499678" y="4045226"/>
            <a:ext cx="9402872" cy="18859885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Shape 95"/>
          <p:cNvSpPr txBox="1"/>
          <p:nvPr/>
        </p:nvSpPr>
        <p:spPr>
          <a:xfrm>
            <a:off x="27500" y="4020700"/>
            <a:ext cx="15295799" cy="1015800"/>
          </a:xfrm>
          <a:prstGeom prst="rect">
            <a:avLst/>
          </a:prstGeom>
          <a:solidFill>
            <a:srgbClr val="CFE2F3"/>
          </a:solidFill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6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Summary</a:t>
            </a:r>
          </a:p>
        </p:txBody>
      </p:sp>
      <p:sp>
        <p:nvSpPr>
          <p:cNvPr id="96" name="Shape 96"/>
          <p:cNvSpPr txBox="1"/>
          <p:nvPr/>
        </p:nvSpPr>
        <p:spPr>
          <a:xfrm>
            <a:off x="27500" y="9325325"/>
            <a:ext cx="15317400" cy="1015800"/>
          </a:xfrm>
          <a:prstGeom prst="rect">
            <a:avLst/>
          </a:prstGeom>
          <a:solidFill>
            <a:srgbClr val="CFE2F3"/>
          </a:solidFill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6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Introduction</a:t>
            </a:r>
          </a:p>
        </p:txBody>
      </p:sp>
      <p:sp>
        <p:nvSpPr>
          <p:cNvPr id="97" name="Shape 97"/>
          <p:cNvSpPr txBox="1"/>
          <p:nvPr/>
        </p:nvSpPr>
        <p:spPr>
          <a:xfrm>
            <a:off x="27600" y="21099775"/>
            <a:ext cx="15295799" cy="1021499"/>
          </a:xfrm>
          <a:prstGeom prst="rect">
            <a:avLst/>
          </a:prstGeom>
          <a:solidFill>
            <a:srgbClr val="CFE2F3"/>
          </a:solidFill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6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Methods</a:t>
            </a:r>
          </a:p>
        </p:txBody>
      </p:sp>
      <p:sp>
        <p:nvSpPr>
          <p:cNvPr id="98" name="Shape 98"/>
          <p:cNvSpPr txBox="1"/>
          <p:nvPr/>
        </p:nvSpPr>
        <p:spPr>
          <a:xfrm>
            <a:off x="15352258" y="22923850"/>
            <a:ext cx="28553439" cy="1010099"/>
          </a:xfrm>
          <a:prstGeom prst="rect">
            <a:avLst/>
          </a:prstGeom>
          <a:solidFill>
            <a:srgbClr val="CFE2F3"/>
          </a:solidFill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6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Conclusions</a:t>
            </a:r>
          </a:p>
        </p:txBody>
      </p:sp>
      <p:sp>
        <p:nvSpPr>
          <p:cNvPr id="99" name="Shape 99"/>
          <p:cNvSpPr txBox="1"/>
          <p:nvPr/>
        </p:nvSpPr>
        <p:spPr>
          <a:xfrm rot="10800000" flipH="1">
            <a:off x="15352260" y="27681203"/>
            <a:ext cx="28538940" cy="3098953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Shape 100"/>
          <p:cNvSpPr txBox="1"/>
          <p:nvPr/>
        </p:nvSpPr>
        <p:spPr>
          <a:xfrm>
            <a:off x="15352259" y="27681200"/>
            <a:ext cx="28511091" cy="1015800"/>
          </a:xfrm>
          <a:prstGeom prst="rect">
            <a:avLst/>
          </a:prstGeom>
          <a:solidFill>
            <a:srgbClr val="CFE2F3"/>
          </a:solidFill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6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References</a:t>
            </a:r>
          </a:p>
        </p:txBody>
      </p:sp>
      <p:sp>
        <p:nvSpPr>
          <p:cNvPr id="101" name="Shape 101"/>
          <p:cNvSpPr txBox="1"/>
          <p:nvPr/>
        </p:nvSpPr>
        <p:spPr>
          <a:xfrm>
            <a:off x="15342871" y="4237073"/>
            <a:ext cx="19148019" cy="18646152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Shape 102"/>
          <p:cNvSpPr txBox="1"/>
          <p:nvPr/>
        </p:nvSpPr>
        <p:spPr>
          <a:xfrm flipH="1">
            <a:off x="15381000" y="4020700"/>
            <a:ext cx="19088699" cy="1015800"/>
          </a:xfrm>
          <a:prstGeom prst="rect">
            <a:avLst/>
          </a:prstGeom>
          <a:solidFill>
            <a:srgbClr val="CFE2F3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6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Results</a:t>
            </a:r>
          </a:p>
        </p:txBody>
      </p:sp>
      <p:sp>
        <p:nvSpPr>
          <p:cNvPr id="103" name="Shape 103"/>
          <p:cNvSpPr txBox="1"/>
          <p:nvPr/>
        </p:nvSpPr>
        <p:spPr>
          <a:xfrm>
            <a:off x="27500" y="3779"/>
            <a:ext cx="43863699" cy="242926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Calibri"/>
              <a:buNone/>
            </a:pPr>
            <a:r>
              <a:rPr lang="en-US" sz="10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Heat Transfer in a Packed Bed Reactor with Downflow of Air and Water</a:t>
            </a:r>
            <a:r>
              <a:rPr lang="en-US" sz="96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br>
              <a:rPr lang="en-US" sz="96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lang="en-US"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Shape 104"/>
          <p:cNvSpPr txBox="1"/>
          <p:nvPr/>
        </p:nvSpPr>
        <p:spPr>
          <a:xfrm>
            <a:off x="12059707" y="1486754"/>
            <a:ext cx="19771784" cy="243143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Calibri"/>
              <a:buNone/>
            </a:pPr>
            <a:r>
              <a:rPr lang="en-US" sz="6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Lorenzo Milani, Ben Cullen, and Jason Mills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Calibri"/>
              <a:buNone/>
            </a:pPr>
            <a:r>
              <a:rPr lang="en-US" sz="4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CHE 602: Unit Operations I</a:t>
            </a:r>
            <a:r>
              <a:rPr lang="en-US" sz="5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5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4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Department of Chemical Engineering, University of New Hampshire</a:t>
            </a:r>
          </a:p>
        </p:txBody>
      </p:sp>
      <p:sp>
        <p:nvSpPr>
          <p:cNvPr id="105" name="Shape 105"/>
          <p:cNvSpPr txBox="1"/>
          <p:nvPr/>
        </p:nvSpPr>
        <p:spPr>
          <a:xfrm>
            <a:off x="0" y="30780159"/>
            <a:ext cx="43891198" cy="2138241"/>
          </a:xfrm>
          <a:prstGeom prst="rect">
            <a:avLst/>
          </a:prstGeom>
          <a:solidFill>
            <a:schemeClr val="accent1"/>
          </a:solidFill>
          <a:ln w="762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7222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Calibri"/>
              <a:buNone/>
            </a:pPr>
            <a:r>
              <a:rPr lang="en-US" sz="36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Acknowledgement</a:t>
            </a:r>
          </a:p>
          <a:p>
            <a:pPr marL="0" marR="0" lvl="0" indent="0" algn="ctr" rtl="0">
              <a:lnSpc>
                <a:spcPct val="145833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Calibri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Special Thanks to:</a:t>
            </a:r>
          </a:p>
          <a:p>
            <a:pPr marL="742950" marR="0" lvl="1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Noto Sans Symbols"/>
              <a:buChar char="▪"/>
            </a:pPr>
            <a:r>
              <a:rPr lang="en-US" sz="2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Dr. Adam St. Jean, Lecturer, University of New Hampshire</a:t>
            </a:r>
          </a:p>
          <a:p>
            <a:pPr marL="742950" marR="0" lvl="1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Noto Sans Symbols"/>
              <a:buChar char="▪"/>
            </a:pPr>
            <a:r>
              <a:rPr lang="en-US" sz="2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Department of Chemical Engineering</a:t>
            </a:r>
          </a:p>
          <a:p>
            <a:pPr marL="742950" marR="0" lvl="1" indent="-2857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Noto Sans Symbols"/>
              <a:buNone/>
            </a:pPr>
            <a:endParaRPr sz="24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6" name="Shape 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116787" y="1006425"/>
            <a:ext cx="2347200" cy="3098998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Shape 107"/>
          <p:cNvSpPr txBox="1"/>
          <p:nvPr/>
        </p:nvSpPr>
        <p:spPr>
          <a:xfrm>
            <a:off x="34506771" y="4023550"/>
            <a:ext cx="9384430" cy="1010099"/>
          </a:xfrm>
          <a:prstGeom prst="rect">
            <a:avLst/>
          </a:prstGeom>
          <a:solidFill>
            <a:srgbClr val="CFE2F3"/>
          </a:solidFill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6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Design Problem</a:t>
            </a:r>
          </a:p>
        </p:txBody>
      </p:sp>
      <p:sp>
        <p:nvSpPr>
          <p:cNvPr id="108" name="Shape 108"/>
          <p:cNvSpPr txBox="1"/>
          <p:nvPr/>
        </p:nvSpPr>
        <p:spPr>
          <a:xfrm>
            <a:off x="27444175" y="10202600"/>
            <a:ext cx="5478300" cy="750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Figure 1. </a:t>
            </a: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Effect of flow rates on the overall heat transfer coefficient. </a:t>
            </a:r>
          </a:p>
        </p:txBody>
      </p:sp>
      <p:pic>
        <p:nvPicPr>
          <p:cNvPr id="109" name="Shape 109"/>
          <p:cNvPicPr preferRelativeResize="0"/>
          <p:nvPr/>
        </p:nvPicPr>
        <p:blipFill rotWithShape="1">
          <a:blip r:embed="rId4">
            <a:alphaModFix/>
          </a:blip>
          <a:srcRect t="10367" b="10367"/>
          <a:stretch/>
        </p:blipFill>
        <p:spPr>
          <a:xfrm>
            <a:off x="9333100" y="22488212"/>
            <a:ext cx="3989400" cy="29058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Shape 110"/>
          <p:cNvSpPr txBox="1"/>
          <p:nvPr/>
        </p:nvSpPr>
        <p:spPr>
          <a:xfrm>
            <a:off x="25898500" y="13035675"/>
            <a:ext cx="6669300" cy="770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Figure 2</a:t>
            </a:r>
            <a:r>
              <a:rPr lang="en-US" sz="2000" b="1"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Effect of flow patter</a:t>
            </a: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n on</a:t>
            </a: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the overall heat transfer coefficient at </a:t>
            </a: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both </a:t>
            </a: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water flow rates</a:t>
            </a: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.</a:t>
            </a:r>
          </a:p>
        </p:txBody>
      </p:sp>
      <p:sp>
        <p:nvSpPr>
          <p:cNvPr id="111" name="Shape 111"/>
          <p:cNvSpPr txBox="1"/>
          <p:nvPr/>
        </p:nvSpPr>
        <p:spPr>
          <a:xfrm>
            <a:off x="290175" y="23264262"/>
            <a:ext cx="7226700" cy="6372900"/>
          </a:xfrm>
          <a:prstGeom prst="rect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000" b="1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Packed Bed Heat Exchanger</a:t>
            </a:r>
          </a:p>
          <a:p>
            <a:pPr marL="457200" marR="0" lvl="0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Water was u</a:t>
            </a:r>
            <a:r>
              <a:rPr lang="en-US" sz="26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sed to raise the air temperature inside the col</a:t>
            </a: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umn</a:t>
            </a:r>
            <a:r>
              <a:rPr lang="en-US" sz="26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</a:p>
          <a:p>
            <a:pPr marL="457200" marR="0" lvl="0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</a:t>
            </a:r>
            <a:r>
              <a:rPr lang="en-US" sz="26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column </a:t>
            </a: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was </a:t>
            </a:r>
            <a:r>
              <a:rPr lang="en-US" sz="26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packed with charcoal and surrounded by a jacket.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260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000" b="1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Flow Pattern</a:t>
            </a:r>
          </a:p>
          <a:p>
            <a:pPr marL="457200" marR="0" lvl="0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US" sz="26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Cocurrent and countercurrent flow patterns were used.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6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000" b="1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Data Collection</a:t>
            </a:r>
          </a:p>
          <a:p>
            <a:pPr marL="457200" marR="0" lvl="0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US" sz="26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Thermocouples were used to measure the temperature of the inlets and outlets of the air and water streams at steady state.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Shape 112"/>
          <p:cNvSpPr/>
          <p:nvPr/>
        </p:nvSpPr>
        <p:spPr>
          <a:xfrm>
            <a:off x="37369340" y="8533354"/>
            <a:ext cx="3336300" cy="1278600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Shape 113"/>
          <p:cNvSpPr txBox="1"/>
          <p:nvPr/>
        </p:nvSpPr>
        <p:spPr>
          <a:xfrm>
            <a:off x="37534987" y="8865150"/>
            <a:ext cx="3072599" cy="6149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Packed Bed Exchanger</a:t>
            </a:r>
          </a:p>
        </p:txBody>
      </p:sp>
      <p:sp>
        <p:nvSpPr>
          <p:cNvPr id="114" name="Shape 114"/>
          <p:cNvSpPr txBox="1"/>
          <p:nvPr/>
        </p:nvSpPr>
        <p:spPr>
          <a:xfrm>
            <a:off x="533700" y="12866700"/>
            <a:ext cx="14107499" cy="4961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15" name="Shape 115"/>
          <p:cNvCxnSpPr/>
          <p:nvPr/>
        </p:nvCxnSpPr>
        <p:spPr>
          <a:xfrm rot="10800000" flipH="1">
            <a:off x="34847925" y="8851524"/>
            <a:ext cx="2519999" cy="3600"/>
          </a:xfrm>
          <a:prstGeom prst="straightConnector1">
            <a:avLst/>
          </a:prstGeom>
          <a:noFill/>
          <a:ln w="38100" cap="flat" cmpd="sng">
            <a:solidFill>
              <a:srgbClr val="4A86E8"/>
            </a:solidFill>
            <a:prstDash val="solid"/>
            <a:round/>
            <a:headEnd type="none" w="med" len="med"/>
            <a:tailEnd type="stealth" w="lg" len="lg"/>
          </a:ln>
        </p:spPr>
      </p:cxnSp>
      <p:sp>
        <p:nvSpPr>
          <p:cNvPr id="116" name="Shape 116"/>
          <p:cNvSpPr txBox="1"/>
          <p:nvPr/>
        </p:nvSpPr>
        <p:spPr>
          <a:xfrm>
            <a:off x="34759787" y="8459575"/>
            <a:ext cx="2819999" cy="406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Gas (100 SCFM) (75˚C)</a:t>
            </a:r>
          </a:p>
        </p:txBody>
      </p:sp>
      <p:sp>
        <p:nvSpPr>
          <p:cNvPr id="117" name="Shape 117"/>
          <p:cNvSpPr txBox="1"/>
          <p:nvPr/>
        </p:nvSpPr>
        <p:spPr>
          <a:xfrm>
            <a:off x="15837200" y="23974575"/>
            <a:ext cx="15846600" cy="3429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3000" b="1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Flow Rate/Flow Pattern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0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00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Increasing the flow rate of the water from 2.7 L/min to 3.9L/min led to an increase in the value of the overall heat 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ransfer 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c</a:t>
            </a: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oefficient (U).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00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 increase in the air flow rate from 10-50 SCFH increased the value of the overall heat transfer coefficient.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00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Changing flow type, </a:t>
            </a:r>
            <a:r>
              <a:rPr lang="en-US" sz="26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r>
              <a:rPr lang="en-US" sz="260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ocurrent</a:t>
            </a:r>
            <a:r>
              <a:rPr lang="en-US" sz="26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</a:t>
            </a:r>
            <a:r>
              <a:rPr lang="en-US" sz="26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countercurrent</a:t>
            </a: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had no e</a:t>
            </a:r>
            <a:r>
              <a:rPr lang="en-US" sz="26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ffect on the value of the overall heat transfer coefficien</a:t>
            </a: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US" sz="26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Shape 118"/>
          <p:cNvSpPr txBox="1"/>
          <p:nvPr/>
        </p:nvSpPr>
        <p:spPr>
          <a:xfrm>
            <a:off x="40773221" y="8459575"/>
            <a:ext cx="2819999" cy="406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Gas (100 SCFM) (30˚C)</a:t>
            </a:r>
          </a:p>
        </p:txBody>
      </p:sp>
      <p:cxnSp>
        <p:nvCxnSpPr>
          <p:cNvPr id="119" name="Shape 119"/>
          <p:cNvCxnSpPr/>
          <p:nvPr/>
        </p:nvCxnSpPr>
        <p:spPr>
          <a:xfrm rot="10800000" flipH="1">
            <a:off x="40725212" y="8852285"/>
            <a:ext cx="2921700" cy="12300"/>
          </a:xfrm>
          <a:prstGeom prst="straightConnector1">
            <a:avLst/>
          </a:prstGeom>
          <a:noFill/>
          <a:ln w="38100" cap="flat" cmpd="sng">
            <a:solidFill>
              <a:srgbClr val="4A86E8"/>
            </a:solidFill>
            <a:prstDash val="solid"/>
            <a:round/>
            <a:headEnd type="none" w="med" len="med"/>
            <a:tailEnd type="stealth" w="lg" len="lg"/>
          </a:ln>
        </p:spPr>
      </p:cxnSp>
      <p:cxnSp>
        <p:nvCxnSpPr>
          <p:cNvPr id="120" name="Shape 120"/>
          <p:cNvCxnSpPr/>
          <p:nvPr/>
        </p:nvCxnSpPr>
        <p:spPr>
          <a:xfrm flipH="1">
            <a:off x="40705650" y="9539400"/>
            <a:ext cx="2250899" cy="8100"/>
          </a:xfrm>
          <a:prstGeom prst="straightConnector1">
            <a:avLst/>
          </a:prstGeom>
          <a:noFill/>
          <a:ln w="38100" cap="flat" cmpd="sng">
            <a:solidFill>
              <a:srgbClr val="1155CC"/>
            </a:solidFill>
            <a:prstDash val="solid"/>
            <a:round/>
            <a:headEnd type="none" w="med" len="med"/>
            <a:tailEnd type="stealth" w="lg" len="lg"/>
          </a:ln>
        </p:spPr>
      </p:cxnSp>
      <p:sp>
        <p:nvSpPr>
          <p:cNvPr id="121" name="Shape 121"/>
          <p:cNvSpPr txBox="1"/>
          <p:nvPr/>
        </p:nvSpPr>
        <p:spPr>
          <a:xfrm>
            <a:off x="35619137" y="9132600"/>
            <a:ext cx="1750200" cy="406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Cooling Water</a:t>
            </a:r>
          </a:p>
        </p:txBody>
      </p:sp>
      <p:sp>
        <p:nvSpPr>
          <p:cNvPr id="122" name="Shape 122"/>
          <p:cNvSpPr txBox="1"/>
          <p:nvPr/>
        </p:nvSpPr>
        <p:spPr>
          <a:xfrm>
            <a:off x="40969921" y="9128661"/>
            <a:ext cx="1802699" cy="406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Cooling Water</a:t>
            </a:r>
          </a:p>
        </p:txBody>
      </p:sp>
      <p:sp>
        <p:nvSpPr>
          <p:cNvPr id="123" name="Shape 123"/>
          <p:cNvSpPr txBox="1"/>
          <p:nvPr/>
        </p:nvSpPr>
        <p:spPr>
          <a:xfrm>
            <a:off x="32203250" y="23974575"/>
            <a:ext cx="11660100" cy="3429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3000" b="1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Overall </a:t>
            </a:r>
            <a:r>
              <a:rPr lang="en-US" sz="3000" b="1" i="1" dirty="0"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lang="en-US" sz="3000" b="1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eat Transfer Coefficient (U)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0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00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maximum overall heat transfer coefficient (100.61W/m</a:t>
            </a:r>
            <a:r>
              <a:rPr lang="en-US" sz="2600" b="0" i="0" u="none" strike="noStrike" cap="none" baseline="30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K) was obtained at the following conditions: </a:t>
            </a: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 dirty="0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</a:t>
            </a:r>
            <a:r>
              <a:rPr lang="en-US" sz="26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Hot </a:t>
            </a:r>
            <a:r>
              <a:rPr lang="en-US" sz="2600" b="1" dirty="0">
                <a:latin typeface="Calibri"/>
                <a:ea typeface="Calibri"/>
                <a:cs typeface="Calibri"/>
                <a:sym typeface="Calibri"/>
              </a:rPr>
              <a:t>w</a:t>
            </a:r>
            <a:r>
              <a:rPr lang="en-US" sz="26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ater flow rate:</a:t>
            </a: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3.9L/min </a:t>
            </a:r>
          </a:p>
          <a:p>
            <a:pPr marL="0" marR="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600" b="1" dirty="0">
                <a:latin typeface="Calibri"/>
                <a:ea typeface="Calibri"/>
                <a:cs typeface="Calibri"/>
                <a:sym typeface="Calibri"/>
              </a:rPr>
              <a:t>Air</a:t>
            </a:r>
            <a:r>
              <a:rPr lang="en-US" sz="26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flow rate:</a:t>
            </a: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50 SCFH</a:t>
            </a:r>
          </a:p>
          <a:p>
            <a:pPr marL="0" marR="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6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Flow pattern:</a:t>
            </a: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countercurrent</a:t>
            </a:r>
          </a:p>
        </p:txBody>
      </p:sp>
      <p:cxnSp>
        <p:nvCxnSpPr>
          <p:cNvPr id="124" name="Shape 124"/>
          <p:cNvCxnSpPr/>
          <p:nvPr/>
        </p:nvCxnSpPr>
        <p:spPr>
          <a:xfrm rot="10800000">
            <a:off x="35516540" y="9535472"/>
            <a:ext cx="1852800" cy="6000"/>
          </a:xfrm>
          <a:prstGeom prst="straightConnector1">
            <a:avLst/>
          </a:prstGeom>
          <a:noFill/>
          <a:ln w="38100" cap="flat" cmpd="sng">
            <a:solidFill>
              <a:srgbClr val="1155CC"/>
            </a:solidFill>
            <a:prstDash val="solid"/>
            <a:round/>
            <a:headEnd type="none" w="med" len="med"/>
            <a:tailEnd type="stealth" w="lg" len="lg"/>
          </a:ln>
        </p:spPr>
      </p:cxnSp>
      <p:sp>
        <p:nvSpPr>
          <p:cNvPr id="125" name="Shape 125"/>
          <p:cNvSpPr txBox="1"/>
          <p:nvPr/>
        </p:nvSpPr>
        <p:spPr>
          <a:xfrm>
            <a:off x="356325" y="10581200"/>
            <a:ext cx="14360400" cy="10193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3000" b="1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Heat </a:t>
            </a:r>
            <a:r>
              <a:rPr lang="en-US" sz="3000" b="1" i="1" dirty="0">
                <a:latin typeface="Calibri"/>
                <a:ea typeface="Calibri"/>
                <a:cs typeface="Calibri"/>
                <a:sym typeface="Calibri"/>
              </a:rPr>
              <a:t>E</a:t>
            </a:r>
            <a:r>
              <a:rPr lang="en-US" sz="3000" b="1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xchange in Packed </a:t>
            </a:r>
            <a:r>
              <a:rPr lang="en-US" sz="3000" b="1" i="1" dirty="0">
                <a:latin typeface="Calibri"/>
                <a:ea typeface="Calibri"/>
                <a:cs typeface="Calibri"/>
                <a:sym typeface="Calibri"/>
              </a:rPr>
              <a:t>B</a:t>
            </a:r>
            <a:r>
              <a:rPr lang="en-US" sz="3000" b="1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eds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000" b="1" i="1" dirty="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93700" rtl="0">
              <a:lnSpc>
                <a:spcPct val="153846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Used in heat exchange, absorption, stripping, distillation, and catalytic reactors. [1]</a:t>
            </a:r>
          </a:p>
          <a:p>
            <a:pPr marL="457200" lvl="0" indent="-393700" rtl="0">
              <a:lnSpc>
                <a:spcPct val="153846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Knowledge of heat transfer parameters is necessary for the design and optimization. [2]</a:t>
            </a:r>
          </a:p>
          <a:p>
            <a:pPr marL="457200" marR="0" lvl="0" indent="-393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Heat exchange from one hot fluid to a colder fluid in a packed column with a </a:t>
            </a:r>
            <a:r>
              <a:rPr lang="en-US" sz="2600" b="0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jacket.</a:t>
            </a:r>
            <a:endParaRPr lang="en-US" sz="2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93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Water as the hot stream and </a:t>
            </a:r>
            <a:r>
              <a:rPr lang="en-US" sz="2600" b="0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air </a:t>
            </a: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as the cold stream</a:t>
            </a:r>
          </a:p>
          <a:p>
            <a:pPr marL="457200" marR="0" lvl="0" indent="-393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Cocurrent and </a:t>
            </a:r>
            <a:r>
              <a:rPr lang="en-US" sz="2600" b="0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countercurrent 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p</a:t>
            </a:r>
            <a:r>
              <a:rPr lang="en-US" sz="2600" b="0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attern</a:t>
            </a:r>
            <a:endParaRPr lang="en-US" sz="2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93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Steady </a:t>
            </a:r>
            <a:r>
              <a:rPr lang="en-US" sz="2600" b="0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state 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c</a:t>
            </a:r>
            <a:r>
              <a:rPr lang="en-US" sz="2600" b="0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onditions</a:t>
            </a:r>
            <a:endParaRPr lang="en-US" sz="2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3000" b="1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Overall Heat Transfer Coefficient (U)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dirty="0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U is obtained by 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Equation 1</a:t>
            </a: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where ΔT</a:t>
            </a:r>
            <a:r>
              <a:rPr lang="en-US" sz="2600" i="0" u="none" strike="noStrike" cap="none" baseline="-25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lm</a:t>
            </a: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is the log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mean temperature difference (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Eq. 2)</a:t>
            </a: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 ΔT</a:t>
            </a:r>
            <a:r>
              <a:rPr lang="en-US" sz="2600" i="0" u="none" strike="noStrike" cap="none" baseline="-25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and </a:t>
            </a: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ΔT</a:t>
            </a:r>
            <a:r>
              <a:rPr lang="en-US" sz="2600" i="0" u="none" strike="noStrike" cap="none" baseline="-250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are the temperature differences of the streams at each end of the heat exchanger. [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]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3000" b="1" i="1" dirty="0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000" b="1" i="1" dirty="0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3000" b="1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Goals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000" b="1" i="1" dirty="0"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93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Determine the overall heat transfer coefficient for the packed bed reactor for each treatment.</a:t>
            </a:r>
          </a:p>
          <a:p>
            <a:pPr marL="457200" marR="0" lvl="0" indent="-393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Determine the effects of flow rate and flow pattern on the heat transfer coefficient.</a:t>
            </a:r>
          </a:p>
          <a:p>
            <a:pPr marL="457200" marR="0" lvl="0" indent="-393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Derive a correlation between relevant parameters for your system.</a:t>
            </a:r>
          </a:p>
          <a:p>
            <a:pPr marL="457200" marR="0" lvl="0" indent="-393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Collect the appropriate data to use for solving the design </a:t>
            </a:r>
            <a:r>
              <a:rPr lang="en-US" sz="2600" b="0" i="0" u="none" strike="noStrike" cap="none" dirty="0" smtClea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problem.</a:t>
            </a:r>
            <a:endParaRPr lang="en-US" sz="2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Shape 126"/>
          <p:cNvSpPr txBox="1"/>
          <p:nvPr/>
        </p:nvSpPr>
        <p:spPr>
          <a:xfrm>
            <a:off x="348374" y="5265430"/>
            <a:ext cx="14360400" cy="3666299"/>
          </a:xfrm>
          <a:prstGeom prst="rect">
            <a:avLst/>
          </a:prstGeom>
          <a:noFill/>
          <a:ln w="7620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>
            <a:noAutofit/>
          </a:bodyPr>
          <a:lstStyle/>
          <a:p>
            <a:pPr marR="0" lvl="0" algn="l" rtl="0">
              <a:lnSpc>
                <a:spcPct val="153846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457200" marR="0" lvl="0" indent="-393700" algn="l" rtl="0">
              <a:lnSpc>
                <a:spcPct val="15384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US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objective of this experiment is to study the heat transfer inside a packed bed reactor and using the data to solve </a:t>
            </a:r>
            <a:r>
              <a:rPr lang="en-US" sz="2600" b="0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</a:t>
            </a:r>
            <a:r>
              <a:rPr lang="en-US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design problem.</a:t>
            </a:r>
          </a:p>
          <a:p>
            <a:pPr marR="0" lvl="0" algn="l" rtl="0">
              <a:lnSpc>
                <a:spcPct val="153846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93700" algn="l" rtl="0">
              <a:lnSpc>
                <a:spcPct val="15384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water stream is used to heat up a colder air </a:t>
            </a:r>
            <a:r>
              <a:rPr lang="en-US" sz="26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stream. </a:t>
            </a:r>
            <a:endParaRPr lang="en-US" sz="2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R="0" lvl="0" algn="l" rtl="0">
              <a:lnSpc>
                <a:spcPct val="153846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93700" algn="l" rtl="0">
              <a:lnSpc>
                <a:spcPct val="15384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US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Overall heat transfer coefficient is affected by increasing flow rates, </a:t>
            </a: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regardless</a:t>
            </a:r>
            <a:r>
              <a:rPr lang="en-US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of flow pattern.</a:t>
            </a:r>
          </a:p>
        </p:txBody>
      </p:sp>
      <p:sp>
        <p:nvSpPr>
          <p:cNvPr id="127" name="Shape 127"/>
          <p:cNvSpPr txBox="1"/>
          <p:nvPr/>
        </p:nvSpPr>
        <p:spPr>
          <a:xfrm>
            <a:off x="15837198" y="28861075"/>
            <a:ext cx="27512274" cy="1600199"/>
          </a:xfrm>
          <a:prstGeom prst="rect">
            <a:avLst/>
          </a:prstGeom>
          <a:noFill/>
          <a:ln w="7620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[1] </a:t>
            </a:r>
            <a:r>
              <a:rPr lang="en-US" sz="22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 D. Wen, Y. Ding,</a:t>
            </a:r>
            <a:r>
              <a:rPr lang="en-US" sz="2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2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“Heat transfer of gas flow through a packed bed</a:t>
            </a:r>
            <a:r>
              <a:rPr lang="en-US" sz="22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”,</a:t>
            </a:r>
            <a:r>
              <a:rPr lang="en-US" sz="2200" i="0" u="sng" strike="noStrike" cap="none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 </a:t>
            </a:r>
            <a:r>
              <a:rPr lang="en-US" sz="2200" i="1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Chemical Engineering Science, </a:t>
            </a:r>
            <a:r>
              <a:rPr lang="en-US" sz="22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61, No. 11, pp 3532-3542, 2006</a:t>
            </a:r>
            <a:r>
              <a:rPr lang="en-US" sz="2200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2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[2] - </a:t>
            </a:r>
            <a:r>
              <a:rPr lang="en-US" sz="22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A.S. </a:t>
            </a:r>
            <a:r>
              <a:rPr lang="en-US" sz="220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Lamine</a:t>
            </a:r>
            <a:r>
              <a:rPr lang="en-US" sz="22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L. </a:t>
            </a:r>
            <a:r>
              <a:rPr lang="en-US" sz="220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Gerth</a:t>
            </a:r>
            <a:r>
              <a:rPr lang="en-US" sz="22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H. Le Gall, G. Wild, “Heat Transfer in a Packed Bed Reactor with Cocurrent </a:t>
            </a:r>
            <a:r>
              <a:rPr lang="en-US" sz="220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Downflow</a:t>
            </a:r>
            <a:r>
              <a:rPr lang="en-US" sz="22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of a Gas and a Liquid”, </a:t>
            </a:r>
            <a:r>
              <a:rPr lang="en-US" sz="2200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Chemical Engineering Science</a:t>
            </a:r>
            <a:r>
              <a:rPr lang="en-US" sz="22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51, No. 15, pp. 3813-3827,1996.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2200" b="1" dirty="0">
                <a:latin typeface="Calibri"/>
                <a:ea typeface="Calibri"/>
                <a:cs typeface="Calibri"/>
                <a:sym typeface="Calibri"/>
              </a:rPr>
              <a:t>[3]</a:t>
            </a:r>
            <a:r>
              <a:rPr lang="en-US" sz="2200" dirty="0">
                <a:latin typeface="Calibri"/>
                <a:ea typeface="Calibri"/>
                <a:cs typeface="Calibri"/>
                <a:sym typeface="Calibri"/>
              </a:rPr>
              <a:t> - Wikipedia, “Heat exchanger” [online]. Available: https://en.wikipedia.org/wiki/Heat_exchanger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200" b="1" i="0" u="none" strike="noStrike" cap="none" dirty="0">
                <a:latin typeface="Calibri"/>
                <a:ea typeface="Calibri"/>
                <a:cs typeface="Calibri"/>
                <a:sym typeface="Calibri"/>
              </a:rPr>
              <a:t>[</a:t>
            </a:r>
            <a:r>
              <a:rPr lang="en-US" sz="2200" b="1" dirty="0"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lang="en-US" sz="2200" b="1" i="0" u="none" strike="noStrike" cap="none" dirty="0">
                <a:latin typeface="Calibri"/>
                <a:ea typeface="Calibri"/>
                <a:cs typeface="Calibri"/>
                <a:sym typeface="Calibri"/>
              </a:rPr>
              <a:t>]</a:t>
            </a:r>
            <a:r>
              <a:rPr lang="en-US" sz="2200" i="0" u="none" strike="noStrike" cap="none" dirty="0">
                <a:latin typeface="Calibri"/>
                <a:ea typeface="Calibri"/>
                <a:cs typeface="Calibri"/>
                <a:sym typeface="Calibri"/>
              </a:rPr>
              <a:t> - C.J. </a:t>
            </a:r>
            <a:r>
              <a:rPr lang="en-US" sz="2200" i="0" u="none" strike="noStrike" cap="none" dirty="0" err="1">
                <a:latin typeface="Calibri"/>
                <a:ea typeface="Calibri"/>
                <a:cs typeface="Calibri"/>
                <a:sym typeface="Calibri"/>
              </a:rPr>
              <a:t>Gea</a:t>
            </a:r>
            <a:r>
              <a:rPr lang="en-US" sz="2200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nkoplis</a:t>
            </a:r>
            <a:r>
              <a:rPr lang="en-US" sz="22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lang="en-US" sz="22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“Principles of Momentum Transfer and Applications” in Transport Processes and Separation Process Principles, 4th ed., Upper Saddle River, NJ, Pearson, 2003, </a:t>
            </a:r>
            <a:r>
              <a:rPr lang="en-US" sz="220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ch.</a:t>
            </a:r>
            <a:r>
              <a:rPr lang="en-US" sz="22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4, section 4.7.</a:t>
            </a:r>
          </a:p>
        </p:txBody>
      </p:sp>
      <p:sp>
        <p:nvSpPr>
          <p:cNvPr id="128" name="Shape 128"/>
          <p:cNvSpPr txBox="1"/>
          <p:nvPr/>
        </p:nvSpPr>
        <p:spPr>
          <a:xfrm>
            <a:off x="15847550" y="5248275"/>
            <a:ext cx="8491200" cy="2431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3000" b="1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Flow Rates: Figure 1</a:t>
            </a:r>
          </a:p>
          <a:p>
            <a:pPr marL="457200" marR="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 increase in either of the flow rates results in a higher overall heat transfer coefficient.</a:t>
            </a:r>
          </a:p>
          <a:p>
            <a:pPr marL="457200" marR="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cold flow rate, that of air, has a greater effect on the heat transfer coefficient than the hot flow rate, that of water.</a:t>
            </a: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Shape 12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349305" y="13161335"/>
            <a:ext cx="3663900" cy="2212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Shape 130"/>
          <p:cNvSpPr txBox="1"/>
          <p:nvPr/>
        </p:nvSpPr>
        <p:spPr>
          <a:xfrm>
            <a:off x="34759787" y="5325673"/>
            <a:ext cx="8752814" cy="2334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3000" b="1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Purpose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1" i="1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D</a:t>
            </a: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etermine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diameter D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 and</a:t>
            </a: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length L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of a packed bed heat exchanger that would decrease the temperature of a feed gas from 75˚C to 30˚C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.</a:t>
            </a:r>
            <a:r>
              <a:rPr lang="en-US" sz="26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Shape 131"/>
          <p:cNvSpPr txBox="1"/>
          <p:nvPr/>
        </p:nvSpPr>
        <p:spPr>
          <a:xfrm>
            <a:off x="34759800" y="10685325"/>
            <a:ext cx="8427300" cy="5933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3000" b="1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Procedure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60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AutoNum type="arabicPeriod"/>
            </a:pP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Estimate D, the flow rate, and inlet T of cooling water</a:t>
            </a:r>
          </a:p>
          <a:p>
            <a:pPr marL="457200" marR="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AutoNum type="arabicPeriod"/>
            </a:pP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Develop relationship between Reynolds Number and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 U using </a:t>
            </a: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multilinear regression</a:t>
            </a: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 dirty="0">
              <a:latin typeface="Calibri"/>
              <a:ea typeface="Calibri"/>
              <a:cs typeface="Calibri"/>
              <a:sym typeface="Calibri"/>
            </a:endParaRP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 dirty="0">
              <a:latin typeface="Calibri"/>
              <a:ea typeface="Calibri"/>
              <a:cs typeface="Calibri"/>
              <a:sym typeface="Calibri"/>
            </a:endParaRP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 dirty="0"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AutoNum type="arabicPeriod"/>
            </a:pP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Calculate U (Eq. 3)</a:t>
            </a:r>
          </a:p>
          <a:p>
            <a:pPr marL="457200" marR="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AutoNum type="arabicPeriod"/>
            </a:pP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Find outlet T of cooling water (Eq. 1)</a:t>
            </a:r>
          </a:p>
          <a:p>
            <a:pPr marL="457200" marR="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AutoNum type="arabicPeriod"/>
            </a:pP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Calculate </a:t>
            </a: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ΔT</a:t>
            </a:r>
            <a:r>
              <a:rPr lang="en-US" sz="2600" baseline="-25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lm</a:t>
            </a: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(Eq. 2)</a:t>
            </a:r>
          </a:p>
          <a:p>
            <a:pPr marL="457200" marR="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AutoNum type="arabicPeriod"/>
            </a:pP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S</a:t>
            </a: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olve for 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A (Eq. 1)</a:t>
            </a:r>
          </a:p>
          <a:p>
            <a:pPr marL="457200" marR="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AutoNum type="arabicPeriod"/>
            </a:pP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Obtain 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L (A = πDL)</a:t>
            </a:r>
          </a:p>
          <a:p>
            <a:pPr marL="457200" marR="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AutoNum type="arabicPeriod"/>
            </a:pP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Analyze 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practicality</a:t>
            </a:r>
            <a:r>
              <a:rPr lang="en-US" sz="260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and reasonab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ility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Shape 132"/>
          <p:cNvSpPr txBox="1"/>
          <p:nvPr/>
        </p:nvSpPr>
        <p:spPr>
          <a:xfrm>
            <a:off x="25308175" y="16342400"/>
            <a:ext cx="7994400" cy="5312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3000" b="1" i="1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3000" b="1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Observations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Heat transfer rate for hot stream much greater than heat transfer rate for cold stream (heat lost to surroundings)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60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Decrease in surroundings temperature leads to greater loss of heat from hot stream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60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93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libri"/>
              <a:buChar char="●"/>
            </a:pPr>
            <a:r>
              <a:rPr lang="en-US" sz="260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Small decrease in hot stream temperature results in large increase of cold stream temp (heat capacity of water vs. air)</a:t>
            </a:r>
          </a:p>
        </p:txBody>
      </p:sp>
      <p:sp>
        <p:nvSpPr>
          <p:cNvPr id="133" name="Shape 133"/>
          <p:cNvSpPr txBox="1"/>
          <p:nvPr/>
        </p:nvSpPr>
        <p:spPr>
          <a:xfrm>
            <a:off x="34759787" y="16896350"/>
            <a:ext cx="7892100" cy="53121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4800" b="1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4000" b="1" i="1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Solution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4800" b="1" i="1" dirty="0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Shape 134"/>
          <p:cNvSpPr txBox="1"/>
          <p:nvPr/>
        </p:nvSpPr>
        <p:spPr>
          <a:xfrm>
            <a:off x="15341709" y="4022818"/>
            <a:ext cx="19127989" cy="1017885"/>
          </a:xfrm>
          <a:prstGeom prst="rect">
            <a:avLst/>
          </a:prstGeom>
          <a:noFill/>
          <a:ln w="254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5" name="Shape 13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800181" y="17140937"/>
            <a:ext cx="2615400" cy="7134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Shape 136"/>
          <p:cNvSpPr txBox="1"/>
          <p:nvPr/>
        </p:nvSpPr>
        <p:spPr>
          <a:xfrm>
            <a:off x="11997024" y="17380890"/>
            <a:ext cx="910200" cy="369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(Eq. 2)</a:t>
            </a:r>
          </a:p>
        </p:txBody>
      </p:sp>
      <p:sp>
        <p:nvSpPr>
          <p:cNvPr id="137" name="Shape 137"/>
          <p:cNvSpPr txBox="1"/>
          <p:nvPr/>
        </p:nvSpPr>
        <p:spPr>
          <a:xfrm>
            <a:off x="6081075" y="17302356"/>
            <a:ext cx="1112400" cy="369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(Eq. 1)</a:t>
            </a:r>
          </a:p>
        </p:txBody>
      </p:sp>
      <p:pic>
        <p:nvPicPr>
          <p:cNvPr id="138" name="Shape 13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7166362" y="15173612"/>
            <a:ext cx="4133569" cy="11073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9" name="Shape 139"/>
          <p:cNvCxnSpPr>
            <a:stCxn id="140" idx="3"/>
          </p:cNvCxnSpPr>
          <p:nvPr/>
        </p:nvCxnSpPr>
        <p:spPr>
          <a:xfrm rot="10800000" flipH="1">
            <a:off x="8330900" y="24393675"/>
            <a:ext cx="1946400" cy="320100"/>
          </a:xfrm>
          <a:prstGeom prst="straightConnector1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lg" len="lg"/>
            <a:tailEnd type="triangle" w="lg" len="lg"/>
          </a:ln>
        </p:spPr>
      </p:cxnSp>
      <p:sp>
        <p:nvSpPr>
          <p:cNvPr id="140" name="Shape 140"/>
          <p:cNvSpPr txBox="1"/>
          <p:nvPr/>
        </p:nvSpPr>
        <p:spPr>
          <a:xfrm>
            <a:off x="7864100" y="24529125"/>
            <a:ext cx="466800" cy="369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sz="1800" b="1"/>
              <a:t>(1)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cxnSp>
        <p:nvCxnSpPr>
          <p:cNvPr id="141" name="Shape 141"/>
          <p:cNvCxnSpPr>
            <a:stCxn id="142" idx="3"/>
          </p:cNvCxnSpPr>
          <p:nvPr/>
        </p:nvCxnSpPr>
        <p:spPr>
          <a:xfrm>
            <a:off x="8399600" y="22887750"/>
            <a:ext cx="1963500" cy="362700"/>
          </a:xfrm>
          <a:prstGeom prst="straightConnector1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lg" len="lg"/>
            <a:tailEnd type="triangle" w="lg" len="lg"/>
          </a:ln>
        </p:spPr>
      </p:cxnSp>
      <p:cxnSp>
        <p:nvCxnSpPr>
          <p:cNvPr id="143" name="Shape 143"/>
          <p:cNvCxnSpPr>
            <a:stCxn id="144" idx="3"/>
          </p:cNvCxnSpPr>
          <p:nvPr/>
        </p:nvCxnSpPr>
        <p:spPr>
          <a:xfrm rot="10800000" flipH="1">
            <a:off x="8330900" y="24669925"/>
            <a:ext cx="1954200" cy="1107300"/>
          </a:xfrm>
          <a:prstGeom prst="straightConnector1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lg" len="lg"/>
            <a:tailEnd type="triangle" w="lg" len="lg"/>
          </a:ln>
        </p:spPr>
      </p:cxnSp>
      <p:cxnSp>
        <p:nvCxnSpPr>
          <p:cNvPr id="145" name="Shape 145"/>
          <p:cNvCxnSpPr>
            <a:stCxn id="146" idx="3"/>
          </p:cNvCxnSpPr>
          <p:nvPr/>
        </p:nvCxnSpPr>
        <p:spPr>
          <a:xfrm>
            <a:off x="8330900" y="23522025"/>
            <a:ext cx="1984500" cy="338400"/>
          </a:xfrm>
          <a:prstGeom prst="straightConnector1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lg" len="lg"/>
            <a:tailEnd type="triangle" w="lg" len="lg"/>
          </a:ln>
        </p:spPr>
      </p:cxnSp>
      <p:cxnSp>
        <p:nvCxnSpPr>
          <p:cNvPr id="147" name="Shape 147"/>
          <p:cNvCxnSpPr/>
          <p:nvPr/>
        </p:nvCxnSpPr>
        <p:spPr>
          <a:xfrm rot="10800000">
            <a:off x="10915500" y="23507775"/>
            <a:ext cx="3333900" cy="28500"/>
          </a:xfrm>
          <a:prstGeom prst="straightConnector1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lg" len="lg"/>
            <a:tailEnd type="triangle" w="lg" len="lg"/>
          </a:ln>
        </p:spPr>
      </p:cxnSp>
      <p:pic>
        <p:nvPicPr>
          <p:cNvPr id="148" name="Shape 14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5908238" y="8097049"/>
            <a:ext cx="8345794" cy="49611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Shape 144"/>
          <p:cNvSpPr txBox="1"/>
          <p:nvPr/>
        </p:nvSpPr>
        <p:spPr>
          <a:xfrm>
            <a:off x="7864100" y="25524775"/>
            <a:ext cx="466800" cy="504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sz="1800" b="1"/>
              <a:t>(2)</a:t>
            </a:r>
          </a:p>
        </p:txBody>
      </p:sp>
      <p:sp>
        <p:nvSpPr>
          <p:cNvPr id="146" name="Shape 146"/>
          <p:cNvSpPr txBox="1"/>
          <p:nvPr/>
        </p:nvSpPr>
        <p:spPr>
          <a:xfrm>
            <a:off x="7864100" y="23318625"/>
            <a:ext cx="466800" cy="406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sz="1800" b="1"/>
              <a:t>(5)</a:t>
            </a:r>
          </a:p>
        </p:txBody>
      </p:sp>
      <p:sp>
        <p:nvSpPr>
          <p:cNvPr id="142" name="Shape 142"/>
          <p:cNvSpPr txBox="1"/>
          <p:nvPr/>
        </p:nvSpPr>
        <p:spPr>
          <a:xfrm>
            <a:off x="7864100" y="22580250"/>
            <a:ext cx="535500" cy="615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sz="1800" b="1"/>
              <a:t>(3)</a:t>
            </a:r>
          </a:p>
        </p:txBody>
      </p:sp>
      <p:sp>
        <p:nvSpPr>
          <p:cNvPr id="149" name="Shape 149"/>
          <p:cNvSpPr txBox="1"/>
          <p:nvPr/>
        </p:nvSpPr>
        <p:spPr>
          <a:xfrm>
            <a:off x="14174400" y="23318625"/>
            <a:ext cx="466800" cy="406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sz="1800" b="1"/>
              <a:t>(4)</a:t>
            </a:r>
          </a:p>
        </p:txBody>
      </p:sp>
      <p:pic>
        <p:nvPicPr>
          <p:cNvPr id="150" name="Shape 15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596199" y="12911499"/>
            <a:ext cx="3663900" cy="1012316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Shape 151"/>
          <p:cNvSpPr txBox="1"/>
          <p:nvPr/>
        </p:nvSpPr>
        <p:spPr>
          <a:xfrm>
            <a:off x="6657975" y="29032200"/>
            <a:ext cx="535500" cy="46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sz="1800" b="1"/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152" name="Shape 152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5432425" y="8067762"/>
            <a:ext cx="7601437" cy="496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Shape 153"/>
          <p:cNvPicPr preferRelativeResize="0"/>
          <p:nvPr/>
        </p:nvPicPr>
        <p:blipFill rotWithShape="1">
          <a:blip r:embed="rId12">
            <a:alphaModFix/>
          </a:blip>
          <a:srcRect l="11639" t="8357" r="13888"/>
          <a:stretch/>
        </p:blipFill>
        <p:spPr>
          <a:xfrm>
            <a:off x="8050075" y="26106150"/>
            <a:ext cx="6591124" cy="4562043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Shape 154"/>
          <p:cNvSpPr txBox="1"/>
          <p:nvPr/>
        </p:nvSpPr>
        <p:spPr>
          <a:xfrm>
            <a:off x="14163961" y="14792258"/>
            <a:ext cx="1112400" cy="615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sz="2400"/>
              <a:t>[3]</a:t>
            </a:r>
          </a:p>
        </p:txBody>
      </p:sp>
      <p:pic>
        <p:nvPicPr>
          <p:cNvPr id="155" name="Shape 155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1961621" y="17290521"/>
            <a:ext cx="3989399" cy="4804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Shape 156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16028633" y="16622335"/>
            <a:ext cx="7892098" cy="4757789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Shape 157"/>
          <p:cNvSpPr txBox="1"/>
          <p:nvPr/>
        </p:nvSpPr>
        <p:spPr>
          <a:xfrm>
            <a:off x="16387550" y="21393450"/>
            <a:ext cx="6791400" cy="770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Figure </a:t>
            </a:r>
            <a:r>
              <a:rPr lang="en-US" sz="2000" b="1">
                <a:latin typeface="Calibri"/>
                <a:ea typeface="Calibri"/>
                <a:cs typeface="Calibri"/>
                <a:sym typeface="Calibri"/>
              </a:rPr>
              <a:t>3. </a:t>
            </a: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Experimental data versus data predicted from model. Re</a:t>
            </a:r>
            <a:r>
              <a:rPr lang="en-US" sz="2000" baseline="-25000">
                <a:latin typeface="Calibri"/>
                <a:ea typeface="Calibri"/>
                <a:cs typeface="Calibri"/>
                <a:sym typeface="Calibri"/>
              </a:rPr>
              <a:t>1</a:t>
            </a: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 represents Re-Hot and Re</a:t>
            </a:r>
            <a:r>
              <a:rPr lang="en-US" sz="2000" baseline="-25000"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 represents Re-Cold.</a:t>
            </a: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</a:p>
        </p:txBody>
      </p:sp>
      <p:sp>
        <p:nvSpPr>
          <p:cNvPr id="158" name="Shape 158"/>
          <p:cNvSpPr txBox="1"/>
          <p:nvPr/>
        </p:nvSpPr>
        <p:spPr>
          <a:xfrm>
            <a:off x="15847550" y="14047200"/>
            <a:ext cx="7226700" cy="2334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sz="3000" b="1" i="1" dirty="0">
                <a:latin typeface="Calibri"/>
                <a:ea typeface="Calibri"/>
                <a:cs typeface="Calibri"/>
                <a:sym typeface="Calibri"/>
              </a:rPr>
              <a:t>Contour Plot: Figure 3</a:t>
            </a:r>
          </a:p>
          <a:p>
            <a:pPr marL="457200" lvl="0" indent="-393700" rtl="0">
              <a:spcBef>
                <a:spcPts val="0"/>
              </a:spcBef>
              <a:buSzPct val="100000"/>
              <a:buFont typeface="Calibri"/>
              <a:buChar char="●"/>
            </a:pP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Predicted vs. Actual values</a:t>
            </a:r>
          </a:p>
          <a:p>
            <a:pPr marL="457200" lvl="0" indent="-393700" rtl="0">
              <a:spcBef>
                <a:spcPts val="0"/>
              </a:spcBef>
              <a:buSzPct val="100000"/>
              <a:buFont typeface="Calibri"/>
              <a:buChar char="●"/>
            </a:pP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Predicted values obtained from derived </a:t>
            </a:r>
            <a:r>
              <a:rPr lang="en-US" sz="2600" dirty="0" smtClean="0">
                <a:latin typeface="Calibri"/>
                <a:ea typeface="Calibri"/>
                <a:cs typeface="Calibri"/>
                <a:sym typeface="Calibri"/>
              </a:rPr>
              <a:t>model</a:t>
            </a:r>
            <a:endParaRPr lang="en-US" sz="2600" dirty="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93700" rtl="0">
              <a:spcBef>
                <a:spcPts val="0"/>
              </a:spcBef>
              <a:buSzPct val="100000"/>
              <a:buFont typeface="Calibri"/>
              <a:buChar char="●"/>
            </a:pP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Re</a:t>
            </a:r>
            <a:r>
              <a:rPr lang="en-US" sz="2600" baseline="-25000" dirty="0"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 has much greater effect than Re</a:t>
            </a:r>
            <a:r>
              <a:rPr lang="en-US" sz="2600" baseline="-25000" dirty="0">
                <a:latin typeface="Calibri"/>
                <a:ea typeface="Calibri"/>
                <a:cs typeface="Calibri"/>
                <a:sym typeface="Calibri"/>
              </a:rPr>
              <a:t>1</a:t>
            </a:r>
          </a:p>
          <a:p>
            <a:pPr marL="457200" lvl="0" indent="-393700">
              <a:spcBef>
                <a:spcPts val="0"/>
              </a:spcBef>
              <a:buSzPct val="100000"/>
              <a:buFont typeface="Calibri"/>
              <a:buChar char="●"/>
            </a:pP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Slope of Re</a:t>
            </a:r>
            <a:r>
              <a:rPr lang="en-US" sz="2600" baseline="-25000" dirty="0"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US" sz="2600" dirty="0">
                <a:latin typeface="Calibri"/>
                <a:ea typeface="Calibri"/>
                <a:cs typeface="Calibri"/>
                <a:sym typeface="Calibri"/>
              </a:rPr>
              <a:t> is 10 times greater than slope of Re</a:t>
            </a:r>
            <a:r>
              <a:rPr lang="en-US" sz="2600" baseline="-25000" dirty="0">
                <a:latin typeface="Calibri"/>
                <a:ea typeface="Calibri"/>
                <a:cs typeface="Calibri"/>
                <a:sym typeface="Calibri"/>
              </a:rPr>
              <a:t>1</a:t>
            </a:r>
          </a:p>
        </p:txBody>
      </p:sp>
      <p:sp>
        <p:nvSpPr>
          <p:cNvPr id="159" name="Shape 159"/>
          <p:cNvSpPr txBox="1"/>
          <p:nvPr/>
        </p:nvSpPr>
        <p:spPr>
          <a:xfrm>
            <a:off x="25308175" y="5267450"/>
            <a:ext cx="8931600" cy="2212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Clr>
                <a:schemeClr val="dk1"/>
              </a:buClr>
              <a:buSzPct val="36666"/>
              <a:buFont typeface="Arial"/>
              <a:buNone/>
            </a:pPr>
            <a:r>
              <a:rPr lang="en-US" sz="3000" b="1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Flow Pattern: Figure 2</a:t>
            </a:r>
          </a:p>
          <a:p>
            <a:pPr marL="457200" lvl="0" indent="-393700" rtl="0">
              <a:spcBef>
                <a:spcPts val="0"/>
              </a:spcBef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Flow pattern has no significant effect on the value of the overall heat transfer coefficient. </a:t>
            </a:r>
          </a:p>
          <a:p>
            <a:pPr marL="457200" lvl="0" indent="-393700" rtl="0">
              <a:spcBef>
                <a:spcPts val="0"/>
              </a:spcBef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US" sz="2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Cocurrent values are on average, 8% smaller than countercurrent values.</a:t>
            </a:r>
          </a:p>
        </p:txBody>
      </p:sp>
      <p:sp>
        <p:nvSpPr>
          <p:cNvPr id="160" name="Shape 160"/>
          <p:cNvSpPr txBox="1"/>
          <p:nvPr/>
        </p:nvSpPr>
        <p:spPr>
          <a:xfrm>
            <a:off x="16479800" y="13035670"/>
            <a:ext cx="7226700" cy="770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Figure </a:t>
            </a:r>
            <a:r>
              <a:rPr lang="en-US" sz="2000" b="1">
                <a:latin typeface="Calibri"/>
                <a:ea typeface="Calibri"/>
                <a:cs typeface="Calibri"/>
                <a:sym typeface="Calibri"/>
              </a:rPr>
              <a:t>1. </a:t>
            </a: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Effect of flow </a:t>
            </a: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rates on</a:t>
            </a: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the overall heat transfer coeffic</a:t>
            </a: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ient for both flow patterns.</a:t>
            </a:r>
          </a:p>
        </p:txBody>
      </p:sp>
      <p:sp>
        <p:nvSpPr>
          <p:cNvPr id="161" name="Shape 161"/>
          <p:cNvSpPr txBox="1"/>
          <p:nvPr/>
        </p:nvSpPr>
        <p:spPr>
          <a:xfrm>
            <a:off x="25308175" y="14378137"/>
            <a:ext cx="2743200" cy="615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Clr>
                <a:schemeClr val="dk1"/>
              </a:buClr>
              <a:buSzPct val="36666"/>
              <a:buFont typeface="Arial"/>
              <a:buNone/>
            </a:pPr>
            <a:r>
              <a:rPr lang="en-US" sz="3000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Derived Model</a:t>
            </a:r>
          </a:p>
        </p:txBody>
      </p:sp>
      <p:sp>
        <p:nvSpPr>
          <p:cNvPr id="162" name="Shape 162"/>
          <p:cNvSpPr txBox="1"/>
          <p:nvPr/>
        </p:nvSpPr>
        <p:spPr>
          <a:xfrm>
            <a:off x="31831493" y="15542607"/>
            <a:ext cx="1579200" cy="3693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(Eq. </a:t>
            </a:r>
            <a:r>
              <a:rPr lang="en-US" sz="1800" b="1"/>
              <a:t>3</a:t>
            </a: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</a:p>
        </p:txBody>
      </p:sp>
      <p:graphicFrame>
        <p:nvGraphicFramePr>
          <p:cNvPr id="163" name="Shape 163"/>
          <p:cNvGraphicFramePr/>
          <p:nvPr>
            <p:extLst>
              <p:ext uri="{D42A27DB-BD31-4B8C-83A1-F6EECF244321}">
                <p14:modId xmlns:p14="http://schemas.microsoft.com/office/powerpoint/2010/main" val="788146489"/>
              </p:ext>
            </p:extLst>
          </p:nvPr>
        </p:nvGraphicFramePr>
        <p:xfrm>
          <a:off x="36107924" y="18124480"/>
          <a:ext cx="5733000" cy="3291660"/>
        </p:xfrm>
        <a:graphic>
          <a:graphicData uri="http://schemas.openxmlformats.org/drawingml/2006/table">
            <a:tbl>
              <a:tblPr>
                <a:noFill/>
                <a:tableStyleId>{C5E6DF7B-C852-4BBF-982C-C3330650348C}</a:tableStyleId>
              </a:tblPr>
              <a:tblGrid>
                <a:gridCol w="3814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8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9550"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-US" sz="2400" b="1"/>
                        <a:t>Water Flow Rate (SCFM)</a:t>
                      </a:r>
                    </a:p>
                  </a:txBody>
                  <a:tcPr marL="91425" marR="91425" marT="91425" marB="91425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-US" sz="2400"/>
                        <a:t>2</a:t>
                      </a:r>
                    </a:p>
                  </a:txBody>
                  <a:tcPr marL="91425" marR="91425" marT="91425" marB="91425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-US" sz="2400" b="1"/>
                        <a:t>T-In (˚C)</a:t>
                      </a:r>
                    </a:p>
                  </a:txBody>
                  <a:tcPr marL="91425" marR="91425" marT="91425" marB="91425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-US" sz="2400"/>
                        <a:t>15</a:t>
                      </a:r>
                    </a:p>
                  </a:txBody>
                  <a:tcPr marL="91425" marR="91425" marT="91425" marB="91425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-US" sz="2400" b="1"/>
                        <a:t>T-Out (˚C)</a:t>
                      </a:r>
                    </a:p>
                  </a:txBody>
                  <a:tcPr marL="91425" marR="91425" marT="91425" marB="91425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-US" sz="2400"/>
                        <a:t>16.4</a:t>
                      </a:r>
                    </a:p>
                  </a:txBody>
                  <a:tcPr marL="91425" marR="91425" marT="91425" marB="91425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-US" sz="2400" b="1"/>
                        <a:t>Inner Diameter (m)</a:t>
                      </a:r>
                    </a:p>
                  </a:txBody>
                  <a:tcPr marL="91425" marR="91425" marT="91425" marB="91425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-US" sz="2400"/>
                        <a:t>0.16</a:t>
                      </a:r>
                    </a:p>
                  </a:txBody>
                  <a:tcPr marL="91425" marR="91425" marT="91425" marB="91425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-US" sz="2400" b="1"/>
                        <a:t>Outer Diameter (m)</a:t>
                      </a:r>
                    </a:p>
                  </a:txBody>
                  <a:tcPr marL="91425" marR="91425" marT="91425" marB="91425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-US" sz="2400"/>
                        <a:t>0.2</a:t>
                      </a:r>
                    </a:p>
                  </a:txBody>
                  <a:tcPr marL="91425" marR="91425" marT="91425" marB="91425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-US" sz="2400" b="1"/>
                        <a:t>Length (m)</a:t>
                      </a:r>
                    </a:p>
                  </a:txBody>
                  <a:tcPr marL="91425" marR="91425" marT="91425" marB="91425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 rtl="0">
                        <a:spcBef>
                          <a:spcPts val="0"/>
                        </a:spcBef>
                        <a:buNone/>
                      </a:pPr>
                      <a:r>
                        <a:rPr lang="en-US" sz="2400" dirty="0"/>
                        <a:t>1</a:t>
                      </a:r>
                    </a:p>
                  </a:txBody>
                  <a:tcPr marL="91425" marR="91425" marT="91425" marB="91425">
                    <a:lnL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43901180" y="3995995"/>
            <a:ext cx="110" cy="105117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5345987" y="4013007"/>
            <a:ext cx="1" cy="103118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5357551" y="22923850"/>
            <a:ext cx="0" cy="101009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15355145" y="27686901"/>
            <a:ext cx="0" cy="101009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5381000" y="28720378"/>
            <a:ext cx="0" cy="202156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15354976" y="28715737"/>
            <a:ext cx="5204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5353104" y="28697000"/>
            <a:ext cx="0" cy="8096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43898174" y="27681200"/>
            <a:ext cx="0" cy="1034537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34506771" y="4018178"/>
            <a:ext cx="0" cy="1027481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H="1">
            <a:off x="43898174" y="22905113"/>
            <a:ext cx="1" cy="4812637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1066</Words>
  <Application>Microsoft Office PowerPoint</Application>
  <PresentationFormat>Custom</PresentationFormat>
  <Paragraphs>200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Noto Sans Symbols</vt:lpstr>
      <vt:lpstr>Times New Roman</vt:lpstr>
      <vt:lpstr>Office Theme</vt:lpstr>
      <vt:lpstr>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</dc:title>
  <dc:creator>Milani, Lorenzo</dc:creator>
  <cp:lastModifiedBy>Milani, Lorenzo</cp:lastModifiedBy>
  <cp:revision>6</cp:revision>
  <dcterms:modified xsi:type="dcterms:W3CDTF">2017-04-28T20:58:42Z</dcterms:modified>
</cp:coreProperties>
</file>