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9" d="100"/>
          <a:sy n="19" d="100"/>
        </p:scale>
        <p:origin x="588" y="300"/>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Tom%20Homer\Documents\Junior%20Semester%202\CHE%20612\Rotation%204\Data%20Analysi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Tom%20Homer\Documents\Junior%20Semester%202\CHE%20612\Rotation%204\Data%20Analysis.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Tom%20Homer\Documents\Junior%20Semester%202\CHE%20612\Rotation%204\Data%20Analysis.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Tom%20Homer\AppData\Local\Microsoft\Windows\INetCache\Content.Outlook\1AQSFH65\Data%20Analysis%20with%20ALL%20h%20Values2.0.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Tom%20Homer\AppData\Local\Microsoft\Windows\INetCache\Content.Outlook\1AQSFH65\Data%20Analysis%20with%20ALL%20h%20Values2.0.xlsx" TargetMode="External"/><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9746782291445072"/>
          <c:y val="5.4342076120241938E-2"/>
          <c:w val="0.65702413113410818"/>
          <c:h val="0.69860263357281571"/>
        </c:manualLayout>
      </c:layout>
      <c:barChart>
        <c:barDir val="col"/>
        <c:grouping val="clustered"/>
        <c:varyColors val="0"/>
        <c:ser>
          <c:idx val="0"/>
          <c:order val="0"/>
          <c:tx>
            <c:v>1 L/min</c:v>
          </c:tx>
          <c:spPr>
            <a:solidFill>
              <a:schemeClr val="tx1"/>
            </a:solidFill>
            <a:ln>
              <a:noFill/>
            </a:ln>
            <a:effectLst/>
          </c:spPr>
          <c:invertIfNegative val="0"/>
          <c:errBars>
            <c:errBarType val="both"/>
            <c:errValType val="cust"/>
            <c:noEndCap val="0"/>
            <c:plus>
              <c:numRef>
                <c:f>('Double Tube'!$W$25,'Double Tube'!$W$22)</c:f>
                <c:numCache>
                  <c:formatCode>General</c:formatCode>
                  <c:ptCount val="2"/>
                  <c:pt idx="0">
                    <c:v>2.2025780317435975E-2</c:v>
                  </c:pt>
                  <c:pt idx="1">
                    <c:v>8.495462059311415E-2</c:v>
                  </c:pt>
                </c:numCache>
              </c:numRef>
            </c:plus>
            <c:minus>
              <c:numRef>
                <c:f>('Double Tube'!$W$25,'Double Tube'!$W$22)</c:f>
                <c:numCache>
                  <c:formatCode>General</c:formatCode>
                  <c:ptCount val="2"/>
                  <c:pt idx="0">
                    <c:v>2.2025780317435975E-2</c:v>
                  </c:pt>
                  <c:pt idx="1">
                    <c:v>8.495462059311415E-2</c:v>
                  </c:pt>
                </c:numCache>
              </c:numRef>
            </c:minus>
            <c:spPr>
              <a:noFill/>
              <a:ln w="9525" cap="flat" cmpd="sng" algn="ctr">
                <a:solidFill>
                  <a:schemeClr val="tx1">
                    <a:lumMod val="65000"/>
                    <a:lumOff val="35000"/>
                  </a:schemeClr>
                </a:solidFill>
                <a:round/>
              </a:ln>
              <a:effectLst/>
            </c:spPr>
          </c:errBars>
          <c:cat>
            <c:strRef>
              <c:f>'Double Tube'!$A$28:$A$29</c:f>
              <c:strCache>
                <c:ptCount val="2"/>
                <c:pt idx="0">
                  <c:v>Counter-Current</c:v>
                </c:pt>
                <c:pt idx="1">
                  <c:v>Co-Current</c:v>
                </c:pt>
              </c:strCache>
            </c:strRef>
          </c:cat>
          <c:val>
            <c:numRef>
              <c:f>('Double Tube'!$V$22,'Double Tube'!$V$25)</c:f>
              <c:numCache>
                <c:formatCode>General</c:formatCode>
                <c:ptCount val="2"/>
                <c:pt idx="0">
                  <c:v>1.1733842732208228</c:v>
                </c:pt>
                <c:pt idx="1">
                  <c:v>1.4445249342671005</c:v>
                </c:pt>
              </c:numCache>
            </c:numRef>
          </c:val>
          <c:extLst>
            <c:ext xmlns:c16="http://schemas.microsoft.com/office/drawing/2014/chart" uri="{C3380CC4-5D6E-409C-BE32-E72D297353CC}">
              <c16:uniqueId val="{00000000-F408-481B-885A-A15D19658117}"/>
            </c:ext>
          </c:extLst>
        </c:ser>
        <c:ser>
          <c:idx val="1"/>
          <c:order val="1"/>
          <c:tx>
            <c:v>2 L/min</c:v>
          </c:tx>
          <c:spPr>
            <a:solidFill>
              <a:schemeClr val="bg1">
                <a:lumMod val="50000"/>
              </a:schemeClr>
            </a:solidFill>
            <a:ln>
              <a:noFill/>
            </a:ln>
            <a:effectLst/>
          </c:spPr>
          <c:invertIfNegative val="0"/>
          <c:errBars>
            <c:errBarType val="both"/>
            <c:errValType val="cust"/>
            <c:noEndCap val="0"/>
            <c:plus>
              <c:numRef>
                <c:f>('Double Tube'!$W$16,'Double Tube'!$W$13)</c:f>
                <c:numCache>
                  <c:formatCode>General</c:formatCode>
                  <c:ptCount val="2"/>
                  <c:pt idx="0">
                    <c:v>6.4518336929576692E-3</c:v>
                  </c:pt>
                  <c:pt idx="1">
                    <c:v>0.15917255502498417</c:v>
                  </c:pt>
                </c:numCache>
              </c:numRef>
            </c:plus>
            <c:minus>
              <c:numRef>
                <c:f>('Double Tube'!$W$16,'Double Tube'!$W$13)</c:f>
                <c:numCache>
                  <c:formatCode>General</c:formatCode>
                  <c:ptCount val="2"/>
                  <c:pt idx="0">
                    <c:v>6.4518336929576692E-3</c:v>
                  </c:pt>
                  <c:pt idx="1">
                    <c:v>0.15917255502498417</c:v>
                  </c:pt>
                </c:numCache>
              </c:numRef>
            </c:minus>
            <c:spPr>
              <a:noFill/>
              <a:ln w="9525" cap="flat" cmpd="sng" algn="ctr">
                <a:solidFill>
                  <a:schemeClr val="tx1">
                    <a:lumMod val="65000"/>
                    <a:lumOff val="35000"/>
                  </a:schemeClr>
                </a:solidFill>
                <a:round/>
              </a:ln>
              <a:effectLst/>
            </c:spPr>
          </c:errBars>
          <c:cat>
            <c:strRef>
              <c:f>'Double Tube'!$A$28:$A$29</c:f>
              <c:strCache>
                <c:ptCount val="2"/>
                <c:pt idx="0">
                  <c:v>Counter-Current</c:v>
                </c:pt>
                <c:pt idx="1">
                  <c:v>Co-Current</c:v>
                </c:pt>
              </c:strCache>
            </c:strRef>
          </c:cat>
          <c:val>
            <c:numRef>
              <c:f>('Double Tube'!$V$13,'Double Tube'!$V$16)</c:f>
              <c:numCache>
                <c:formatCode>General</c:formatCode>
                <c:ptCount val="2"/>
                <c:pt idx="0">
                  <c:v>1.5038050402194287</c:v>
                </c:pt>
                <c:pt idx="1">
                  <c:v>1.7242163377886144</c:v>
                </c:pt>
              </c:numCache>
            </c:numRef>
          </c:val>
          <c:extLst>
            <c:ext xmlns:c16="http://schemas.microsoft.com/office/drawing/2014/chart" uri="{C3380CC4-5D6E-409C-BE32-E72D297353CC}">
              <c16:uniqueId val="{00000001-F408-481B-885A-A15D19658117}"/>
            </c:ext>
          </c:extLst>
        </c:ser>
        <c:ser>
          <c:idx val="2"/>
          <c:order val="2"/>
          <c:tx>
            <c:v>3 L/min</c:v>
          </c:tx>
          <c:spPr>
            <a:solidFill>
              <a:schemeClr val="bg1">
                <a:lumMod val="85000"/>
              </a:schemeClr>
            </a:solidFill>
            <a:ln>
              <a:noFill/>
            </a:ln>
            <a:effectLst/>
          </c:spPr>
          <c:invertIfNegative val="0"/>
          <c:errBars>
            <c:errBarType val="both"/>
            <c:errValType val="cust"/>
            <c:noEndCap val="0"/>
            <c:plus>
              <c:numRef>
                <c:f>('Double Tube'!$W$7,'Double Tube'!$W$4)</c:f>
                <c:numCache>
                  <c:formatCode>General</c:formatCode>
                  <c:ptCount val="2"/>
                  <c:pt idx="0">
                    <c:v>5.727551222298817E-2</c:v>
                  </c:pt>
                  <c:pt idx="1">
                    <c:v>5.6047826247534134E-2</c:v>
                  </c:pt>
                </c:numCache>
              </c:numRef>
            </c:plus>
            <c:minus>
              <c:numRef>
                <c:f>('Double Tube'!$W$7,'Double Tube'!$W$4)</c:f>
                <c:numCache>
                  <c:formatCode>General</c:formatCode>
                  <c:ptCount val="2"/>
                  <c:pt idx="0">
                    <c:v>5.727551222298817E-2</c:v>
                  </c:pt>
                  <c:pt idx="1">
                    <c:v>5.6047826247534134E-2</c:v>
                  </c:pt>
                </c:numCache>
              </c:numRef>
            </c:minus>
            <c:spPr>
              <a:noFill/>
              <a:ln w="9525" cap="flat" cmpd="sng" algn="ctr">
                <a:solidFill>
                  <a:schemeClr val="tx1">
                    <a:lumMod val="65000"/>
                    <a:lumOff val="35000"/>
                  </a:schemeClr>
                </a:solidFill>
                <a:round/>
              </a:ln>
              <a:effectLst/>
            </c:spPr>
          </c:errBars>
          <c:cat>
            <c:strRef>
              <c:f>'Double Tube'!$A$28:$A$29</c:f>
              <c:strCache>
                <c:ptCount val="2"/>
                <c:pt idx="0">
                  <c:v>Counter-Current</c:v>
                </c:pt>
                <c:pt idx="1">
                  <c:v>Co-Current</c:v>
                </c:pt>
              </c:strCache>
            </c:strRef>
          </c:cat>
          <c:val>
            <c:numRef>
              <c:f>('Double Tube'!$V$4,'Double Tube'!$V$7)</c:f>
              <c:numCache>
                <c:formatCode>General</c:formatCode>
                <c:ptCount val="2"/>
                <c:pt idx="0">
                  <c:v>1.8254278216550697</c:v>
                </c:pt>
                <c:pt idx="1">
                  <c:v>2.0498034103051452</c:v>
                </c:pt>
              </c:numCache>
            </c:numRef>
          </c:val>
          <c:extLst>
            <c:ext xmlns:c16="http://schemas.microsoft.com/office/drawing/2014/chart" uri="{C3380CC4-5D6E-409C-BE32-E72D297353CC}">
              <c16:uniqueId val="{00000002-F408-481B-885A-A15D19658117}"/>
            </c:ext>
          </c:extLst>
        </c:ser>
        <c:dLbls>
          <c:showLegendKey val="0"/>
          <c:showVal val="0"/>
          <c:showCatName val="0"/>
          <c:showSerName val="0"/>
          <c:showPercent val="0"/>
          <c:showBubbleSize val="0"/>
        </c:dLbls>
        <c:gapWidth val="219"/>
        <c:overlap val="-27"/>
        <c:axId val="335919952"/>
        <c:axId val="335925048"/>
      </c:barChart>
      <c:catAx>
        <c:axId val="335919952"/>
        <c:scaling>
          <c:orientation val="minMax"/>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sz="2800">
                    <a:solidFill>
                      <a:schemeClr val="tx1"/>
                    </a:solidFill>
                  </a:rPr>
                  <a:t>Flow Pattern</a:t>
                </a: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0;\-#,##0" sourceLinked="0"/>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335925048"/>
        <c:crosses val="autoZero"/>
        <c:auto val="1"/>
        <c:lblAlgn val="ctr"/>
        <c:lblOffset val="100"/>
        <c:noMultiLvlLbl val="0"/>
      </c:catAx>
      <c:valAx>
        <c:axId val="335925048"/>
        <c:scaling>
          <c:orientation val="minMax"/>
          <c:max val="2.5"/>
          <c:min val="0"/>
        </c:scaling>
        <c:delete val="0"/>
        <c:axPos val="l"/>
        <c:title>
          <c:tx>
            <c:rich>
              <a:bodyPr rot="-5400000" spcFirstLastPara="1" vertOverflow="ellipsis" vert="horz" wrap="square" anchor="ctr" anchorCtr="1"/>
              <a:lstStyle/>
              <a:p>
                <a:pPr>
                  <a:defRPr sz="2400" b="0" i="0" u="none" strike="noStrike" kern="1200" baseline="0">
                    <a:solidFill>
                      <a:schemeClr val="tx1"/>
                    </a:solidFill>
                    <a:latin typeface="+mn-lt"/>
                    <a:ea typeface="+mn-ea"/>
                    <a:cs typeface="+mn-cs"/>
                  </a:defRPr>
                </a:pPr>
                <a:r>
                  <a:rPr lang="en-US" sz="2800" b="0" i="0" baseline="0" dirty="0">
                    <a:effectLst/>
                  </a:rPr>
                  <a:t>Overall Heat Transfer Coefficient (W/m</a:t>
                </a:r>
                <a:r>
                  <a:rPr lang="en-US" sz="2800" b="0" i="0" baseline="30000" dirty="0">
                    <a:effectLst/>
                  </a:rPr>
                  <a:t>2</a:t>
                </a:r>
                <a:r>
                  <a:rPr lang="en-US" sz="2800" b="0" i="0" baseline="0" dirty="0">
                    <a:effectLst/>
                  </a:rPr>
                  <a:t>K)</a:t>
                </a:r>
                <a:endParaRPr lang="en-US" sz="2800" dirty="0">
                  <a:effectLst/>
                </a:endParaRPr>
              </a:p>
            </c:rich>
          </c:tx>
          <c:layout>
            <c:manualLayout>
              <c:xMode val="edge"/>
              <c:yMode val="edge"/>
              <c:x val="1.7657944754269538E-2"/>
              <c:y val="0.11287583773274833"/>
            </c:manualLayout>
          </c:layout>
          <c:overlay val="0"/>
          <c:spPr>
            <a:noFill/>
            <a:ln>
              <a:noFill/>
            </a:ln>
            <a:effectLst/>
          </c:spPr>
          <c:txPr>
            <a:bodyPr rot="-540000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title>
        <c:numFmt formatCode="General" sourceLinked="1"/>
        <c:majorTickMark val="out"/>
        <c:minorTickMark val="out"/>
        <c:tickLblPos val="nextTo"/>
        <c:spPr>
          <a:noFill/>
          <a:ln>
            <a:solidFill>
              <a:schemeClr val="tx1"/>
            </a:solidFill>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335919952"/>
        <c:crosses val="autoZero"/>
        <c:crossBetween val="between"/>
        <c:majorUnit val="0.5"/>
      </c:valAx>
      <c:spPr>
        <a:noFill/>
        <a:ln>
          <a:noFill/>
        </a:ln>
        <a:effectLst/>
      </c:spPr>
    </c:plotArea>
    <c:legend>
      <c:legendPos val="r"/>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356853556898014"/>
          <c:y val="0.12573969629112666"/>
          <c:w val="0.66291017521034501"/>
          <c:h val="0.63246296969104887"/>
        </c:manualLayout>
      </c:layout>
      <c:barChart>
        <c:barDir val="col"/>
        <c:grouping val="clustered"/>
        <c:varyColors val="0"/>
        <c:ser>
          <c:idx val="0"/>
          <c:order val="0"/>
          <c:tx>
            <c:v>1 L/min</c:v>
          </c:tx>
          <c:spPr>
            <a:solidFill>
              <a:schemeClr val="accent1">
                <a:lumMod val="50000"/>
              </a:schemeClr>
            </a:solidFill>
            <a:ln>
              <a:noFill/>
            </a:ln>
            <a:effectLst/>
          </c:spPr>
          <c:invertIfNegative val="0"/>
          <c:errBars>
            <c:errBarType val="both"/>
            <c:errValType val="cust"/>
            <c:noEndCap val="0"/>
            <c:plus>
              <c:numRef>
                <c:f>('Shell and Tube'!$W$25,'Shell and Tube'!$W$22)</c:f>
                <c:numCache>
                  <c:formatCode>General</c:formatCode>
                  <c:ptCount val="2"/>
                  <c:pt idx="0">
                    <c:v>1.6019781089733807E-2</c:v>
                  </c:pt>
                  <c:pt idx="1">
                    <c:v>2.4615009156367447E-2</c:v>
                  </c:pt>
                </c:numCache>
              </c:numRef>
            </c:plus>
            <c:minus>
              <c:numRef>
                <c:f>('Shell and Tube'!$W$25,'Shell and Tube'!$W$22)</c:f>
                <c:numCache>
                  <c:formatCode>General</c:formatCode>
                  <c:ptCount val="2"/>
                  <c:pt idx="0">
                    <c:v>1.6019781089733807E-2</c:v>
                  </c:pt>
                  <c:pt idx="1">
                    <c:v>2.4615009156367447E-2</c:v>
                  </c:pt>
                </c:numCache>
              </c:numRef>
            </c:minus>
            <c:spPr>
              <a:noFill/>
              <a:ln w="9525" cap="flat" cmpd="sng" algn="ctr">
                <a:solidFill>
                  <a:schemeClr val="tx1">
                    <a:lumMod val="65000"/>
                    <a:lumOff val="35000"/>
                  </a:schemeClr>
                </a:solidFill>
                <a:round/>
              </a:ln>
              <a:effectLst/>
            </c:spPr>
          </c:errBars>
          <c:cat>
            <c:strRef>
              <c:f>'Shell and Tube'!$A$28:$A$29</c:f>
              <c:strCache>
                <c:ptCount val="2"/>
                <c:pt idx="0">
                  <c:v>Counter-Current</c:v>
                </c:pt>
                <c:pt idx="1">
                  <c:v>Co-Current</c:v>
                </c:pt>
              </c:strCache>
            </c:strRef>
          </c:cat>
          <c:val>
            <c:numRef>
              <c:f>('Shell and Tube'!$V$22,'Shell and Tube'!$V$25)</c:f>
              <c:numCache>
                <c:formatCode>General</c:formatCode>
                <c:ptCount val="2"/>
                <c:pt idx="0">
                  <c:v>0.85271667683030383</c:v>
                </c:pt>
                <c:pt idx="1">
                  <c:v>0.9162149548770161</c:v>
                </c:pt>
              </c:numCache>
            </c:numRef>
          </c:val>
          <c:extLst>
            <c:ext xmlns:c16="http://schemas.microsoft.com/office/drawing/2014/chart" uri="{C3380CC4-5D6E-409C-BE32-E72D297353CC}">
              <c16:uniqueId val="{00000000-01DB-48A4-A146-A4C2A3C42B85}"/>
            </c:ext>
          </c:extLst>
        </c:ser>
        <c:ser>
          <c:idx val="1"/>
          <c:order val="1"/>
          <c:tx>
            <c:v>2 L/min</c:v>
          </c:tx>
          <c:spPr>
            <a:solidFill>
              <a:schemeClr val="accent1"/>
            </a:solidFill>
            <a:ln>
              <a:noFill/>
            </a:ln>
            <a:effectLst/>
          </c:spPr>
          <c:invertIfNegative val="0"/>
          <c:errBars>
            <c:errBarType val="both"/>
            <c:errValType val="cust"/>
            <c:noEndCap val="0"/>
            <c:plus>
              <c:numRef>
                <c:f>('Shell and Tube'!$W$16,'Shell and Tube'!$W$13)</c:f>
                <c:numCache>
                  <c:formatCode>General</c:formatCode>
                  <c:ptCount val="2"/>
                  <c:pt idx="0">
                    <c:v>1.434893483250879E-2</c:v>
                  </c:pt>
                  <c:pt idx="1">
                    <c:v>4.7331451369196371E-2</c:v>
                  </c:pt>
                </c:numCache>
              </c:numRef>
            </c:plus>
            <c:minus>
              <c:numRef>
                <c:f>('Shell and Tube'!$W$16,'Shell and Tube'!$W$13)</c:f>
                <c:numCache>
                  <c:formatCode>General</c:formatCode>
                  <c:ptCount val="2"/>
                  <c:pt idx="0">
                    <c:v>1.434893483250879E-2</c:v>
                  </c:pt>
                  <c:pt idx="1">
                    <c:v>4.7331451369196371E-2</c:v>
                  </c:pt>
                </c:numCache>
              </c:numRef>
            </c:minus>
            <c:spPr>
              <a:noFill/>
              <a:ln w="9525" cap="flat" cmpd="sng" algn="ctr">
                <a:solidFill>
                  <a:schemeClr val="tx1">
                    <a:lumMod val="65000"/>
                    <a:lumOff val="35000"/>
                  </a:schemeClr>
                </a:solidFill>
                <a:round/>
              </a:ln>
              <a:effectLst/>
            </c:spPr>
          </c:errBars>
          <c:cat>
            <c:strRef>
              <c:f>'Shell and Tube'!$A$28:$A$29</c:f>
              <c:strCache>
                <c:ptCount val="2"/>
                <c:pt idx="0">
                  <c:v>Counter-Current</c:v>
                </c:pt>
                <c:pt idx="1">
                  <c:v>Co-Current</c:v>
                </c:pt>
              </c:strCache>
            </c:strRef>
          </c:cat>
          <c:val>
            <c:numRef>
              <c:f>('Shell and Tube'!$V$13,'Shell and Tube'!$V$16)</c:f>
              <c:numCache>
                <c:formatCode>General</c:formatCode>
                <c:ptCount val="2"/>
                <c:pt idx="0">
                  <c:v>1.0449124543550363</c:v>
                </c:pt>
                <c:pt idx="1">
                  <c:v>1.0974196702972705</c:v>
                </c:pt>
              </c:numCache>
            </c:numRef>
          </c:val>
          <c:extLst>
            <c:ext xmlns:c16="http://schemas.microsoft.com/office/drawing/2014/chart" uri="{C3380CC4-5D6E-409C-BE32-E72D297353CC}">
              <c16:uniqueId val="{00000001-01DB-48A4-A146-A4C2A3C42B85}"/>
            </c:ext>
          </c:extLst>
        </c:ser>
        <c:ser>
          <c:idx val="2"/>
          <c:order val="2"/>
          <c:tx>
            <c:v>3 L/min</c:v>
          </c:tx>
          <c:spPr>
            <a:solidFill>
              <a:schemeClr val="accent1">
                <a:lumMod val="40000"/>
                <a:lumOff val="60000"/>
              </a:schemeClr>
            </a:solidFill>
            <a:ln>
              <a:noFill/>
            </a:ln>
            <a:effectLst/>
          </c:spPr>
          <c:invertIfNegative val="0"/>
          <c:errBars>
            <c:errBarType val="both"/>
            <c:errValType val="cust"/>
            <c:noEndCap val="0"/>
            <c:plus>
              <c:numRef>
                <c:f>('Shell and Tube'!$W$7,'Shell and Tube'!$W$4)</c:f>
                <c:numCache>
                  <c:formatCode>General</c:formatCode>
                  <c:ptCount val="2"/>
                  <c:pt idx="0">
                    <c:v>5.4659569219792398E-2</c:v>
                  </c:pt>
                  <c:pt idx="1">
                    <c:v>3.278137106144903E-2</c:v>
                  </c:pt>
                </c:numCache>
              </c:numRef>
            </c:plus>
            <c:minus>
              <c:numRef>
                <c:f>('Shell and Tube'!$W$7,'Shell and Tube'!$W$4)</c:f>
                <c:numCache>
                  <c:formatCode>General</c:formatCode>
                  <c:ptCount val="2"/>
                  <c:pt idx="0">
                    <c:v>5.4659569219792398E-2</c:v>
                  </c:pt>
                  <c:pt idx="1">
                    <c:v>3.278137106144903E-2</c:v>
                  </c:pt>
                </c:numCache>
              </c:numRef>
            </c:minus>
            <c:spPr>
              <a:noFill/>
              <a:ln w="9525" cap="flat" cmpd="sng" algn="ctr">
                <a:solidFill>
                  <a:schemeClr val="tx1">
                    <a:lumMod val="65000"/>
                    <a:lumOff val="35000"/>
                  </a:schemeClr>
                </a:solidFill>
                <a:round/>
              </a:ln>
              <a:effectLst/>
            </c:spPr>
          </c:errBars>
          <c:cat>
            <c:strRef>
              <c:f>'Shell and Tube'!$A$28:$A$29</c:f>
              <c:strCache>
                <c:ptCount val="2"/>
                <c:pt idx="0">
                  <c:v>Counter-Current</c:v>
                </c:pt>
                <c:pt idx="1">
                  <c:v>Co-Current</c:v>
                </c:pt>
              </c:strCache>
            </c:strRef>
          </c:cat>
          <c:val>
            <c:numRef>
              <c:f>('Shell and Tube'!$V$4,'Shell and Tube'!$V$7)</c:f>
              <c:numCache>
                <c:formatCode>General</c:formatCode>
                <c:ptCount val="2"/>
                <c:pt idx="0">
                  <c:v>1.2184431799191844</c:v>
                </c:pt>
                <c:pt idx="1">
                  <c:v>1.1695524494466725</c:v>
                </c:pt>
              </c:numCache>
            </c:numRef>
          </c:val>
          <c:extLst>
            <c:ext xmlns:c16="http://schemas.microsoft.com/office/drawing/2014/chart" uri="{C3380CC4-5D6E-409C-BE32-E72D297353CC}">
              <c16:uniqueId val="{00000002-01DB-48A4-A146-A4C2A3C42B85}"/>
            </c:ext>
          </c:extLst>
        </c:ser>
        <c:dLbls>
          <c:showLegendKey val="0"/>
          <c:showVal val="0"/>
          <c:showCatName val="0"/>
          <c:showSerName val="0"/>
          <c:showPercent val="0"/>
          <c:showBubbleSize val="0"/>
        </c:dLbls>
        <c:gapWidth val="219"/>
        <c:overlap val="-27"/>
        <c:axId val="335925440"/>
        <c:axId val="335925832"/>
      </c:barChart>
      <c:catAx>
        <c:axId val="335925440"/>
        <c:scaling>
          <c:orientation val="minMax"/>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sz="2800">
                    <a:solidFill>
                      <a:schemeClr val="tx1"/>
                    </a:solidFill>
                  </a:rPr>
                  <a:t>Flow</a:t>
                </a:r>
                <a:r>
                  <a:rPr lang="en-US" sz="2800" baseline="0">
                    <a:solidFill>
                      <a:schemeClr val="tx1"/>
                    </a:solidFill>
                  </a:rPr>
                  <a:t> Pattern</a:t>
                </a:r>
                <a:endParaRPr lang="en-US" sz="2800">
                  <a:solidFill>
                    <a:schemeClr val="tx1"/>
                  </a:solidFill>
                </a:endParaRP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335925832"/>
        <c:crosses val="autoZero"/>
        <c:auto val="1"/>
        <c:lblAlgn val="ctr"/>
        <c:lblOffset val="100"/>
        <c:noMultiLvlLbl val="0"/>
      </c:catAx>
      <c:valAx>
        <c:axId val="335925832"/>
        <c:scaling>
          <c:orientation val="minMax"/>
          <c:max val="1.6"/>
          <c:min val="0"/>
        </c:scaling>
        <c:delete val="0"/>
        <c:axPos val="l"/>
        <c:title>
          <c:tx>
            <c:rich>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2400" b="0" i="0" u="none" strike="noStrike" kern="1200" baseline="0">
                    <a:solidFill>
                      <a:prstClr val="black"/>
                    </a:solidFill>
                    <a:latin typeface="+mn-lt"/>
                    <a:ea typeface="+mn-ea"/>
                    <a:cs typeface="+mn-cs"/>
                  </a:defRPr>
                </a:pPr>
                <a:r>
                  <a:rPr lang="en-US" sz="2800" dirty="0">
                    <a:solidFill>
                      <a:schemeClr val="tx1"/>
                    </a:solidFill>
                  </a:rPr>
                  <a:t>Overall</a:t>
                </a:r>
                <a:r>
                  <a:rPr lang="en-US" sz="2800" baseline="0" dirty="0">
                    <a:solidFill>
                      <a:schemeClr val="tx1"/>
                    </a:solidFill>
                  </a:rPr>
                  <a:t> Heat Transfer Coefficient (</a:t>
                </a:r>
                <a:r>
                  <a:rPr lang="en-US" sz="2800" b="0" i="0" baseline="0" dirty="0">
                    <a:effectLst/>
                  </a:rPr>
                  <a:t>W/m</a:t>
                </a:r>
                <a:r>
                  <a:rPr lang="en-US" sz="2800" b="0" i="0" baseline="30000" dirty="0">
                    <a:effectLst/>
                  </a:rPr>
                  <a:t>2</a:t>
                </a:r>
                <a:r>
                  <a:rPr lang="en-US" sz="2800" b="0" i="0" baseline="0" dirty="0">
                    <a:effectLst/>
                  </a:rPr>
                  <a:t>K)</a:t>
                </a:r>
                <a:endParaRPr lang="en-US" sz="2800" dirty="0">
                  <a:effectLst/>
                </a:endParaRPr>
              </a:p>
            </c:rich>
          </c:tx>
          <c:layout>
            <c:manualLayout>
              <c:xMode val="edge"/>
              <c:yMode val="edge"/>
              <c:x val="1.4664989919215613E-2"/>
              <c:y val="8.1065158402436929E-2"/>
            </c:manualLayout>
          </c:layout>
          <c:overlay val="0"/>
          <c:spPr>
            <a:noFill/>
            <a:ln>
              <a:noFill/>
            </a:ln>
            <a:effectLst/>
          </c:spPr>
          <c:txPr>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2400" b="0" i="0" u="none" strike="noStrike" kern="1200" baseline="0">
                  <a:solidFill>
                    <a:prstClr val="black"/>
                  </a:solidFill>
                  <a:latin typeface="+mn-lt"/>
                  <a:ea typeface="+mn-ea"/>
                  <a:cs typeface="+mn-cs"/>
                </a:defRPr>
              </a:pPr>
              <a:endParaRPr lang="en-US"/>
            </a:p>
          </c:txPr>
        </c:title>
        <c:numFmt formatCode="General" sourceLinked="1"/>
        <c:majorTickMark val="out"/>
        <c:minorTickMark val="out"/>
        <c:tickLblPos val="nextTo"/>
        <c:spPr>
          <a:noFill/>
          <a:ln>
            <a:solidFill>
              <a:schemeClr val="tx1"/>
            </a:solidFill>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335925440"/>
        <c:crosses val="autoZero"/>
        <c:crossBetween val="between"/>
        <c:majorUnit val="0.4"/>
      </c:valAx>
      <c:spPr>
        <a:noFill/>
        <a:ln>
          <a:noFill/>
        </a:ln>
        <a:effectLst/>
      </c:spPr>
    </c:plotArea>
    <c:legend>
      <c:legendPos val="r"/>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368625517885178"/>
          <c:y val="6.2856538553831123E-2"/>
          <c:w val="0.66008073340614659"/>
          <c:h val="0.64794867032306447"/>
        </c:manualLayout>
      </c:layout>
      <c:barChart>
        <c:barDir val="col"/>
        <c:grouping val="clustered"/>
        <c:varyColors val="0"/>
        <c:ser>
          <c:idx val="2"/>
          <c:order val="0"/>
          <c:tx>
            <c:v>1 L/min</c:v>
          </c:tx>
          <c:spPr>
            <a:solidFill>
              <a:schemeClr val="accent3">
                <a:lumMod val="50000"/>
              </a:schemeClr>
            </a:solidFill>
            <a:ln>
              <a:noFill/>
            </a:ln>
            <a:effectLst/>
          </c:spPr>
          <c:invertIfNegative val="0"/>
          <c:errBars>
            <c:errBarType val="both"/>
            <c:errValType val="cust"/>
            <c:noEndCap val="0"/>
            <c:plus>
              <c:numRef>
                <c:f>(Plate!$W$22,Plate!$W$25)</c:f>
                <c:numCache>
                  <c:formatCode>General</c:formatCode>
                  <c:ptCount val="2"/>
                  <c:pt idx="0">
                    <c:v>4.2108364572395453E-2</c:v>
                  </c:pt>
                  <c:pt idx="1">
                    <c:v>2.0936218408511571E-2</c:v>
                  </c:pt>
                </c:numCache>
              </c:numRef>
            </c:plus>
            <c:minus>
              <c:numRef>
                <c:f>(Plate!$W$22,Plate!$W$25)</c:f>
                <c:numCache>
                  <c:formatCode>General</c:formatCode>
                  <c:ptCount val="2"/>
                  <c:pt idx="0">
                    <c:v>4.2108364572395453E-2</c:v>
                  </c:pt>
                  <c:pt idx="1">
                    <c:v>2.0936218408511571E-2</c:v>
                  </c:pt>
                </c:numCache>
              </c:numRef>
            </c:minus>
            <c:spPr>
              <a:noFill/>
              <a:ln w="9525" cap="flat" cmpd="sng" algn="ctr">
                <a:solidFill>
                  <a:schemeClr val="tx1">
                    <a:lumMod val="65000"/>
                    <a:lumOff val="35000"/>
                  </a:schemeClr>
                </a:solidFill>
                <a:round/>
              </a:ln>
              <a:effectLst/>
            </c:spPr>
          </c:errBars>
          <c:cat>
            <c:strRef>
              <c:f>Plate!$A$28:$A$29</c:f>
              <c:strCache>
                <c:ptCount val="2"/>
                <c:pt idx="0">
                  <c:v>Co-Current</c:v>
                </c:pt>
                <c:pt idx="1">
                  <c:v>Counter-Current</c:v>
                </c:pt>
              </c:strCache>
            </c:strRef>
          </c:cat>
          <c:val>
            <c:numRef>
              <c:f>(Plate!$V$22,Plate!$V$25)</c:f>
              <c:numCache>
                <c:formatCode>General</c:formatCode>
                <c:ptCount val="2"/>
                <c:pt idx="0">
                  <c:v>2.0221415279778463</c:v>
                </c:pt>
                <c:pt idx="1">
                  <c:v>2.1915927327837923</c:v>
                </c:pt>
              </c:numCache>
            </c:numRef>
          </c:val>
          <c:extLst>
            <c:ext xmlns:c16="http://schemas.microsoft.com/office/drawing/2014/chart" uri="{C3380CC4-5D6E-409C-BE32-E72D297353CC}">
              <c16:uniqueId val="{00000000-4EE7-4A35-9D5C-389D526DF218}"/>
            </c:ext>
          </c:extLst>
        </c:ser>
        <c:ser>
          <c:idx val="1"/>
          <c:order val="1"/>
          <c:tx>
            <c:v>2 L/min</c:v>
          </c:tx>
          <c:spPr>
            <a:solidFill>
              <a:schemeClr val="accent3">
                <a:lumMod val="75000"/>
              </a:schemeClr>
            </a:solidFill>
            <a:ln>
              <a:noFill/>
            </a:ln>
            <a:effectLst/>
          </c:spPr>
          <c:invertIfNegative val="0"/>
          <c:errBars>
            <c:errBarType val="both"/>
            <c:errValType val="cust"/>
            <c:noEndCap val="0"/>
            <c:plus>
              <c:numRef>
                <c:f>(Plate!$W$13,Plate!$W$16)</c:f>
                <c:numCache>
                  <c:formatCode>General</c:formatCode>
                  <c:ptCount val="2"/>
                  <c:pt idx="0">
                    <c:v>9.3571400252532147E-2</c:v>
                  </c:pt>
                  <c:pt idx="1">
                    <c:v>3.0840910567947695E-2</c:v>
                  </c:pt>
                </c:numCache>
              </c:numRef>
            </c:plus>
            <c:minus>
              <c:numRef>
                <c:f>(Plate!$W$13,Plate!$W$16)</c:f>
                <c:numCache>
                  <c:formatCode>General</c:formatCode>
                  <c:ptCount val="2"/>
                  <c:pt idx="0">
                    <c:v>9.3571400252532147E-2</c:v>
                  </c:pt>
                  <c:pt idx="1">
                    <c:v>3.0840910567947695E-2</c:v>
                  </c:pt>
                </c:numCache>
              </c:numRef>
            </c:minus>
            <c:spPr>
              <a:noFill/>
              <a:ln w="9525" cap="flat" cmpd="sng" algn="ctr">
                <a:solidFill>
                  <a:schemeClr val="tx1">
                    <a:lumMod val="65000"/>
                    <a:lumOff val="35000"/>
                  </a:schemeClr>
                </a:solidFill>
                <a:round/>
              </a:ln>
              <a:effectLst/>
            </c:spPr>
          </c:errBars>
          <c:cat>
            <c:strRef>
              <c:f>Plate!$A$28:$A$29</c:f>
              <c:strCache>
                <c:ptCount val="2"/>
                <c:pt idx="0">
                  <c:v>Co-Current</c:v>
                </c:pt>
                <c:pt idx="1">
                  <c:v>Counter-Current</c:v>
                </c:pt>
              </c:strCache>
            </c:strRef>
          </c:cat>
          <c:val>
            <c:numRef>
              <c:f>(Plate!$V$13,Plate!$V$16)</c:f>
              <c:numCache>
                <c:formatCode>General</c:formatCode>
                <c:ptCount val="2"/>
                <c:pt idx="0">
                  <c:v>2.5700929932818668</c:v>
                </c:pt>
                <c:pt idx="1">
                  <c:v>2.6061201129147205</c:v>
                </c:pt>
              </c:numCache>
            </c:numRef>
          </c:val>
          <c:extLst>
            <c:ext xmlns:c16="http://schemas.microsoft.com/office/drawing/2014/chart" uri="{C3380CC4-5D6E-409C-BE32-E72D297353CC}">
              <c16:uniqueId val="{00000001-4EE7-4A35-9D5C-389D526DF218}"/>
            </c:ext>
          </c:extLst>
        </c:ser>
        <c:ser>
          <c:idx val="0"/>
          <c:order val="2"/>
          <c:tx>
            <c:v>3 L/min</c:v>
          </c:tx>
          <c:spPr>
            <a:solidFill>
              <a:schemeClr val="accent3">
                <a:lumMod val="60000"/>
                <a:lumOff val="40000"/>
              </a:schemeClr>
            </a:solidFill>
            <a:ln>
              <a:noFill/>
            </a:ln>
            <a:effectLst/>
          </c:spPr>
          <c:invertIfNegative val="0"/>
          <c:errBars>
            <c:errBarType val="both"/>
            <c:errValType val="cust"/>
            <c:noEndCap val="0"/>
            <c:plus>
              <c:numRef>
                <c:f>(Plate!$W$4,Plate!$W$7)</c:f>
                <c:numCache>
                  <c:formatCode>General</c:formatCode>
                  <c:ptCount val="2"/>
                  <c:pt idx="0">
                    <c:v>5.1929382836551123E-2</c:v>
                  </c:pt>
                  <c:pt idx="1">
                    <c:v>3.4938041692155607E-2</c:v>
                  </c:pt>
                </c:numCache>
              </c:numRef>
            </c:plus>
            <c:minus>
              <c:numRef>
                <c:f>(Plate!$W$4,Plate!$W$7)</c:f>
                <c:numCache>
                  <c:formatCode>General</c:formatCode>
                  <c:ptCount val="2"/>
                  <c:pt idx="0">
                    <c:v>5.1929382836551123E-2</c:v>
                  </c:pt>
                  <c:pt idx="1">
                    <c:v>3.4938041692155607E-2</c:v>
                  </c:pt>
                </c:numCache>
              </c:numRef>
            </c:minus>
            <c:spPr>
              <a:noFill/>
              <a:ln w="9525" cap="flat" cmpd="sng" algn="ctr">
                <a:solidFill>
                  <a:schemeClr val="tx1">
                    <a:lumMod val="65000"/>
                    <a:lumOff val="35000"/>
                  </a:schemeClr>
                </a:solidFill>
                <a:round/>
              </a:ln>
              <a:effectLst/>
            </c:spPr>
          </c:errBars>
          <c:cat>
            <c:strRef>
              <c:f>Plate!$A$28:$A$29</c:f>
              <c:strCache>
                <c:ptCount val="2"/>
                <c:pt idx="0">
                  <c:v>Co-Current</c:v>
                </c:pt>
                <c:pt idx="1">
                  <c:v>Counter-Current</c:v>
                </c:pt>
              </c:strCache>
            </c:strRef>
          </c:cat>
          <c:val>
            <c:numRef>
              <c:f>(Plate!$V$4,Plate!$V$7)</c:f>
              <c:numCache>
                <c:formatCode>General</c:formatCode>
                <c:ptCount val="2"/>
                <c:pt idx="0">
                  <c:v>2.9019972378018632</c:v>
                </c:pt>
                <c:pt idx="1">
                  <c:v>3.0218936926221951</c:v>
                </c:pt>
              </c:numCache>
            </c:numRef>
          </c:val>
          <c:extLst>
            <c:ext xmlns:c16="http://schemas.microsoft.com/office/drawing/2014/chart" uri="{C3380CC4-5D6E-409C-BE32-E72D297353CC}">
              <c16:uniqueId val="{00000002-4EE7-4A35-9D5C-389D526DF218}"/>
            </c:ext>
          </c:extLst>
        </c:ser>
        <c:dLbls>
          <c:showLegendKey val="0"/>
          <c:showVal val="0"/>
          <c:showCatName val="0"/>
          <c:showSerName val="0"/>
          <c:showPercent val="0"/>
          <c:showBubbleSize val="0"/>
        </c:dLbls>
        <c:gapWidth val="219"/>
        <c:overlap val="-27"/>
        <c:axId val="397565512"/>
        <c:axId val="397562888"/>
      </c:barChart>
      <c:catAx>
        <c:axId val="397565512"/>
        <c:scaling>
          <c:orientation val="minMax"/>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sz="2800">
                    <a:solidFill>
                      <a:schemeClr val="tx1"/>
                    </a:solidFill>
                  </a:rPr>
                  <a:t>Flow Pattern</a:t>
                </a: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397562888"/>
        <c:crosses val="autoZero"/>
        <c:auto val="1"/>
        <c:lblAlgn val="ctr"/>
        <c:lblOffset val="100"/>
        <c:noMultiLvlLbl val="0"/>
      </c:catAx>
      <c:valAx>
        <c:axId val="397562888"/>
        <c:scaling>
          <c:orientation val="minMax"/>
        </c:scaling>
        <c:delete val="0"/>
        <c:axPos val="l"/>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sz="2800" dirty="0">
                    <a:solidFill>
                      <a:schemeClr val="tx1"/>
                    </a:solidFill>
                  </a:rPr>
                  <a:t>Overall Heat Transfer Coefficient (</a:t>
                </a:r>
                <a:r>
                  <a:rPr lang="en-US" sz="2800" b="0" i="0" u="none" strike="noStrike" baseline="0" dirty="0">
                    <a:effectLst/>
                  </a:rPr>
                  <a:t>W/m</a:t>
                </a:r>
                <a:r>
                  <a:rPr lang="en-US" sz="2800" b="0" i="0" u="none" strike="noStrike" baseline="30000" dirty="0">
                    <a:effectLst/>
                  </a:rPr>
                  <a:t>2</a:t>
                </a:r>
                <a:r>
                  <a:rPr lang="en-US" sz="2800" b="0" i="0" u="none" strike="noStrike" baseline="0" dirty="0">
                    <a:effectLst/>
                  </a:rPr>
                  <a:t>K</a:t>
                </a:r>
                <a:r>
                  <a:rPr lang="en-US" sz="2800" dirty="0">
                    <a:solidFill>
                      <a:schemeClr val="tx1"/>
                    </a:solidFill>
                  </a:rPr>
                  <a:t>)</a:t>
                </a:r>
              </a:p>
            </c:rich>
          </c:tx>
          <c:layout>
            <c:manualLayout>
              <c:xMode val="edge"/>
              <c:yMode val="edge"/>
              <c:x val="2.0883458791230949E-2"/>
              <c:y val="6.5702013363873268E-2"/>
            </c:manualLayout>
          </c:layout>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out"/>
        <c:minorTickMark val="out"/>
        <c:tickLblPos val="nextTo"/>
        <c:spPr>
          <a:noFill/>
          <a:ln>
            <a:solidFill>
              <a:schemeClr val="tx1"/>
            </a:solidFill>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397565512"/>
        <c:crosses val="autoZero"/>
        <c:crossBetween val="between"/>
        <c:majorUnit val="0.70000000000000007"/>
      </c:valAx>
      <c:spPr>
        <a:noFill/>
        <a:ln>
          <a:noFill/>
        </a:ln>
        <a:effectLst/>
      </c:spPr>
    </c:plotArea>
    <c:legend>
      <c:legendPos val="r"/>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9216152318436949"/>
          <c:y val="6.0129031483707747E-2"/>
          <c:w val="0.62348704796824284"/>
          <c:h val="0.67188105149878374"/>
        </c:manualLayout>
      </c:layout>
      <c:barChart>
        <c:barDir val="col"/>
        <c:grouping val="clustered"/>
        <c:varyColors val="0"/>
        <c:ser>
          <c:idx val="1"/>
          <c:order val="0"/>
          <c:tx>
            <c:v>Shell and Tube</c:v>
          </c:tx>
          <c:spPr>
            <a:solidFill>
              <a:schemeClr val="accent1"/>
            </a:solidFill>
            <a:ln>
              <a:noFill/>
            </a:ln>
            <a:effectLst/>
          </c:spPr>
          <c:invertIfNegative val="0"/>
          <c:errBars>
            <c:errBarType val="both"/>
            <c:errValType val="percentage"/>
            <c:noEndCap val="0"/>
            <c:val val="17"/>
            <c:spPr>
              <a:noFill/>
              <a:ln w="9525" cap="flat" cmpd="sng" algn="ctr">
                <a:solidFill>
                  <a:schemeClr val="tx1">
                    <a:lumMod val="65000"/>
                    <a:lumOff val="35000"/>
                  </a:schemeClr>
                </a:solidFill>
                <a:round/>
              </a:ln>
              <a:effectLst/>
            </c:spPr>
          </c:errBars>
          <c:val>
            <c:numRef>
              <c:f>'[Data Analysis with ALL h Values2.0.xlsx]Jeremys sheet'!$AQ$68,'[Data Analysis with ALL h Values2.0.xlsx]Jeremys sheet'!$AQ$59,'[Data Analysis with ALL h Values2.0.xlsx]Jeremys sheet'!$AQ$50</c:f>
              <c:numCache>
                <c:formatCode>General</c:formatCode>
                <c:ptCount val="3"/>
                <c:pt idx="0">
                  <c:v>1.7173980780772167</c:v>
                </c:pt>
                <c:pt idx="1">
                  <c:v>2.9901637285476066</c:v>
                </c:pt>
                <c:pt idx="2">
                  <c:v>4.1358804460791729</c:v>
                </c:pt>
              </c:numCache>
            </c:numRef>
          </c:val>
          <c:extLst>
            <c:ext xmlns:c16="http://schemas.microsoft.com/office/drawing/2014/chart" uri="{C3380CC4-5D6E-409C-BE32-E72D297353CC}">
              <c16:uniqueId val="{00000000-66C8-4E33-85F7-64436D656A3C}"/>
            </c:ext>
          </c:extLst>
        </c:ser>
        <c:ser>
          <c:idx val="0"/>
          <c:order val="1"/>
          <c:tx>
            <c:v>Double Tube</c:v>
          </c:tx>
          <c:spPr>
            <a:solidFill>
              <a:schemeClr val="tx1">
                <a:lumMod val="50000"/>
                <a:lumOff val="50000"/>
              </a:schemeClr>
            </a:solidFill>
            <a:ln>
              <a:noFill/>
            </a:ln>
            <a:effectLst/>
          </c:spPr>
          <c:invertIfNegative val="0"/>
          <c:errBars>
            <c:errBarType val="both"/>
            <c:errValType val="percentage"/>
            <c:noEndCap val="0"/>
            <c:val val="10"/>
            <c:spPr>
              <a:noFill/>
              <a:ln w="9525" cap="flat" cmpd="sng" algn="ctr">
                <a:solidFill>
                  <a:schemeClr val="tx1">
                    <a:lumMod val="65000"/>
                    <a:lumOff val="35000"/>
                  </a:schemeClr>
                </a:solidFill>
                <a:round/>
              </a:ln>
              <a:effectLst/>
            </c:spPr>
          </c:errBars>
          <c:val>
            <c:numRef>
              <c:f>'[Data Analysis with ALL h Values2.0.xlsx]Jeremys sheet'!$AQ$25,'[Data Analysis with ALL h Values2.0.xlsx]Jeremys sheet'!$AQ$16,'[Data Analysis with ALL h Values2.0.xlsx]Jeremys sheet'!$AQ$7</c:f>
              <c:numCache>
                <c:formatCode>General</c:formatCode>
                <c:ptCount val="3"/>
                <c:pt idx="0">
                  <c:v>1.982677738563275</c:v>
                </c:pt>
                <c:pt idx="1">
                  <c:v>3.4485550922328883</c:v>
                </c:pt>
                <c:pt idx="2">
                  <c:v>4.771517893488527</c:v>
                </c:pt>
              </c:numCache>
            </c:numRef>
          </c:val>
          <c:extLst>
            <c:ext xmlns:c16="http://schemas.microsoft.com/office/drawing/2014/chart" uri="{C3380CC4-5D6E-409C-BE32-E72D297353CC}">
              <c16:uniqueId val="{00000001-66C8-4E33-85F7-64436D656A3C}"/>
            </c:ext>
          </c:extLst>
        </c:ser>
        <c:ser>
          <c:idx val="2"/>
          <c:order val="2"/>
          <c:tx>
            <c:v>Plate</c:v>
          </c:tx>
          <c:spPr>
            <a:solidFill>
              <a:schemeClr val="accent3">
                <a:lumMod val="75000"/>
              </a:schemeClr>
            </a:solidFill>
            <a:ln>
              <a:noFill/>
            </a:ln>
            <a:effectLst/>
          </c:spPr>
          <c:invertIfNegative val="0"/>
          <c:errBars>
            <c:errBarType val="both"/>
            <c:errValType val="percentage"/>
            <c:noEndCap val="0"/>
            <c:val val="10"/>
            <c:spPr>
              <a:noFill/>
              <a:ln w="9525" cap="flat" cmpd="sng" algn="ctr">
                <a:solidFill>
                  <a:schemeClr val="tx1">
                    <a:lumMod val="65000"/>
                    <a:lumOff val="35000"/>
                  </a:schemeClr>
                </a:solidFill>
                <a:round/>
              </a:ln>
              <a:effectLst/>
            </c:spPr>
          </c:errBars>
          <c:val>
            <c:numRef>
              <c:f>'[Data Analysis with ALL h Values2.0.xlsx]Jeremys sheet'!$AQ$106,'[Data Analysis with ALL h Values2.0.xlsx]Jeremys sheet'!$AQ$97,'[Data Analysis with ALL h Values2.0.xlsx]Jeremys sheet'!$AQ$88</c:f>
              <c:numCache>
                <c:formatCode>General</c:formatCode>
                <c:ptCount val="3"/>
                <c:pt idx="0">
                  <c:v>41.474784329698984</c:v>
                </c:pt>
                <c:pt idx="1">
                  <c:v>72.211793721609368</c:v>
                </c:pt>
                <c:pt idx="2">
                  <c:v>99.880599439473883</c:v>
                </c:pt>
              </c:numCache>
            </c:numRef>
          </c:val>
          <c:extLst>
            <c:ext xmlns:c16="http://schemas.microsoft.com/office/drawing/2014/chart" uri="{C3380CC4-5D6E-409C-BE32-E72D297353CC}">
              <c16:uniqueId val="{00000002-66C8-4E33-85F7-64436D656A3C}"/>
            </c:ext>
          </c:extLst>
        </c:ser>
        <c:dLbls>
          <c:showLegendKey val="0"/>
          <c:showVal val="0"/>
          <c:showCatName val="0"/>
          <c:showSerName val="0"/>
          <c:showPercent val="0"/>
          <c:showBubbleSize val="0"/>
        </c:dLbls>
        <c:gapWidth val="219"/>
        <c:overlap val="-27"/>
        <c:axId val="390632928"/>
        <c:axId val="390633912"/>
      </c:barChart>
      <c:catAx>
        <c:axId val="390632928"/>
        <c:scaling>
          <c:orientation val="minMax"/>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sz="2800" dirty="0">
                    <a:solidFill>
                      <a:schemeClr val="tx1"/>
                    </a:solidFill>
                  </a:rPr>
                  <a:t>Flow</a:t>
                </a:r>
                <a:r>
                  <a:rPr lang="en-US" sz="2800" baseline="0" dirty="0">
                    <a:solidFill>
                      <a:schemeClr val="tx1"/>
                    </a:solidFill>
                  </a:rPr>
                  <a:t> Rate (L/min)</a:t>
                </a:r>
                <a:endParaRPr lang="en-US" sz="2800" dirty="0">
                  <a:solidFill>
                    <a:schemeClr val="tx1"/>
                  </a:solidFill>
                </a:endParaRP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390633912"/>
        <c:crosses val="autoZero"/>
        <c:auto val="1"/>
        <c:lblAlgn val="ctr"/>
        <c:lblOffset val="100"/>
        <c:noMultiLvlLbl val="0"/>
      </c:catAx>
      <c:valAx>
        <c:axId val="390633912"/>
        <c:scaling>
          <c:logBase val="10"/>
          <c:orientation val="minMax"/>
        </c:scaling>
        <c:delete val="0"/>
        <c:axPos val="l"/>
        <c:title>
          <c:tx>
            <c:rich>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2800" b="0" i="0" u="none" strike="noStrike" kern="1200" baseline="0">
                    <a:solidFill>
                      <a:prstClr val="black"/>
                    </a:solidFill>
                    <a:latin typeface="+mn-lt"/>
                    <a:ea typeface="+mn-ea"/>
                    <a:cs typeface="+mn-cs"/>
                  </a:defRPr>
                </a:pPr>
                <a:r>
                  <a:rPr lang="en-US" sz="2800" dirty="0">
                    <a:solidFill>
                      <a:schemeClr val="tx1"/>
                    </a:solidFill>
                  </a:rPr>
                  <a:t>Convection Coefficient </a:t>
                </a:r>
                <a:r>
                  <a:rPr lang="en-US" sz="2800" b="0" i="0" baseline="0" dirty="0">
                    <a:effectLst/>
                  </a:rPr>
                  <a:t>(W/m</a:t>
                </a:r>
                <a:r>
                  <a:rPr lang="en-US" sz="2800" b="0" i="0" baseline="30000" dirty="0">
                    <a:effectLst/>
                  </a:rPr>
                  <a:t>2</a:t>
                </a:r>
                <a:r>
                  <a:rPr lang="en-US" sz="2800" b="0" i="0" baseline="0" dirty="0">
                    <a:effectLst/>
                  </a:rPr>
                  <a:t>K)</a:t>
                </a:r>
                <a:endParaRPr lang="en-US" sz="2800" dirty="0">
                  <a:effectLst/>
                </a:endParaRPr>
              </a:p>
              <a:p>
                <a:pPr marL="0" marR="0" lvl="0" indent="0" algn="ctr" defTabSz="914400" rtl="0" eaLnBrk="1" fontAlgn="auto" latinLnBrk="0" hangingPunct="1">
                  <a:lnSpc>
                    <a:spcPct val="100000"/>
                  </a:lnSpc>
                  <a:spcBef>
                    <a:spcPts val="0"/>
                  </a:spcBef>
                  <a:spcAft>
                    <a:spcPts val="0"/>
                  </a:spcAft>
                  <a:buClrTx/>
                  <a:buSzTx/>
                  <a:buFontTx/>
                  <a:buNone/>
                  <a:tabLst/>
                  <a:defRPr sz="2800">
                    <a:solidFill>
                      <a:prstClr val="black"/>
                    </a:solidFill>
                  </a:defRPr>
                </a:pPr>
                <a:endParaRPr lang="en-US" sz="2800" dirty="0">
                  <a:solidFill>
                    <a:schemeClr val="tx1"/>
                  </a:solidFill>
                </a:endParaRPr>
              </a:p>
            </c:rich>
          </c:tx>
          <c:layout>
            <c:manualLayout>
              <c:xMode val="edge"/>
              <c:yMode val="edge"/>
              <c:x val="2.1189531741010161E-2"/>
              <c:y val="8.7349054790048966E-2"/>
            </c:manualLayout>
          </c:layout>
          <c:overlay val="0"/>
          <c:spPr>
            <a:noFill/>
            <a:ln>
              <a:noFill/>
            </a:ln>
            <a:effectLst/>
          </c:spPr>
          <c:txPr>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2800" b="0" i="0" u="none" strike="noStrike" kern="1200" baseline="0">
                  <a:solidFill>
                    <a:prstClr val="black"/>
                  </a:solidFill>
                  <a:latin typeface="+mn-lt"/>
                  <a:ea typeface="+mn-ea"/>
                  <a:cs typeface="+mn-cs"/>
                </a:defRPr>
              </a:pPr>
              <a:endParaRPr lang="en-US"/>
            </a:p>
          </c:txPr>
        </c:title>
        <c:numFmt formatCode="General" sourceLinked="1"/>
        <c:majorTickMark val="out"/>
        <c:minorTickMark val="out"/>
        <c:tickLblPos val="nextTo"/>
        <c:spPr>
          <a:noFill/>
          <a:ln>
            <a:solidFill>
              <a:schemeClr val="tx1"/>
            </a:solidFill>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390632928"/>
        <c:crosses val="autoZero"/>
        <c:crossBetween val="between"/>
        <c:majorUnit val="10"/>
        <c:minorUnit val="10"/>
      </c:valAx>
      <c:spPr>
        <a:noFill/>
        <a:ln>
          <a:noFill/>
        </a:ln>
        <a:effectLst/>
      </c:spPr>
    </c:plotArea>
    <c:legend>
      <c:legendPos val="r"/>
      <c:layout>
        <c:manualLayout>
          <c:xMode val="edge"/>
          <c:yMode val="edge"/>
          <c:x val="0.78268707733326315"/>
          <c:y val="7.8750528057735594E-2"/>
          <c:w val="0.20671815679623179"/>
          <c:h val="0.5213024545388103"/>
        </c:manualLayout>
      </c:layout>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898071307687017"/>
          <c:y val="6.1617852161785218E-2"/>
          <c:w val="0.64467657970925296"/>
          <c:h val="0.66375668522606213"/>
        </c:manualLayout>
      </c:layout>
      <c:barChart>
        <c:barDir val="col"/>
        <c:grouping val="clustered"/>
        <c:varyColors val="0"/>
        <c:ser>
          <c:idx val="0"/>
          <c:order val="0"/>
          <c:tx>
            <c:v>Shell and Tube</c:v>
          </c:tx>
          <c:spPr>
            <a:solidFill>
              <a:schemeClr val="accent1"/>
            </a:solidFill>
            <a:ln>
              <a:noFill/>
            </a:ln>
            <a:effectLst/>
          </c:spPr>
          <c:invertIfNegative val="0"/>
          <c:errBars>
            <c:errBarType val="both"/>
            <c:errValType val="percentage"/>
            <c:noEndCap val="0"/>
            <c:val val="20"/>
            <c:spPr>
              <a:noFill/>
              <a:ln w="9525" cap="flat" cmpd="sng" algn="ctr">
                <a:solidFill>
                  <a:schemeClr val="tx1">
                    <a:lumMod val="65000"/>
                    <a:lumOff val="35000"/>
                  </a:schemeClr>
                </a:solidFill>
                <a:round/>
              </a:ln>
              <a:effectLst/>
            </c:spPr>
          </c:errBars>
          <c:val>
            <c:numRef>
              <c:f>'[Data Analysis with ALL h Values2.0.xlsx]Jeremys sheet'!$AQ$71,'[Data Analysis with ALL h Values2.0.xlsx]Jeremys sheet'!$AQ$62,'[Data Analysis with ALL h Values2.0.xlsx]Jeremys sheet'!$AQ$53</c:f>
              <c:numCache>
                <c:formatCode>General</c:formatCode>
                <c:ptCount val="3"/>
                <c:pt idx="0">
                  <c:v>2.4495065683428727</c:v>
                </c:pt>
                <c:pt idx="1">
                  <c:v>4.2648386457368916</c:v>
                </c:pt>
                <c:pt idx="2">
                  <c:v>5.8989621846405056</c:v>
                </c:pt>
              </c:numCache>
            </c:numRef>
          </c:val>
          <c:extLst>
            <c:ext xmlns:c16="http://schemas.microsoft.com/office/drawing/2014/chart" uri="{C3380CC4-5D6E-409C-BE32-E72D297353CC}">
              <c16:uniqueId val="{00000000-B59E-4BAA-8C35-3BFF89D8A8D3}"/>
            </c:ext>
          </c:extLst>
        </c:ser>
        <c:ser>
          <c:idx val="1"/>
          <c:order val="1"/>
          <c:tx>
            <c:v>Double Tube</c:v>
          </c:tx>
          <c:spPr>
            <a:solidFill>
              <a:schemeClr val="tx1">
                <a:lumMod val="50000"/>
                <a:lumOff val="50000"/>
              </a:schemeClr>
            </a:solidFill>
            <a:ln>
              <a:noFill/>
            </a:ln>
            <a:effectLst/>
          </c:spPr>
          <c:invertIfNegative val="0"/>
          <c:errBars>
            <c:errBarType val="both"/>
            <c:errValType val="percentage"/>
            <c:noEndCap val="0"/>
            <c:val val="15"/>
            <c:spPr>
              <a:noFill/>
              <a:ln w="9525" cap="flat" cmpd="sng" algn="ctr">
                <a:solidFill>
                  <a:schemeClr val="tx1">
                    <a:lumMod val="65000"/>
                    <a:lumOff val="35000"/>
                  </a:schemeClr>
                </a:solidFill>
                <a:round/>
              </a:ln>
              <a:effectLst/>
            </c:spPr>
          </c:errBars>
          <c:val>
            <c:numRef>
              <c:f>'[Data Analysis with ALL h Values2.0.xlsx]Jeremys sheet'!$AQ$28,'[Data Analysis with ALL h Values2.0.xlsx]Jeremys sheet'!$AQ$19,'[Data Analysis with ALL h Values2.0.xlsx]Jeremys sheet'!$AQ$10</c:f>
              <c:numCache>
                <c:formatCode>General</c:formatCode>
                <c:ptCount val="3"/>
                <c:pt idx="0">
                  <c:v>3.0106156934728618</c:v>
                </c:pt>
                <c:pt idx="1">
                  <c:v>5.236490973064277</c:v>
                </c:pt>
                <c:pt idx="2">
                  <c:v>7.2453563039612847</c:v>
                </c:pt>
              </c:numCache>
            </c:numRef>
          </c:val>
          <c:extLst>
            <c:ext xmlns:c16="http://schemas.microsoft.com/office/drawing/2014/chart" uri="{C3380CC4-5D6E-409C-BE32-E72D297353CC}">
              <c16:uniqueId val="{00000001-B59E-4BAA-8C35-3BFF89D8A8D3}"/>
            </c:ext>
          </c:extLst>
        </c:ser>
        <c:ser>
          <c:idx val="2"/>
          <c:order val="2"/>
          <c:tx>
            <c:v>Shell</c:v>
          </c:tx>
          <c:spPr>
            <a:solidFill>
              <a:schemeClr val="accent3">
                <a:lumMod val="75000"/>
              </a:schemeClr>
            </a:solidFill>
            <a:ln>
              <a:noFill/>
            </a:ln>
            <a:effectLst/>
          </c:spPr>
          <c:invertIfNegative val="0"/>
          <c:errBars>
            <c:errBarType val="both"/>
            <c:errValType val="percentage"/>
            <c:noEndCap val="0"/>
            <c:val val="15"/>
            <c:spPr>
              <a:noFill/>
              <a:ln w="9525" cap="flat" cmpd="sng" algn="ctr">
                <a:solidFill>
                  <a:schemeClr val="tx1">
                    <a:lumMod val="65000"/>
                    <a:lumOff val="35000"/>
                  </a:schemeClr>
                </a:solidFill>
                <a:round/>
              </a:ln>
              <a:effectLst/>
            </c:spPr>
          </c:errBars>
          <c:val>
            <c:numRef>
              <c:f>'[Data Analysis with ALL h Values2.0.xlsx]Jeremys sheet'!$AQ$109,'[Data Analysis with ALL h Values2.0.xlsx]Jeremys sheet'!$AQ$100,'[Data Analysis with ALL h Values2.0.xlsx]Jeremys sheet'!$AQ$91</c:f>
              <c:numCache>
                <c:formatCode>General</c:formatCode>
                <c:ptCount val="3"/>
                <c:pt idx="0">
                  <c:v>51.424723960054799</c:v>
                </c:pt>
                <c:pt idx="1">
                  <c:v>89.53564482154674</c:v>
                </c:pt>
                <c:pt idx="2">
                  <c:v>123.84228967434942</c:v>
                </c:pt>
              </c:numCache>
            </c:numRef>
          </c:val>
          <c:extLst>
            <c:ext xmlns:c16="http://schemas.microsoft.com/office/drawing/2014/chart" uri="{C3380CC4-5D6E-409C-BE32-E72D297353CC}">
              <c16:uniqueId val="{00000002-B59E-4BAA-8C35-3BFF89D8A8D3}"/>
            </c:ext>
          </c:extLst>
        </c:ser>
        <c:dLbls>
          <c:showLegendKey val="0"/>
          <c:showVal val="0"/>
          <c:showCatName val="0"/>
          <c:showSerName val="0"/>
          <c:showPercent val="0"/>
          <c:showBubbleSize val="0"/>
        </c:dLbls>
        <c:gapWidth val="219"/>
        <c:overlap val="-27"/>
        <c:axId val="390614888"/>
        <c:axId val="390626040"/>
      </c:barChart>
      <c:catAx>
        <c:axId val="390614888"/>
        <c:scaling>
          <c:orientation val="minMax"/>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sz="2800" dirty="0">
                    <a:solidFill>
                      <a:schemeClr val="tx1"/>
                    </a:solidFill>
                  </a:rPr>
                  <a:t>Flow</a:t>
                </a:r>
                <a:r>
                  <a:rPr lang="en-US" sz="2800" baseline="0" dirty="0">
                    <a:solidFill>
                      <a:schemeClr val="tx1"/>
                    </a:solidFill>
                  </a:rPr>
                  <a:t> Rate (L/min)</a:t>
                </a:r>
                <a:endParaRPr lang="en-US" sz="2800" dirty="0">
                  <a:solidFill>
                    <a:schemeClr val="tx1"/>
                  </a:solidFill>
                </a:endParaRP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390626040"/>
        <c:crosses val="autoZero"/>
        <c:auto val="1"/>
        <c:lblAlgn val="ctr"/>
        <c:lblOffset val="100"/>
        <c:noMultiLvlLbl val="0"/>
      </c:catAx>
      <c:valAx>
        <c:axId val="390626040"/>
        <c:scaling>
          <c:logBase val="10"/>
          <c:orientation val="minMax"/>
        </c:scaling>
        <c:delete val="0"/>
        <c:axPos val="l"/>
        <c:title>
          <c:tx>
            <c:rich>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2800" b="0" i="0" u="none" strike="noStrike" kern="1200" baseline="0">
                    <a:solidFill>
                      <a:schemeClr val="tx1"/>
                    </a:solidFill>
                    <a:latin typeface="+mn-lt"/>
                    <a:ea typeface="+mn-ea"/>
                    <a:cs typeface="+mn-cs"/>
                  </a:defRPr>
                </a:pPr>
                <a:r>
                  <a:rPr lang="en-US" sz="2800" b="0" i="0" u="none" strike="noStrike" baseline="0" dirty="0">
                    <a:solidFill>
                      <a:schemeClr val="tx1"/>
                    </a:solidFill>
                    <a:effectLst/>
                  </a:rPr>
                  <a:t>Convection Coefficient</a:t>
                </a:r>
              </a:p>
              <a:p>
                <a:pPr marL="0" marR="0" lvl="0" indent="0" algn="ctr" defTabSz="914400" rtl="0" eaLnBrk="1" fontAlgn="auto" latinLnBrk="0" hangingPunct="1">
                  <a:lnSpc>
                    <a:spcPct val="100000"/>
                  </a:lnSpc>
                  <a:spcBef>
                    <a:spcPts val="0"/>
                  </a:spcBef>
                  <a:spcAft>
                    <a:spcPts val="0"/>
                  </a:spcAft>
                  <a:buClrTx/>
                  <a:buSzTx/>
                  <a:buFontTx/>
                  <a:buNone/>
                  <a:tabLst/>
                  <a:defRPr sz="2800">
                    <a:solidFill>
                      <a:schemeClr val="tx1"/>
                    </a:solidFill>
                  </a:defRPr>
                </a:pPr>
                <a:r>
                  <a:rPr lang="en-US" sz="2800" b="0" i="0" baseline="0" dirty="0">
                    <a:solidFill>
                      <a:schemeClr val="tx1"/>
                    </a:solidFill>
                    <a:effectLst/>
                  </a:rPr>
                  <a:t>(W/m</a:t>
                </a:r>
                <a:r>
                  <a:rPr lang="en-US" sz="2800" b="0" i="0" baseline="30000" dirty="0">
                    <a:solidFill>
                      <a:schemeClr val="tx1"/>
                    </a:solidFill>
                    <a:effectLst/>
                  </a:rPr>
                  <a:t>2</a:t>
                </a:r>
                <a:r>
                  <a:rPr lang="en-US" sz="2800" b="0" i="0" baseline="0" dirty="0">
                    <a:solidFill>
                      <a:schemeClr val="tx1"/>
                    </a:solidFill>
                    <a:effectLst/>
                  </a:rPr>
                  <a:t>K)</a:t>
                </a:r>
                <a:r>
                  <a:rPr lang="en-US" sz="2800" b="0" i="0" u="none" strike="noStrike" baseline="0" dirty="0">
                    <a:solidFill>
                      <a:schemeClr val="tx1"/>
                    </a:solidFill>
                    <a:effectLst/>
                  </a:rPr>
                  <a:t> </a:t>
                </a:r>
                <a:endParaRPr lang="en-US" sz="2800" dirty="0">
                  <a:solidFill>
                    <a:schemeClr val="tx1"/>
                  </a:solidFill>
                </a:endParaRPr>
              </a:p>
            </c:rich>
          </c:tx>
          <c:layout>
            <c:manualLayout>
              <c:xMode val="edge"/>
              <c:yMode val="edge"/>
              <c:x val="1.9800440215766161E-2"/>
              <c:y val="7.2247883240536367E-2"/>
            </c:manualLayout>
          </c:layout>
          <c:overlay val="0"/>
          <c:spPr>
            <a:noFill/>
            <a:ln>
              <a:noFill/>
            </a:ln>
            <a:effectLst/>
          </c:spPr>
          <c:txPr>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2800" b="0" i="0" u="none" strike="noStrike" kern="1200" baseline="0">
                  <a:solidFill>
                    <a:schemeClr val="tx1"/>
                  </a:solidFill>
                  <a:latin typeface="+mn-lt"/>
                  <a:ea typeface="+mn-ea"/>
                  <a:cs typeface="+mn-cs"/>
                </a:defRPr>
              </a:pPr>
              <a:endParaRPr lang="en-US"/>
            </a:p>
          </c:txPr>
        </c:title>
        <c:numFmt formatCode="General" sourceLinked="1"/>
        <c:majorTickMark val="out"/>
        <c:minorTickMark val="out"/>
        <c:tickLblPos val="nextTo"/>
        <c:spPr>
          <a:noFill/>
          <a:ln>
            <a:solidFill>
              <a:schemeClr val="tx1"/>
            </a:solidFill>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390614888"/>
        <c:crosses val="autoZero"/>
        <c:crossBetween val="between"/>
      </c:valAx>
      <c:spPr>
        <a:solidFill>
          <a:schemeClr val="bg1"/>
        </a:solidFill>
        <a:ln>
          <a:noFill/>
        </a:ln>
        <a:effectLst/>
      </c:spPr>
    </c:plotArea>
    <c:legend>
      <c:legendPos val="r"/>
      <c:layout>
        <c:manualLayout>
          <c:xMode val="edge"/>
          <c:yMode val="edge"/>
          <c:x val="0.80152221665860546"/>
          <c:y val="7.1109720071601934E-2"/>
          <c:w val="0.17964264401605212"/>
          <c:h val="0.52863132694187287"/>
        </c:manualLayout>
      </c:layout>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EF3804-9B70-437C-AD03-930C1EF321D6}" type="datetimeFigureOut">
              <a:rPr lang="en-US" smtClean="0"/>
              <a:t>4/30/2017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C1698C-544F-47D5-A628-83B8D1FAA03A}" type="slidenum">
              <a:rPr lang="en-US" smtClean="0"/>
              <a:t>‹#›</a:t>
            </a:fld>
            <a:endParaRPr lang="en-US"/>
          </a:p>
        </p:txBody>
      </p:sp>
    </p:spTree>
    <p:extLst>
      <p:ext uri="{BB962C8B-B14F-4D97-AF65-F5344CB8AC3E}">
        <p14:creationId xmlns:p14="http://schemas.microsoft.com/office/powerpoint/2010/main" val="42665723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5C1698C-544F-47D5-A628-83B8D1FAA03A}" type="slidenum">
              <a:rPr lang="en-US" smtClean="0"/>
              <a:t>1</a:t>
            </a:fld>
            <a:endParaRPr lang="en-US"/>
          </a:p>
        </p:txBody>
      </p:sp>
    </p:spTree>
    <p:extLst>
      <p:ext uri="{BB962C8B-B14F-4D97-AF65-F5344CB8AC3E}">
        <p14:creationId xmlns:p14="http://schemas.microsoft.com/office/powerpoint/2010/main" val="19709819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a:t>Click to edit Master title style</a:t>
            </a:r>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682133E-D5BB-6F4C-AC25-A6CB6D5F3116}" type="datetimeFigureOut">
              <a:rPr lang="en-US" smtClean="0"/>
              <a:t>4/30/2017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6C33A5-7EA2-BA44-B588-EB54D76FEB8F}" type="slidenum">
              <a:rPr lang="en-US" smtClean="0"/>
              <a:t>‹#›</a:t>
            </a:fld>
            <a:endParaRPr lang="en-US"/>
          </a:p>
        </p:txBody>
      </p:sp>
    </p:spTree>
    <p:extLst>
      <p:ext uri="{BB962C8B-B14F-4D97-AF65-F5344CB8AC3E}">
        <p14:creationId xmlns:p14="http://schemas.microsoft.com/office/powerpoint/2010/main" val="2887963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682133E-D5BB-6F4C-AC25-A6CB6D5F3116}" type="datetimeFigureOut">
              <a:rPr lang="en-US" smtClean="0"/>
              <a:t>4/30/2017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6C33A5-7EA2-BA44-B588-EB54D76FEB8F}" type="slidenum">
              <a:rPr lang="en-US" smtClean="0"/>
              <a:t>‹#›</a:t>
            </a:fld>
            <a:endParaRPr lang="en-US"/>
          </a:p>
        </p:txBody>
      </p:sp>
    </p:spTree>
    <p:extLst>
      <p:ext uri="{BB962C8B-B14F-4D97-AF65-F5344CB8AC3E}">
        <p14:creationId xmlns:p14="http://schemas.microsoft.com/office/powerpoint/2010/main" val="3380529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a:t>Click to edit Master title style</a:t>
            </a:r>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82133E-D5BB-6F4C-AC25-A6CB6D5F3116}" type="datetimeFigureOut">
              <a:rPr lang="en-US" smtClean="0"/>
              <a:t>4/30/2017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6C33A5-7EA2-BA44-B588-EB54D76FEB8F}" type="slidenum">
              <a:rPr lang="en-US" smtClean="0"/>
              <a:t>‹#›</a:t>
            </a:fld>
            <a:endParaRPr lang="en-US"/>
          </a:p>
        </p:txBody>
      </p:sp>
    </p:spTree>
    <p:extLst>
      <p:ext uri="{BB962C8B-B14F-4D97-AF65-F5344CB8AC3E}">
        <p14:creationId xmlns:p14="http://schemas.microsoft.com/office/powerpoint/2010/main" val="2702272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682133E-D5BB-6F4C-AC25-A6CB6D5F3116}" type="datetimeFigureOut">
              <a:rPr lang="en-US" smtClean="0"/>
              <a:t>4/30/2017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6C33A5-7EA2-BA44-B588-EB54D76FEB8F}" type="slidenum">
              <a:rPr lang="en-US" smtClean="0"/>
              <a:t>‹#›</a:t>
            </a:fld>
            <a:endParaRPr lang="en-US"/>
          </a:p>
        </p:txBody>
      </p:sp>
    </p:spTree>
    <p:extLst>
      <p:ext uri="{BB962C8B-B14F-4D97-AF65-F5344CB8AC3E}">
        <p14:creationId xmlns:p14="http://schemas.microsoft.com/office/powerpoint/2010/main" val="4104574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682133E-D5BB-6F4C-AC25-A6CB6D5F3116}" type="datetimeFigureOut">
              <a:rPr lang="en-US" smtClean="0"/>
              <a:t>4/30/2017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6C33A5-7EA2-BA44-B588-EB54D76FEB8F}" type="slidenum">
              <a:rPr lang="en-US" smtClean="0"/>
              <a:t>‹#›</a:t>
            </a:fld>
            <a:endParaRPr lang="en-US"/>
          </a:p>
        </p:txBody>
      </p:sp>
    </p:spTree>
    <p:extLst>
      <p:ext uri="{BB962C8B-B14F-4D97-AF65-F5344CB8AC3E}">
        <p14:creationId xmlns:p14="http://schemas.microsoft.com/office/powerpoint/2010/main" val="3438791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682133E-D5BB-6F4C-AC25-A6CB6D5F3116}" type="datetimeFigureOut">
              <a:rPr lang="en-US" smtClean="0"/>
              <a:t>4/30/2017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6C33A5-7EA2-BA44-B588-EB54D76FEB8F}" type="slidenum">
              <a:rPr lang="en-US" smtClean="0"/>
              <a:t>‹#›</a:t>
            </a:fld>
            <a:endParaRPr lang="en-US"/>
          </a:p>
        </p:txBody>
      </p:sp>
    </p:spTree>
    <p:extLst>
      <p:ext uri="{BB962C8B-B14F-4D97-AF65-F5344CB8AC3E}">
        <p14:creationId xmlns:p14="http://schemas.microsoft.com/office/powerpoint/2010/main" val="3032850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82133E-D5BB-6F4C-AC25-A6CB6D5F3116}" type="datetimeFigureOut">
              <a:rPr lang="en-US" smtClean="0"/>
              <a:t>4/30/2017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6C33A5-7EA2-BA44-B588-EB54D76FEB8F}" type="slidenum">
              <a:rPr lang="en-US" smtClean="0"/>
              <a:t>‹#›</a:t>
            </a:fld>
            <a:endParaRPr lang="en-US"/>
          </a:p>
        </p:txBody>
      </p:sp>
    </p:spTree>
    <p:extLst>
      <p:ext uri="{BB962C8B-B14F-4D97-AF65-F5344CB8AC3E}">
        <p14:creationId xmlns:p14="http://schemas.microsoft.com/office/powerpoint/2010/main" val="1593243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a:t>Click to edit Master title style</a:t>
            </a:r>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0682133E-D5BB-6F4C-AC25-A6CB6D5F3116}" type="datetimeFigureOut">
              <a:rPr lang="en-US" smtClean="0"/>
              <a:t>4/30/2017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6C33A5-7EA2-BA44-B588-EB54D76FEB8F}" type="slidenum">
              <a:rPr lang="en-US" smtClean="0"/>
              <a:t>‹#›</a:t>
            </a:fld>
            <a:endParaRPr lang="en-US"/>
          </a:p>
        </p:txBody>
      </p:sp>
    </p:spTree>
    <p:extLst>
      <p:ext uri="{BB962C8B-B14F-4D97-AF65-F5344CB8AC3E}">
        <p14:creationId xmlns:p14="http://schemas.microsoft.com/office/powerpoint/2010/main" val="1639315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a:t>Click to edit Master title style</a:t>
            </a:r>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0682133E-D5BB-6F4C-AC25-A6CB6D5F3116}" type="datetimeFigureOut">
              <a:rPr lang="en-US" smtClean="0"/>
              <a:t>4/30/2017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6C33A5-7EA2-BA44-B588-EB54D76FEB8F}" type="slidenum">
              <a:rPr lang="en-US" smtClean="0"/>
              <a:t>‹#›</a:t>
            </a:fld>
            <a:endParaRPr lang="en-US"/>
          </a:p>
        </p:txBody>
      </p:sp>
    </p:spTree>
    <p:extLst>
      <p:ext uri="{BB962C8B-B14F-4D97-AF65-F5344CB8AC3E}">
        <p14:creationId xmlns:p14="http://schemas.microsoft.com/office/powerpoint/2010/main" val="1667843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682133E-D5BB-6F4C-AC25-A6CB6D5F3116}" type="datetimeFigureOut">
              <a:rPr lang="en-US" smtClean="0"/>
              <a:t>4/30/2017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6C33A5-7EA2-BA44-B588-EB54D76FEB8F}" type="slidenum">
              <a:rPr lang="en-US" smtClean="0"/>
              <a:t>‹#›</a:t>
            </a:fld>
            <a:endParaRPr lang="en-US"/>
          </a:p>
        </p:txBody>
      </p:sp>
    </p:spTree>
    <p:extLst>
      <p:ext uri="{BB962C8B-B14F-4D97-AF65-F5344CB8AC3E}">
        <p14:creationId xmlns:p14="http://schemas.microsoft.com/office/powerpoint/2010/main" val="10049552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682133E-D5BB-6F4C-AC25-A6CB6D5F3116}" type="datetimeFigureOut">
              <a:rPr lang="en-US" smtClean="0"/>
              <a:t>4/30/2017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6C33A5-7EA2-BA44-B588-EB54D76FEB8F}" type="slidenum">
              <a:rPr lang="en-US" smtClean="0"/>
              <a:t>‹#›</a:t>
            </a:fld>
            <a:endParaRPr lang="en-US"/>
          </a:p>
        </p:txBody>
      </p:sp>
    </p:spTree>
    <p:extLst>
      <p:ext uri="{BB962C8B-B14F-4D97-AF65-F5344CB8AC3E}">
        <p14:creationId xmlns:p14="http://schemas.microsoft.com/office/powerpoint/2010/main" val="3022669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a:t>Click to edit Master title style</a:t>
            </a:r>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0682133E-D5BB-6F4C-AC25-A6CB6D5F3116}" type="datetimeFigureOut">
              <a:rPr lang="en-US" smtClean="0"/>
              <a:t>4/30/2017</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6B6C33A5-7EA2-BA44-B588-EB54D76FEB8F}" type="slidenum">
              <a:rPr lang="en-US" smtClean="0"/>
              <a:t>‹#›</a:t>
            </a:fld>
            <a:endParaRPr lang="en-US"/>
          </a:p>
        </p:txBody>
      </p:sp>
    </p:spTree>
    <p:extLst>
      <p:ext uri="{BB962C8B-B14F-4D97-AF65-F5344CB8AC3E}">
        <p14:creationId xmlns:p14="http://schemas.microsoft.com/office/powerpoint/2010/main" val="42027156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2.xml"/><Relationship Id="rId13" Type="http://schemas.openxmlformats.org/officeDocument/2006/relationships/chart" Target="../charts/chart4.xml"/><Relationship Id="rId3" Type="http://schemas.openxmlformats.org/officeDocument/2006/relationships/image" Target="../media/image1.png"/><Relationship Id="rId7" Type="http://schemas.openxmlformats.org/officeDocument/2006/relationships/chart" Target="../charts/chart1.xml"/><Relationship Id="rId12" Type="http://schemas.openxmlformats.org/officeDocument/2006/relationships/chart" Target="../charts/chart3.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5.png"/><Relationship Id="rId15" Type="http://schemas.openxmlformats.org/officeDocument/2006/relationships/image" Target="../media/image6.png"/><Relationship Id="rId10" Type="http://schemas.openxmlformats.org/officeDocument/2006/relationships/image" Target="../media/image4.png"/><Relationship Id="rId4" Type="http://schemas.openxmlformats.org/officeDocument/2006/relationships/image" Target="../media/image2.png"/><Relationship Id="rId9" Type="http://schemas.openxmlformats.org/officeDocument/2006/relationships/image" Target="../media/image3.jpg"/><Relationship Id="rId14" Type="http://schemas.openxmlformats.org/officeDocument/2006/relationships/chart" Target="../charts/char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472409"/>
            <a:ext cx="45910500" cy="35988003"/>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978" tIns="43489" rIns="86978" bIns="43489" rtlCol="0" anchor="ctr"/>
          <a:lstStyle/>
          <a:p>
            <a:pPr algn="ctr"/>
            <a:endParaRPr lang="en-US"/>
          </a:p>
        </p:txBody>
      </p:sp>
      <p:sp>
        <p:nvSpPr>
          <p:cNvPr id="5" name="Rectangle 4"/>
          <p:cNvSpPr/>
          <p:nvPr/>
        </p:nvSpPr>
        <p:spPr>
          <a:xfrm>
            <a:off x="695063" y="166552"/>
            <a:ext cx="42739489" cy="3291840"/>
          </a:xfrm>
          <a:prstGeom prst="rect">
            <a:avLst/>
          </a:prstGeom>
          <a:gradFill flip="none" rotWithShape="1">
            <a:gsLst>
              <a:gs pos="0">
                <a:schemeClr val="bg2">
                  <a:lumMod val="25000"/>
                  <a:shade val="30000"/>
                  <a:satMod val="115000"/>
                </a:schemeClr>
              </a:gs>
              <a:gs pos="50000">
                <a:schemeClr val="bg2">
                  <a:lumMod val="25000"/>
                  <a:shade val="67500"/>
                  <a:satMod val="115000"/>
                </a:schemeClr>
              </a:gs>
              <a:gs pos="100000">
                <a:schemeClr val="bg2">
                  <a:lumMod val="25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6978" tIns="43489" rIns="86978" bIns="43489" rtlCol="0" anchor="t"/>
          <a:lstStyle/>
          <a:p>
            <a:pPr algn="ctr"/>
            <a:r>
              <a:rPr lang="en-US" dirty="0"/>
              <a:t>Comparison of the Overall Heat Transfer Coefficient in Heat Exchangers</a:t>
            </a:r>
          </a:p>
          <a:p>
            <a:pPr algn="ctr"/>
            <a:r>
              <a:rPr lang="en-US" sz="4000" dirty="0"/>
              <a:t>Jeremy Tilton, Thomas Homer &amp; John Fernald</a:t>
            </a:r>
          </a:p>
          <a:p>
            <a:pPr algn="ctr"/>
            <a:r>
              <a:rPr lang="en-US" sz="4000" dirty="0"/>
              <a:t>Chemical Engineering Department, University of New Hampshire, Durham, NH, USA</a:t>
            </a:r>
            <a:endParaRPr lang="en-US" dirty="0"/>
          </a:p>
        </p:txBody>
      </p:sp>
      <p:pic>
        <p:nvPicPr>
          <p:cNvPr id="11" name="Picture 10" descr="4_unhlogo_web_outline_hr.png"/>
          <p:cNvPicPr>
            <a:picLocks noChangeAspect="1"/>
          </p:cNvPicPr>
          <p:nvPr/>
        </p:nvPicPr>
        <p:blipFill>
          <a:blip r:embed="rId3"/>
          <a:stretch>
            <a:fillRect/>
          </a:stretch>
        </p:blipFill>
        <p:spPr>
          <a:xfrm>
            <a:off x="1000978" y="273059"/>
            <a:ext cx="2583032" cy="3108960"/>
          </a:xfrm>
          <a:prstGeom prst="rect">
            <a:avLst/>
          </a:prstGeom>
        </p:spPr>
      </p:pic>
      <p:sp>
        <p:nvSpPr>
          <p:cNvPr id="13" name="Rectangle 12"/>
          <p:cNvSpPr/>
          <p:nvPr/>
        </p:nvSpPr>
        <p:spPr>
          <a:xfrm>
            <a:off x="14816610" y="4169039"/>
            <a:ext cx="12746736" cy="28254960"/>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lIns="86978" tIns="43489" rIns="86978" bIns="43489" rtlCol="0" anchor="ctr"/>
          <a:lstStyle/>
          <a:p>
            <a:pPr lvl="0" algn="ctr" defTabSz="914400">
              <a:defRPr/>
            </a:pPr>
            <a:endParaRPr kumimoji="0" lang="en-US" sz="1800" b="0" i="0" u="none" strike="noStrike" kern="0" cap="none" spc="0" normalizeH="0" baseline="0" noProof="0" dirty="0">
              <a:ln>
                <a:noFill/>
              </a:ln>
              <a:solidFill>
                <a:sysClr val="window" lastClr="FFFFFF"/>
              </a:solidFill>
              <a:effectLst/>
              <a:uLnTx/>
              <a:uFillTx/>
              <a:latin typeface="Times New Roman" panose="02020603050405020304" pitchFamily="18" charset="0"/>
              <a:cs typeface="Times New Roman" panose="02020603050405020304" pitchFamily="18" charset="0"/>
            </a:endParaRPr>
          </a:p>
        </p:txBody>
      </p:sp>
      <p:grpSp>
        <p:nvGrpSpPr>
          <p:cNvPr id="14" name="Group 13"/>
          <p:cNvGrpSpPr/>
          <p:nvPr/>
        </p:nvGrpSpPr>
        <p:grpSpPr>
          <a:xfrm flipH="1">
            <a:off x="14144837" y="3931920"/>
            <a:ext cx="13898880" cy="1097280"/>
            <a:chOff x="44825448" y="15083298"/>
            <a:chExt cx="10951146" cy="1737360"/>
          </a:xfrm>
        </p:grpSpPr>
        <p:pic>
          <p:nvPicPr>
            <p:cNvPr id="15" name="Picture 14"/>
            <p:cNvPicPr>
              <a:picLocks noChangeAspect="1"/>
            </p:cNvPicPr>
            <p:nvPr/>
          </p:nvPicPr>
          <p:blipFill rotWithShape="1">
            <a:blip r:embed="rId4" cstate="print">
              <a:duotone>
                <a:prstClr val="black"/>
                <a:srgbClr val="6585CF">
                  <a:tint val="45000"/>
                  <a:satMod val="400000"/>
                </a:srgbClr>
              </a:duotone>
              <a:extLst>
                <a:ext uri="{28A0092B-C50C-407E-A947-70E740481C1C}">
                  <a14:useLocalDpi xmlns:a14="http://schemas.microsoft.com/office/drawing/2010/main" val="0"/>
                </a:ext>
              </a:extLst>
            </a:blip>
            <a:srcRect t="68612" r="39968" b="25038"/>
            <a:stretch/>
          </p:blipFill>
          <p:spPr>
            <a:xfrm>
              <a:off x="44825448" y="15083298"/>
              <a:ext cx="10951146" cy="1737360"/>
            </a:xfrm>
            <a:prstGeom prst="rect">
              <a:avLst/>
            </a:prstGeom>
          </p:spPr>
        </p:pic>
        <p:sp>
          <p:nvSpPr>
            <p:cNvPr id="16" name="TextBox 15"/>
            <p:cNvSpPr txBox="1"/>
            <p:nvPr/>
          </p:nvSpPr>
          <p:spPr>
            <a:xfrm>
              <a:off x="45381866" y="15379590"/>
              <a:ext cx="9635109" cy="102335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ysClr val="window" lastClr="FFFFFF"/>
                  </a:solidFill>
                  <a:effectLst/>
                  <a:uLnTx/>
                  <a:uFillTx/>
                  <a:latin typeface="Garamond" pitchFamily="18" charset="0"/>
                  <a:cs typeface="Helvetica" pitchFamily="34" charset="0"/>
                </a:rPr>
                <a:t>Results</a:t>
              </a:r>
              <a:r>
                <a:rPr kumimoji="0" lang="en-US" sz="3600" b="1" i="0" u="none" strike="noStrike" kern="0" cap="none" spc="0" normalizeH="0" noProof="0" dirty="0">
                  <a:ln>
                    <a:noFill/>
                  </a:ln>
                  <a:solidFill>
                    <a:sysClr val="window" lastClr="FFFFFF"/>
                  </a:solidFill>
                  <a:effectLst/>
                  <a:uLnTx/>
                  <a:uFillTx/>
                  <a:latin typeface="Garamond" pitchFamily="18" charset="0"/>
                  <a:cs typeface="Helvetica" pitchFamily="34" charset="0"/>
                </a:rPr>
                <a:t> &amp; Discussion </a:t>
              </a:r>
              <a:endParaRPr kumimoji="0" lang="en-US" sz="3600" b="1" i="0" u="none" strike="noStrike" kern="0" cap="none" spc="0" normalizeH="0" baseline="0" noProof="0" dirty="0">
                <a:ln>
                  <a:noFill/>
                </a:ln>
                <a:solidFill>
                  <a:sysClr val="window" lastClr="FFFFFF"/>
                </a:solidFill>
                <a:effectLst/>
                <a:uLnTx/>
                <a:uFillTx/>
                <a:latin typeface="Garamond" pitchFamily="18" charset="0"/>
                <a:cs typeface="Helvetica" pitchFamily="34" charset="0"/>
              </a:endParaRPr>
            </a:p>
          </p:txBody>
        </p:sp>
      </p:grpSp>
      <p:sp>
        <p:nvSpPr>
          <p:cNvPr id="17" name="Rectangle 16"/>
          <p:cNvSpPr/>
          <p:nvPr/>
        </p:nvSpPr>
        <p:spPr>
          <a:xfrm>
            <a:off x="29579863" y="4326733"/>
            <a:ext cx="12737592" cy="5816678"/>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lIns="86978" tIns="43489" rIns="86978" bIns="43489"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ysClr val="window" lastClr="FFFFFF"/>
                </a:solidFill>
                <a:effectLst/>
                <a:uLnTx/>
                <a:uFillTx/>
                <a:latin typeface="Calibri"/>
                <a:ea typeface="+mn-ea"/>
                <a:cs typeface="+mn-cs"/>
              </a:rPr>
              <a:t> </a:t>
            </a:r>
          </a:p>
        </p:txBody>
      </p:sp>
      <p:grpSp>
        <p:nvGrpSpPr>
          <p:cNvPr id="18" name="Group 17"/>
          <p:cNvGrpSpPr/>
          <p:nvPr/>
        </p:nvGrpSpPr>
        <p:grpSpPr>
          <a:xfrm flipH="1">
            <a:off x="28882776" y="3931920"/>
            <a:ext cx="13898880" cy="1097280"/>
            <a:chOff x="44825448" y="15083298"/>
            <a:chExt cx="10951146" cy="1737360"/>
          </a:xfrm>
        </p:grpSpPr>
        <p:pic>
          <p:nvPicPr>
            <p:cNvPr id="19" name="Picture 18"/>
            <p:cNvPicPr>
              <a:picLocks noChangeAspect="1"/>
            </p:cNvPicPr>
            <p:nvPr/>
          </p:nvPicPr>
          <p:blipFill rotWithShape="1">
            <a:blip r:embed="rId4" cstate="print">
              <a:duotone>
                <a:prstClr val="black"/>
                <a:srgbClr val="6585CF">
                  <a:tint val="45000"/>
                  <a:satMod val="400000"/>
                </a:srgbClr>
              </a:duotone>
              <a:extLst>
                <a:ext uri="{28A0092B-C50C-407E-A947-70E740481C1C}">
                  <a14:useLocalDpi xmlns:a14="http://schemas.microsoft.com/office/drawing/2010/main" val="0"/>
                </a:ext>
              </a:extLst>
            </a:blip>
            <a:srcRect t="68612" r="39968" b="25038"/>
            <a:stretch/>
          </p:blipFill>
          <p:spPr>
            <a:xfrm>
              <a:off x="44825448" y="15083298"/>
              <a:ext cx="10951146" cy="1737360"/>
            </a:xfrm>
            <a:prstGeom prst="rect">
              <a:avLst/>
            </a:prstGeom>
          </p:spPr>
        </p:pic>
        <p:sp>
          <p:nvSpPr>
            <p:cNvPr id="20" name="TextBox 19"/>
            <p:cNvSpPr txBox="1"/>
            <p:nvPr/>
          </p:nvSpPr>
          <p:spPr>
            <a:xfrm>
              <a:off x="45381866" y="15379590"/>
              <a:ext cx="9635109" cy="102335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ysClr val="window" lastClr="FFFFFF"/>
                  </a:solidFill>
                  <a:effectLst/>
                  <a:uLnTx/>
                  <a:uFillTx/>
                  <a:latin typeface="Garamond" pitchFamily="18" charset="0"/>
                  <a:cs typeface="Helvetica" pitchFamily="34" charset="0"/>
                </a:rPr>
                <a:t>Results and Discussion (Continued)</a:t>
              </a:r>
            </a:p>
          </p:txBody>
        </p:sp>
      </p:grpSp>
      <p:grpSp>
        <p:nvGrpSpPr>
          <p:cNvPr id="22" name="Group 21"/>
          <p:cNvGrpSpPr/>
          <p:nvPr/>
        </p:nvGrpSpPr>
        <p:grpSpPr>
          <a:xfrm flipH="1">
            <a:off x="1055725" y="19834951"/>
            <a:ext cx="12746736" cy="1097280"/>
            <a:chOff x="44825448" y="15083298"/>
            <a:chExt cx="10951146" cy="1737360"/>
          </a:xfrm>
        </p:grpSpPr>
        <p:pic>
          <p:nvPicPr>
            <p:cNvPr id="23" name="Picture 22"/>
            <p:cNvPicPr>
              <a:picLocks noChangeAspect="1"/>
            </p:cNvPicPr>
            <p:nvPr/>
          </p:nvPicPr>
          <p:blipFill rotWithShape="1">
            <a:blip r:embed="rId4" cstate="print">
              <a:duotone>
                <a:prstClr val="black"/>
                <a:srgbClr val="6585CF">
                  <a:tint val="45000"/>
                  <a:satMod val="400000"/>
                </a:srgbClr>
              </a:duotone>
              <a:extLst>
                <a:ext uri="{28A0092B-C50C-407E-A947-70E740481C1C}">
                  <a14:useLocalDpi xmlns:a14="http://schemas.microsoft.com/office/drawing/2010/main" val="0"/>
                </a:ext>
              </a:extLst>
            </a:blip>
            <a:srcRect t="68612" r="39968" b="25038"/>
            <a:stretch/>
          </p:blipFill>
          <p:spPr>
            <a:xfrm>
              <a:off x="44825448" y="15083298"/>
              <a:ext cx="10951146" cy="1737360"/>
            </a:xfrm>
            <a:prstGeom prst="rect">
              <a:avLst/>
            </a:prstGeom>
          </p:spPr>
        </p:pic>
        <p:sp>
          <p:nvSpPr>
            <p:cNvPr id="24" name="TextBox 23"/>
            <p:cNvSpPr txBox="1"/>
            <p:nvPr/>
          </p:nvSpPr>
          <p:spPr>
            <a:xfrm>
              <a:off x="45381866" y="15379590"/>
              <a:ext cx="9635109" cy="102335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3600" b="1" kern="0" dirty="0">
                  <a:solidFill>
                    <a:sysClr val="window" lastClr="FFFFFF"/>
                  </a:solidFill>
                  <a:latin typeface="Garamond" pitchFamily="18" charset="0"/>
                  <a:cs typeface="Helvetica" pitchFamily="34" charset="0"/>
                </a:rPr>
                <a:t>Methods &amp; Instrumentation </a:t>
              </a:r>
              <a:endParaRPr kumimoji="0" lang="en-US" sz="3600" b="1" i="0" u="none" strike="noStrike" kern="0" cap="none" spc="0" normalizeH="0" baseline="0" noProof="0" dirty="0">
                <a:ln>
                  <a:noFill/>
                </a:ln>
                <a:solidFill>
                  <a:sysClr val="window" lastClr="FFFFFF"/>
                </a:solidFill>
                <a:effectLst/>
                <a:uLnTx/>
                <a:uFillTx/>
                <a:latin typeface="Garamond" pitchFamily="18" charset="0"/>
                <a:cs typeface="Helvetica" pitchFamily="34" charset="0"/>
              </a:endParaRPr>
            </a:p>
          </p:txBody>
        </p:sp>
      </p:grpSp>
      <p:sp>
        <p:nvSpPr>
          <p:cNvPr id="26" name="Rectangle 25"/>
          <p:cNvSpPr/>
          <p:nvPr/>
        </p:nvSpPr>
        <p:spPr>
          <a:xfrm>
            <a:off x="29579863" y="27067862"/>
            <a:ext cx="12721724" cy="3096858"/>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vert="horz" lIns="86978" tIns="43489" rIns="86978" bIns="43489" rtlCol="0" anchor="t"/>
          <a:lstStyle/>
          <a:p>
            <a:pPr marL="457200" lvl="0" indent="-457200" defTabSz="914400">
              <a:buFont typeface="Wingdings" panose="05000000000000000000" pitchFamily="2" charset="2"/>
              <a:buChar char="Ø"/>
              <a:defRPr/>
            </a:pPr>
            <a:r>
              <a:rPr lang="en-US" sz="2400" dirty="0">
                <a:latin typeface="Times New Roman" panose="02020603050405020304" pitchFamily="18" charset="0"/>
                <a:cs typeface="Times New Roman" panose="02020603050405020304" pitchFamily="18" charset="0"/>
              </a:rPr>
              <a:t>[1] C. </a:t>
            </a:r>
            <a:r>
              <a:rPr lang="en-US" sz="2400" dirty="0" err="1">
                <a:latin typeface="Times New Roman" panose="02020603050405020304" pitchFamily="18" charset="0"/>
                <a:cs typeface="Times New Roman" panose="02020603050405020304" pitchFamily="18" charset="0"/>
              </a:rPr>
              <a:t>Geankoplis</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Transport processes and separation process principles (includes unit operations)</a:t>
            </a:r>
            <a:r>
              <a:rPr lang="en-US" sz="2400" dirty="0">
                <a:latin typeface="Times New Roman" panose="02020603050405020304" pitchFamily="18" charset="0"/>
                <a:cs typeface="Times New Roman" panose="02020603050405020304" pitchFamily="18" charset="0"/>
              </a:rPr>
              <a:t>, 1st ed. Harlow: Pearson, 2014, pp. 259-270.</a:t>
            </a:r>
          </a:p>
          <a:p>
            <a:pPr marL="457200" indent="-457200" defTabSz="914400">
              <a:buFont typeface="Wingdings" panose="05000000000000000000" pitchFamily="2" charset="2"/>
              <a:buChar char="Ø"/>
              <a:defRPr/>
            </a:pPr>
            <a:r>
              <a:rPr lang="en-US" sz="2400" dirty="0">
                <a:latin typeface="Times New Roman" panose="02020603050405020304" pitchFamily="18" charset="0"/>
                <a:cs typeface="Times New Roman" panose="02020603050405020304" pitchFamily="18" charset="0"/>
              </a:rPr>
              <a:t>[2] 2. J. Fernandez-</a:t>
            </a:r>
            <a:r>
              <a:rPr lang="en-US" sz="2400" dirty="0" err="1">
                <a:latin typeface="Times New Roman" panose="02020603050405020304" pitchFamily="18" charset="0"/>
                <a:cs typeface="Times New Roman" panose="02020603050405020304" pitchFamily="18" charset="0"/>
              </a:rPr>
              <a:t>Seara</a:t>
            </a:r>
            <a:r>
              <a:rPr lang="en-US" sz="2400" dirty="0">
                <a:latin typeface="Times New Roman" panose="02020603050405020304" pitchFamily="18" charset="0"/>
                <a:cs typeface="Times New Roman" panose="02020603050405020304" pitchFamily="18" charset="0"/>
              </a:rPr>
              <a:t>, F. </a:t>
            </a:r>
            <a:r>
              <a:rPr lang="en-US" sz="2400" dirty="0" err="1">
                <a:latin typeface="Times New Roman" panose="02020603050405020304" pitchFamily="18" charset="0"/>
                <a:cs typeface="Times New Roman" panose="02020603050405020304" pitchFamily="18" charset="0"/>
              </a:rPr>
              <a:t>Uhia</a:t>
            </a:r>
            <a:r>
              <a:rPr lang="en-US" sz="2400" dirty="0">
                <a:latin typeface="Times New Roman" panose="02020603050405020304" pitchFamily="18" charset="0"/>
                <a:cs typeface="Times New Roman" panose="02020603050405020304" pitchFamily="18" charset="0"/>
              </a:rPr>
              <a:t>, J. </a:t>
            </a:r>
            <a:r>
              <a:rPr lang="en-US" sz="2400" dirty="0" err="1">
                <a:latin typeface="Times New Roman" panose="02020603050405020304" pitchFamily="18" charset="0"/>
                <a:cs typeface="Times New Roman" panose="02020603050405020304" pitchFamily="18" charset="0"/>
              </a:rPr>
              <a:t>Sieres</a:t>
            </a:r>
            <a:r>
              <a:rPr lang="en-US" sz="2400" dirty="0">
                <a:latin typeface="Times New Roman" panose="02020603050405020304" pitchFamily="18" charset="0"/>
                <a:cs typeface="Times New Roman" panose="02020603050405020304" pitchFamily="18" charset="0"/>
              </a:rPr>
              <a:t>, and A. Campo. “A general review of the Wilson plot method and its modifications to determine convection coefficients in heat exchange devices”. </a:t>
            </a:r>
            <a:r>
              <a:rPr lang="en-US" sz="2400" i="1" dirty="0">
                <a:latin typeface="Times New Roman" panose="02020603050405020304" pitchFamily="18" charset="0"/>
                <a:cs typeface="Times New Roman" panose="02020603050405020304" pitchFamily="18" charset="0"/>
              </a:rPr>
              <a:t>Applied Thermal Engineering. </a:t>
            </a:r>
            <a:r>
              <a:rPr lang="en-US" sz="2400" dirty="0">
                <a:latin typeface="Times New Roman" panose="02020603050405020304" pitchFamily="18" charset="0"/>
                <a:cs typeface="Times New Roman" panose="02020603050405020304" pitchFamily="18" charset="0"/>
              </a:rPr>
              <a:t>Science Direct. 17 Apr. 2007. </a:t>
            </a:r>
          </a:p>
          <a:p>
            <a:pPr marL="457200" indent="-457200" defTabSz="914400">
              <a:buFont typeface="Wingdings" panose="05000000000000000000" pitchFamily="2" charset="2"/>
              <a:buChar char="Ø"/>
              <a:defRPr/>
            </a:pPr>
            <a:r>
              <a:rPr lang="en-US" sz="2400" dirty="0">
                <a:latin typeface="Times New Roman" panose="02020603050405020304" pitchFamily="18" charset="0"/>
                <a:cs typeface="Times New Roman" panose="02020603050405020304" pitchFamily="18" charset="0"/>
              </a:rPr>
              <a:t>[3] P. Staff, "Which Heat Exchanger Is Best? The Three Main Types Explained...", Academy.paulmueller.com, 2017. [Online]. Available: http://academy.paulmueller.com/different-heat-exchanger-types. [Accessed: 30- Apr- 2017].</a:t>
            </a:r>
            <a:endParaRPr kumimoji="0" lang="en-US" sz="2400" b="0" i="0" u="none" strike="noStrike" kern="0" cap="none" spc="0" normalizeH="0" baseline="0" noProof="0" dirty="0">
              <a:ln>
                <a:noFill/>
              </a:ln>
              <a:solidFill>
                <a:sysClr val="window" lastClr="FFFFFF"/>
              </a:solidFill>
              <a:effectLst/>
              <a:uLnTx/>
              <a:uFillTx/>
              <a:latin typeface="Calibri"/>
              <a:ea typeface="+mn-ea"/>
              <a:cs typeface="+mn-cs"/>
            </a:endParaRPr>
          </a:p>
          <a:p>
            <a:pPr marL="457200" lvl="0" indent="-457200" defTabSz="914400">
              <a:buFont typeface="Wingdings" panose="05000000000000000000" pitchFamily="2" charset="2"/>
              <a:buChar char="Ø"/>
              <a:defRPr/>
            </a:pPr>
            <a:endParaRPr lang="en-US" sz="2400" kern="0" dirty="0">
              <a:solidFill>
                <a:sysClr val="window" lastClr="FFFFFF"/>
              </a:solidFill>
              <a:latin typeface="Calibri"/>
            </a:endParaRPr>
          </a:p>
          <a:p>
            <a:pPr lvl="0" defTabSz="914400">
              <a:defRPr/>
            </a:pPr>
            <a:endParaRPr kumimoji="0" lang="en-US" sz="2400" b="0" i="0" u="none" strike="noStrike" kern="0" cap="none" spc="0" normalizeH="0" baseline="0" noProof="0" dirty="0">
              <a:ln>
                <a:noFill/>
              </a:ln>
              <a:solidFill>
                <a:sysClr val="window" lastClr="FFFFFF"/>
              </a:solidFill>
              <a:effectLst/>
              <a:uLnTx/>
              <a:uFillTx/>
              <a:latin typeface="Calibri"/>
              <a:ea typeface="+mn-ea"/>
              <a:cs typeface="+mn-cs"/>
            </a:endParaRPr>
          </a:p>
        </p:txBody>
      </p:sp>
      <p:grpSp>
        <p:nvGrpSpPr>
          <p:cNvPr id="27" name="Group 26"/>
          <p:cNvGrpSpPr/>
          <p:nvPr/>
        </p:nvGrpSpPr>
        <p:grpSpPr>
          <a:xfrm flipH="1">
            <a:off x="28882776" y="26225828"/>
            <a:ext cx="13898880" cy="1097280"/>
            <a:chOff x="44825448" y="15083298"/>
            <a:chExt cx="10951146" cy="1737360"/>
          </a:xfrm>
        </p:grpSpPr>
        <p:pic>
          <p:nvPicPr>
            <p:cNvPr id="28" name="Picture 27"/>
            <p:cNvPicPr>
              <a:picLocks noChangeAspect="1"/>
            </p:cNvPicPr>
            <p:nvPr/>
          </p:nvPicPr>
          <p:blipFill rotWithShape="1">
            <a:blip r:embed="rId4" cstate="print">
              <a:duotone>
                <a:prstClr val="black"/>
                <a:srgbClr val="6585CF">
                  <a:tint val="45000"/>
                  <a:satMod val="400000"/>
                </a:srgbClr>
              </a:duotone>
              <a:extLst>
                <a:ext uri="{28A0092B-C50C-407E-A947-70E740481C1C}">
                  <a14:useLocalDpi xmlns:a14="http://schemas.microsoft.com/office/drawing/2010/main" val="0"/>
                </a:ext>
              </a:extLst>
            </a:blip>
            <a:srcRect t="68612" r="39968" b="25038"/>
            <a:stretch/>
          </p:blipFill>
          <p:spPr>
            <a:xfrm>
              <a:off x="44825448" y="15083298"/>
              <a:ext cx="10951146" cy="1737360"/>
            </a:xfrm>
            <a:prstGeom prst="rect">
              <a:avLst/>
            </a:prstGeom>
          </p:spPr>
        </p:pic>
        <p:sp>
          <p:nvSpPr>
            <p:cNvPr id="29" name="TextBox 28"/>
            <p:cNvSpPr txBox="1"/>
            <p:nvPr/>
          </p:nvSpPr>
          <p:spPr>
            <a:xfrm>
              <a:off x="45381866" y="15379590"/>
              <a:ext cx="9635109" cy="102335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ysClr val="window" lastClr="FFFFFF"/>
                  </a:solidFill>
                  <a:effectLst/>
                  <a:uLnTx/>
                  <a:uFillTx/>
                  <a:latin typeface="Garamond" pitchFamily="18" charset="0"/>
                  <a:cs typeface="Helvetica" pitchFamily="34" charset="0"/>
                </a:rPr>
                <a:t>References</a:t>
              </a:r>
            </a:p>
          </p:txBody>
        </p:sp>
      </p:grpSp>
      <p:sp>
        <p:nvSpPr>
          <p:cNvPr id="30" name="Rectangle 29"/>
          <p:cNvSpPr/>
          <p:nvPr/>
        </p:nvSpPr>
        <p:spPr>
          <a:xfrm>
            <a:off x="1847724" y="4833366"/>
            <a:ext cx="11603369" cy="9013264"/>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lIns="86978" tIns="43489" rIns="86978" bIns="43489" rtlCol="0" anchor="ctr"/>
          <a:lstStyle/>
          <a:p>
            <a:pPr marR="0" lvl="0" algn="ctr" defTabSz="914400" eaLnBrk="1" fontAlgn="auto" latinLnBrk="0" hangingPunct="1">
              <a:lnSpc>
                <a:spcPct val="100000"/>
              </a:lnSpc>
              <a:spcBef>
                <a:spcPts val="0"/>
              </a:spcBef>
              <a:spcAft>
                <a:spcPts val="0"/>
              </a:spcAft>
              <a:buClrTx/>
              <a:buSzTx/>
              <a:tabLst/>
              <a:defRPr/>
            </a:pPr>
            <a:endParaRPr kumimoji="0" lang="en-US" sz="1800" b="0" i="0" u="none" strike="noStrike" kern="0" cap="none" spc="0" normalizeH="0" baseline="0" noProof="0" dirty="0">
              <a:ln>
                <a:noFill/>
              </a:ln>
              <a:solidFill>
                <a:sysClr val="window" lastClr="FFFFFF"/>
              </a:solidFill>
              <a:effectLst/>
              <a:uLnTx/>
              <a:uFillTx/>
              <a:latin typeface="Calibri"/>
              <a:ea typeface="+mn-ea"/>
              <a:cs typeface="+mn-cs"/>
            </a:endParaRPr>
          </a:p>
        </p:txBody>
      </p:sp>
      <p:grpSp>
        <p:nvGrpSpPr>
          <p:cNvPr id="31" name="Group 30"/>
          <p:cNvGrpSpPr/>
          <p:nvPr/>
        </p:nvGrpSpPr>
        <p:grpSpPr>
          <a:xfrm flipH="1">
            <a:off x="1041828" y="3966480"/>
            <a:ext cx="12828712" cy="1097280"/>
            <a:chOff x="44825448" y="15083298"/>
            <a:chExt cx="11080980" cy="1737360"/>
          </a:xfrm>
        </p:grpSpPr>
        <p:pic>
          <p:nvPicPr>
            <p:cNvPr id="32" name="Picture 31"/>
            <p:cNvPicPr>
              <a:picLocks noChangeAspect="1"/>
            </p:cNvPicPr>
            <p:nvPr/>
          </p:nvPicPr>
          <p:blipFill rotWithShape="1">
            <a:blip r:embed="rId4" cstate="print">
              <a:duotone>
                <a:prstClr val="black"/>
                <a:srgbClr val="CEB966">
                  <a:tint val="45000"/>
                  <a:satMod val="400000"/>
                </a:srgbClr>
              </a:duotone>
              <a:extLst>
                <a:ext uri="{28A0092B-C50C-407E-A947-70E740481C1C}">
                  <a14:useLocalDpi xmlns:a14="http://schemas.microsoft.com/office/drawing/2010/main" val="0"/>
                </a:ext>
              </a:extLst>
            </a:blip>
            <a:srcRect t="68612" r="39968" b="25038"/>
            <a:stretch/>
          </p:blipFill>
          <p:spPr>
            <a:xfrm>
              <a:off x="44825448" y="15083298"/>
              <a:ext cx="10951146" cy="1737360"/>
            </a:xfrm>
            <a:prstGeom prst="rect">
              <a:avLst/>
            </a:prstGeom>
          </p:spPr>
        </p:pic>
        <p:sp>
          <p:nvSpPr>
            <p:cNvPr id="33" name="TextBox 32"/>
            <p:cNvSpPr txBox="1"/>
            <p:nvPr/>
          </p:nvSpPr>
          <p:spPr>
            <a:xfrm>
              <a:off x="44897645" y="15258264"/>
              <a:ext cx="11008783" cy="11208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000" b="1" kern="0" dirty="0">
                  <a:solidFill>
                    <a:sysClr val="window" lastClr="FFFFFF"/>
                  </a:solidFill>
                  <a:latin typeface="Garamond" pitchFamily="18" charset="0"/>
                  <a:cs typeface="Helvetica" pitchFamily="34" charset="0"/>
                </a:rPr>
                <a:t>Introduction</a:t>
              </a:r>
              <a:endParaRPr kumimoji="0" lang="en-US" sz="4000" b="1" i="0" u="none" strike="noStrike" kern="0" cap="none" spc="0" normalizeH="0" baseline="0" noProof="0" dirty="0">
                <a:ln>
                  <a:noFill/>
                </a:ln>
                <a:solidFill>
                  <a:sysClr val="window" lastClr="FFFFFF"/>
                </a:solidFill>
                <a:effectLst/>
                <a:uLnTx/>
                <a:uFillTx/>
                <a:latin typeface="Garamond" pitchFamily="18" charset="0"/>
                <a:cs typeface="Helvetica" pitchFamily="34" charset="0"/>
              </a:endParaRPr>
            </a:p>
          </p:txBody>
        </p:sp>
      </p:grpSp>
      <p:sp>
        <p:nvSpPr>
          <p:cNvPr id="34" name="Rectangle 33"/>
          <p:cNvSpPr/>
          <p:nvPr/>
        </p:nvSpPr>
        <p:spPr>
          <a:xfrm>
            <a:off x="29587797" y="22828465"/>
            <a:ext cx="12801600" cy="3315075"/>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lIns="86978" tIns="43489" rIns="86978" bIns="43489"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Calibri"/>
              <a:ea typeface="+mn-ea"/>
              <a:cs typeface="+mn-cs"/>
            </a:endParaRPr>
          </a:p>
        </p:txBody>
      </p:sp>
      <p:grpSp>
        <p:nvGrpSpPr>
          <p:cNvPr id="35" name="Group 34"/>
          <p:cNvGrpSpPr/>
          <p:nvPr/>
        </p:nvGrpSpPr>
        <p:grpSpPr>
          <a:xfrm flipH="1">
            <a:off x="28942430" y="21973791"/>
            <a:ext cx="13898880" cy="1097280"/>
            <a:chOff x="44825448" y="15083298"/>
            <a:chExt cx="10951146" cy="1737360"/>
          </a:xfrm>
        </p:grpSpPr>
        <p:pic>
          <p:nvPicPr>
            <p:cNvPr id="36" name="Picture 35"/>
            <p:cNvPicPr>
              <a:picLocks noChangeAspect="1"/>
            </p:cNvPicPr>
            <p:nvPr/>
          </p:nvPicPr>
          <p:blipFill rotWithShape="1">
            <a:blip r:embed="rId4" cstate="print">
              <a:duotone>
                <a:prstClr val="black"/>
                <a:srgbClr val="CEB966">
                  <a:tint val="45000"/>
                  <a:satMod val="400000"/>
                </a:srgbClr>
              </a:duotone>
              <a:extLst>
                <a:ext uri="{28A0092B-C50C-407E-A947-70E740481C1C}">
                  <a14:useLocalDpi xmlns:a14="http://schemas.microsoft.com/office/drawing/2010/main" val="0"/>
                </a:ext>
              </a:extLst>
            </a:blip>
            <a:srcRect t="68612" r="39968" b="25038"/>
            <a:stretch/>
          </p:blipFill>
          <p:spPr>
            <a:xfrm>
              <a:off x="44825448" y="15083298"/>
              <a:ext cx="10951146" cy="1737360"/>
            </a:xfrm>
            <a:prstGeom prst="rect">
              <a:avLst/>
            </a:prstGeom>
          </p:spPr>
        </p:pic>
        <p:sp>
          <p:nvSpPr>
            <p:cNvPr id="37" name="TextBox 36"/>
            <p:cNvSpPr txBox="1"/>
            <p:nvPr/>
          </p:nvSpPr>
          <p:spPr>
            <a:xfrm>
              <a:off x="45381866" y="15379590"/>
              <a:ext cx="9635109" cy="11208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ysClr val="window" lastClr="FFFFFF"/>
                  </a:solidFill>
                  <a:effectLst/>
                  <a:uLnTx/>
                  <a:uFillTx/>
                  <a:latin typeface="Garamond" pitchFamily="18" charset="0"/>
                  <a:cs typeface="Helvetica" pitchFamily="34" charset="0"/>
                </a:rPr>
                <a:t>Conclusion</a:t>
              </a:r>
            </a:p>
          </p:txBody>
        </p:sp>
      </p:grpSp>
      <p:sp>
        <p:nvSpPr>
          <p:cNvPr id="38" name="Rectangle 37"/>
          <p:cNvSpPr/>
          <p:nvPr/>
        </p:nvSpPr>
        <p:spPr>
          <a:xfrm>
            <a:off x="29587797" y="30977177"/>
            <a:ext cx="12746736" cy="1496080"/>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lIns="86978" tIns="43489" rIns="86978" bIns="43489"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ysClr val="window" lastClr="FFFFFF"/>
                </a:solidFill>
                <a:effectLst/>
                <a:uLnTx/>
                <a:uFillTx/>
                <a:latin typeface="Calibri"/>
                <a:ea typeface="+mn-ea"/>
                <a:cs typeface="+mn-cs"/>
              </a:rPr>
              <a:t> </a:t>
            </a:r>
          </a:p>
        </p:txBody>
      </p:sp>
      <p:sp>
        <p:nvSpPr>
          <p:cNvPr id="2" name="TextBox 1"/>
          <p:cNvSpPr txBox="1"/>
          <p:nvPr/>
        </p:nvSpPr>
        <p:spPr>
          <a:xfrm>
            <a:off x="1883002" y="4838970"/>
            <a:ext cx="11614115" cy="12511117"/>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US" sz="3000" dirty="0">
                <a:latin typeface="Times New Roman" panose="02020603050405020304" pitchFamily="18" charset="0"/>
                <a:cs typeface="Times New Roman" panose="02020603050405020304" pitchFamily="18" charset="0"/>
              </a:rPr>
              <a:t>Heat Exchangers are widely used in many different industries to transfer heat between two fluids. [1]</a:t>
            </a:r>
          </a:p>
          <a:p>
            <a:pPr marL="342900" indent="-342900">
              <a:lnSpc>
                <a:spcPct val="150000"/>
              </a:lnSpc>
              <a:buFont typeface="Wingdings" panose="05000000000000000000" pitchFamily="2" charset="2"/>
              <a:buChar char="Ø"/>
            </a:pPr>
            <a:r>
              <a:rPr lang="en-US" sz="3000" dirty="0">
                <a:latin typeface="Times New Roman" panose="02020603050405020304" pitchFamily="18" charset="0"/>
                <a:cs typeface="Times New Roman" panose="02020603050405020304" pitchFamily="18" charset="0"/>
              </a:rPr>
              <a:t>For Example, heat exchangers are essential in our regions rapidly growing craft beer industry. </a:t>
            </a:r>
          </a:p>
          <a:p>
            <a:pPr marL="342900" indent="-342900">
              <a:lnSpc>
                <a:spcPct val="150000"/>
              </a:lnSpc>
              <a:buFont typeface="Wingdings" panose="05000000000000000000" pitchFamily="2" charset="2"/>
              <a:buChar char="Ø"/>
            </a:pPr>
            <a:r>
              <a:rPr lang="en-US" sz="3000" dirty="0">
                <a:latin typeface="Times New Roman" panose="02020603050405020304" pitchFamily="18" charset="0"/>
                <a:cs typeface="Times New Roman" panose="02020603050405020304" pitchFamily="18" charset="0"/>
              </a:rPr>
              <a:t>A Double-Tube, Shell &amp; Tube, and Plate heat exchanger are common types of heat exchangers and were compared against each other in lab.</a:t>
            </a:r>
          </a:p>
          <a:p>
            <a:pPr marL="342900" indent="-342900">
              <a:lnSpc>
                <a:spcPct val="150000"/>
              </a:lnSpc>
              <a:buFont typeface="Wingdings" panose="05000000000000000000" pitchFamily="2" charset="2"/>
              <a:buChar char="Ø"/>
            </a:pPr>
            <a:endParaRPr lang="en-US" sz="3000" dirty="0">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Ø"/>
            </a:pPr>
            <a:endParaRPr lang="en-US" sz="3000" dirty="0">
              <a:latin typeface="Times New Roman" panose="02020603050405020304" pitchFamily="18" charset="0"/>
              <a:cs typeface="Times New Roman" panose="02020603050405020304" pitchFamily="18" charset="0"/>
            </a:endParaRPr>
          </a:p>
          <a:p>
            <a:pPr>
              <a:lnSpc>
                <a:spcPct val="150000"/>
              </a:lnSpc>
            </a:pPr>
            <a:endParaRPr lang="en-US" sz="3000" dirty="0">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Ø"/>
            </a:pPr>
            <a:r>
              <a:rPr lang="en-US" sz="3000" dirty="0">
                <a:latin typeface="Times New Roman" panose="02020603050405020304" pitchFamily="18" charset="0"/>
                <a:cs typeface="Times New Roman" panose="02020603050405020304" pitchFamily="18" charset="0"/>
              </a:rPr>
              <a:t>Wilson Plots are used to determine convection coefficients which are crucial in designing a heat exchanging device. [2]</a:t>
            </a:r>
          </a:p>
          <a:p>
            <a:pPr>
              <a:lnSpc>
                <a:spcPct val="150000"/>
              </a:lnSpc>
            </a:pPr>
            <a:endParaRPr lang="en-US" sz="3200" dirty="0"/>
          </a:p>
          <a:p>
            <a:pPr marL="342900" indent="-342900">
              <a:lnSpc>
                <a:spcPct val="150000"/>
              </a:lnSpc>
              <a:buFont typeface="Wingdings" panose="05000000000000000000" pitchFamily="2" charset="2"/>
              <a:buChar char="Ø"/>
            </a:pPr>
            <a:endParaRPr lang="en-US" sz="3200" dirty="0"/>
          </a:p>
          <a:p>
            <a:pPr marL="342900" indent="-342900">
              <a:lnSpc>
                <a:spcPct val="150000"/>
              </a:lnSpc>
              <a:buFont typeface="Wingdings" panose="05000000000000000000" pitchFamily="2" charset="2"/>
              <a:buChar char="Ø"/>
            </a:pPr>
            <a:endParaRPr lang="en-US" sz="3200" dirty="0"/>
          </a:p>
          <a:p>
            <a:pPr marL="342900" indent="-342900">
              <a:lnSpc>
                <a:spcPct val="150000"/>
              </a:lnSpc>
              <a:buFont typeface="Wingdings" panose="05000000000000000000" pitchFamily="2" charset="2"/>
              <a:buChar char="Ø"/>
            </a:pPr>
            <a:endParaRPr lang="en-US" sz="3200" dirty="0"/>
          </a:p>
          <a:p>
            <a:pPr marL="342900" indent="-342900">
              <a:lnSpc>
                <a:spcPct val="150000"/>
              </a:lnSpc>
              <a:buFont typeface="Wingdings" panose="05000000000000000000" pitchFamily="2" charset="2"/>
              <a:buChar char="Ø"/>
            </a:pPr>
            <a:endParaRPr lang="en-US" sz="3200" dirty="0"/>
          </a:p>
          <a:p>
            <a:endParaRPr lang="en-US" sz="2400" dirty="0"/>
          </a:p>
          <a:p>
            <a:endParaRPr lang="en-US" sz="2400" dirty="0"/>
          </a:p>
          <a:p>
            <a:endParaRPr lang="en-US" sz="2400" dirty="0"/>
          </a:p>
        </p:txBody>
      </p:sp>
      <p:sp>
        <p:nvSpPr>
          <p:cNvPr id="39" name="Rectangle 38"/>
          <p:cNvSpPr/>
          <p:nvPr/>
        </p:nvSpPr>
        <p:spPr>
          <a:xfrm>
            <a:off x="1631093" y="20652736"/>
            <a:ext cx="11797760" cy="11709436"/>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lIns="86978" tIns="43489" rIns="86978" bIns="43489" rtlCol="0" anchor="ctr"/>
          <a:lstStyle/>
          <a:p>
            <a:pPr marR="0" lvl="0" algn="ctr" defTabSz="914400" eaLnBrk="1" fontAlgn="auto" latinLnBrk="0" hangingPunct="1">
              <a:lnSpc>
                <a:spcPct val="100000"/>
              </a:lnSpc>
              <a:spcBef>
                <a:spcPts val="0"/>
              </a:spcBef>
              <a:spcAft>
                <a:spcPts val="0"/>
              </a:spcAft>
              <a:buClrTx/>
              <a:buSzTx/>
              <a:tabLst/>
              <a:defRPr/>
            </a:pPr>
            <a:endParaRPr kumimoji="0" lang="en-US" sz="1800" b="0" i="0" u="none" strike="noStrike" kern="0" cap="none" spc="0" normalizeH="0" baseline="0" noProof="0" dirty="0">
              <a:ln>
                <a:noFill/>
              </a:ln>
              <a:solidFill>
                <a:sysClr val="window" lastClr="FFFFFF"/>
              </a:solidFill>
              <a:effectLst/>
              <a:uLnTx/>
              <a:uFillTx/>
              <a:latin typeface="Calibri"/>
              <a:ea typeface="+mn-ea"/>
              <a:cs typeface="+mn-cs"/>
            </a:endParaRPr>
          </a:p>
        </p:txBody>
      </p:sp>
      <p:sp>
        <p:nvSpPr>
          <p:cNvPr id="25" name="TextBox 24"/>
          <p:cNvSpPr txBox="1"/>
          <p:nvPr/>
        </p:nvSpPr>
        <p:spPr>
          <a:xfrm>
            <a:off x="15276577" y="19109361"/>
            <a:ext cx="12275190" cy="1384995"/>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Figure 1. Comparing the overall heat transfer coefficient at counter and co-current flow patterns at different cold stream flow rates for a double tube heat exchanger (A), shell and tube heat exchanger (B), and plate heat exchanger (C).</a:t>
            </a:r>
          </a:p>
        </p:txBody>
      </p:sp>
      <mc:AlternateContent xmlns:mc="http://schemas.openxmlformats.org/markup-compatibility/2006" xmlns:a14="http://schemas.microsoft.com/office/drawing/2010/main">
        <mc:Choice Requires="a14">
          <p:sp>
            <p:nvSpPr>
              <p:cNvPr id="46" name="TextBox 45"/>
              <p:cNvSpPr txBox="1"/>
              <p:nvPr/>
            </p:nvSpPr>
            <p:spPr>
              <a:xfrm>
                <a:off x="1863014" y="12856719"/>
                <a:ext cx="11588079" cy="943976"/>
              </a:xfrm>
              <a:prstGeom prst="rect">
                <a:avLst/>
              </a:prstGeom>
              <a:solidFill>
                <a:schemeClr val="bg1"/>
              </a:solidFill>
            </p:spPr>
            <p:txBody>
              <a:bodyPr wrap="square" rtlCol="0">
                <a:spAutoFit/>
              </a:bodyPr>
              <a:lstStyle/>
              <a:p>
                <a14:m>
                  <m:oMath xmlns:m="http://schemas.openxmlformats.org/officeDocument/2006/math">
                    <m:r>
                      <a:rPr lang="en-US" sz="2800" b="0" i="1" smtClean="0">
                        <a:latin typeface="Cambria Math" panose="02040503050406030204" pitchFamily="18" charset="0"/>
                      </a:rPr>
                      <m:t>  </m:t>
                    </m:r>
                    <m:r>
                      <a:rPr lang="en-US" sz="2800" i="1" smtClean="0">
                        <a:latin typeface="Cambria Math" panose="02040503050406030204" pitchFamily="18" charset="0"/>
                      </a:rPr>
                      <m:t>∆</m:t>
                    </m:r>
                    <m:sSub>
                      <m:sSubPr>
                        <m:ctrlPr>
                          <a:rPr lang="en-US" sz="2800" i="1">
                            <a:latin typeface="Cambria Math" panose="02040503050406030204" pitchFamily="18" charset="0"/>
                          </a:rPr>
                        </m:ctrlPr>
                      </m:sSubPr>
                      <m:e>
                        <m:r>
                          <a:rPr lang="en-US" sz="2800" i="1">
                            <a:latin typeface="Cambria Math" panose="02040503050406030204" pitchFamily="18" charset="0"/>
                          </a:rPr>
                          <m:t>𝑇</m:t>
                        </m:r>
                      </m:e>
                      <m:sub>
                        <m:r>
                          <a:rPr lang="en-US" sz="2800" i="1">
                            <a:latin typeface="Cambria Math" panose="02040503050406030204" pitchFamily="18" charset="0"/>
                          </a:rPr>
                          <m:t>𝑙𝑚</m:t>
                        </m:r>
                      </m:sub>
                    </m:sSub>
                    <m:r>
                      <a:rPr lang="en-US" sz="2800" i="1">
                        <a:latin typeface="Cambria Math" panose="02040503050406030204" pitchFamily="18" charset="0"/>
                      </a:rPr>
                      <m:t>=</m:t>
                    </m:r>
                    <m:f>
                      <m:fPr>
                        <m:ctrlPr>
                          <a:rPr lang="en-US" sz="2800" i="1">
                            <a:latin typeface="Cambria Math" panose="02040503050406030204" pitchFamily="18" charset="0"/>
                          </a:rPr>
                        </m:ctrlPr>
                      </m:fPr>
                      <m:num>
                        <m:r>
                          <a:rPr lang="en-US" sz="2800" i="1">
                            <a:latin typeface="Cambria Math" panose="02040503050406030204" pitchFamily="18" charset="0"/>
                          </a:rPr>
                          <m:t>∆</m:t>
                        </m:r>
                        <m:sSub>
                          <m:sSubPr>
                            <m:ctrlPr>
                              <a:rPr lang="en-US" sz="2800" i="1">
                                <a:latin typeface="Cambria Math" panose="02040503050406030204" pitchFamily="18" charset="0"/>
                              </a:rPr>
                            </m:ctrlPr>
                          </m:sSubPr>
                          <m:e>
                            <m:r>
                              <a:rPr lang="en-US" sz="2800" i="1">
                                <a:latin typeface="Cambria Math" panose="02040503050406030204" pitchFamily="18" charset="0"/>
                              </a:rPr>
                              <m:t>𝑇</m:t>
                            </m:r>
                          </m:e>
                          <m:sub>
                            <m:r>
                              <a:rPr lang="en-US" sz="2800" i="1">
                                <a:latin typeface="Cambria Math" panose="02040503050406030204" pitchFamily="18" charset="0"/>
                              </a:rPr>
                              <m:t>2</m:t>
                            </m:r>
                          </m:sub>
                        </m:sSub>
                        <m:r>
                          <a:rPr lang="en-US" sz="2800" i="1">
                            <a:latin typeface="Cambria Math" panose="02040503050406030204" pitchFamily="18" charset="0"/>
                          </a:rPr>
                          <m:t>−∆</m:t>
                        </m:r>
                        <m:sSub>
                          <m:sSubPr>
                            <m:ctrlPr>
                              <a:rPr lang="en-US" sz="2800" i="1">
                                <a:latin typeface="Cambria Math" panose="02040503050406030204" pitchFamily="18" charset="0"/>
                              </a:rPr>
                            </m:ctrlPr>
                          </m:sSubPr>
                          <m:e>
                            <m:r>
                              <a:rPr lang="en-US" sz="2800" i="1">
                                <a:latin typeface="Cambria Math" panose="02040503050406030204" pitchFamily="18" charset="0"/>
                              </a:rPr>
                              <m:t>𝑇</m:t>
                            </m:r>
                          </m:e>
                          <m:sub>
                            <m:r>
                              <a:rPr lang="en-US" sz="2800" i="1">
                                <a:latin typeface="Cambria Math" panose="02040503050406030204" pitchFamily="18" charset="0"/>
                              </a:rPr>
                              <m:t>1</m:t>
                            </m:r>
                          </m:sub>
                        </m:sSub>
                      </m:num>
                      <m:den>
                        <m:func>
                          <m:funcPr>
                            <m:ctrlPr>
                              <a:rPr lang="en-US" sz="2800" i="1">
                                <a:latin typeface="Cambria Math" panose="02040503050406030204" pitchFamily="18" charset="0"/>
                              </a:rPr>
                            </m:ctrlPr>
                          </m:funcPr>
                          <m:fName>
                            <m:r>
                              <m:rPr>
                                <m:sty m:val="p"/>
                              </m:rPr>
                              <a:rPr lang="en-US" sz="2800">
                                <a:latin typeface="Cambria Math" panose="02040503050406030204" pitchFamily="18" charset="0"/>
                              </a:rPr>
                              <m:t>ln</m:t>
                            </m:r>
                          </m:fName>
                          <m:e>
                            <m:d>
                              <m:dPr>
                                <m:begChr m:val="["/>
                                <m:endChr m:val="]"/>
                                <m:ctrlPr>
                                  <a:rPr lang="en-US" sz="2800" i="1">
                                    <a:latin typeface="Cambria Math" panose="02040503050406030204" pitchFamily="18" charset="0"/>
                                  </a:rPr>
                                </m:ctrlPr>
                              </m:dPr>
                              <m:e>
                                <m:f>
                                  <m:fPr>
                                    <m:ctrlPr>
                                      <a:rPr lang="en-US" sz="2800" i="1">
                                        <a:latin typeface="Cambria Math" panose="02040503050406030204" pitchFamily="18" charset="0"/>
                                      </a:rPr>
                                    </m:ctrlPr>
                                  </m:fPr>
                                  <m:num>
                                    <m:r>
                                      <a:rPr lang="en-US" sz="2800" i="1">
                                        <a:latin typeface="Cambria Math" panose="02040503050406030204" pitchFamily="18" charset="0"/>
                                      </a:rPr>
                                      <m:t>∆</m:t>
                                    </m:r>
                                    <m:sSub>
                                      <m:sSubPr>
                                        <m:ctrlPr>
                                          <a:rPr lang="en-US" sz="2800" i="1">
                                            <a:latin typeface="Cambria Math" panose="02040503050406030204" pitchFamily="18" charset="0"/>
                                          </a:rPr>
                                        </m:ctrlPr>
                                      </m:sSubPr>
                                      <m:e>
                                        <m:r>
                                          <a:rPr lang="en-US" sz="2800" i="1">
                                            <a:latin typeface="Cambria Math" panose="02040503050406030204" pitchFamily="18" charset="0"/>
                                          </a:rPr>
                                          <m:t>𝑇</m:t>
                                        </m:r>
                                      </m:e>
                                      <m:sub>
                                        <m:r>
                                          <a:rPr lang="en-US" sz="2800" i="1">
                                            <a:latin typeface="Cambria Math" panose="02040503050406030204" pitchFamily="18" charset="0"/>
                                          </a:rPr>
                                          <m:t>2</m:t>
                                        </m:r>
                                      </m:sub>
                                    </m:sSub>
                                  </m:num>
                                  <m:den>
                                    <m:r>
                                      <a:rPr lang="en-US" sz="2800" i="1">
                                        <a:latin typeface="Cambria Math" panose="02040503050406030204" pitchFamily="18" charset="0"/>
                                      </a:rPr>
                                      <m:t>∆</m:t>
                                    </m:r>
                                    <m:sSub>
                                      <m:sSubPr>
                                        <m:ctrlPr>
                                          <a:rPr lang="en-US" sz="2800" i="1">
                                            <a:latin typeface="Cambria Math" panose="02040503050406030204" pitchFamily="18" charset="0"/>
                                          </a:rPr>
                                        </m:ctrlPr>
                                      </m:sSubPr>
                                      <m:e>
                                        <m:r>
                                          <a:rPr lang="en-US" sz="2800" i="1">
                                            <a:latin typeface="Cambria Math" panose="02040503050406030204" pitchFamily="18" charset="0"/>
                                          </a:rPr>
                                          <m:t>𝑇</m:t>
                                        </m:r>
                                      </m:e>
                                      <m:sub>
                                        <m:r>
                                          <a:rPr lang="en-US" sz="2800" i="1">
                                            <a:latin typeface="Cambria Math" panose="02040503050406030204" pitchFamily="18" charset="0"/>
                                          </a:rPr>
                                          <m:t>1</m:t>
                                        </m:r>
                                      </m:sub>
                                    </m:sSub>
                                  </m:den>
                                </m:f>
                              </m:e>
                            </m:d>
                          </m:e>
                        </m:func>
                      </m:den>
                    </m:f>
                    <m:r>
                      <a:rPr lang="en-US" sz="2800" b="0" i="1" smtClean="0">
                        <a:latin typeface="Cambria Math" panose="02040503050406030204" pitchFamily="18" charset="0"/>
                      </a:rPr>
                      <m:t>  (1)                </m:t>
                    </m:r>
                    <m:r>
                      <a:rPr lang="en-US" sz="2800" i="1">
                        <a:latin typeface="Cambria Math" panose="02040503050406030204" pitchFamily="18" charset="0"/>
                      </a:rPr>
                      <m:t>𝑞</m:t>
                    </m:r>
                    <m:r>
                      <a:rPr lang="en-US" sz="2800" i="1">
                        <a:latin typeface="Cambria Math" panose="02040503050406030204" pitchFamily="18" charset="0"/>
                      </a:rPr>
                      <m:t>=</m:t>
                    </m:r>
                    <m:sSub>
                      <m:sSubPr>
                        <m:ctrlPr>
                          <a:rPr lang="en-US" sz="2800" i="1">
                            <a:latin typeface="Cambria Math" panose="02040503050406030204" pitchFamily="18" charset="0"/>
                          </a:rPr>
                        </m:ctrlPr>
                      </m:sSubPr>
                      <m:e>
                        <m:d>
                          <m:dPr>
                            <m:begChr m:val="["/>
                            <m:endChr m:val="]"/>
                            <m:ctrlPr>
                              <a:rPr lang="en-US" sz="2800" i="1">
                                <a:latin typeface="Cambria Math" panose="02040503050406030204" pitchFamily="18" charset="0"/>
                              </a:rPr>
                            </m:ctrlPr>
                          </m:dPr>
                          <m:e>
                            <m:r>
                              <a:rPr lang="en-US" sz="2800" i="1">
                                <a:latin typeface="Cambria Math" panose="02040503050406030204" pitchFamily="18" charset="0"/>
                              </a:rPr>
                              <m:t>ṁ</m:t>
                            </m:r>
                            <m:sSub>
                              <m:sSubPr>
                                <m:ctrlPr>
                                  <a:rPr lang="en-US" sz="2800" i="1">
                                    <a:latin typeface="Cambria Math" panose="02040503050406030204" pitchFamily="18" charset="0"/>
                                  </a:rPr>
                                </m:ctrlPr>
                              </m:sSubPr>
                              <m:e>
                                <m:r>
                                  <a:rPr lang="en-US" sz="2800" i="1">
                                    <a:latin typeface="Cambria Math" panose="02040503050406030204" pitchFamily="18" charset="0"/>
                                  </a:rPr>
                                  <m:t>𝐶</m:t>
                                </m:r>
                              </m:e>
                              <m:sub>
                                <m:r>
                                  <a:rPr lang="en-US" sz="2800" i="1">
                                    <a:latin typeface="Cambria Math" panose="02040503050406030204" pitchFamily="18" charset="0"/>
                                  </a:rPr>
                                  <m:t>𝑝</m:t>
                                </m:r>
                              </m:sub>
                            </m:sSub>
                            <m:r>
                              <a:rPr lang="en-US" sz="2800" i="1">
                                <a:latin typeface="Cambria Math" panose="02040503050406030204" pitchFamily="18" charset="0"/>
                              </a:rPr>
                              <m:t>∆</m:t>
                            </m:r>
                            <m:r>
                              <a:rPr lang="en-US" sz="2800" i="1">
                                <a:latin typeface="Cambria Math" panose="02040503050406030204" pitchFamily="18" charset="0"/>
                              </a:rPr>
                              <m:t>𝑇</m:t>
                            </m:r>
                          </m:e>
                        </m:d>
                      </m:e>
                      <m:sub>
                        <m:r>
                          <a:rPr lang="en-US" sz="2800" i="1">
                            <a:latin typeface="Cambria Math" panose="02040503050406030204" pitchFamily="18" charset="0"/>
                          </a:rPr>
                          <m:t>h𝑜𝑡</m:t>
                        </m:r>
                      </m:sub>
                    </m:sSub>
                    <m:r>
                      <a:rPr lang="en-US" sz="2800" b="0" i="1" smtClean="0">
                        <a:latin typeface="Cambria Math" panose="02040503050406030204" pitchFamily="18" charset="0"/>
                      </a:rPr>
                      <m:t>  (2)                 </m:t>
                    </m:r>
                    <m:r>
                      <a:rPr lang="en-US" sz="2800" i="1">
                        <a:latin typeface="Cambria Math" panose="02040503050406030204" pitchFamily="18" charset="0"/>
                      </a:rPr>
                      <m:t>𝑈</m:t>
                    </m:r>
                    <m:r>
                      <a:rPr lang="en-US" sz="2800" i="1">
                        <a:latin typeface="Cambria Math" panose="02040503050406030204" pitchFamily="18" charset="0"/>
                      </a:rPr>
                      <m:t>=</m:t>
                    </m:r>
                    <m:f>
                      <m:fPr>
                        <m:ctrlPr>
                          <a:rPr lang="en-US" sz="2800" i="1">
                            <a:latin typeface="Cambria Math" panose="02040503050406030204" pitchFamily="18" charset="0"/>
                          </a:rPr>
                        </m:ctrlPr>
                      </m:fPr>
                      <m:num>
                        <m:r>
                          <a:rPr lang="en-US" sz="2800" i="1">
                            <a:latin typeface="Cambria Math" panose="02040503050406030204" pitchFamily="18" charset="0"/>
                          </a:rPr>
                          <m:t>𝑞</m:t>
                        </m:r>
                      </m:num>
                      <m:den>
                        <m:sSub>
                          <m:sSubPr>
                            <m:ctrlPr>
                              <a:rPr lang="en-US" sz="2800" i="1">
                                <a:latin typeface="Cambria Math" panose="02040503050406030204" pitchFamily="18" charset="0"/>
                              </a:rPr>
                            </m:ctrlPr>
                          </m:sSubPr>
                          <m:e>
                            <m:r>
                              <a:rPr lang="en-US" sz="2800" i="1">
                                <a:latin typeface="Cambria Math" panose="02040503050406030204" pitchFamily="18" charset="0"/>
                              </a:rPr>
                              <m:t>𝐴</m:t>
                            </m:r>
                          </m:e>
                          <m:sub>
                            <m:r>
                              <a:rPr lang="en-US" sz="2800" i="1">
                                <a:latin typeface="Cambria Math" panose="02040503050406030204" pitchFamily="18" charset="0"/>
                              </a:rPr>
                              <m:t>𝑠</m:t>
                            </m:r>
                          </m:sub>
                        </m:sSub>
                        <m:r>
                          <a:rPr lang="en-US" sz="2800" i="1">
                            <a:latin typeface="Cambria Math" panose="02040503050406030204" pitchFamily="18" charset="0"/>
                          </a:rPr>
                          <m:t>∆</m:t>
                        </m:r>
                        <m:sSub>
                          <m:sSubPr>
                            <m:ctrlPr>
                              <a:rPr lang="en-US" sz="2800" i="1">
                                <a:latin typeface="Cambria Math" panose="02040503050406030204" pitchFamily="18" charset="0"/>
                              </a:rPr>
                            </m:ctrlPr>
                          </m:sSubPr>
                          <m:e>
                            <m:r>
                              <a:rPr lang="en-US" sz="2800" i="1">
                                <a:latin typeface="Cambria Math" panose="02040503050406030204" pitchFamily="18" charset="0"/>
                              </a:rPr>
                              <m:t>𝑇</m:t>
                            </m:r>
                          </m:e>
                          <m:sub>
                            <m:r>
                              <a:rPr lang="en-US" sz="2800" i="1">
                                <a:latin typeface="Cambria Math" panose="02040503050406030204" pitchFamily="18" charset="0"/>
                              </a:rPr>
                              <m:t>𝑙𝑚</m:t>
                            </m:r>
                          </m:sub>
                        </m:sSub>
                      </m:den>
                    </m:f>
                  </m:oMath>
                </a14:m>
                <a:r>
                  <a:rPr lang="en-US" sz="2800" dirty="0">
                    <a:latin typeface="Times New Roman" panose="02020603050405020304" pitchFamily="18" charset="0"/>
                    <a:cs typeface="Times New Roman" panose="02020603050405020304" pitchFamily="18" charset="0"/>
                  </a:rPr>
                  <a:t>  (3)</a:t>
                </a:r>
              </a:p>
            </p:txBody>
          </p:sp>
        </mc:Choice>
        <mc:Fallback xmlns="">
          <p:sp>
            <p:nvSpPr>
              <p:cNvPr id="46" name="TextBox 45"/>
              <p:cNvSpPr txBox="1">
                <a:spLocks noRot="1" noChangeAspect="1" noMove="1" noResize="1" noEditPoints="1" noAdjustHandles="1" noChangeArrowheads="1" noChangeShapeType="1" noTextEdit="1"/>
              </p:cNvSpPr>
              <p:nvPr/>
            </p:nvSpPr>
            <p:spPr>
              <a:xfrm>
                <a:off x="1863014" y="12856719"/>
                <a:ext cx="11588079" cy="943976"/>
              </a:xfrm>
              <a:prstGeom prst="rect">
                <a:avLst/>
              </a:prstGeom>
              <a:blipFill rotWithShape="0">
                <a:blip r:embed="rId6"/>
                <a:stretch>
                  <a:fillRect/>
                </a:stretch>
              </a:blipFill>
            </p:spPr>
            <p:txBody>
              <a:bodyPr/>
              <a:lstStyle/>
              <a:p>
                <a:r>
                  <a:rPr lang="en-US">
                    <a:noFill/>
                  </a:rPr>
                  <a:t> </a:t>
                </a:r>
              </a:p>
            </p:txBody>
          </p:sp>
        </mc:Fallback>
      </mc:AlternateContent>
      <p:graphicFrame>
        <p:nvGraphicFramePr>
          <p:cNvPr id="47" name="Chart 46">
            <a:extLst>
              <a:ext uri="{FF2B5EF4-FFF2-40B4-BE49-F238E27FC236}">
                <a16:creationId xmlns:a16="http://schemas.microsoft.com/office/drawing/2014/main" id="{544E972B-8B80-49F4-B9D9-A51D37671D8F}"/>
              </a:ext>
            </a:extLst>
          </p:cNvPr>
          <p:cNvGraphicFramePr>
            <a:graphicFrameLocks/>
          </p:cNvGraphicFramePr>
          <p:nvPr>
            <p:extLst>
              <p:ext uri="{D42A27DB-BD31-4B8C-83A1-F6EECF244321}">
                <p14:modId xmlns:p14="http://schemas.microsoft.com/office/powerpoint/2010/main" val="3883367013"/>
              </p:ext>
            </p:extLst>
          </p:nvPr>
        </p:nvGraphicFramePr>
        <p:xfrm>
          <a:off x="16330526" y="5063760"/>
          <a:ext cx="10788345" cy="459170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8" name="Chart 47">
            <a:extLst>
              <a:ext uri="{FF2B5EF4-FFF2-40B4-BE49-F238E27FC236}">
                <a16:creationId xmlns:a16="http://schemas.microsoft.com/office/drawing/2014/main" id="{0572452F-4702-4D97-B0B3-9EBFF8400A17}"/>
              </a:ext>
            </a:extLst>
          </p:cNvPr>
          <p:cNvGraphicFramePr>
            <a:graphicFrameLocks/>
          </p:cNvGraphicFramePr>
          <p:nvPr>
            <p:extLst>
              <p:ext uri="{D42A27DB-BD31-4B8C-83A1-F6EECF244321}">
                <p14:modId xmlns:p14="http://schemas.microsoft.com/office/powerpoint/2010/main" val="127233342"/>
              </p:ext>
            </p:extLst>
          </p:nvPr>
        </p:nvGraphicFramePr>
        <p:xfrm>
          <a:off x="16330526" y="9783162"/>
          <a:ext cx="10788347" cy="4698381"/>
        </p:xfrm>
        <a:graphic>
          <a:graphicData uri="http://schemas.openxmlformats.org/drawingml/2006/chart">
            <c:chart xmlns:c="http://schemas.openxmlformats.org/drawingml/2006/chart" xmlns:r="http://schemas.openxmlformats.org/officeDocument/2006/relationships" r:id="rId8"/>
          </a:graphicData>
        </a:graphic>
      </p:graphicFrame>
      <p:grpSp>
        <p:nvGrpSpPr>
          <p:cNvPr id="49" name="Group 48"/>
          <p:cNvGrpSpPr/>
          <p:nvPr/>
        </p:nvGrpSpPr>
        <p:grpSpPr>
          <a:xfrm flipH="1">
            <a:off x="28882776" y="30164720"/>
            <a:ext cx="13898880" cy="1097280"/>
            <a:chOff x="44825448" y="15083298"/>
            <a:chExt cx="10951146" cy="1737360"/>
          </a:xfrm>
        </p:grpSpPr>
        <p:pic>
          <p:nvPicPr>
            <p:cNvPr id="50" name="Picture 49"/>
            <p:cNvPicPr>
              <a:picLocks noChangeAspect="1"/>
            </p:cNvPicPr>
            <p:nvPr/>
          </p:nvPicPr>
          <p:blipFill rotWithShape="1">
            <a:blip r:embed="rId4" cstate="print">
              <a:duotone>
                <a:prstClr val="black"/>
                <a:srgbClr val="6585CF">
                  <a:tint val="45000"/>
                  <a:satMod val="400000"/>
                </a:srgbClr>
              </a:duotone>
              <a:extLst>
                <a:ext uri="{28A0092B-C50C-407E-A947-70E740481C1C}">
                  <a14:useLocalDpi xmlns:a14="http://schemas.microsoft.com/office/drawing/2010/main" val="0"/>
                </a:ext>
              </a:extLst>
            </a:blip>
            <a:srcRect t="68612" r="39968" b="25038"/>
            <a:stretch/>
          </p:blipFill>
          <p:spPr>
            <a:xfrm>
              <a:off x="44825448" y="15083298"/>
              <a:ext cx="10951146" cy="1737360"/>
            </a:xfrm>
            <a:prstGeom prst="rect">
              <a:avLst/>
            </a:prstGeom>
          </p:spPr>
        </p:pic>
        <p:sp>
          <p:nvSpPr>
            <p:cNvPr id="51" name="TextBox 50"/>
            <p:cNvSpPr txBox="1"/>
            <p:nvPr/>
          </p:nvSpPr>
          <p:spPr>
            <a:xfrm>
              <a:off x="45381866" y="15379590"/>
              <a:ext cx="9635109" cy="102335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ysClr val="window" lastClr="FFFFFF"/>
                  </a:solidFill>
                  <a:effectLst/>
                  <a:uLnTx/>
                  <a:uFillTx/>
                  <a:latin typeface="Garamond" pitchFamily="18" charset="0"/>
                  <a:cs typeface="Helvetica" pitchFamily="34" charset="0"/>
                </a:rPr>
                <a:t>Acknowledgements</a:t>
              </a:r>
            </a:p>
          </p:txBody>
        </p:sp>
      </p:grpSp>
      <p:sp>
        <p:nvSpPr>
          <p:cNvPr id="21" name="TextBox 20"/>
          <p:cNvSpPr txBox="1"/>
          <p:nvPr/>
        </p:nvSpPr>
        <p:spPr>
          <a:xfrm>
            <a:off x="15136128" y="6457664"/>
            <a:ext cx="760023" cy="1415772"/>
          </a:xfrm>
          <a:prstGeom prst="rect">
            <a:avLst/>
          </a:prstGeom>
          <a:noFill/>
        </p:spPr>
        <p:txBody>
          <a:bodyPr wrap="square" rtlCol="0">
            <a:spAutoFit/>
          </a:bodyPr>
          <a:lstStyle/>
          <a:p>
            <a:r>
              <a:rPr lang="en-US" dirty="0"/>
              <a:t>A</a:t>
            </a:r>
          </a:p>
        </p:txBody>
      </p:sp>
      <p:sp>
        <p:nvSpPr>
          <p:cNvPr id="55" name="TextBox 54"/>
          <p:cNvSpPr txBox="1"/>
          <p:nvPr/>
        </p:nvSpPr>
        <p:spPr>
          <a:xfrm>
            <a:off x="15193557" y="11368893"/>
            <a:ext cx="760023" cy="1415772"/>
          </a:xfrm>
          <a:prstGeom prst="rect">
            <a:avLst/>
          </a:prstGeom>
          <a:noFill/>
        </p:spPr>
        <p:txBody>
          <a:bodyPr wrap="square" rtlCol="0">
            <a:spAutoFit/>
          </a:bodyPr>
          <a:lstStyle/>
          <a:p>
            <a:r>
              <a:rPr lang="en-US" dirty="0"/>
              <a:t>B</a:t>
            </a:r>
          </a:p>
        </p:txBody>
      </p:sp>
      <p:sp>
        <p:nvSpPr>
          <p:cNvPr id="56" name="TextBox 55"/>
          <p:cNvSpPr txBox="1"/>
          <p:nvPr/>
        </p:nvSpPr>
        <p:spPr>
          <a:xfrm>
            <a:off x="15136128" y="16214484"/>
            <a:ext cx="760023" cy="1415772"/>
          </a:xfrm>
          <a:prstGeom prst="rect">
            <a:avLst/>
          </a:prstGeom>
          <a:noFill/>
        </p:spPr>
        <p:txBody>
          <a:bodyPr wrap="square" rtlCol="0">
            <a:spAutoFit/>
          </a:bodyPr>
          <a:lstStyle/>
          <a:p>
            <a:r>
              <a:rPr lang="en-US" dirty="0"/>
              <a:t>C</a:t>
            </a:r>
          </a:p>
        </p:txBody>
      </p:sp>
      <p:pic>
        <p:nvPicPr>
          <p:cNvPr id="57" name="Picture 56"/>
          <p:cNvPicPr>
            <a:picLocks noChangeAspect="1"/>
          </p:cNvPicPr>
          <p:nvPr/>
        </p:nvPicPr>
        <p:blipFill rotWithShape="1">
          <a:blip r:embed="rId9"/>
          <a:srcRect l="1617" t="4422" r="3298" b="32677"/>
          <a:stretch/>
        </p:blipFill>
        <p:spPr>
          <a:xfrm>
            <a:off x="2001292" y="9073328"/>
            <a:ext cx="5372902" cy="1959650"/>
          </a:xfrm>
          <a:prstGeom prst="rect">
            <a:avLst/>
          </a:prstGeom>
        </p:spPr>
      </p:pic>
      <p:sp>
        <p:nvSpPr>
          <p:cNvPr id="58" name="TextBox 57"/>
          <p:cNvSpPr txBox="1"/>
          <p:nvPr/>
        </p:nvSpPr>
        <p:spPr>
          <a:xfrm>
            <a:off x="1906781" y="25095506"/>
            <a:ext cx="11044623" cy="6324808"/>
          </a:xfrm>
          <a:prstGeom prst="rect">
            <a:avLst/>
          </a:prstGeom>
          <a:noFill/>
        </p:spPr>
        <p:txBody>
          <a:bodyPr wrap="square" rtlCol="0">
            <a:spAutoFit/>
          </a:bodyPr>
          <a:lstStyle/>
          <a:p>
            <a:pPr marL="457200" indent="-457200">
              <a:lnSpc>
                <a:spcPct val="150000"/>
              </a:lnSpc>
              <a:buFont typeface="Wingdings" panose="05000000000000000000" pitchFamily="2" charset="2"/>
              <a:buChar char="Ø"/>
            </a:pPr>
            <a:endParaRPr lang="en-US" sz="3000" dirty="0">
              <a:latin typeface="Times New Roman" panose="02020603050405020304" pitchFamily="18" charset="0"/>
              <a:cs typeface="Times New Roman" panose="02020603050405020304" pitchFamily="18" charset="0"/>
            </a:endParaRPr>
          </a:p>
          <a:p>
            <a:pPr marL="457200" indent="-457200">
              <a:lnSpc>
                <a:spcPct val="150000"/>
              </a:lnSpc>
              <a:buFont typeface="Wingdings" panose="05000000000000000000" pitchFamily="2" charset="2"/>
              <a:buChar char="Ø"/>
            </a:pPr>
            <a:r>
              <a:rPr lang="en-US" sz="3000" dirty="0">
                <a:latin typeface="Times New Roman" panose="02020603050405020304" pitchFamily="18" charset="0"/>
                <a:cs typeface="Times New Roman" panose="02020603050405020304" pitchFamily="18" charset="0"/>
              </a:rPr>
              <a:t>Hot stream flow rate was kept constant at 2 L/min and 40°C.</a:t>
            </a:r>
          </a:p>
          <a:p>
            <a:pPr marL="457200" indent="-457200">
              <a:lnSpc>
                <a:spcPct val="150000"/>
              </a:lnSpc>
              <a:buFont typeface="Wingdings" panose="05000000000000000000" pitchFamily="2" charset="2"/>
              <a:buChar char="Ø"/>
            </a:pPr>
            <a:r>
              <a:rPr lang="en-US" sz="3000" dirty="0">
                <a:latin typeface="Times New Roman" panose="02020603050405020304" pitchFamily="18" charset="0"/>
                <a:cs typeface="Times New Roman" panose="02020603050405020304" pitchFamily="18" charset="0"/>
              </a:rPr>
              <a:t>Cold stream flow rate was varied between 1, 2, and 3 L/min.</a:t>
            </a:r>
          </a:p>
          <a:p>
            <a:pPr marL="457200" indent="-457200">
              <a:lnSpc>
                <a:spcPct val="150000"/>
              </a:lnSpc>
              <a:buFont typeface="Wingdings" panose="05000000000000000000" pitchFamily="2" charset="2"/>
              <a:buChar char="Ø"/>
            </a:pPr>
            <a:r>
              <a:rPr lang="en-US" sz="3000" dirty="0">
                <a:latin typeface="Times New Roman" panose="02020603050405020304" pitchFamily="18" charset="0"/>
                <a:cs typeface="Times New Roman" panose="02020603050405020304" pitchFamily="18" charset="0"/>
              </a:rPr>
              <a:t>Thermocouples were placed in the inlet and outlet of the hot and cold streams to measure temperature.</a:t>
            </a:r>
          </a:p>
          <a:p>
            <a:pPr marL="457200" indent="-457200">
              <a:lnSpc>
                <a:spcPct val="150000"/>
              </a:lnSpc>
              <a:buFont typeface="Wingdings" panose="05000000000000000000" pitchFamily="2" charset="2"/>
              <a:buChar char="Ø"/>
            </a:pPr>
            <a:r>
              <a:rPr lang="en-US" sz="3000" dirty="0">
                <a:latin typeface="Times New Roman" panose="02020603050405020304" pitchFamily="18" charset="0"/>
                <a:cs typeface="Times New Roman" panose="02020603050405020304" pitchFamily="18" charset="0"/>
              </a:rPr>
              <a:t>When the temperatures at each point became steady, the system was assumed to be at steady state.</a:t>
            </a:r>
          </a:p>
          <a:p>
            <a:pPr marL="457200" indent="-457200">
              <a:lnSpc>
                <a:spcPct val="150000"/>
              </a:lnSpc>
              <a:buFont typeface="Wingdings" panose="05000000000000000000" pitchFamily="2" charset="2"/>
              <a:buChar char="Ø"/>
            </a:pPr>
            <a:r>
              <a:rPr lang="en-US" sz="3000" dirty="0">
                <a:latin typeface="Times New Roman" panose="02020603050405020304" pitchFamily="18" charset="0"/>
                <a:cs typeface="Times New Roman" panose="02020603050405020304" pitchFamily="18" charset="0"/>
              </a:rPr>
              <a:t>The temperature was monitored and recorded using the </a:t>
            </a:r>
            <a:r>
              <a:rPr lang="en-US" sz="3000" dirty="0" err="1">
                <a:latin typeface="Times New Roman" panose="02020603050405020304" pitchFamily="18" charset="0"/>
                <a:cs typeface="Times New Roman" panose="02020603050405020304" pitchFamily="18" charset="0"/>
              </a:rPr>
              <a:t>Armfield</a:t>
            </a:r>
            <a:r>
              <a:rPr lang="en-US" sz="3000" dirty="0">
                <a:latin typeface="Times New Roman" panose="02020603050405020304" pitchFamily="18" charset="0"/>
                <a:cs typeface="Times New Roman" panose="02020603050405020304" pitchFamily="18" charset="0"/>
              </a:rPr>
              <a:t> Heat Exchanger Module.</a:t>
            </a:r>
          </a:p>
        </p:txBody>
      </p:sp>
      <p:sp>
        <p:nvSpPr>
          <p:cNvPr id="59" name="TextBox 58"/>
          <p:cNvSpPr txBox="1"/>
          <p:nvPr/>
        </p:nvSpPr>
        <p:spPr>
          <a:xfrm>
            <a:off x="29587797" y="30977177"/>
            <a:ext cx="12746736" cy="1384995"/>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University of New Hampshire Department of Chemical Engineering.</a:t>
            </a:r>
          </a:p>
          <a:p>
            <a:pPr marL="457200" indent="-457200">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Dr. St. Jean and Lev </a:t>
            </a:r>
            <a:r>
              <a:rPr lang="en-US" sz="2800" dirty="0" err="1">
                <a:latin typeface="Times New Roman" panose="02020603050405020304" pitchFamily="18" charset="0"/>
                <a:cs typeface="Times New Roman" panose="02020603050405020304" pitchFamily="18" charset="0"/>
              </a:rPr>
              <a:t>Levintov</a:t>
            </a:r>
            <a:r>
              <a:rPr lang="en-US" sz="2800" dirty="0">
                <a:latin typeface="Times New Roman" panose="02020603050405020304" pitchFamily="18" charset="0"/>
                <a:cs typeface="Times New Roman" panose="02020603050405020304" pitchFamily="18" charset="0"/>
              </a:rPr>
              <a:t> for training on all techniques involved in the experiment.</a:t>
            </a:r>
          </a:p>
        </p:txBody>
      </p:sp>
      <p:sp>
        <p:nvSpPr>
          <p:cNvPr id="60" name="TextBox 59"/>
          <p:cNvSpPr txBox="1"/>
          <p:nvPr/>
        </p:nvSpPr>
        <p:spPr>
          <a:xfrm>
            <a:off x="29587797" y="22862181"/>
            <a:ext cx="12746736" cy="2862322"/>
          </a:xfrm>
          <a:prstGeom prst="rect">
            <a:avLst/>
          </a:prstGeom>
          <a:noFill/>
        </p:spPr>
        <p:txBody>
          <a:bodyPr wrap="square" rtlCol="0">
            <a:spAutoFit/>
          </a:bodyPr>
          <a:lstStyle/>
          <a:p>
            <a:pPr marL="457200" indent="-457200">
              <a:buFont typeface="Wingdings" panose="05000000000000000000" pitchFamily="2" charset="2"/>
              <a:buChar char="Ø"/>
            </a:pPr>
            <a:r>
              <a:rPr lang="en-US" sz="3000" dirty="0">
                <a:latin typeface="Times New Roman" panose="02020603050405020304" pitchFamily="18" charset="0"/>
                <a:cs typeface="Times New Roman" panose="02020603050405020304" pitchFamily="18" charset="0"/>
              </a:rPr>
              <a:t>The plate heat exchanger was the most effective heat exchanger.</a:t>
            </a:r>
          </a:p>
          <a:p>
            <a:pPr marL="457200" indent="-457200">
              <a:buFont typeface="Wingdings" panose="05000000000000000000" pitchFamily="2" charset="2"/>
              <a:buChar char="Ø"/>
            </a:pPr>
            <a:r>
              <a:rPr lang="en-US" sz="3000" dirty="0">
                <a:latin typeface="Times New Roman" panose="02020603050405020304" pitchFamily="18" charset="0"/>
                <a:cs typeface="Times New Roman" panose="02020603050405020304" pitchFamily="18" charset="0"/>
              </a:rPr>
              <a:t>As flow rate of the cold stream increases, the overall heat transfer coefficient also increases.</a:t>
            </a:r>
          </a:p>
          <a:p>
            <a:pPr marL="457200" indent="-457200">
              <a:buFont typeface="Wingdings" panose="05000000000000000000" pitchFamily="2" charset="2"/>
              <a:buChar char="Ø"/>
            </a:pPr>
            <a:r>
              <a:rPr lang="en-US" sz="3000" dirty="0">
                <a:latin typeface="Times New Roman" panose="02020603050405020304" pitchFamily="18" charset="0"/>
                <a:cs typeface="Times New Roman" panose="02020603050405020304" pitchFamily="18" charset="0"/>
              </a:rPr>
              <a:t>Co-current and counter-current do not yield statistically different overall heat transfer coefficients.</a:t>
            </a:r>
          </a:p>
          <a:p>
            <a:pPr marL="457200" indent="-457200">
              <a:buFont typeface="Wingdings" panose="05000000000000000000" pitchFamily="2" charset="2"/>
              <a:buChar char="Ø"/>
            </a:pPr>
            <a:r>
              <a:rPr lang="en-US" sz="3000" dirty="0">
                <a:latin typeface="Times New Roman" panose="02020603050405020304" pitchFamily="18" charset="0"/>
                <a:cs typeface="Times New Roman" panose="02020603050405020304" pitchFamily="18" charset="0"/>
              </a:rPr>
              <a:t>The convection coefficient is proportional to the flow rate of the cold stream.</a:t>
            </a:r>
          </a:p>
        </p:txBody>
      </p:sp>
      <p:sp>
        <p:nvSpPr>
          <p:cNvPr id="61" name="Rectangle 60"/>
          <p:cNvSpPr/>
          <p:nvPr/>
        </p:nvSpPr>
        <p:spPr>
          <a:xfrm>
            <a:off x="29579863" y="11168735"/>
            <a:ext cx="12737592" cy="10659108"/>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lIns="86978" tIns="43489" rIns="86978" bIns="43489"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effectLst/>
              <a:uLnTx/>
              <a:uFillTx/>
              <a:latin typeface="Calibri"/>
              <a:ea typeface="+mn-ea"/>
              <a:cs typeface="+mn-cs"/>
            </a:endParaRPr>
          </a:p>
        </p:txBody>
      </p:sp>
      <p:grpSp>
        <p:nvGrpSpPr>
          <p:cNvPr id="62" name="Group 61"/>
          <p:cNvGrpSpPr/>
          <p:nvPr/>
        </p:nvGrpSpPr>
        <p:grpSpPr>
          <a:xfrm flipH="1">
            <a:off x="28882776" y="10393326"/>
            <a:ext cx="13898880" cy="1097280"/>
            <a:chOff x="44825448" y="15083298"/>
            <a:chExt cx="10951146" cy="1737360"/>
          </a:xfrm>
        </p:grpSpPr>
        <p:pic>
          <p:nvPicPr>
            <p:cNvPr id="63" name="Picture 62"/>
            <p:cNvPicPr>
              <a:picLocks noChangeAspect="1"/>
            </p:cNvPicPr>
            <p:nvPr/>
          </p:nvPicPr>
          <p:blipFill rotWithShape="1">
            <a:blip r:embed="rId4" cstate="print">
              <a:duotone>
                <a:prstClr val="black"/>
                <a:srgbClr val="6585CF">
                  <a:tint val="45000"/>
                  <a:satMod val="400000"/>
                </a:srgbClr>
              </a:duotone>
              <a:extLst>
                <a:ext uri="{28A0092B-C50C-407E-A947-70E740481C1C}">
                  <a14:useLocalDpi xmlns:a14="http://schemas.microsoft.com/office/drawing/2010/main" val="0"/>
                </a:ext>
              </a:extLst>
            </a:blip>
            <a:srcRect t="68612" r="39968" b="25038"/>
            <a:stretch/>
          </p:blipFill>
          <p:spPr>
            <a:xfrm>
              <a:off x="44825448" y="15083298"/>
              <a:ext cx="10951146" cy="1737360"/>
            </a:xfrm>
            <a:prstGeom prst="rect">
              <a:avLst/>
            </a:prstGeom>
          </p:spPr>
        </p:pic>
        <p:sp>
          <p:nvSpPr>
            <p:cNvPr id="64" name="TextBox 63"/>
            <p:cNvSpPr txBox="1"/>
            <p:nvPr/>
          </p:nvSpPr>
          <p:spPr>
            <a:xfrm>
              <a:off x="45381866" y="15379590"/>
              <a:ext cx="9635109" cy="102335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3600" b="1" kern="0" dirty="0">
                  <a:solidFill>
                    <a:sysClr val="window" lastClr="FFFFFF"/>
                  </a:solidFill>
                  <a:latin typeface="Garamond" pitchFamily="18" charset="0"/>
                  <a:cs typeface="Helvetica" pitchFamily="34" charset="0"/>
                </a:rPr>
                <a:t>Design Problem</a:t>
              </a:r>
              <a:endParaRPr kumimoji="0" lang="en-US" sz="3600" b="1" i="0" u="none" strike="noStrike" kern="0" cap="none" spc="0" normalizeH="0" baseline="0" noProof="0" dirty="0">
                <a:ln>
                  <a:noFill/>
                </a:ln>
                <a:solidFill>
                  <a:sysClr val="window" lastClr="FFFFFF"/>
                </a:solidFill>
                <a:effectLst/>
                <a:uLnTx/>
                <a:uFillTx/>
                <a:latin typeface="Garamond" pitchFamily="18" charset="0"/>
                <a:cs typeface="Helvetica" pitchFamily="34" charset="0"/>
              </a:endParaRPr>
            </a:p>
          </p:txBody>
        </p:sp>
      </p:grpSp>
      <p:sp>
        <p:nvSpPr>
          <p:cNvPr id="3" name="TextBox 2"/>
          <p:cNvSpPr txBox="1"/>
          <p:nvPr/>
        </p:nvSpPr>
        <p:spPr>
          <a:xfrm>
            <a:off x="15136128" y="22865134"/>
            <a:ext cx="756958" cy="1415772"/>
          </a:xfrm>
          <a:prstGeom prst="rect">
            <a:avLst/>
          </a:prstGeom>
          <a:noFill/>
        </p:spPr>
        <p:txBody>
          <a:bodyPr wrap="square" rtlCol="0">
            <a:spAutoFit/>
          </a:bodyPr>
          <a:lstStyle/>
          <a:p>
            <a:r>
              <a:rPr lang="en-US" dirty="0"/>
              <a:t>A</a:t>
            </a:r>
          </a:p>
        </p:txBody>
      </p:sp>
      <p:sp>
        <p:nvSpPr>
          <p:cNvPr id="6" name="TextBox 5"/>
          <p:cNvSpPr txBox="1"/>
          <p:nvPr/>
        </p:nvSpPr>
        <p:spPr>
          <a:xfrm>
            <a:off x="15136128" y="26941239"/>
            <a:ext cx="906327" cy="1415772"/>
          </a:xfrm>
          <a:prstGeom prst="rect">
            <a:avLst/>
          </a:prstGeom>
          <a:noFill/>
        </p:spPr>
        <p:txBody>
          <a:bodyPr wrap="square" rtlCol="0">
            <a:spAutoFit/>
          </a:bodyPr>
          <a:lstStyle/>
          <a:p>
            <a:r>
              <a:rPr lang="en-US" dirty="0"/>
              <a:t>B</a:t>
            </a:r>
          </a:p>
        </p:txBody>
      </p:sp>
      <p:sp>
        <p:nvSpPr>
          <p:cNvPr id="7" name="TextBox 6"/>
          <p:cNvSpPr txBox="1"/>
          <p:nvPr/>
        </p:nvSpPr>
        <p:spPr>
          <a:xfrm>
            <a:off x="15003290" y="30568568"/>
            <a:ext cx="12324283" cy="1384995"/>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Figure 2. Comparing the convection coefficient at different cold stream flow rates for the three different heat exchanger types at counter (A) and co-current (B) flow patterns. </a:t>
            </a:r>
            <a:endParaRPr lang="en-US"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29622544" y="4995251"/>
            <a:ext cx="12555997" cy="4514056"/>
          </a:xfrm>
          <a:prstGeom prst="rect">
            <a:avLst/>
          </a:prstGeom>
          <a:noFill/>
        </p:spPr>
        <p:txBody>
          <a:bodyPr wrap="square" rtlCol="0">
            <a:spAutoFit/>
          </a:bodyPr>
          <a:lstStyle/>
          <a:p>
            <a:pPr marL="285750" lvl="0" indent="-285750" defTabSz="914400">
              <a:buFont typeface="Wingdings" charset="2"/>
              <a:buChar char="Ø"/>
              <a:defRPr/>
            </a:pPr>
            <a:r>
              <a:rPr lang="en-US" sz="3000" kern="0" dirty="0"/>
              <a:t>Increasing cold stream flow rate increases the overall heat transfer coefficient as well as convection coefficient.</a:t>
            </a:r>
          </a:p>
          <a:p>
            <a:pPr marL="285750" lvl="0" indent="-285750" defTabSz="914400">
              <a:buFont typeface="Wingdings" charset="2"/>
              <a:buChar char="Ø"/>
              <a:defRPr/>
            </a:pPr>
            <a:r>
              <a:rPr lang="en-US" sz="3000" kern="0" dirty="0"/>
              <a:t>Plate heat exchangers have the largest overall heat transfer coefficient and convection coefficient.</a:t>
            </a:r>
          </a:p>
          <a:p>
            <a:pPr lvl="0" defTabSz="914400">
              <a:spcAft>
                <a:spcPts val="400"/>
              </a:spcAft>
              <a:defRPr/>
            </a:pPr>
            <a:r>
              <a:rPr lang="en-US" sz="4400" kern="0" dirty="0"/>
              <a:t>*</a:t>
            </a:r>
            <a:r>
              <a:rPr lang="en-US" sz="3000" kern="0" dirty="0"/>
              <a:t>The overall heat transfer for each heat exchanger operating coefficient at co-current and counter-current is not statistically different according to a T-test with a 95% confidence interval </a:t>
            </a:r>
          </a:p>
          <a:p>
            <a:pPr marL="457200" lvl="0" indent="-457200" defTabSz="914400">
              <a:spcAft>
                <a:spcPts val="400"/>
              </a:spcAft>
              <a:buFont typeface="Wingdings" panose="05000000000000000000" pitchFamily="2" charset="2"/>
              <a:buChar char="Ø"/>
              <a:defRPr/>
            </a:pPr>
            <a:r>
              <a:rPr lang="en-US" sz="3000" kern="0" dirty="0"/>
              <a:t>Known literature supports our findings that plate heat exchangers are the most efficient out of the tree designs tested. [3]</a:t>
            </a:r>
          </a:p>
        </p:txBody>
      </p:sp>
      <p:sp>
        <p:nvSpPr>
          <p:cNvPr id="67" name="Rectangle 66"/>
          <p:cNvSpPr/>
          <p:nvPr/>
        </p:nvSpPr>
        <p:spPr>
          <a:xfrm>
            <a:off x="1847724" y="14404483"/>
            <a:ext cx="11581129" cy="5232154"/>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lIns="86978" tIns="43489" rIns="86978" bIns="43489"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Calibri"/>
              <a:ea typeface="+mn-ea"/>
              <a:cs typeface="+mn-cs"/>
            </a:endParaRPr>
          </a:p>
        </p:txBody>
      </p:sp>
      <p:grpSp>
        <p:nvGrpSpPr>
          <p:cNvPr id="69" name="Group 68"/>
          <p:cNvGrpSpPr/>
          <p:nvPr/>
        </p:nvGrpSpPr>
        <p:grpSpPr>
          <a:xfrm flipH="1">
            <a:off x="1058266" y="14044944"/>
            <a:ext cx="12828712" cy="1097280"/>
            <a:chOff x="44825448" y="15083298"/>
            <a:chExt cx="11080980" cy="1737360"/>
          </a:xfrm>
        </p:grpSpPr>
        <p:pic>
          <p:nvPicPr>
            <p:cNvPr id="70" name="Picture 69"/>
            <p:cNvPicPr>
              <a:picLocks noChangeAspect="1"/>
            </p:cNvPicPr>
            <p:nvPr/>
          </p:nvPicPr>
          <p:blipFill rotWithShape="1">
            <a:blip r:embed="rId4" cstate="print">
              <a:duotone>
                <a:prstClr val="black"/>
                <a:srgbClr val="CEB966">
                  <a:tint val="45000"/>
                  <a:satMod val="400000"/>
                </a:srgbClr>
              </a:duotone>
              <a:extLst>
                <a:ext uri="{28A0092B-C50C-407E-A947-70E740481C1C}">
                  <a14:useLocalDpi xmlns:a14="http://schemas.microsoft.com/office/drawing/2010/main" val="0"/>
                </a:ext>
              </a:extLst>
            </a:blip>
            <a:srcRect t="68612" r="39968" b="25038"/>
            <a:stretch/>
          </p:blipFill>
          <p:spPr>
            <a:xfrm>
              <a:off x="44825448" y="15083298"/>
              <a:ext cx="10951146" cy="1737360"/>
            </a:xfrm>
            <a:prstGeom prst="rect">
              <a:avLst/>
            </a:prstGeom>
          </p:spPr>
        </p:pic>
        <p:sp>
          <p:nvSpPr>
            <p:cNvPr id="71" name="TextBox 70"/>
            <p:cNvSpPr txBox="1"/>
            <p:nvPr/>
          </p:nvSpPr>
          <p:spPr>
            <a:xfrm>
              <a:off x="44897645" y="15258264"/>
              <a:ext cx="11008783" cy="11208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000" b="1" kern="0" noProof="0" dirty="0">
                  <a:solidFill>
                    <a:sysClr val="window" lastClr="FFFFFF"/>
                  </a:solidFill>
                  <a:latin typeface="Garamond" pitchFamily="18" charset="0"/>
                  <a:cs typeface="Helvetica" pitchFamily="34" charset="0"/>
                </a:rPr>
                <a:t>Goals</a:t>
              </a:r>
              <a:endParaRPr kumimoji="0" lang="en-US" sz="4000" b="1" i="0" u="none" strike="noStrike" kern="0" cap="none" spc="0" normalizeH="0" baseline="0" noProof="0" dirty="0">
                <a:ln>
                  <a:noFill/>
                </a:ln>
                <a:solidFill>
                  <a:sysClr val="window" lastClr="FFFFFF"/>
                </a:solidFill>
                <a:effectLst/>
                <a:uLnTx/>
                <a:uFillTx/>
                <a:latin typeface="Garamond" pitchFamily="18" charset="0"/>
                <a:cs typeface="Helvetica" pitchFamily="34" charset="0"/>
              </a:endParaRPr>
            </a:p>
          </p:txBody>
        </p:sp>
      </p:grpSp>
      <p:sp>
        <p:nvSpPr>
          <p:cNvPr id="9" name="TextBox 8"/>
          <p:cNvSpPr txBox="1"/>
          <p:nvPr/>
        </p:nvSpPr>
        <p:spPr>
          <a:xfrm>
            <a:off x="2001292" y="15046033"/>
            <a:ext cx="11153519" cy="4164345"/>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US" sz="3000" dirty="0">
                <a:latin typeface="Times New Roman" panose="02020603050405020304" pitchFamily="18" charset="0"/>
                <a:cs typeface="Times New Roman" panose="02020603050405020304" pitchFamily="18" charset="0"/>
              </a:rPr>
              <a:t>The purpose of the lab was to compare the overall heat transfer coefficient of three different heat exchanger types using both counter and co-current flow patterns.</a:t>
            </a:r>
          </a:p>
          <a:p>
            <a:pPr marL="342900" indent="-342900">
              <a:lnSpc>
                <a:spcPct val="150000"/>
              </a:lnSpc>
              <a:buFont typeface="Wingdings" panose="05000000000000000000" pitchFamily="2" charset="2"/>
              <a:buChar char="Ø"/>
            </a:pPr>
            <a:r>
              <a:rPr lang="en-US" sz="3000" dirty="0">
                <a:latin typeface="Times New Roman" panose="02020603050405020304" pitchFamily="18" charset="0"/>
                <a:cs typeface="Times New Roman" panose="02020603050405020304" pitchFamily="18" charset="0"/>
              </a:rPr>
              <a:t>To generate Wilson plots for each specific treatment. This method helps determine the convection coefficient with experimental data.</a:t>
            </a:r>
          </a:p>
          <a:p>
            <a:pPr marL="342900" indent="-342900">
              <a:lnSpc>
                <a:spcPct val="150000"/>
              </a:lnSpc>
              <a:buFont typeface="Wingdings" panose="05000000000000000000" pitchFamily="2" charset="2"/>
              <a:buChar char="Ø"/>
            </a:pPr>
            <a:r>
              <a:rPr lang="en-US" sz="3000" dirty="0">
                <a:latin typeface="Times New Roman" panose="02020603050405020304" pitchFamily="18" charset="0"/>
                <a:cs typeface="Times New Roman" panose="02020603050405020304" pitchFamily="18" charset="0"/>
              </a:rPr>
              <a:t>Obtain enough data to solve the Design Problem</a:t>
            </a:r>
            <a:r>
              <a:rPr lang="en-US" sz="2800" dirty="0">
                <a:latin typeface="Times New Roman" panose="02020603050405020304" pitchFamily="18" charset="0"/>
                <a:cs typeface="Times New Roman" panose="02020603050405020304" pitchFamily="18" charset="0"/>
              </a:rPr>
              <a:t>. </a:t>
            </a:r>
          </a:p>
        </p:txBody>
      </p:sp>
      <p:pic>
        <p:nvPicPr>
          <p:cNvPr id="40" name="Picture 39"/>
          <p:cNvPicPr>
            <a:picLocks noChangeAspect="1"/>
          </p:cNvPicPr>
          <p:nvPr/>
        </p:nvPicPr>
        <p:blipFill rotWithShape="1">
          <a:blip r:embed="rId10">
            <a:extLst>
              <a:ext uri="{28A0092B-C50C-407E-A947-70E740481C1C}">
                <a14:useLocalDpi xmlns:a14="http://schemas.microsoft.com/office/drawing/2010/main" val="0"/>
              </a:ext>
            </a:extLst>
          </a:blip>
          <a:srcRect t="24351"/>
          <a:stretch/>
        </p:blipFill>
        <p:spPr>
          <a:xfrm>
            <a:off x="7429328" y="9073328"/>
            <a:ext cx="5725484" cy="1959649"/>
          </a:xfrm>
          <a:prstGeom prst="rect">
            <a:avLst/>
          </a:prstGeom>
        </p:spPr>
      </p:pic>
      <p:pic>
        <p:nvPicPr>
          <p:cNvPr id="45" name="Picture 4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85092" y="20792738"/>
            <a:ext cx="8490284" cy="4906201"/>
          </a:xfrm>
          <a:prstGeom prst="rect">
            <a:avLst/>
          </a:prstGeom>
        </p:spPr>
      </p:pic>
      <p:graphicFrame>
        <p:nvGraphicFramePr>
          <p:cNvPr id="72" name="Chart 71">
            <a:extLst>
              <a:ext uri="{FF2B5EF4-FFF2-40B4-BE49-F238E27FC236}">
                <a16:creationId xmlns:a16="http://schemas.microsoft.com/office/drawing/2014/main" id="{894667EF-C9E0-499B-B6A5-B86F7D8FE548}"/>
              </a:ext>
            </a:extLst>
          </p:cNvPr>
          <p:cNvGraphicFramePr>
            <a:graphicFrameLocks/>
          </p:cNvGraphicFramePr>
          <p:nvPr>
            <p:extLst>
              <p:ext uri="{D42A27DB-BD31-4B8C-83A1-F6EECF244321}">
                <p14:modId xmlns:p14="http://schemas.microsoft.com/office/powerpoint/2010/main" val="1419800463"/>
              </p:ext>
            </p:extLst>
          </p:nvPr>
        </p:nvGraphicFramePr>
        <p:xfrm>
          <a:off x="16330525" y="14596570"/>
          <a:ext cx="10788347" cy="4463227"/>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73" name="Chart 72">
            <a:extLst>
              <a:ext uri="{FF2B5EF4-FFF2-40B4-BE49-F238E27FC236}">
                <a16:creationId xmlns:a16="http://schemas.microsoft.com/office/drawing/2014/main" id="{9C07AF18-FEF9-4A29-A9A1-29055BF56F61}"/>
              </a:ext>
            </a:extLst>
          </p:cNvPr>
          <p:cNvGraphicFramePr>
            <a:graphicFrameLocks/>
          </p:cNvGraphicFramePr>
          <p:nvPr>
            <p:extLst>
              <p:ext uri="{D42A27DB-BD31-4B8C-83A1-F6EECF244321}">
                <p14:modId xmlns:p14="http://schemas.microsoft.com/office/powerpoint/2010/main" val="502611461"/>
              </p:ext>
            </p:extLst>
          </p:nvPr>
        </p:nvGraphicFramePr>
        <p:xfrm>
          <a:off x="16273097" y="21196551"/>
          <a:ext cx="10788346" cy="4665683"/>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74" name="Chart 73">
            <a:extLst>
              <a:ext uri="{FF2B5EF4-FFF2-40B4-BE49-F238E27FC236}">
                <a16:creationId xmlns:a16="http://schemas.microsoft.com/office/drawing/2014/main" id="{284DA5BB-4F41-449F-8E50-1FF278A341C8}"/>
              </a:ext>
            </a:extLst>
          </p:cNvPr>
          <p:cNvGraphicFramePr>
            <a:graphicFrameLocks/>
          </p:cNvGraphicFramePr>
          <p:nvPr>
            <p:extLst>
              <p:ext uri="{D42A27DB-BD31-4B8C-83A1-F6EECF244321}">
                <p14:modId xmlns:p14="http://schemas.microsoft.com/office/powerpoint/2010/main" val="2780699792"/>
              </p:ext>
            </p:extLst>
          </p:nvPr>
        </p:nvGraphicFramePr>
        <p:xfrm>
          <a:off x="16273097" y="26003740"/>
          <a:ext cx="10788346" cy="4552950"/>
        </p:xfrm>
        <a:graphic>
          <a:graphicData uri="http://schemas.openxmlformats.org/drawingml/2006/chart">
            <c:chart xmlns:c="http://schemas.openxmlformats.org/drawingml/2006/chart" xmlns:r="http://schemas.openxmlformats.org/officeDocument/2006/relationships" r:id="rId14"/>
          </a:graphicData>
        </a:graphic>
      </p:graphicFrame>
      <p:sp>
        <p:nvSpPr>
          <p:cNvPr id="12" name="Left Brace 11"/>
          <p:cNvSpPr/>
          <p:nvPr/>
        </p:nvSpPr>
        <p:spPr>
          <a:xfrm rot="5400000">
            <a:off x="21775290" y="2509565"/>
            <a:ext cx="360219" cy="6189812"/>
          </a:xfrm>
          <a:prstGeom prst="lef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41" name="TextBox 40"/>
          <p:cNvSpPr txBox="1"/>
          <p:nvPr/>
        </p:nvSpPr>
        <p:spPr>
          <a:xfrm>
            <a:off x="21724698" y="4990435"/>
            <a:ext cx="738366" cy="707886"/>
          </a:xfrm>
          <a:prstGeom prst="rect">
            <a:avLst/>
          </a:prstGeom>
          <a:noFill/>
        </p:spPr>
        <p:txBody>
          <a:bodyPr wrap="square" rtlCol="0">
            <a:spAutoFit/>
          </a:bodyPr>
          <a:lstStyle/>
          <a:p>
            <a:r>
              <a:rPr lang="en-US" sz="4000" dirty="0"/>
              <a:t>*</a:t>
            </a:r>
          </a:p>
        </p:txBody>
      </p:sp>
      <p:pic>
        <p:nvPicPr>
          <p:cNvPr id="42" name="Picture 41"/>
          <p:cNvPicPr>
            <a:picLocks noChangeAspect="1"/>
          </p:cNvPicPr>
          <p:nvPr/>
        </p:nvPicPr>
        <p:blipFill>
          <a:blip r:embed="rId15"/>
          <a:stretch>
            <a:fillRect/>
          </a:stretch>
        </p:blipFill>
        <p:spPr>
          <a:xfrm>
            <a:off x="33303442" y="11495500"/>
            <a:ext cx="5608806" cy="3438442"/>
          </a:xfrm>
          <a:prstGeom prst="rect">
            <a:avLst/>
          </a:prstGeom>
        </p:spPr>
      </p:pic>
      <p:cxnSp>
        <p:nvCxnSpPr>
          <p:cNvPr id="44" name="Straight Arrow Connector 43"/>
          <p:cNvCxnSpPr/>
          <p:nvPr/>
        </p:nvCxnSpPr>
        <p:spPr>
          <a:xfrm flipH="1" flipV="1">
            <a:off x="39007895" y="12803701"/>
            <a:ext cx="2667000" cy="54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01" name="Straight Arrow Connector 100"/>
          <p:cNvCxnSpPr/>
          <p:nvPr/>
        </p:nvCxnSpPr>
        <p:spPr>
          <a:xfrm>
            <a:off x="38606253" y="13510578"/>
            <a:ext cx="3009900"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02" name="Straight Arrow Connector 101"/>
          <p:cNvCxnSpPr/>
          <p:nvPr/>
        </p:nvCxnSpPr>
        <p:spPr>
          <a:xfrm>
            <a:off x="30179881" y="13520852"/>
            <a:ext cx="3009900"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03" name="Straight Arrow Connector 102"/>
          <p:cNvCxnSpPr>
            <a:cxnSpLocks/>
          </p:cNvCxnSpPr>
          <p:nvPr/>
        </p:nvCxnSpPr>
        <p:spPr>
          <a:xfrm flipH="1">
            <a:off x="30594630" y="12827987"/>
            <a:ext cx="3047670"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06" name="TextBox 105"/>
          <p:cNvSpPr txBox="1"/>
          <p:nvPr/>
        </p:nvSpPr>
        <p:spPr>
          <a:xfrm>
            <a:off x="39161171" y="11879478"/>
            <a:ext cx="2483050" cy="954107"/>
          </a:xfrm>
          <a:prstGeom prst="rect">
            <a:avLst/>
          </a:prstGeom>
          <a:noFill/>
        </p:spPr>
        <p:txBody>
          <a:bodyPr wrap="square" rtlCol="0">
            <a:spAutoFit/>
          </a:bodyPr>
          <a:lstStyle/>
          <a:p>
            <a:r>
              <a:rPr lang="en-US" sz="2800" dirty="0"/>
              <a:t>T cold in = 20°C</a:t>
            </a:r>
          </a:p>
          <a:p>
            <a:r>
              <a:rPr lang="en-US" sz="2800" dirty="0"/>
              <a:t>ṁ cold = 3 kg/s</a:t>
            </a:r>
          </a:p>
        </p:txBody>
      </p:sp>
      <p:sp>
        <p:nvSpPr>
          <p:cNvPr id="109" name="TextBox 108"/>
          <p:cNvSpPr txBox="1"/>
          <p:nvPr/>
        </p:nvSpPr>
        <p:spPr>
          <a:xfrm>
            <a:off x="30784965" y="12262289"/>
            <a:ext cx="2666999" cy="523220"/>
          </a:xfrm>
          <a:prstGeom prst="rect">
            <a:avLst/>
          </a:prstGeom>
          <a:noFill/>
        </p:spPr>
        <p:txBody>
          <a:bodyPr wrap="square" rtlCol="0">
            <a:spAutoFit/>
          </a:bodyPr>
          <a:lstStyle/>
          <a:p>
            <a:r>
              <a:rPr lang="en-US" sz="2800" dirty="0"/>
              <a:t>T cold out = 50°C</a:t>
            </a:r>
          </a:p>
        </p:txBody>
      </p:sp>
      <p:sp>
        <p:nvSpPr>
          <p:cNvPr id="110" name="TextBox 109"/>
          <p:cNvSpPr txBox="1"/>
          <p:nvPr/>
        </p:nvSpPr>
        <p:spPr>
          <a:xfrm>
            <a:off x="38777703" y="13474876"/>
            <a:ext cx="2666999" cy="523220"/>
          </a:xfrm>
          <a:prstGeom prst="rect">
            <a:avLst/>
          </a:prstGeom>
          <a:noFill/>
        </p:spPr>
        <p:txBody>
          <a:bodyPr wrap="square" rtlCol="0">
            <a:spAutoFit/>
          </a:bodyPr>
          <a:lstStyle/>
          <a:p>
            <a:r>
              <a:rPr lang="en-US" sz="2800" dirty="0"/>
              <a:t>T hot out = 35°C</a:t>
            </a:r>
          </a:p>
        </p:txBody>
      </p:sp>
      <p:sp>
        <p:nvSpPr>
          <p:cNvPr id="111" name="TextBox 110"/>
          <p:cNvSpPr txBox="1"/>
          <p:nvPr/>
        </p:nvSpPr>
        <p:spPr>
          <a:xfrm>
            <a:off x="30443306" y="13510578"/>
            <a:ext cx="2483050" cy="954107"/>
          </a:xfrm>
          <a:prstGeom prst="rect">
            <a:avLst/>
          </a:prstGeom>
          <a:noFill/>
        </p:spPr>
        <p:txBody>
          <a:bodyPr wrap="square" rtlCol="0">
            <a:spAutoFit/>
          </a:bodyPr>
          <a:lstStyle/>
          <a:p>
            <a:r>
              <a:rPr lang="en-US" sz="2800" dirty="0"/>
              <a:t>T hot in = 80°C</a:t>
            </a:r>
          </a:p>
          <a:p>
            <a:r>
              <a:rPr lang="en-US" sz="2800" dirty="0"/>
              <a:t>ṁ hot = 2 kg/s</a:t>
            </a:r>
          </a:p>
        </p:txBody>
      </p:sp>
      <p:sp>
        <p:nvSpPr>
          <p:cNvPr id="112" name="Left Brace 111"/>
          <p:cNvSpPr/>
          <p:nvPr/>
        </p:nvSpPr>
        <p:spPr>
          <a:xfrm rot="13421745">
            <a:off x="37328134" y="13734637"/>
            <a:ext cx="435935" cy="1645391"/>
          </a:xfrm>
          <a:prstGeom prst="lef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113" name="Left Brace 112"/>
          <p:cNvSpPr/>
          <p:nvPr/>
        </p:nvSpPr>
        <p:spPr>
          <a:xfrm>
            <a:off x="33769118" y="12683948"/>
            <a:ext cx="435935" cy="2255965"/>
          </a:xfrm>
          <a:prstGeom prst="leftBrace">
            <a:avLst>
              <a:gd name="adj1" fmla="val 8333"/>
              <a:gd name="adj2" fmla="val 80676"/>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114" name="Left Brace 113"/>
          <p:cNvSpPr/>
          <p:nvPr/>
        </p:nvSpPr>
        <p:spPr>
          <a:xfrm rot="16200000">
            <a:off x="34895405" y="14740740"/>
            <a:ext cx="71562" cy="122587"/>
          </a:xfrm>
          <a:prstGeom prst="lef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115" name="TextBox 114"/>
          <p:cNvSpPr txBox="1"/>
          <p:nvPr/>
        </p:nvSpPr>
        <p:spPr>
          <a:xfrm>
            <a:off x="34685000" y="14751170"/>
            <a:ext cx="1335819" cy="523220"/>
          </a:xfrm>
          <a:prstGeom prst="rect">
            <a:avLst/>
          </a:prstGeom>
          <a:noFill/>
        </p:spPr>
        <p:txBody>
          <a:bodyPr wrap="square" rtlCol="0">
            <a:spAutoFit/>
          </a:bodyPr>
          <a:lstStyle/>
          <a:p>
            <a:r>
              <a:rPr lang="en-US" sz="2800" dirty="0"/>
              <a:t>0.135m</a:t>
            </a:r>
          </a:p>
        </p:txBody>
      </p:sp>
      <p:sp>
        <p:nvSpPr>
          <p:cNvPr id="116" name="TextBox 115"/>
          <p:cNvSpPr txBox="1"/>
          <p:nvPr/>
        </p:nvSpPr>
        <p:spPr>
          <a:xfrm>
            <a:off x="37422689" y="14606116"/>
            <a:ext cx="1335819" cy="523220"/>
          </a:xfrm>
          <a:prstGeom prst="rect">
            <a:avLst/>
          </a:prstGeom>
          <a:noFill/>
        </p:spPr>
        <p:txBody>
          <a:bodyPr wrap="square" rtlCol="0">
            <a:spAutoFit/>
          </a:bodyPr>
          <a:lstStyle/>
          <a:p>
            <a:r>
              <a:rPr lang="en-US" sz="2800" dirty="0"/>
              <a:t>5.404m</a:t>
            </a:r>
          </a:p>
        </p:txBody>
      </p:sp>
      <p:sp>
        <p:nvSpPr>
          <p:cNvPr id="117" name="TextBox 116"/>
          <p:cNvSpPr txBox="1"/>
          <p:nvPr/>
        </p:nvSpPr>
        <p:spPr>
          <a:xfrm>
            <a:off x="32687805" y="14481543"/>
            <a:ext cx="1335819" cy="523220"/>
          </a:xfrm>
          <a:prstGeom prst="rect">
            <a:avLst/>
          </a:prstGeom>
          <a:noFill/>
        </p:spPr>
        <p:txBody>
          <a:bodyPr wrap="square" rtlCol="0">
            <a:spAutoFit/>
          </a:bodyPr>
          <a:lstStyle/>
          <a:p>
            <a:r>
              <a:rPr lang="en-US" sz="2800" dirty="0"/>
              <a:t>3.507m</a:t>
            </a:r>
          </a:p>
        </p:txBody>
      </p:sp>
      <p:sp>
        <p:nvSpPr>
          <p:cNvPr id="118" name="TextBox 117"/>
          <p:cNvSpPr txBox="1"/>
          <p:nvPr/>
        </p:nvSpPr>
        <p:spPr>
          <a:xfrm>
            <a:off x="29562526" y="15222771"/>
            <a:ext cx="12772265" cy="5909310"/>
          </a:xfrm>
          <a:prstGeom prst="rect">
            <a:avLst/>
          </a:prstGeom>
          <a:noFill/>
        </p:spPr>
        <p:txBody>
          <a:bodyPr wrap="square" rtlCol="0">
            <a:spAutoFit/>
          </a:bodyPr>
          <a:lstStyle/>
          <a:p>
            <a:pPr marL="457200" indent="-457200">
              <a:lnSpc>
                <a:spcPct val="150000"/>
              </a:lnSpc>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A hot stream flow rate was chosen to keep the ratio of hot and cold flow rates similar to those in lab. The experimental Reynolds number for the hot stream was found and was kept constant in the scale-up process.</a:t>
            </a:r>
          </a:p>
          <a:p>
            <a:pPr marL="457200" indent="-457200">
              <a:lnSpc>
                <a:spcPct val="150000"/>
              </a:lnSpc>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Scale-up values for plate width and distance between plates was found by keeping Reynolds number constant in the hot stream.</a:t>
            </a:r>
          </a:p>
          <a:p>
            <a:pPr marL="457200" indent="-457200">
              <a:lnSpc>
                <a:spcPct val="150000"/>
              </a:lnSpc>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The required heat transfer for the process and the temperature leaving the hot stream were found using equation 2. </a:t>
            </a:r>
          </a:p>
          <a:p>
            <a:pPr marL="457200" indent="-457200">
              <a:lnSpc>
                <a:spcPct val="150000"/>
              </a:lnSpc>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The height and number of plates were determined by solving for the required area using equations 1 and 3.</a:t>
            </a:r>
          </a:p>
        </p:txBody>
      </p:sp>
      <p:sp>
        <p:nvSpPr>
          <p:cNvPr id="119" name="TextBox 118"/>
          <p:cNvSpPr txBox="1"/>
          <p:nvPr/>
        </p:nvSpPr>
        <p:spPr>
          <a:xfrm>
            <a:off x="35724771" y="11267658"/>
            <a:ext cx="1988851" cy="523220"/>
          </a:xfrm>
          <a:prstGeom prst="rect">
            <a:avLst/>
          </a:prstGeom>
          <a:noFill/>
        </p:spPr>
        <p:txBody>
          <a:bodyPr wrap="square" rtlCol="0">
            <a:spAutoFit/>
          </a:bodyPr>
          <a:lstStyle/>
          <a:p>
            <a:r>
              <a:rPr lang="en-US" sz="2800" dirty="0"/>
              <a:t>N=12 plates</a:t>
            </a:r>
          </a:p>
        </p:txBody>
      </p:sp>
      <p:sp>
        <p:nvSpPr>
          <p:cNvPr id="120" name="Left Brace 119"/>
          <p:cNvSpPr/>
          <p:nvPr/>
        </p:nvSpPr>
        <p:spPr>
          <a:xfrm rot="5400000">
            <a:off x="21853139" y="7623747"/>
            <a:ext cx="360219" cy="6189812"/>
          </a:xfrm>
          <a:prstGeom prst="lef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122" name="TextBox 121"/>
          <p:cNvSpPr txBox="1"/>
          <p:nvPr/>
        </p:nvSpPr>
        <p:spPr>
          <a:xfrm>
            <a:off x="21821621" y="10132972"/>
            <a:ext cx="738366" cy="707886"/>
          </a:xfrm>
          <a:prstGeom prst="rect">
            <a:avLst/>
          </a:prstGeom>
          <a:noFill/>
        </p:spPr>
        <p:txBody>
          <a:bodyPr wrap="square" rtlCol="0">
            <a:spAutoFit/>
          </a:bodyPr>
          <a:lstStyle/>
          <a:p>
            <a:r>
              <a:rPr lang="en-US" sz="4000" dirty="0"/>
              <a:t>*</a:t>
            </a:r>
          </a:p>
        </p:txBody>
      </p:sp>
      <p:sp>
        <p:nvSpPr>
          <p:cNvPr id="123" name="TextBox 122"/>
          <p:cNvSpPr txBox="1"/>
          <p:nvPr/>
        </p:nvSpPr>
        <p:spPr>
          <a:xfrm>
            <a:off x="21695624" y="14486013"/>
            <a:ext cx="738366" cy="707886"/>
          </a:xfrm>
          <a:prstGeom prst="rect">
            <a:avLst/>
          </a:prstGeom>
          <a:noFill/>
        </p:spPr>
        <p:txBody>
          <a:bodyPr wrap="square" rtlCol="0">
            <a:spAutoFit/>
          </a:bodyPr>
          <a:lstStyle/>
          <a:p>
            <a:r>
              <a:rPr lang="en-US" sz="4000" dirty="0"/>
              <a:t>*</a:t>
            </a:r>
          </a:p>
        </p:txBody>
      </p:sp>
      <p:sp>
        <p:nvSpPr>
          <p:cNvPr id="124" name="Left Brace 123"/>
          <p:cNvSpPr/>
          <p:nvPr/>
        </p:nvSpPr>
        <p:spPr>
          <a:xfrm rot="5400000">
            <a:off x="21752218" y="11978840"/>
            <a:ext cx="360219" cy="6189812"/>
          </a:xfrm>
          <a:prstGeom prst="lef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614195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2060</TotalTime>
  <Words>767</Words>
  <Application>Microsoft Office PowerPoint</Application>
  <PresentationFormat>Custom</PresentationFormat>
  <Paragraphs>86</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Cambria Math</vt:lpstr>
      <vt:lpstr>Garamond</vt:lpstr>
      <vt:lpstr>Helvetica</vt:lpstr>
      <vt:lpstr>Times New Roman</vt:lpstr>
      <vt:lpstr>Wingdings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Tsavalas</dc:creator>
  <cp:lastModifiedBy>tommy homer</cp:lastModifiedBy>
  <cp:revision>111</cp:revision>
  <dcterms:created xsi:type="dcterms:W3CDTF">2016-04-19T02:30:57Z</dcterms:created>
  <dcterms:modified xsi:type="dcterms:W3CDTF">2017-04-30T22:02:15Z</dcterms:modified>
</cp:coreProperties>
</file>