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drawings/drawing1.xml" ContentType="application/vnd.openxmlformats-officedocument.drawingml.chartshape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3"/>
  </p:sldMasterIdLst>
  <p:sldIdLst>
    <p:sldId id="256" r:id="rId4"/>
  </p:sldIdLst>
  <p:sldSz cx="43891200" cy="32918400"/>
  <p:notesSz cx="9144000" cy="6858000"/>
  <p:defaultTextStyle>
    <a:defPPr>
      <a:defRPr lang="en-US"/>
    </a:defPPr>
    <a:lvl1pPr marL="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1pPr>
    <a:lvl2pPr marL="215054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2pPr>
    <a:lvl3pPr marL="430109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3pPr>
    <a:lvl4pPr marL="645163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4pPr>
    <a:lvl5pPr marL="8602184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5pPr>
    <a:lvl6pPr marL="10752730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6pPr>
    <a:lvl7pPr marL="12903275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7pPr>
    <a:lvl8pPr marL="15053822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8pPr>
    <a:lvl9pPr marL="17204367" algn="l" defTabSz="4301092" rtl="0" eaLnBrk="1" latinLnBrk="0" hangingPunct="1">
      <a:defRPr sz="85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0368">
          <p15:clr>
            <a:srgbClr val="A4A3A4"/>
          </p15:clr>
        </p15:guide>
        <p15:guide id="2" pos="13824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E0957"/>
    <a:srgbClr val="FFC9C9"/>
    <a:srgbClr val="DEC8EE"/>
    <a:srgbClr val="9ED18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279" autoAdjust="0"/>
    <p:restoredTop sz="94434" autoAdjust="0"/>
  </p:normalViewPr>
  <p:slideViewPr>
    <p:cSldViewPr snapToGrid="0">
      <p:cViewPr>
        <p:scale>
          <a:sx n="20" d="100"/>
          <a:sy n="20" d="100"/>
        </p:scale>
        <p:origin x="972" y="-774"/>
      </p:cViewPr>
      <p:guideLst>
        <p:guide orient="horz" pos="10368"/>
        <p:guide pos="13824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Master" Target="slideMasters/slideMaster1.xml"/><Relationship Id="rId7" Type="http://schemas.openxmlformats.org/officeDocument/2006/relationships/theme" Target="theme/theme1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file:///C:\Users\Abby\Documents\CHE%20708%20Design\Nylon%206,6\Econ%20Analysis%20and%20Graphs.xlsx" TargetMode="Externa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chartUserShapes" Target="../drawings/drawing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8074016877870877"/>
          <c:y val="8.9533973913965864E-2"/>
          <c:w val="0.78984522353870912"/>
          <c:h val="0.75684776751940064"/>
        </c:manualLayout>
      </c:layout>
      <c:scatterChart>
        <c:scatterStyle val="lineMarker"/>
        <c:varyColors val="0"/>
        <c:ser>
          <c:idx val="0"/>
          <c:order val="0"/>
          <c:tx>
            <c:v>0% Disc. </c:v>
          </c:tx>
          <c:spPr>
            <a:ln w="38100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'NYLON Econ'!$B$4:$B$16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'NYLON Econ'!$K$4:$K$16</c:f>
              <c:numCache>
                <c:formatCode>0</c:formatCode>
                <c:ptCount val="13"/>
                <c:pt idx="0">
                  <c:v>0</c:v>
                </c:pt>
                <c:pt idx="1">
                  <c:v>-2798139.267</c:v>
                </c:pt>
                <c:pt idx="2">
                  <c:v>-4197208.9005000005</c:v>
                </c:pt>
                <c:pt idx="3">
                  <c:v>-1845100.0255</c:v>
                </c:pt>
                <c:pt idx="4">
                  <c:v>507008.8494999996</c:v>
                </c:pt>
                <c:pt idx="5">
                  <c:v>2859117.7245</c:v>
                </c:pt>
                <c:pt idx="6">
                  <c:v>5211226.5994999995</c:v>
                </c:pt>
                <c:pt idx="7">
                  <c:v>7563335.4744999995</c:v>
                </c:pt>
                <c:pt idx="8">
                  <c:v>9915444.3495000005</c:v>
                </c:pt>
                <c:pt idx="9">
                  <c:v>12267553.2245</c:v>
                </c:pt>
                <c:pt idx="10">
                  <c:v>14619662.0995</c:v>
                </c:pt>
                <c:pt idx="11">
                  <c:v>16510944.3495</c:v>
                </c:pt>
                <c:pt idx="12">
                  <c:v>19250147.589499999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0-2C67-4B45-AB1F-3CA70023EDE6}"/>
            </c:ext>
          </c:extLst>
        </c:ser>
        <c:ser>
          <c:idx val="1"/>
          <c:order val="1"/>
          <c:tx>
            <c:v>10% Disc</c:v>
          </c:tx>
          <c:spPr>
            <a:ln w="38100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'NYLON Econ'!$B$4:$B$16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'NYLON Econ'!$M$4:$M$16</c:f>
              <c:numCache>
                <c:formatCode>0</c:formatCode>
                <c:ptCount val="13"/>
                <c:pt idx="0">
                  <c:v>0</c:v>
                </c:pt>
                <c:pt idx="1">
                  <c:v>-2543762.9700000002</c:v>
                </c:pt>
                <c:pt idx="2">
                  <c:v>-3700018.8654545499</c:v>
                </c:pt>
                <c:pt idx="3">
                  <c:v>-1932844.65433509</c:v>
                </c:pt>
                <c:pt idx="4">
                  <c:v>-326322.64422648802</c:v>
                </c:pt>
                <c:pt idx="5">
                  <c:v>1134151.9104177</c:v>
                </c:pt>
                <c:pt idx="6">
                  <c:v>2461856.0510033099</c:v>
                </c:pt>
                <c:pt idx="7">
                  <c:v>3668859.8151720501</c:v>
                </c:pt>
                <c:pt idx="8">
                  <c:v>4766135.9644163698</c:v>
                </c:pt>
                <c:pt idx="9">
                  <c:v>5763659.7364566503</c:v>
                </c:pt>
                <c:pt idx="10">
                  <c:v>6670499.5292205503</c:v>
                </c:pt>
                <c:pt idx="11">
                  <c:v>7333382.4200429898</c:v>
                </c:pt>
                <c:pt idx="12">
                  <c:v>8206176.9882790502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1-2C67-4B45-AB1F-3CA70023EDE6}"/>
            </c:ext>
          </c:extLst>
        </c:ser>
        <c:ser>
          <c:idx val="2"/>
          <c:order val="2"/>
          <c:spPr>
            <a:ln w="38100" cap="rnd">
              <a:solidFill>
                <a:schemeClr val="tx1"/>
              </a:solidFill>
              <a:round/>
            </a:ln>
            <a:effectLst/>
          </c:spPr>
          <c:marker>
            <c:symbol val="none"/>
          </c:marker>
          <c:xVal>
            <c:numRef>
              <c:f>'NYLON Econ'!$B$4:$B$16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'NYLON Econ'!$O$4:$O$16</c:f>
              <c:numCache>
                <c:formatCode>0</c:formatCode>
                <c:ptCount val="13"/>
                <c:pt idx="0">
                  <c:v>0</c:v>
                </c:pt>
                <c:pt idx="1">
                  <c:v>-1965548.6625155499</c:v>
                </c:pt>
                <c:pt idx="2">
                  <c:v>-2655896.99332947</c:v>
                </c:pt>
                <c:pt idx="3">
                  <c:v>-1840628.15342505</c:v>
                </c:pt>
                <c:pt idx="4">
                  <c:v>-1267943.7996606401</c:v>
                </c:pt>
                <c:pt idx="5">
                  <c:v>-865662.54838036106</c:v>
                </c:pt>
                <c:pt idx="6">
                  <c:v>-583080.69667118113</c:v>
                </c:pt>
                <c:pt idx="7">
                  <c:v>-384581.50571645639</c:v>
                </c:pt>
                <c:pt idx="8">
                  <c:v>-245146.0516299326</c:v>
                </c:pt>
                <c:pt idx="9">
                  <c:v>-147199.82946749721</c:v>
                </c:pt>
                <c:pt idx="10">
                  <c:v>-78397.6550223948</c:v>
                </c:pt>
                <c:pt idx="11">
                  <c:v>-39536.512530494168</c:v>
                </c:pt>
                <c:pt idx="12">
                  <c:v>-3.72567821686971E-2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2-2C67-4B45-AB1F-3CA70023EDE6}"/>
            </c:ext>
          </c:extLst>
        </c:ser>
        <c:ser>
          <c:idx val="3"/>
          <c:order val="3"/>
          <c:tx>
            <c:v>0-line</c:v>
          </c:tx>
          <c:spPr>
            <a:ln w="12700" cap="rnd">
              <a:solidFill>
                <a:schemeClr val="tx1"/>
              </a:solidFill>
              <a:prstDash val="dash"/>
              <a:round/>
            </a:ln>
            <a:effectLst/>
          </c:spPr>
          <c:marker>
            <c:symbol val="none"/>
          </c:marker>
          <c:xVal>
            <c:numRef>
              <c:f>'NYLON Econ'!$B$4:$B$16</c:f>
              <c:numCache>
                <c:formatCode>General</c:formatCode>
                <c:ptCount val="13"/>
                <c:pt idx="0">
                  <c:v>0</c:v>
                </c:pt>
                <c:pt idx="1">
                  <c:v>1</c:v>
                </c:pt>
                <c:pt idx="2">
                  <c:v>2</c:v>
                </c:pt>
                <c:pt idx="3">
                  <c:v>3</c:v>
                </c:pt>
                <c:pt idx="4">
                  <c:v>4</c:v>
                </c:pt>
                <c:pt idx="5">
                  <c:v>5</c:v>
                </c:pt>
                <c:pt idx="6">
                  <c:v>6</c:v>
                </c:pt>
                <c:pt idx="7">
                  <c:v>7</c:v>
                </c:pt>
                <c:pt idx="8">
                  <c:v>8</c:v>
                </c:pt>
                <c:pt idx="9">
                  <c:v>9</c:v>
                </c:pt>
                <c:pt idx="10">
                  <c:v>10</c:v>
                </c:pt>
                <c:pt idx="11">
                  <c:v>11</c:v>
                </c:pt>
                <c:pt idx="12">
                  <c:v>12</c:v>
                </c:pt>
              </c:numCache>
            </c:numRef>
          </c:xVal>
          <c:yVal>
            <c:numRef>
              <c:f>'NYLON Econ'!$Q$4:$Q$16</c:f>
              <c:numCache>
                <c:formatCode>General</c:formatCode>
                <c:ptCount val="13"/>
                <c:pt idx="0" formatCode="0">
                  <c:v>0</c:v>
                </c:pt>
                <c:pt idx="1">
                  <c:v>0</c:v>
                </c:pt>
                <c:pt idx="2">
                  <c:v>0</c:v>
                </c:pt>
                <c:pt idx="3">
                  <c:v>0</c:v>
                </c:pt>
                <c:pt idx="4">
                  <c:v>0</c:v>
                </c:pt>
                <c:pt idx="5">
                  <c:v>0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  <c:pt idx="12">
                  <c:v>0</c:v>
                </c:pt>
              </c:numCache>
            </c:numRef>
          </c:yVal>
          <c:smooth val="0"/>
          <c:extLst xmlns:c16r2="http://schemas.microsoft.com/office/drawing/2015/06/chart">
            <c:ext xmlns:c16="http://schemas.microsoft.com/office/drawing/2014/chart" uri="{C3380CC4-5D6E-409C-BE32-E72D297353CC}">
              <c16:uniqueId val="{00000003-2C67-4B45-AB1F-3CA70023EDE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345843720"/>
        <c:axId val="345844504"/>
      </c:scatterChart>
      <c:valAx>
        <c:axId val="345843720"/>
        <c:scaling>
          <c:orientation val="minMax"/>
          <c:max val="12"/>
        </c:scaling>
        <c:delete val="0"/>
        <c:axPos val="b"/>
        <c:title>
          <c:tx>
            <c:rich>
              <a:bodyPr rot="0" spcFirstLastPara="1" vertOverflow="ellipsis" vert="horz" wrap="square" anchor="ctr" anchorCtr="1"/>
              <a:lstStyle/>
              <a:p>
                <a:pPr>
                  <a:defRPr sz="36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>
                    <a:solidFill>
                      <a:schemeClr val="tx1"/>
                    </a:solidFill>
                  </a:rPr>
                  <a:t>Time</a:t>
                </a:r>
                <a:r>
                  <a:rPr lang="en-US" sz="3600" baseline="0">
                    <a:solidFill>
                      <a:schemeClr val="tx1"/>
                    </a:solidFill>
                  </a:rPr>
                  <a:t> (years)</a:t>
                </a:r>
                <a:endParaRPr lang="en-US" sz="360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0.49940795802533006"/>
              <c:y val="0.92392158015957448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0" spcFirstLastPara="1" vertOverflow="ellipsis" vert="horz" wrap="square" anchor="ctr" anchorCtr="1"/>
            <a:lstStyle/>
            <a:p>
              <a:pPr>
                <a:defRPr sz="36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General" sourceLinked="1"/>
        <c:majorTickMark val="cross"/>
        <c:minorTickMark val="in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5844504"/>
        <c:crossesAt val="-10000000"/>
        <c:crossBetween val="midCat"/>
        <c:minorUnit val="1"/>
      </c:valAx>
      <c:valAx>
        <c:axId val="345844504"/>
        <c:scaling>
          <c:orientation val="minMax"/>
        </c:scaling>
        <c:delete val="0"/>
        <c:axPos val="l"/>
        <c:title>
          <c:tx>
            <c:rich>
              <a:bodyPr rot="-5400000" spcFirstLastPara="1" vertOverflow="ellipsis" vert="horz" wrap="square" anchor="ctr" anchorCtr="1"/>
              <a:lstStyle/>
              <a:p>
                <a:pPr>
                  <a:defRPr sz="2400" b="0" i="0" u="none" strike="noStrike" kern="1200" baseline="0"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r>
                  <a:rPr lang="en-US" sz="3600" dirty="0">
                    <a:solidFill>
                      <a:schemeClr val="tx1"/>
                    </a:solidFill>
                  </a:rPr>
                  <a:t>Discounted</a:t>
                </a:r>
                <a:r>
                  <a:rPr lang="en-US" sz="3600" baseline="0" dirty="0">
                    <a:solidFill>
                      <a:schemeClr val="tx1"/>
                    </a:solidFill>
                  </a:rPr>
                  <a:t> Cash Flow</a:t>
                </a:r>
                <a:endParaRPr lang="en-US" sz="3600" dirty="0">
                  <a:solidFill>
                    <a:schemeClr val="tx1"/>
                  </a:solidFill>
                </a:endParaRPr>
              </a:p>
            </c:rich>
          </c:tx>
          <c:layout>
            <c:manualLayout>
              <c:xMode val="edge"/>
              <c:yMode val="edge"/>
              <c:x val="2.1969032537937354E-4"/>
              <c:y val="0.2522308820919239"/>
            </c:manualLayout>
          </c:layout>
          <c:overlay val="0"/>
          <c:spPr>
            <a:noFill/>
            <a:ln>
              <a:noFill/>
            </a:ln>
            <a:effectLst/>
          </c:spPr>
          <c:txPr>
            <a:bodyPr rot="-5400000" spcFirstLastPara="1" vertOverflow="ellipsis" vert="horz" wrap="square" anchor="ctr" anchorCtr="1"/>
            <a:lstStyle/>
            <a:p>
              <a:pPr>
                <a:defRPr sz="2400" b="0" i="0" u="none" strike="noStrike" kern="1200" baseline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  <a:cs typeface="+mn-cs"/>
                </a:defRPr>
              </a:pPr>
              <a:endParaRPr lang="en-US"/>
            </a:p>
          </c:txPr>
        </c:title>
        <c:numFmt formatCode="&quot;$&quot;#,##0" sourceLinked="0"/>
        <c:majorTickMark val="cross"/>
        <c:minorTickMark val="none"/>
        <c:tickLblPos val="nextTo"/>
        <c:spPr>
          <a:noFill/>
          <a:ln w="9525" cap="flat" cmpd="sng" algn="ctr">
            <a:solidFill>
              <a:schemeClr val="tx1"/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2800" b="0" i="0" u="none" strike="noStrike" kern="1200" baseline="0">
                <a:ln>
                  <a:noFill/>
                </a:ln>
                <a:solidFill>
                  <a:schemeClr val="tx1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45843720"/>
        <c:crossesAt val="0"/>
        <c:crossBetween val="midCat"/>
        <c:minorUnit val="5000000"/>
      </c:valAx>
      <c:spPr>
        <a:noFill/>
        <a:ln>
          <a:solidFill>
            <a:schemeClr val="tx1"/>
          </a:solidFill>
        </a:ln>
        <a:effectLst/>
      </c:spPr>
    </c:plotArea>
    <c:plotVisOnly val="1"/>
    <c:dispBlanksAs val="gap"/>
    <c:showDLblsOverMax val="0"/>
  </c:chart>
  <c:spPr>
    <a:solidFill>
      <a:schemeClr val="bg1"/>
    </a:solidFill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  <c:userShapes r:id="rId4"/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40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19050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25000"/>
            <a:lumOff val="75000"/>
          </a:schemeClr>
        </a:solidFill>
        <a:round/>
      </a:ln>
    </cs:spPr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0.6556</cdr:x>
      <cdr:y>0.32097</cdr:y>
    </cdr:from>
    <cdr:to>
      <cdr:x>0.74923</cdr:x>
      <cdr:y>0.39736</cdr:y>
    </cdr:to>
    <cdr:sp macro="" textlink="">
      <cdr:nvSpPr>
        <cdr:cNvPr id="2" name="TextBox 1"/>
        <cdr:cNvSpPr txBox="1"/>
      </cdr:nvSpPr>
      <cdr:spPr>
        <a:xfrm xmlns:a="http://schemas.openxmlformats.org/drawingml/2006/main">
          <a:off x="10343162" y="3056093"/>
          <a:ext cx="1477178" cy="727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vertOverflow="clip" wrap="none" rtlCol="0"/>
        <a:lstStyle xmlns:a="http://schemas.openxmlformats.org/drawingml/2006/main"/>
        <a:p xmlns:a="http://schemas.openxmlformats.org/drawingml/2006/main">
          <a:r>
            <a:rPr lang="en-US" sz="3200" dirty="0"/>
            <a:t>(</a:t>
          </a:r>
          <a:r>
            <a:rPr lang="en-US" sz="3200" dirty="0" err="1"/>
            <a:t>i</a:t>
          </a:r>
          <a:r>
            <a:rPr lang="en-US" sz="3200" dirty="0"/>
            <a:t>=0%)</a:t>
          </a:r>
        </a:p>
      </cdr:txBody>
    </cdr:sp>
  </cdr:relSizeAnchor>
  <cdr:relSizeAnchor xmlns:cdr="http://schemas.openxmlformats.org/drawingml/2006/chartDrawing">
    <cdr:from>
      <cdr:x>0.6556</cdr:x>
      <cdr:y>0.45558</cdr:y>
    </cdr:from>
    <cdr:to>
      <cdr:x>0.74923</cdr:x>
      <cdr:y>0.53197</cdr:y>
    </cdr:to>
    <cdr:sp macro="" textlink="">
      <cdr:nvSpPr>
        <cdr:cNvPr id="3" name="TextBox 1"/>
        <cdr:cNvSpPr txBox="1"/>
      </cdr:nvSpPr>
      <cdr:spPr>
        <a:xfrm xmlns:a="http://schemas.openxmlformats.org/drawingml/2006/main">
          <a:off x="10343162" y="4337868"/>
          <a:ext cx="1477177" cy="727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(</a:t>
          </a:r>
          <a:r>
            <a:rPr lang="en-US" sz="3200" dirty="0" err="1"/>
            <a:t>i</a:t>
          </a:r>
          <a:r>
            <a:rPr lang="en-US" sz="3200" dirty="0"/>
            <a:t>=10%)</a:t>
          </a:r>
        </a:p>
      </cdr:txBody>
    </cdr:sp>
  </cdr:relSizeAnchor>
  <cdr:relSizeAnchor xmlns:cdr="http://schemas.openxmlformats.org/drawingml/2006/chartDrawing">
    <cdr:from>
      <cdr:x>0.6556</cdr:x>
      <cdr:y>0.57233</cdr:y>
    </cdr:from>
    <cdr:to>
      <cdr:x>0.74923</cdr:x>
      <cdr:y>0.64872</cdr:y>
    </cdr:to>
    <cdr:sp macro="" textlink="">
      <cdr:nvSpPr>
        <cdr:cNvPr id="4" name="TextBox 1"/>
        <cdr:cNvSpPr txBox="1"/>
      </cdr:nvSpPr>
      <cdr:spPr>
        <a:xfrm xmlns:a="http://schemas.openxmlformats.org/drawingml/2006/main">
          <a:off x="10343162" y="5449464"/>
          <a:ext cx="1477177" cy="727353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(</a:t>
          </a:r>
          <a:r>
            <a:rPr lang="en-US" sz="3200" dirty="0" err="1"/>
            <a:t>i</a:t>
          </a:r>
          <a:r>
            <a:rPr lang="en-US" sz="3200" dirty="0"/>
            <a:t>=42%)</a:t>
          </a:r>
        </a:p>
      </cdr:txBody>
    </cdr:sp>
  </cdr:relSizeAnchor>
  <cdr:relSizeAnchor xmlns:cdr="http://schemas.openxmlformats.org/drawingml/2006/chartDrawing">
    <cdr:from>
      <cdr:x>0.80097</cdr:x>
      <cdr:y>0.1459</cdr:y>
    </cdr:from>
    <cdr:to>
      <cdr:x>0.9647</cdr:x>
      <cdr:y>0.21939</cdr:y>
    </cdr:to>
    <cdr:sp macro="" textlink="">
      <cdr:nvSpPr>
        <cdr:cNvPr id="5" name="TextBox 1"/>
        <cdr:cNvSpPr txBox="1"/>
      </cdr:nvSpPr>
      <cdr:spPr>
        <a:xfrm xmlns:a="http://schemas.openxmlformats.org/drawingml/2006/main">
          <a:off x="12636648" y="1389234"/>
          <a:ext cx="2583128" cy="699740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(NPV=$19MM)</a:t>
          </a:r>
        </a:p>
      </cdr:txBody>
    </cdr:sp>
  </cdr:relSizeAnchor>
  <cdr:relSizeAnchor xmlns:cdr="http://schemas.openxmlformats.org/drawingml/2006/chartDrawing">
    <cdr:from>
      <cdr:x>0.79803</cdr:x>
      <cdr:y>0.38408</cdr:y>
    </cdr:from>
    <cdr:to>
      <cdr:x>0.96175</cdr:x>
      <cdr:y>0.45758</cdr:y>
    </cdr:to>
    <cdr:sp macro="" textlink="">
      <cdr:nvSpPr>
        <cdr:cNvPr id="6" name="TextBox 1"/>
        <cdr:cNvSpPr txBox="1"/>
      </cdr:nvSpPr>
      <cdr:spPr>
        <a:xfrm xmlns:a="http://schemas.openxmlformats.org/drawingml/2006/main">
          <a:off x="12590362" y="3657028"/>
          <a:ext cx="2582971" cy="699836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(NPV=$8.2MM)</a:t>
          </a:r>
        </a:p>
      </cdr:txBody>
    </cdr:sp>
  </cdr:relSizeAnchor>
  <cdr:relSizeAnchor xmlns:cdr="http://schemas.openxmlformats.org/drawingml/2006/chartDrawing">
    <cdr:from>
      <cdr:x>0.8177</cdr:x>
      <cdr:y>0.55608</cdr:y>
    </cdr:from>
    <cdr:to>
      <cdr:x>0.9107</cdr:x>
      <cdr:y>0.62958</cdr:y>
    </cdr:to>
    <cdr:sp macro="" textlink="">
      <cdr:nvSpPr>
        <cdr:cNvPr id="7" name="TextBox 1"/>
        <cdr:cNvSpPr txBox="1"/>
      </cdr:nvSpPr>
      <cdr:spPr>
        <a:xfrm xmlns:a="http://schemas.openxmlformats.org/drawingml/2006/main">
          <a:off x="12900702" y="5294780"/>
          <a:ext cx="1467125" cy="699835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(NPV=$0MM)</a:t>
          </a:r>
        </a:p>
      </cdr:txBody>
    </cdr:sp>
  </cdr:relSizeAnchor>
  <cdr:relSizeAnchor xmlns:cdr="http://schemas.openxmlformats.org/drawingml/2006/chartDrawing">
    <cdr:from>
      <cdr:x>0.31224</cdr:x>
      <cdr:y>0.12122</cdr:y>
    </cdr:from>
    <cdr:to>
      <cdr:x>0.43104</cdr:x>
      <cdr:y>0.12122</cdr:y>
    </cdr:to>
    <cdr:cxnSp macro="">
      <cdr:nvCxnSpPr>
        <cdr:cNvPr id="8" name="Straight Arrow Connector 7"/>
        <cdr:cNvCxnSpPr/>
      </cdr:nvCxnSpPr>
      <cdr:spPr>
        <a:xfrm xmlns:a="http://schemas.openxmlformats.org/drawingml/2006/main" flipV="1">
          <a:off x="4926098" y="1154179"/>
          <a:ext cx="1874389" cy="0"/>
        </a:xfrm>
        <a:prstGeom xmlns:a="http://schemas.openxmlformats.org/drawingml/2006/main" prst="straightConnector1">
          <a:avLst/>
        </a:prstGeom>
        <a:ln xmlns:a="http://schemas.openxmlformats.org/drawingml/2006/main" w="38100">
          <a:solidFill>
            <a:sysClr val="windowText" lastClr="000000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0.30768</cdr:x>
      <cdr:y>0.01267</cdr:y>
    </cdr:from>
    <cdr:to>
      <cdr:x>0.5</cdr:x>
      <cdr:y>0.06529</cdr:y>
    </cdr:to>
    <cdr:sp macro="" textlink="">
      <cdr:nvSpPr>
        <cdr:cNvPr id="9" name="TextBox 1"/>
        <cdr:cNvSpPr txBox="1"/>
      </cdr:nvSpPr>
      <cdr:spPr>
        <a:xfrm xmlns:a="http://schemas.openxmlformats.org/drawingml/2006/main">
          <a:off x="4854258" y="120671"/>
          <a:ext cx="3034118" cy="501019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PBP = 1.7 years</a:t>
          </a:r>
        </a:p>
      </cdr:txBody>
    </cdr:sp>
  </cdr:relSizeAnchor>
  <cdr:relSizeAnchor xmlns:cdr="http://schemas.openxmlformats.org/drawingml/2006/chartDrawing">
    <cdr:from>
      <cdr:x>0.31181</cdr:x>
      <cdr:y>0.79842</cdr:y>
    </cdr:from>
    <cdr:to>
      <cdr:x>0.4646</cdr:x>
      <cdr:y>0.79874</cdr:y>
    </cdr:to>
    <cdr:cxnSp macro="">
      <cdr:nvCxnSpPr>
        <cdr:cNvPr id="11" name="Straight Arrow Connector 10"/>
        <cdr:cNvCxnSpPr/>
      </cdr:nvCxnSpPr>
      <cdr:spPr>
        <a:xfrm xmlns:a="http://schemas.openxmlformats.org/drawingml/2006/main">
          <a:off x="4919314" y="7602187"/>
          <a:ext cx="2410563" cy="3047"/>
        </a:xfrm>
        <a:prstGeom xmlns:a="http://schemas.openxmlformats.org/drawingml/2006/main" prst="straightConnector1">
          <a:avLst/>
        </a:prstGeom>
        <a:ln xmlns:a="http://schemas.openxmlformats.org/drawingml/2006/main" w="38100">
          <a:solidFill>
            <a:sysClr val="windowText" lastClr="000000"/>
          </a:solidFill>
          <a:headEnd type="triangle"/>
          <a:tailEnd type="triangle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0.47381</cdr:x>
      <cdr:y>0.76562</cdr:y>
    </cdr:from>
    <cdr:to>
      <cdr:x>0.61358</cdr:x>
      <cdr:y>0.83185</cdr:y>
    </cdr:to>
    <cdr:sp macro="" textlink="">
      <cdr:nvSpPr>
        <cdr:cNvPr id="12" name="TextBox 1"/>
        <cdr:cNvSpPr txBox="1"/>
      </cdr:nvSpPr>
      <cdr:spPr>
        <a:xfrm xmlns:a="http://schemas.openxmlformats.org/drawingml/2006/main">
          <a:off x="7475243" y="7289927"/>
          <a:ext cx="2205117" cy="630614"/>
        </a:xfrm>
        <a:prstGeom xmlns:a="http://schemas.openxmlformats.org/drawingml/2006/main" prst="rect">
          <a:avLst/>
        </a:prstGeom>
      </cdr:spPr>
      <cdr:txBody>
        <a:bodyPr xmlns:a="http://schemas.openxmlformats.org/drawingml/2006/main" wrap="none" rtlCol="0"/>
        <a:lstStyle xmlns:a="http://schemas.openxmlformats.org/drawingml/2006/main">
          <a:lvl1pPr marL="0" indent="0">
            <a:defRPr sz="1100">
              <a:latin typeface="+mn-lt"/>
              <a:ea typeface="+mn-ea"/>
              <a:cs typeface="+mn-cs"/>
            </a:defRPr>
          </a:lvl1pPr>
          <a:lvl2pPr marL="457200" indent="0">
            <a:defRPr sz="1100">
              <a:latin typeface="+mn-lt"/>
              <a:ea typeface="+mn-ea"/>
              <a:cs typeface="+mn-cs"/>
            </a:defRPr>
          </a:lvl2pPr>
          <a:lvl3pPr marL="914400" indent="0">
            <a:defRPr sz="1100">
              <a:latin typeface="+mn-lt"/>
              <a:ea typeface="+mn-ea"/>
              <a:cs typeface="+mn-cs"/>
            </a:defRPr>
          </a:lvl3pPr>
          <a:lvl4pPr marL="1371600" indent="0">
            <a:defRPr sz="1100">
              <a:latin typeface="+mn-lt"/>
              <a:ea typeface="+mn-ea"/>
              <a:cs typeface="+mn-cs"/>
            </a:defRPr>
          </a:lvl4pPr>
          <a:lvl5pPr marL="1828800" indent="0">
            <a:defRPr sz="1100">
              <a:latin typeface="+mn-lt"/>
              <a:ea typeface="+mn-ea"/>
              <a:cs typeface="+mn-cs"/>
            </a:defRPr>
          </a:lvl5pPr>
          <a:lvl6pPr marL="2286000" indent="0">
            <a:defRPr sz="1100">
              <a:latin typeface="+mn-lt"/>
              <a:ea typeface="+mn-ea"/>
              <a:cs typeface="+mn-cs"/>
            </a:defRPr>
          </a:lvl6pPr>
          <a:lvl7pPr marL="2743200" indent="0">
            <a:defRPr sz="1100">
              <a:latin typeface="+mn-lt"/>
              <a:ea typeface="+mn-ea"/>
              <a:cs typeface="+mn-cs"/>
            </a:defRPr>
          </a:lvl7pPr>
          <a:lvl8pPr marL="3200400" indent="0">
            <a:defRPr sz="1100">
              <a:latin typeface="+mn-lt"/>
              <a:ea typeface="+mn-ea"/>
              <a:cs typeface="+mn-cs"/>
            </a:defRPr>
          </a:lvl8pPr>
          <a:lvl9pPr marL="3657600" indent="0">
            <a:defRPr sz="1100"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r>
            <a:rPr lang="en-US" sz="3200" dirty="0"/>
            <a:t>NPT = 2.2</a:t>
          </a:r>
          <a:r>
            <a:rPr lang="en-US" sz="3200" baseline="0" dirty="0"/>
            <a:t> years</a:t>
          </a:r>
          <a:endParaRPr lang="en-US" sz="3200" dirty="0"/>
        </a:p>
      </cdr:txBody>
    </cdr:sp>
  </cdr:relSizeAnchor>
  <cdr:relSizeAnchor xmlns:cdr="http://schemas.openxmlformats.org/drawingml/2006/chartDrawing">
    <cdr:from>
      <cdr:x>0.4303</cdr:x>
      <cdr:y>0.09062</cdr:y>
    </cdr:from>
    <cdr:to>
      <cdr:x>0.4303</cdr:x>
      <cdr:y>0.85159</cdr:y>
    </cdr:to>
    <cdr:cxnSp macro="">
      <cdr:nvCxnSpPr>
        <cdr:cNvPr id="24" name="Straight Connector 23"/>
        <cdr:cNvCxnSpPr/>
      </cdr:nvCxnSpPr>
      <cdr:spPr>
        <a:xfrm xmlns:a="http://schemas.openxmlformats.org/drawingml/2006/main">
          <a:off x="6788735" y="862870"/>
          <a:ext cx="0" cy="7245561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ysClr val="windowText" lastClr="0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0.31149</cdr:x>
      <cdr:y>0.08836</cdr:y>
    </cdr:from>
    <cdr:to>
      <cdr:x>0.31149</cdr:x>
      <cdr:y>0.84744</cdr:y>
    </cdr:to>
    <cdr:cxnSp macro="">
      <cdr:nvCxnSpPr>
        <cdr:cNvPr id="26" name="Straight Connector 25"/>
        <cdr:cNvCxnSpPr/>
      </cdr:nvCxnSpPr>
      <cdr:spPr>
        <a:xfrm xmlns:a="http://schemas.openxmlformats.org/drawingml/2006/main" flipH="1">
          <a:off x="4914371" y="841358"/>
          <a:ext cx="0" cy="7227621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ysClr val="windowText" lastClr="0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0.46307</cdr:x>
      <cdr:y>0.08836</cdr:y>
    </cdr:from>
    <cdr:to>
      <cdr:x>0.46307</cdr:x>
      <cdr:y>0.84523</cdr:y>
    </cdr:to>
    <cdr:cxnSp macro="">
      <cdr:nvCxnSpPr>
        <cdr:cNvPr id="28" name="Straight Connector 27"/>
        <cdr:cNvCxnSpPr/>
      </cdr:nvCxnSpPr>
      <cdr:spPr>
        <a:xfrm xmlns:a="http://schemas.openxmlformats.org/drawingml/2006/main">
          <a:off x="7305813" y="841358"/>
          <a:ext cx="0" cy="720653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ysClr val="windowText" lastClr="000000"/>
          </a:solidFill>
          <a:prstDash val="dash"/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3"/>
            <a:ext cx="37307520" cy="11460480"/>
          </a:xfrm>
        </p:spPr>
        <p:txBody>
          <a:bodyPr anchor="b"/>
          <a:lstStyle>
            <a:lvl1pPr algn="ctr"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3"/>
            <a:ext cx="32918400" cy="7947657"/>
          </a:xfrm>
        </p:spPr>
        <p:txBody>
          <a:bodyPr/>
          <a:lstStyle>
            <a:lvl1pPr marL="0" indent="0" algn="ctr">
              <a:buNone/>
              <a:defRPr sz="11800"/>
            </a:lvl1pPr>
            <a:lvl2pPr marL="2240152" indent="0" algn="ctr">
              <a:buNone/>
              <a:defRPr sz="9800"/>
            </a:lvl2pPr>
            <a:lvl3pPr marL="4480304" indent="0" algn="ctr">
              <a:buNone/>
              <a:defRPr sz="8800"/>
            </a:lvl3pPr>
            <a:lvl4pPr marL="6720456" indent="0" algn="ctr">
              <a:buNone/>
              <a:defRPr sz="7800"/>
            </a:lvl4pPr>
            <a:lvl5pPr marL="8960608" indent="0" algn="ctr">
              <a:buNone/>
              <a:defRPr sz="7800"/>
            </a:lvl5pPr>
            <a:lvl6pPr marL="11200760" indent="0" algn="ctr">
              <a:buNone/>
              <a:defRPr sz="7800"/>
            </a:lvl6pPr>
            <a:lvl7pPr marL="13440912" indent="0" algn="ctr">
              <a:buNone/>
              <a:defRPr sz="7800"/>
            </a:lvl7pPr>
            <a:lvl8pPr marL="15681064" indent="0" algn="ctr">
              <a:buNone/>
              <a:defRPr sz="7800"/>
            </a:lvl8pPr>
            <a:lvl9pPr marL="17921216" indent="0" algn="ctr">
              <a:buNone/>
              <a:defRPr sz="78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52316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704963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51"/>
            <a:ext cx="37856160" cy="13693137"/>
          </a:xfrm>
        </p:spPr>
        <p:txBody>
          <a:bodyPr anchor="b"/>
          <a:lstStyle>
            <a:lvl1pPr>
              <a:defRPr sz="29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31"/>
            <a:ext cx="37856160" cy="7200897"/>
          </a:xfrm>
        </p:spPr>
        <p:txBody>
          <a:bodyPr/>
          <a:lstStyle>
            <a:lvl1pPr marL="0" indent="0">
              <a:buNone/>
              <a:defRPr sz="11800">
                <a:solidFill>
                  <a:schemeClr val="tx1"/>
                </a:solidFill>
              </a:defRPr>
            </a:lvl1pPr>
            <a:lvl2pPr marL="2240152" indent="0">
              <a:buNone/>
              <a:defRPr sz="9800">
                <a:solidFill>
                  <a:schemeClr val="tx1">
                    <a:tint val="75000"/>
                  </a:schemeClr>
                </a:solidFill>
              </a:defRPr>
            </a:lvl2pPr>
            <a:lvl3pPr marL="4480304" indent="0">
              <a:buNone/>
              <a:defRPr sz="8800">
                <a:solidFill>
                  <a:schemeClr val="tx1">
                    <a:tint val="75000"/>
                  </a:schemeClr>
                </a:solidFill>
              </a:defRPr>
            </a:lvl3pPr>
            <a:lvl4pPr marL="672045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4pPr>
            <a:lvl5pPr marL="8960608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5pPr>
            <a:lvl6pPr marL="11200760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6pPr>
            <a:lvl7pPr marL="13440912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7pPr>
            <a:lvl8pPr marL="15681064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8pPr>
            <a:lvl9pPr marL="17921216" indent="0">
              <a:buNone/>
              <a:defRPr sz="78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641230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89056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4"/>
            <a:ext cx="18568032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4"/>
            <a:ext cx="18659477" cy="3954777"/>
          </a:xfrm>
        </p:spPr>
        <p:txBody>
          <a:bodyPr anchor="b"/>
          <a:lstStyle>
            <a:lvl1pPr marL="0" indent="0">
              <a:buNone/>
              <a:defRPr sz="11800" b="1"/>
            </a:lvl1pPr>
            <a:lvl2pPr marL="2240152" indent="0">
              <a:buNone/>
              <a:defRPr sz="9800" b="1"/>
            </a:lvl2pPr>
            <a:lvl3pPr marL="4480304" indent="0">
              <a:buNone/>
              <a:defRPr sz="8800" b="1"/>
            </a:lvl3pPr>
            <a:lvl4pPr marL="6720456" indent="0">
              <a:buNone/>
              <a:defRPr sz="7800" b="1"/>
            </a:lvl4pPr>
            <a:lvl5pPr marL="8960608" indent="0">
              <a:buNone/>
              <a:defRPr sz="7800" b="1"/>
            </a:lvl5pPr>
            <a:lvl6pPr marL="11200760" indent="0">
              <a:buNone/>
              <a:defRPr sz="7800" b="1"/>
            </a:lvl6pPr>
            <a:lvl7pPr marL="13440912" indent="0">
              <a:buNone/>
              <a:defRPr sz="7800" b="1"/>
            </a:lvl7pPr>
            <a:lvl8pPr marL="15681064" indent="0">
              <a:buNone/>
              <a:defRPr sz="7800" b="1"/>
            </a:lvl8pPr>
            <a:lvl9pPr marL="17921216" indent="0">
              <a:buNone/>
              <a:defRPr sz="78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45068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034854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94555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8"/>
            <a:ext cx="22219920" cy="23393400"/>
          </a:xfrm>
        </p:spPr>
        <p:txBody>
          <a:bodyPr/>
          <a:lstStyle>
            <a:lvl1pPr>
              <a:defRPr sz="15700"/>
            </a:lvl1pPr>
            <a:lvl2pPr>
              <a:defRPr sz="13700"/>
            </a:lvl2pPr>
            <a:lvl3pPr>
              <a:defRPr sz="11800"/>
            </a:lvl3pPr>
            <a:lvl4pPr>
              <a:defRPr sz="9800"/>
            </a:lvl4pPr>
            <a:lvl5pPr>
              <a:defRPr sz="9800"/>
            </a:lvl5pPr>
            <a:lvl6pPr>
              <a:defRPr sz="9800"/>
            </a:lvl6pPr>
            <a:lvl7pPr>
              <a:defRPr sz="9800"/>
            </a:lvl7pPr>
            <a:lvl8pPr>
              <a:defRPr sz="9800"/>
            </a:lvl8pPr>
            <a:lvl9pPr>
              <a:defRPr sz="9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1361884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7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8"/>
            <a:ext cx="22219920" cy="23393400"/>
          </a:xfrm>
        </p:spPr>
        <p:txBody>
          <a:bodyPr anchor="t"/>
          <a:lstStyle>
            <a:lvl1pPr marL="0" indent="0">
              <a:buNone/>
              <a:defRPr sz="15700"/>
            </a:lvl1pPr>
            <a:lvl2pPr marL="2240152" indent="0">
              <a:buNone/>
              <a:defRPr sz="13700"/>
            </a:lvl2pPr>
            <a:lvl3pPr marL="4480304" indent="0">
              <a:buNone/>
              <a:defRPr sz="11800"/>
            </a:lvl3pPr>
            <a:lvl4pPr marL="6720456" indent="0">
              <a:buNone/>
              <a:defRPr sz="9800"/>
            </a:lvl4pPr>
            <a:lvl5pPr marL="8960608" indent="0">
              <a:buNone/>
              <a:defRPr sz="9800"/>
            </a:lvl5pPr>
            <a:lvl6pPr marL="11200760" indent="0">
              <a:buNone/>
              <a:defRPr sz="9800"/>
            </a:lvl6pPr>
            <a:lvl7pPr marL="13440912" indent="0">
              <a:buNone/>
              <a:defRPr sz="9800"/>
            </a:lvl7pPr>
            <a:lvl8pPr marL="15681064" indent="0">
              <a:buNone/>
              <a:defRPr sz="9800"/>
            </a:lvl8pPr>
            <a:lvl9pPr marL="17921216" indent="0">
              <a:buNone/>
              <a:defRPr sz="98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3"/>
          </a:xfrm>
        </p:spPr>
        <p:txBody>
          <a:bodyPr/>
          <a:lstStyle>
            <a:lvl1pPr marL="0" indent="0">
              <a:buNone/>
              <a:defRPr sz="7800"/>
            </a:lvl1pPr>
            <a:lvl2pPr marL="2240152" indent="0">
              <a:buNone/>
              <a:defRPr sz="6900"/>
            </a:lvl2pPr>
            <a:lvl3pPr marL="4480304" indent="0">
              <a:buNone/>
              <a:defRPr sz="5900"/>
            </a:lvl3pPr>
            <a:lvl4pPr marL="6720456" indent="0">
              <a:buNone/>
              <a:defRPr sz="4900"/>
            </a:lvl4pPr>
            <a:lvl5pPr marL="8960608" indent="0">
              <a:buNone/>
              <a:defRPr sz="4900"/>
            </a:lvl5pPr>
            <a:lvl6pPr marL="11200760" indent="0">
              <a:buNone/>
              <a:defRPr sz="4900"/>
            </a:lvl6pPr>
            <a:lvl7pPr marL="13440912" indent="0">
              <a:buNone/>
              <a:defRPr sz="4900"/>
            </a:lvl7pPr>
            <a:lvl8pPr marL="15681064" indent="0">
              <a:buNone/>
              <a:defRPr sz="4900"/>
            </a:lvl8pPr>
            <a:lvl9pPr marL="17921216" indent="0">
              <a:buNone/>
              <a:defRPr sz="4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4468308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749928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3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3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7967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3"/>
          </a:xfrm>
          <a:prstGeom prst="rect">
            <a:avLst/>
          </a:prstGeom>
        </p:spPr>
        <p:txBody>
          <a:bodyPr vert="horz" lIns="106674" tIns="53337" rIns="106674" bIns="53337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3"/>
          </a:xfrm>
          <a:prstGeom prst="rect">
            <a:avLst/>
          </a:prstGeom>
        </p:spPr>
        <p:txBody>
          <a:bodyPr vert="horz" lIns="106674" tIns="53337" rIns="106674" bIns="53337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l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8E81BC7-D5A5-445F-BF4D-797F02B50EB4}" type="datetimeFigureOut">
              <a:rPr lang="en-US" smtClean="0"/>
              <a:t>5/3/2017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8"/>
            <a:ext cx="1481328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ct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8"/>
            <a:ext cx="9875520" cy="1752600"/>
          </a:xfrm>
          <a:prstGeom prst="rect">
            <a:avLst/>
          </a:prstGeom>
        </p:spPr>
        <p:txBody>
          <a:bodyPr vert="horz" lIns="106674" tIns="53337" rIns="106674" bIns="53337" rtlCol="0" anchor="ctr"/>
          <a:lstStyle>
            <a:lvl1pPr algn="r">
              <a:defRPr sz="5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152990-41B8-4C7F-B873-1D5366E1EAB8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31729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4480304" rtl="0" eaLnBrk="1" latinLnBrk="0" hangingPunct="1">
        <a:lnSpc>
          <a:spcPct val="90000"/>
        </a:lnSpc>
        <a:spcBef>
          <a:spcPct val="0"/>
        </a:spcBef>
        <a:buNone/>
        <a:defRPr sz="21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120076" indent="-1120076" algn="l" defTabSz="4480304" rtl="0" eaLnBrk="1" latinLnBrk="0" hangingPunct="1">
        <a:lnSpc>
          <a:spcPct val="90000"/>
        </a:lnSpc>
        <a:spcBef>
          <a:spcPts val="4900"/>
        </a:spcBef>
        <a:buFont typeface="Arial" panose="020B0604020202020204" pitchFamily="34" charset="0"/>
        <a:buChar char="•"/>
        <a:defRPr sz="13700" kern="1200">
          <a:solidFill>
            <a:schemeClr val="tx1"/>
          </a:solidFill>
          <a:latin typeface="+mn-lt"/>
          <a:ea typeface="+mn-ea"/>
          <a:cs typeface="+mn-cs"/>
        </a:defRPr>
      </a:lvl1pPr>
      <a:lvl2pPr marL="336022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11800" kern="1200">
          <a:solidFill>
            <a:schemeClr val="tx1"/>
          </a:solidFill>
          <a:latin typeface="+mn-lt"/>
          <a:ea typeface="+mn-ea"/>
          <a:cs typeface="+mn-cs"/>
        </a:defRPr>
      </a:lvl2pPr>
      <a:lvl3pPr marL="560038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9800" kern="1200">
          <a:solidFill>
            <a:schemeClr val="tx1"/>
          </a:solidFill>
          <a:latin typeface="+mn-lt"/>
          <a:ea typeface="+mn-ea"/>
          <a:cs typeface="+mn-cs"/>
        </a:defRPr>
      </a:lvl3pPr>
      <a:lvl4pPr marL="784053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10080684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2320836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4560988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6801140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9041292" indent="-1120076" algn="l" defTabSz="4480304" rtl="0" eaLnBrk="1" latinLnBrk="0" hangingPunct="1">
        <a:lnSpc>
          <a:spcPct val="90000"/>
        </a:lnSpc>
        <a:spcBef>
          <a:spcPts val="2450"/>
        </a:spcBef>
        <a:buFont typeface="Arial" panose="020B0604020202020204" pitchFamily="34" charset="0"/>
        <a:buChar char="•"/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1pPr>
      <a:lvl2pPr marL="224015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2pPr>
      <a:lvl3pPr marL="448030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3pPr>
      <a:lvl4pPr marL="672045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4pPr>
      <a:lvl5pPr marL="8960608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5pPr>
      <a:lvl6pPr marL="11200760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6pPr>
      <a:lvl7pPr marL="13440912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7pPr>
      <a:lvl8pPr marL="15681064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1216" algn="l" defTabSz="4480304" rtl="0" eaLnBrk="1" latinLnBrk="0" hangingPunct="1">
        <a:defRPr sz="8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11.png"/><Relationship Id="rId18" Type="http://schemas.openxmlformats.org/officeDocument/2006/relationships/image" Target="../media/image1.emf"/><Relationship Id="rId3" Type="http://schemas.openxmlformats.org/officeDocument/2006/relationships/image" Target="../media/image2.png"/><Relationship Id="rId7" Type="http://schemas.openxmlformats.org/officeDocument/2006/relationships/image" Target="../media/image5.jpeg"/><Relationship Id="rId12" Type="http://schemas.openxmlformats.org/officeDocument/2006/relationships/image" Target="../media/image10.png"/><Relationship Id="rId17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6" Type="http://schemas.openxmlformats.org/officeDocument/2006/relationships/image" Target="../media/image14.emf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png"/><Relationship Id="rId11" Type="http://schemas.openxmlformats.org/officeDocument/2006/relationships/image" Target="../media/image9.png"/><Relationship Id="rId5" Type="http://schemas.openxmlformats.org/officeDocument/2006/relationships/image" Target="../media/image3.jpeg"/><Relationship Id="rId15" Type="http://schemas.openxmlformats.org/officeDocument/2006/relationships/image" Target="../media/image13.jpeg"/><Relationship Id="rId10" Type="http://schemas.openxmlformats.org/officeDocument/2006/relationships/image" Target="../media/image8.png"/><Relationship Id="rId19" Type="http://schemas.openxmlformats.org/officeDocument/2006/relationships/image" Target="../media/image15.emf"/><Relationship Id="rId4" Type="http://schemas.openxmlformats.org/officeDocument/2006/relationships/chart" Target="../charts/chart1.xml"/><Relationship Id="rId9" Type="http://schemas.openxmlformats.org/officeDocument/2006/relationships/image" Target="../media/image7.jpeg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2"/>
          <p:cNvSpPr txBox="1">
            <a:spLocks/>
          </p:cNvSpPr>
          <p:nvPr/>
        </p:nvSpPr>
        <p:spPr>
          <a:xfrm>
            <a:off x="491516" y="6319412"/>
            <a:ext cx="19635256" cy="13920134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r>
              <a:rPr lang="en-US" sz="4400" b="1" dirty="0">
                <a:latin typeface="Cambria" panose="02040503050406030204" pitchFamily="18" charset="0"/>
              </a:rPr>
              <a:t>Goal</a:t>
            </a:r>
            <a:r>
              <a:rPr lang="en-US" sz="3700" dirty="0">
                <a:latin typeface="Cambria" panose="02040503050406030204" pitchFamily="18" charset="0"/>
              </a:rPr>
              <a:t>:</a:t>
            </a:r>
            <a:endParaRPr lang="en-US" sz="202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635377" y="8113422"/>
            <a:ext cx="19048286" cy="129112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400" b="1" dirty="0">
                <a:latin typeface="Cambria" panose="02040503050406030204" pitchFamily="18" charset="0"/>
              </a:rPr>
              <a:t>Critical-to-Quality Variables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mbria" panose="02040503050406030204" pitchFamily="18" charset="0"/>
              </a:rPr>
              <a:t>Chips: Granules sold to be melted and molded or spun into fibers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mbria" panose="02040503050406030204" pitchFamily="18" charset="0"/>
              </a:rPr>
              <a:t>Purity: Use RODI water, pure reagents, &amp; regular maintenance to mitigate contaminants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mbria" panose="02040503050406030204" pitchFamily="18" charset="0"/>
              </a:rPr>
              <a:t>Color quality: Titanium dioxide</a:t>
            </a:r>
          </a:p>
          <a:p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4400" dirty="0">
              <a:latin typeface="Cambria" panose="02040503050406030204" pitchFamily="18" charset="0"/>
            </a:endParaRP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4400" dirty="0">
                <a:latin typeface="Cambria" panose="02040503050406030204" pitchFamily="18" charset="0"/>
              </a:rPr>
              <a:t>Mid-range MW ~ 17,000 Daltons</a:t>
            </a:r>
          </a:p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69597" y="522514"/>
            <a:ext cx="43136594" cy="3947886"/>
          </a:xfrm>
          <a:solidFill>
            <a:srgbClr val="002060"/>
          </a:solidFill>
          <a:ln w="101600">
            <a:solidFill>
              <a:srgbClr val="002060"/>
            </a:solidFill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anchor="ctr">
            <a:normAutofit/>
          </a:bodyPr>
          <a:lstStyle/>
          <a:p>
            <a: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Semi-batch Processing of Nylon 66 Chips</a:t>
            </a:r>
            <a:br>
              <a:rPr lang="en-US" sz="84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u="sng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Ryan Doherty, Meissy Fakhoury, Madeline Frattaroli, Abby Koczera</a:t>
            </a:r>
            <a: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/>
            </a:r>
            <a:br>
              <a:rPr lang="en-US" sz="5600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</a:br>
            <a:r>
              <a:rPr lang="en-US" sz="5600" i="1" dirty="0">
                <a:solidFill>
                  <a:schemeClr val="bg1"/>
                </a:solidFill>
                <a:latin typeface="Cambria" panose="02040503050406030204" pitchFamily="18" charset="0"/>
                <a:cs typeface="Arial" panose="020B0604020202020204" pitchFamily="34" charset="0"/>
              </a:rPr>
              <a:t>Chemical Engineering, University of New Hampshire, Durham, NH 03824</a:t>
            </a:r>
            <a:endParaRPr lang="en-US" sz="9300" i="1" dirty="0">
              <a:solidFill>
                <a:schemeClr val="bg1"/>
              </a:solidFill>
              <a:latin typeface="Cambria" panose="02040503050406030204" pitchFamily="18" charset="0"/>
              <a:cs typeface="Arial" panose="020B0604020202020204" pitchFamily="34" charset="0"/>
            </a:endParaRPr>
          </a:p>
        </p:txBody>
      </p:sp>
      <p:sp>
        <p:nvSpPr>
          <p:cNvPr id="7" name="Subtitle 2"/>
          <p:cNvSpPr txBox="1">
            <a:spLocks/>
          </p:cNvSpPr>
          <p:nvPr/>
        </p:nvSpPr>
        <p:spPr>
          <a:xfrm>
            <a:off x="491517" y="20735967"/>
            <a:ext cx="10914743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6300" dirty="0">
                <a:solidFill>
                  <a:schemeClr val="bg1"/>
                </a:solidFill>
                <a:latin typeface="Cambria" panose="02040503050406030204" pitchFamily="18" charset="0"/>
              </a:rPr>
              <a:t> </a:t>
            </a:r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Safety</a:t>
            </a:r>
          </a:p>
        </p:txBody>
      </p:sp>
      <p:sp>
        <p:nvSpPr>
          <p:cNvPr id="13" name="Subtitle 2"/>
          <p:cNvSpPr txBox="1">
            <a:spLocks/>
          </p:cNvSpPr>
          <p:nvPr/>
        </p:nvSpPr>
        <p:spPr>
          <a:xfrm>
            <a:off x="526374" y="4927623"/>
            <a:ext cx="19638552" cy="91315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800" dirty="0">
                <a:solidFill>
                  <a:schemeClr val="bg1"/>
                </a:solidFill>
                <a:latin typeface="Cambria" panose="02040503050406030204" pitchFamily="18" charset="0"/>
              </a:rPr>
              <a:t>Introduction</a:t>
            </a:r>
          </a:p>
        </p:txBody>
      </p:sp>
      <p:sp>
        <p:nvSpPr>
          <p:cNvPr id="18" name="Subtitle 2"/>
          <p:cNvSpPr txBox="1">
            <a:spLocks/>
          </p:cNvSpPr>
          <p:nvPr/>
        </p:nvSpPr>
        <p:spPr>
          <a:xfrm>
            <a:off x="28854465" y="29496428"/>
            <a:ext cx="14612612" cy="71495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Acknowledgements</a:t>
            </a:r>
          </a:p>
        </p:txBody>
      </p:sp>
      <p:sp>
        <p:nvSpPr>
          <p:cNvPr id="30" name="Subtitle 2"/>
          <p:cNvSpPr txBox="1">
            <a:spLocks/>
          </p:cNvSpPr>
          <p:nvPr/>
        </p:nvSpPr>
        <p:spPr>
          <a:xfrm>
            <a:off x="20549937" y="4940849"/>
            <a:ext cx="22917140" cy="899932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>
                <a:solidFill>
                  <a:schemeClr val="bg1"/>
                </a:solidFill>
                <a:latin typeface="Cambria" panose="02040503050406030204" pitchFamily="18" charset="0"/>
              </a:rPr>
              <a:t> Process Flow Diagram</a:t>
            </a:r>
          </a:p>
        </p:txBody>
      </p:sp>
      <p:sp>
        <p:nvSpPr>
          <p:cNvPr id="32" name="Subtitle 2"/>
          <p:cNvSpPr txBox="1">
            <a:spLocks/>
          </p:cNvSpPr>
          <p:nvPr/>
        </p:nvSpPr>
        <p:spPr>
          <a:xfrm>
            <a:off x="11640621" y="20718175"/>
            <a:ext cx="16968858" cy="923785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5100" dirty="0">
                <a:solidFill>
                  <a:schemeClr val="bg1"/>
                </a:solidFill>
                <a:latin typeface="Cambria" panose="02040503050406030204" pitchFamily="18" charset="0"/>
              </a:rPr>
              <a:t>Economic Analysis</a:t>
            </a:r>
          </a:p>
        </p:txBody>
      </p:sp>
      <p:sp>
        <p:nvSpPr>
          <p:cNvPr id="33" name="Subtitle 2"/>
          <p:cNvSpPr txBox="1">
            <a:spLocks/>
          </p:cNvSpPr>
          <p:nvPr/>
        </p:nvSpPr>
        <p:spPr>
          <a:xfrm>
            <a:off x="11701581" y="22146372"/>
            <a:ext cx="16888659" cy="9917652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31" name="Subtitle 2"/>
          <p:cNvSpPr txBox="1">
            <a:spLocks/>
          </p:cNvSpPr>
          <p:nvPr/>
        </p:nvSpPr>
        <p:spPr>
          <a:xfrm>
            <a:off x="20549937" y="6258450"/>
            <a:ext cx="22917140" cy="13981096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161" name="Picture 160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6639" y="1168998"/>
            <a:ext cx="2298576" cy="3042233"/>
          </a:xfrm>
          <a:prstGeom prst="rect">
            <a:avLst/>
          </a:prstGeom>
        </p:spPr>
      </p:pic>
      <p:sp>
        <p:nvSpPr>
          <p:cNvPr id="85" name="Subtitle 2"/>
          <p:cNvSpPr txBox="1">
            <a:spLocks/>
          </p:cNvSpPr>
          <p:nvPr/>
        </p:nvSpPr>
        <p:spPr>
          <a:xfrm>
            <a:off x="28854465" y="22107914"/>
            <a:ext cx="7192146" cy="456905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640080" indent="-571500" algn="l">
              <a:spcBef>
                <a:spcPts val="1800"/>
              </a:spcBef>
              <a:buFont typeface="Wingdings" panose="05000000000000000000" pitchFamily="2" charset="2"/>
              <a:buChar char="v"/>
            </a:pPr>
            <a:endParaRPr lang="en-US" sz="1300" dirty="0">
              <a:latin typeface="Cambria" panose="02040503050406030204" pitchFamily="18" charset="0"/>
            </a:endParaRPr>
          </a:p>
          <a:p>
            <a:pPr marL="640080" indent="-571500" algn="l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3700" dirty="0">
                <a:latin typeface="Cambria" panose="02040503050406030204" pitchFamily="18" charset="0"/>
              </a:rPr>
              <a:t>Productivity</a:t>
            </a:r>
          </a:p>
          <a:p>
            <a:pPr marL="64008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One batch per 9.32 hours</a:t>
            </a:r>
          </a:p>
          <a:p>
            <a:pPr marL="64008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33390</a:t>
            </a:r>
            <a:r>
              <a:rPr lang="en-US" sz="3600" dirty="0">
                <a:solidFill>
                  <a:srgbClr val="FF0000"/>
                </a:solidFill>
                <a:latin typeface="Cambria" panose="02040503050406030204" pitchFamily="18" charset="0"/>
              </a:rPr>
              <a:t> </a:t>
            </a:r>
            <a:r>
              <a:rPr lang="en-US" sz="3600" dirty="0">
                <a:latin typeface="Cambria" panose="02040503050406030204" pitchFamily="18" charset="0"/>
              </a:rPr>
              <a:t>kg Nylon 66 per batch</a:t>
            </a:r>
          </a:p>
          <a:p>
            <a:pPr marL="64008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1153 batches per year </a:t>
            </a:r>
          </a:p>
          <a:p>
            <a:pPr marL="64008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2-week cleaning period</a:t>
            </a:r>
          </a:p>
          <a:p>
            <a:pPr marL="548640" algn="l">
              <a:spcBef>
                <a:spcPts val="0"/>
              </a:spcBef>
            </a:pPr>
            <a:endParaRPr lang="en-US" sz="36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3700" dirty="0">
                <a:latin typeface="Cambria" panose="02040503050406030204" pitchFamily="18" charset="0"/>
              </a:rPr>
              <a:t>Capacity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Produce 85MM </a:t>
            </a:r>
            <a:r>
              <a:rPr lang="en-US" sz="3600" dirty="0" err="1">
                <a:latin typeface="Cambria" panose="02040503050406030204" pitchFamily="18" charset="0"/>
              </a:rPr>
              <a:t>lbs</a:t>
            </a:r>
            <a:r>
              <a:rPr lang="en-US" sz="3600" dirty="0">
                <a:latin typeface="Cambria" panose="02040503050406030204" pitchFamily="18" charset="0"/>
              </a:rPr>
              <a:t> chips/year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Operate at 100% and 67%</a:t>
            </a:r>
            <a:endParaRPr lang="en-US" sz="3700" dirty="0">
              <a:latin typeface="Cambria" panose="02040503050406030204" pitchFamily="18" charset="0"/>
            </a:endParaRP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93" name="Subtitle 2"/>
          <p:cNvSpPr txBox="1">
            <a:spLocks/>
          </p:cNvSpPr>
          <p:nvPr/>
        </p:nvSpPr>
        <p:spPr>
          <a:xfrm>
            <a:off x="28854465" y="20725341"/>
            <a:ext cx="14612612" cy="896778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Conclusions</a:t>
            </a:r>
          </a:p>
        </p:txBody>
      </p:sp>
      <p:sp>
        <p:nvSpPr>
          <p:cNvPr id="99" name="Subtitle 2"/>
          <p:cNvSpPr txBox="1">
            <a:spLocks/>
          </p:cNvSpPr>
          <p:nvPr/>
        </p:nvSpPr>
        <p:spPr>
          <a:xfrm>
            <a:off x="443328" y="22097089"/>
            <a:ext cx="10914743" cy="10037785"/>
          </a:xfrm>
          <a:prstGeom prst="rect">
            <a:avLst/>
          </a:prstGeom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Inherent Safe design</a:t>
            </a:r>
          </a:p>
          <a:p>
            <a:pPr marL="400027" indent="-9144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  Minimize</a:t>
            </a:r>
          </a:p>
          <a:p>
            <a:pPr marL="400027" indent="-9144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  Substitute </a:t>
            </a:r>
          </a:p>
          <a:p>
            <a:pPr marL="400027" indent="-9144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  Moderate </a:t>
            </a:r>
          </a:p>
          <a:p>
            <a:pPr marL="400027" indent="-91440" algn="just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200" dirty="0">
                <a:latin typeface="Cambria" panose="02040503050406030204" pitchFamily="18" charset="0"/>
              </a:rPr>
              <a:t>  Simplify </a:t>
            </a:r>
          </a:p>
          <a:p>
            <a:pPr marL="2320267" lvl="1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8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marL="400027" indent="-400027" algn="just">
              <a:spcBef>
                <a:spcPts val="0"/>
              </a:spcBef>
              <a:buFont typeface="Arial" panose="020B0604020202020204" pitchFamily="34" charset="0"/>
              <a:buChar char="•"/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just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  <a:p>
            <a:pPr algn="l">
              <a:spcBef>
                <a:spcPts val="0"/>
              </a:spcBef>
            </a:pPr>
            <a:endParaRPr lang="en-US" sz="2900" dirty="0">
              <a:latin typeface="Cambria" panose="02040503050406030204" pitchFamily="18" charset="0"/>
            </a:endParaRPr>
          </a:p>
        </p:txBody>
      </p:sp>
      <p:sp>
        <p:nvSpPr>
          <p:cNvPr id="108" name="Subtitle 2"/>
          <p:cNvSpPr txBox="1">
            <a:spLocks/>
          </p:cNvSpPr>
          <p:nvPr/>
        </p:nvSpPr>
        <p:spPr>
          <a:xfrm>
            <a:off x="28854465" y="30378157"/>
            <a:ext cx="14612612" cy="1660292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700" i="1" dirty="0">
                <a:latin typeface="Cambria" panose="02040503050406030204" pitchFamily="18" charset="0"/>
              </a:rPr>
              <a:t>Nylonging for Graduation </a:t>
            </a:r>
            <a:r>
              <a:rPr lang="en-US" sz="3700" dirty="0">
                <a:latin typeface="Cambria" panose="02040503050406030204" pitchFamily="18" charset="0"/>
              </a:rPr>
              <a:t>would like to thank the Chemical Engineering Department at the University of New Hampshire for providing the tools and training necessary to complete this project.</a:t>
            </a: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graphicFrame>
        <p:nvGraphicFramePr>
          <p:cNvPr id="20" name="Chart 19"/>
          <p:cNvGraphicFramePr/>
          <p:nvPr>
            <p:extLst>
              <p:ext uri="{D42A27DB-BD31-4B8C-83A1-F6EECF244321}">
                <p14:modId xmlns:p14="http://schemas.microsoft.com/office/powerpoint/2010/main" val="2602684099"/>
              </p:ext>
            </p:extLst>
          </p:nvPr>
        </p:nvGraphicFramePr>
        <p:xfrm>
          <a:off x="12257534" y="22403653"/>
          <a:ext cx="15776753" cy="952157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26" name="Picture 2" descr="Image result for nylon 66 chips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84" t="10590" r="8241" b="7387"/>
          <a:stretch/>
        </p:blipFill>
        <p:spPr bwMode="auto">
          <a:xfrm>
            <a:off x="1112522" y="9898968"/>
            <a:ext cx="3559836" cy="25073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Rectangle 7"/>
          <p:cNvSpPr/>
          <p:nvPr/>
        </p:nvSpPr>
        <p:spPr>
          <a:xfrm>
            <a:off x="37146291" y="755423"/>
            <a:ext cx="5108616" cy="340594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032" name="Picture 8" descr="Related image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62364" y="1150636"/>
            <a:ext cx="2701701" cy="27017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37625801" y="668757"/>
            <a:ext cx="4057521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6000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</a:rPr>
              <a:t>NYLONGING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7385171" y="3247636"/>
            <a:ext cx="5657401" cy="1031045"/>
          </a:xfrm>
          <a:prstGeom prst="rect">
            <a:avLst/>
          </a:prstGeom>
          <a:noFill/>
        </p:spPr>
        <p:txBody>
          <a:bodyPr wrap="square" lIns="106674" tIns="53337" rIns="106674" bIns="53337" rtlCol="0">
            <a:spAutoFit/>
          </a:bodyPr>
          <a:lstStyle/>
          <a:p>
            <a:r>
              <a:rPr lang="en-US" sz="6000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</a:rPr>
              <a:t>GRADUATION</a:t>
            </a:r>
          </a:p>
        </p:txBody>
      </p:sp>
      <p:sp>
        <p:nvSpPr>
          <p:cNvPr id="10" name="TextBox 9"/>
          <p:cNvSpPr txBox="1"/>
          <p:nvPr/>
        </p:nvSpPr>
        <p:spPr>
          <a:xfrm rot="18892601">
            <a:off x="37250884" y="1617968"/>
            <a:ext cx="216568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dirty="0">
                <a:solidFill>
                  <a:schemeClr val="accent5">
                    <a:lumMod val="50000"/>
                  </a:schemeClr>
                </a:solidFill>
                <a:latin typeface="Britannic Bold" panose="020B0903060703020204" pitchFamily="34" charset="0"/>
              </a:rPr>
              <a:t>for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2002889" y="6258450"/>
            <a:ext cx="18162038" cy="27546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dirty="0">
                <a:latin typeface="Cambria" panose="02040503050406030204" pitchFamily="18" charset="0"/>
              </a:rPr>
              <a:t>Design an inherently safe and sustainable semi-batch process to produce 85 million pounds (38.5MM kg) of Nylon 66 chips per year</a:t>
            </a:r>
          </a:p>
          <a:p>
            <a:endParaRPr lang="en-US" dirty="0"/>
          </a:p>
        </p:txBody>
      </p:sp>
      <p:pic>
        <p:nvPicPr>
          <p:cNvPr id="1036" name="Picture 12" descr="Image result for titanium dioxide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171" r="52729" b="16352"/>
          <a:stretch/>
        </p:blipFill>
        <p:spPr bwMode="auto">
          <a:xfrm>
            <a:off x="11083908" y="16646574"/>
            <a:ext cx="2183661" cy="30730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7" name="Subtitle 2"/>
          <p:cNvSpPr txBox="1">
            <a:spLocks/>
          </p:cNvSpPr>
          <p:nvPr/>
        </p:nvSpPr>
        <p:spPr>
          <a:xfrm>
            <a:off x="36217793" y="22107914"/>
            <a:ext cx="7288398" cy="4569051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71500" indent="-571500" algn="l">
              <a:spcBef>
                <a:spcPts val="0"/>
              </a:spcBef>
              <a:buFont typeface="Wingdings" panose="05000000000000000000" pitchFamily="2" charset="2"/>
              <a:buChar char="v"/>
            </a:pPr>
            <a:endParaRPr lang="en-US" sz="105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3700" dirty="0">
                <a:latin typeface="Cambria" panose="02040503050406030204" pitchFamily="18" charset="0"/>
              </a:rPr>
              <a:t>Profitability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Selling Price: $3.13/kg nylon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NPV: $8.2MM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NRR: 26%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DCFRR: 42%</a:t>
            </a:r>
          </a:p>
          <a:p>
            <a:pPr marL="480060" algn="l">
              <a:spcBef>
                <a:spcPts val="0"/>
              </a:spcBef>
            </a:pPr>
            <a:endParaRPr lang="en-US" sz="3600" dirty="0">
              <a:latin typeface="Cambria" panose="02040503050406030204" pitchFamily="18" charset="0"/>
            </a:endParaRPr>
          </a:p>
          <a:p>
            <a:pPr marL="571500" indent="-571500" algn="l">
              <a:spcBef>
                <a:spcPts val="0"/>
              </a:spcBef>
              <a:buFont typeface="Wingdings" panose="05000000000000000000" pitchFamily="2" charset="2"/>
              <a:buChar char="v"/>
            </a:pPr>
            <a:r>
              <a:rPr lang="en-US" sz="3700" dirty="0">
                <a:latin typeface="Cambria" panose="02040503050406030204" pitchFamily="18" charset="0"/>
              </a:rPr>
              <a:t>Safety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Inherently Safe Design</a:t>
            </a:r>
          </a:p>
          <a:p>
            <a:pPr marL="571500" indent="-91440" algn="l"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  Safety Controls in place</a:t>
            </a:r>
            <a:endParaRPr lang="en-US" sz="3700" dirty="0">
              <a:latin typeface="Cambria" panose="02040503050406030204" pitchFamily="18" charset="0"/>
            </a:endParaRPr>
          </a:p>
        </p:txBody>
      </p:sp>
      <p:sp>
        <p:nvSpPr>
          <p:cNvPr id="38" name="Subtitle 2"/>
          <p:cNvSpPr txBox="1">
            <a:spLocks/>
          </p:cNvSpPr>
          <p:nvPr/>
        </p:nvSpPr>
        <p:spPr>
          <a:xfrm>
            <a:off x="28893579" y="26843741"/>
            <a:ext cx="14612612" cy="714953"/>
          </a:xfrm>
          <a:prstGeom prst="rect">
            <a:avLst/>
          </a:prstGeom>
          <a:solidFill>
            <a:srgbClr val="002060"/>
          </a:solidFill>
          <a:ln>
            <a:solidFill>
              <a:srgbClr val="002060"/>
            </a:solidFill>
          </a:ln>
        </p:spPr>
        <p:txBody>
          <a:bodyPr vert="horz" lIns="106674" tIns="53337" rIns="106674" bIns="53337" rtlCol="0" anchor="ctr">
            <a:normAutofit lnSpcReduction="10000"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4700" dirty="0">
                <a:solidFill>
                  <a:schemeClr val="bg1"/>
                </a:solidFill>
                <a:latin typeface="Cambria" panose="02040503050406030204" pitchFamily="18" charset="0"/>
              </a:rPr>
              <a:t>Recommendations</a:t>
            </a:r>
          </a:p>
        </p:txBody>
      </p:sp>
      <p:sp>
        <p:nvSpPr>
          <p:cNvPr id="39" name="Subtitle 2"/>
          <p:cNvSpPr txBox="1">
            <a:spLocks/>
          </p:cNvSpPr>
          <p:nvPr/>
        </p:nvSpPr>
        <p:spPr>
          <a:xfrm>
            <a:off x="28911487" y="27781026"/>
            <a:ext cx="14612612" cy="1548626"/>
          </a:xfrm>
          <a:prstGeom prst="rect">
            <a:avLst/>
          </a:prstGeom>
          <a:noFill/>
          <a:ln>
            <a:solidFill>
              <a:srgbClr val="002060"/>
            </a:solidFill>
          </a:ln>
        </p:spPr>
        <p:txBody>
          <a:bodyPr vert="horz" lIns="106674" tIns="53337" rIns="106674" bIns="53337" rtlCol="0" anchor="t">
            <a:normAutofit/>
          </a:bodyPr>
          <a:lstStyle>
            <a:lvl1pPr marL="0" indent="0" algn="ctr" defTabSz="3840480" rtl="0" eaLnBrk="1" latinLnBrk="0" hangingPunct="1">
              <a:lnSpc>
                <a:spcPct val="90000"/>
              </a:lnSpc>
              <a:spcBef>
                <a:spcPts val="4200"/>
              </a:spcBef>
              <a:buFont typeface="Arial" panose="020B0604020202020204" pitchFamily="34" charset="0"/>
              <a:buNone/>
              <a:defRPr sz="1008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19202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8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38404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756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57607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768096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960120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152144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344168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15361920" indent="0" algn="ctr" defTabSz="3840480" rtl="0" eaLnBrk="1" latinLnBrk="0" hangingPunct="1">
              <a:lnSpc>
                <a:spcPct val="90000"/>
              </a:lnSpc>
              <a:spcBef>
                <a:spcPts val="2100"/>
              </a:spcBef>
              <a:buFont typeface="Arial" panose="020B0604020202020204" pitchFamily="34" charset="0"/>
              <a:buNone/>
              <a:defRPr sz="672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spcBef>
                <a:spcPts val="0"/>
              </a:spcBef>
            </a:pPr>
            <a:r>
              <a:rPr lang="en-US" sz="3700" dirty="0">
                <a:latin typeface="Cambria" panose="02040503050406030204" pitchFamily="18" charset="0"/>
              </a:rPr>
              <a:t>Based on safety and economic analyses, </a:t>
            </a:r>
            <a:r>
              <a:rPr lang="en-US" sz="3700" i="1" dirty="0">
                <a:latin typeface="Cambria" panose="02040503050406030204" pitchFamily="18" charset="0"/>
              </a:rPr>
              <a:t>Nylonging for Graduation </a:t>
            </a:r>
            <a:r>
              <a:rPr lang="en-US" sz="3700" dirty="0">
                <a:latin typeface="Cambria" panose="02040503050406030204" pitchFamily="18" charset="0"/>
              </a:rPr>
              <a:t>recommends a </a:t>
            </a:r>
            <a:r>
              <a:rPr lang="en-US" sz="3700" b="1" dirty="0">
                <a:latin typeface="Cambria" panose="02040503050406030204" pitchFamily="18" charset="0"/>
              </a:rPr>
              <a:t>GO</a:t>
            </a:r>
            <a:r>
              <a:rPr lang="en-US" sz="3700" dirty="0">
                <a:latin typeface="Cambria" panose="02040503050406030204" pitchFamily="18" charset="0"/>
              </a:rPr>
              <a:t> for this process to proceed to construction</a:t>
            </a:r>
          </a:p>
          <a:p>
            <a:pPr algn="l"/>
            <a:endParaRPr lang="en-US" sz="3700" dirty="0">
              <a:latin typeface="Cambria" panose="02040503050406030204" pitchFamily="18" charset="0"/>
            </a:endParaRPr>
          </a:p>
        </p:txBody>
      </p:sp>
      <p:pic>
        <p:nvPicPr>
          <p:cNvPr id="1040" name="Picture 16" descr="Image result for nylon 66 products"/>
          <p:cNvPicPr>
            <a:picLocks noChangeAspect="1" noChangeArrowheads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35" t="19179" b="-858"/>
          <a:stretch/>
        </p:blipFill>
        <p:spPr bwMode="auto">
          <a:xfrm rot="17929834">
            <a:off x="7149980" y="10251409"/>
            <a:ext cx="2407870" cy="20694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nylon 66 products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15" b="3739"/>
          <a:stretch/>
        </p:blipFill>
        <p:spPr bwMode="auto">
          <a:xfrm>
            <a:off x="12741602" y="9854787"/>
            <a:ext cx="3544061" cy="2521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4" name="Picture 20" descr="Image result for nylon 66 zip ties"/>
          <p:cNvPicPr>
            <a:picLocks noChangeAspect="1" noChangeArrowheads="1"/>
          </p:cNvPicPr>
          <p:nvPr/>
        </p:nvPicPr>
        <p:blipFill rotWithShape="1"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10" t="3754" r="-510" b="5837"/>
          <a:stretch/>
        </p:blipFill>
        <p:spPr bwMode="auto">
          <a:xfrm>
            <a:off x="9386494" y="9881106"/>
            <a:ext cx="3143788" cy="24955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6" name="Picture 22" descr="Image result for nylon 66 products"/>
          <p:cNvPicPr>
            <a:picLocks noChangeAspect="1" noChangeArrowheads="1"/>
          </p:cNvPicPr>
          <p:nvPr/>
        </p:nvPicPr>
        <p:blipFill rotWithShape="1"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041" t="6699"/>
          <a:stretch/>
        </p:blipFill>
        <p:spPr bwMode="auto">
          <a:xfrm>
            <a:off x="16496983" y="9817241"/>
            <a:ext cx="2638926" cy="25594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Right Arrow 18"/>
          <p:cNvSpPr/>
          <p:nvPr/>
        </p:nvSpPr>
        <p:spPr>
          <a:xfrm>
            <a:off x="4955215" y="10813193"/>
            <a:ext cx="2570922" cy="354623"/>
          </a:xfrm>
          <a:prstGeom prst="rightArrow">
            <a:avLst/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8" name="Group 27"/>
          <p:cNvGrpSpPr/>
          <p:nvPr/>
        </p:nvGrpSpPr>
        <p:grpSpPr>
          <a:xfrm>
            <a:off x="5047767" y="14401453"/>
            <a:ext cx="2205360" cy="1219934"/>
            <a:chOff x="4055639" y="14346971"/>
            <a:chExt cx="2205360" cy="1219934"/>
          </a:xfrm>
        </p:grpSpPr>
        <p:sp>
          <p:nvSpPr>
            <p:cNvPr id="23" name="Teardrop 22"/>
            <p:cNvSpPr/>
            <p:nvPr/>
          </p:nvSpPr>
          <p:spPr>
            <a:xfrm rot="18652198">
              <a:off x="4760292" y="14346924"/>
              <a:ext cx="755407" cy="755501"/>
            </a:xfrm>
            <a:prstGeom prst="teardrop">
              <a:avLst>
                <a:gd name="adj" fmla="val 165462"/>
              </a:avLst>
            </a:prstGeom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Rectangle 23"/>
            <p:cNvSpPr/>
            <p:nvPr/>
          </p:nvSpPr>
          <p:spPr>
            <a:xfrm>
              <a:off x="4055639" y="14682275"/>
              <a:ext cx="2205360" cy="884630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prstTxWarp prst="textArchDown">
                <a:avLst>
                  <a:gd name="adj" fmla="val 21547907"/>
                </a:avLst>
              </a:prstTxWarp>
              <a:spAutoFit/>
            </a:bodyPr>
            <a:lstStyle/>
            <a:p>
              <a:pPr algn="ctr"/>
              <a:r>
                <a:rPr lang="en-US" sz="5400" b="0" cap="none" spc="0" dirty="0">
                  <a:ln w="0">
                    <a:solidFill>
                      <a:sysClr val="windowText" lastClr="000000"/>
                    </a:solidFill>
                  </a:ln>
                  <a:solidFill>
                    <a:sysClr val="windowText" lastClr="000000"/>
                  </a:solidFill>
                  <a:effectLst>
                    <a:outerShdw blurRad="38100" dist="25400" dir="5400000" algn="ctr" rotWithShape="0">
                      <a:srgbClr val="6E747A">
                        <a:alpha val="43000"/>
                      </a:srgbClr>
                    </a:outerShdw>
                  </a:effectLst>
                </a:rPr>
                <a:t>RO-DI</a:t>
              </a:r>
            </a:p>
          </p:txBody>
        </p:sp>
      </p:grpSp>
      <p:grpSp>
        <p:nvGrpSpPr>
          <p:cNvPr id="27" name="Group 26"/>
          <p:cNvGrpSpPr/>
          <p:nvPr/>
        </p:nvGrpSpPr>
        <p:grpSpPr>
          <a:xfrm>
            <a:off x="9456367" y="13883451"/>
            <a:ext cx="2660267" cy="1859055"/>
            <a:chOff x="9436111" y="13795146"/>
            <a:chExt cx="2660267" cy="1859055"/>
          </a:xfrm>
        </p:grpSpPr>
        <p:grpSp>
          <p:nvGrpSpPr>
            <p:cNvPr id="11" name="Group 10"/>
            <p:cNvGrpSpPr/>
            <p:nvPr/>
          </p:nvGrpSpPr>
          <p:grpSpPr>
            <a:xfrm>
              <a:off x="9436111" y="13795146"/>
              <a:ext cx="2375532" cy="1859055"/>
              <a:chOff x="7726680" y="13707850"/>
              <a:chExt cx="2155371" cy="2508986"/>
            </a:xfrm>
          </p:grpSpPr>
          <p:sp>
            <p:nvSpPr>
              <p:cNvPr id="3" name="Rounded Rectangle 2"/>
              <p:cNvSpPr/>
              <p:nvPr/>
            </p:nvSpPr>
            <p:spPr>
              <a:xfrm>
                <a:off x="7935686" y="13707850"/>
                <a:ext cx="1737360" cy="274320"/>
              </a:xfrm>
              <a:prstGeom prst="roundRect">
                <a:avLst/>
              </a:prstGeom>
              <a:solidFill>
                <a:schemeClr val="tx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5" name="Rounded Rectangle 4"/>
              <p:cNvSpPr/>
              <p:nvPr/>
            </p:nvSpPr>
            <p:spPr>
              <a:xfrm>
                <a:off x="7726680" y="13982170"/>
                <a:ext cx="2155371" cy="2234666"/>
              </a:xfrm>
              <a:prstGeom prst="roundRect">
                <a:avLst/>
              </a:prstGeom>
              <a:solidFill>
                <a:schemeClr val="bg1"/>
              </a:solidFill>
              <a:ln>
                <a:solidFill>
                  <a:schemeClr val="tx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22" name="Rectangle 21"/>
            <p:cNvSpPr/>
            <p:nvPr/>
          </p:nvSpPr>
          <p:spPr>
            <a:xfrm>
              <a:off x="9452973" y="14511472"/>
              <a:ext cx="2358670" cy="530592"/>
            </a:xfrm>
            <a:prstGeom prst="rect">
              <a:avLst/>
            </a:prstGeom>
            <a:solidFill>
              <a:srgbClr val="FF0000"/>
            </a:solidFill>
            <a:ln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mc:AlternateContent xmlns:mc="http://schemas.openxmlformats.org/markup-compatibility/2006" xmlns:a14="http://schemas.microsoft.com/office/drawing/2010/main">
          <mc:Choice Requires="a14">
            <p:sp>
              <p:nvSpPr>
                <p:cNvPr id="21" name="TextBox 20"/>
                <p:cNvSpPr txBox="1"/>
                <p:nvPr/>
              </p:nvSpPr>
              <p:spPr>
                <a:xfrm>
                  <a:off x="9597297" y="14477035"/>
                  <a:ext cx="2499081" cy="584775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14:m>
                    <m:oMath xmlns:m="http://schemas.openxmlformats.org/officeDocument/2006/math">
                      <m:r>
                        <a:rPr lang="en-US" sz="3200" i="1" smtClean="0"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≥</m:t>
                      </m:r>
                    </m:oMath>
                  </a14:m>
                  <a:r>
                    <a:rPr lang="en-US" sz="3200" dirty="0"/>
                    <a:t>99% assay</a:t>
                  </a:r>
                </a:p>
              </p:txBody>
            </p:sp>
          </mc:Choice>
          <mc:Fallback xmlns="">
            <p:sp>
              <p:nvSpPr>
                <p:cNvPr id="21" name="TextBox 20"/>
                <p:cNvSpPr txBox="1">
                  <a:spLocks noRot="1" noChangeAspect="1" noMove="1" noResize="1" noEditPoints="1" noAdjustHandles="1" noChangeArrowheads="1" noChangeShapeType="1" noTextEdit="1"/>
                </p:cNvSpPr>
                <p:nvPr/>
              </p:nvSpPr>
              <p:spPr>
                <a:xfrm>
                  <a:off x="9597297" y="14477035"/>
                  <a:ext cx="2499081" cy="584775"/>
                </a:xfrm>
                <a:prstGeom prst="rect">
                  <a:avLst/>
                </a:prstGeom>
                <a:blipFill rotWithShape="0">
                  <a:blip r:embed="rId12"/>
                  <a:stretch>
                    <a:fillRect t="-12500" b="-34375"/>
                  </a:stretch>
                </a:blipFill>
              </p:spPr>
              <p:txBody>
                <a:bodyPr/>
                <a:lstStyle/>
                <a:p>
                  <a:r>
                    <a:rPr lang="en-US">
                      <a:noFill/>
                    </a:rPr>
                    <a:t> </a:t>
                  </a:r>
                </a:p>
              </p:txBody>
            </p:sp>
          </mc:Fallback>
        </mc:AlternateContent>
      </p:grpSp>
      <p:pic>
        <p:nvPicPr>
          <p:cNvPr id="25" name="Picture 2" descr="Image result for maintenance icon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72133" y="13762286"/>
            <a:ext cx="2101387" cy="21013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Related image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32724" y="13572010"/>
            <a:ext cx="1439409" cy="14394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Image result for titanium dioxide"/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66810" y="16929172"/>
            <a:ext cx="3106710" cy="20788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9" name="Bent Arrow 28"/>
          <p:cNvSpPr/>
          <p:nvPr/>
        </p:nvSpPr>
        <p:spPr>
          <a:xfrm flipV="1">
            <a:off x="6389446" y="17045016"/>
            <a:ext cx="4173194" cy="886173"/>
          </a:xfrm>
          <a:prstGeom prst="bentArrow">
            <a:avLst>
              <a:gd name="adj1" fmla="val 25000"/>
              <a:gd name="adj2" fmla="val 30528"/>
              <a:gd name="adj3" fmla="val 25000"/>
              <a:gd name="adj4" fmla="val 43750"/>
            </a:avLst>
          </a:prstGeom>
          <a:solidFill>
            <a:schemeClr val="tx1"/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ysClr val="windowText" lastClr="000000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5479159" y="22523309"/>
            <a:ext cx="5083481" cy="3616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02336" indent="-402336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HAZOP: Reactors</a:t>
            </a:r>
          </a:p>
          <a:p>
            <a:pPr marL="402336" indent="-402336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NO</a:t>
            </a:r>
            <a:r>
              <a:rPr lang="en-US" sz="3600" baseline="-25000" dirty="0">
                <a:latin typeface="Cambria" panose="02040503050406030204" pitchFamily="18" charset="0"/>
              </a:rPr>
              <a:t>x</a:t>
            </a:r>
            <a:r>
              <a:rPr lang="en-US" sz="3600" dirty="0">
                <a:latin typeface="Cambria" panose="02040503050406030204" pitchFamily="18" charset="0"/>
              </a:rPr>
              <a:t> Waste Treatment</a:t>
            </a:r>
          </a:p>
          <a:p>
            <a:pPr marL="402336" indent="-402336">
              <a:buFont typeface="Arial" panose="020B0604020202020204" pitchFamily="34" charset="0"/>
              <a:buChar char="•"/>
            </a:pPr>
            <a:r>
              <a:rPr lang="en-US" sz="3600" dirty="0">
                <a:latin typeface="Cambria" panose="02040503050406030204" pitchFamily="18" charset="0"/>
              </a:rPr>
              <a:t>Safety Controls</a:t>
            </a:r>
          </a:p>
          <a:p>
            <a:pPr marL="402336" indent="-402336">
              <a:buFont typeface="Arial" panose="020B0604020202020204" pitchFamily="34" charset="0"/>
              <a:buChar char="•"/>
            </a:pPr>
            <a:endParaRPr lang="en-US" sz="3600" dirty="0">
              <a:latin typeface="Cambria" panose="02040503050406030204" pitchFamily="18" charset="0"/>
            </a:endParaRPr>
          </a:p>
          <a:p>
            <a:endParaRPr lang="en-US" dirty="0"/>
          </a:p>
        </p:txBody>
      </p:sp>
      <p:sp>
        <p:nvSpPr>
          <p:cNvPr id="46" name="Arc 45"/>
          <p:cNvSpPr/>
          <p:nvPr/>
        </p:nvSpPr>
        <p:spPr>
          <a:xfrm rot="18785230">
            <a:off x="3967319" y="30475711"/>
            <a:ext cx="3661018" cy="3860602"/>
          </a:xfrm>
          <a:prstGeom prst="arc">
            <a:avLst/>
          </a:prstGeom>
          <a:noFill/>
          <a:ln w="57150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9" name="TextBox 58"/>
          <p:cNvSpPr txBox="1"/>
          <p:nvPr/>
        </p:nvSpPr>
        <p:spPr>
          <a:xfrm>
            <a:off x="5014309" y="31208303"/>
            <a:ext cx="3203297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R-210</a:t>
            </a:r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16"/>
          <a:stretch>
            <a:fillRect/>
          </a:stretch>
        </p:blipFill>
        <p:spPr>
          <a:xfrm>
            <a:off x="21937894" y="15950704"/>
            <a:ext cx="20592450" cy="4288842"/>
          </a:xfrm>
          <a:prstGeom prst="rect">
            <a:avLst/>
          </a:prstGeom>
        </p:spPr>
      </p:pic>
      <p:graphicFrame>
        <p:nvGraphicFramePr>
          <p:cNvPr id="17" name="Object 1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68557960"/>
              </p:ext>
            </p:extLst>
          </p:nvPr>
        </p:nvGraphicFramePr>
        <p:xfrm>
          <a:off x="21470410" y="6272145"/>
          <a:ext cx="21059933" cy="956739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1" name="Visio" r:id="rId17" imgW="13754277" imgH="6248557" progId="Visio.Drawing.15">
                  <p:embed/>
                </p:oleObj>
              </mc:Choice>
              <mc:Fallback>
                <p:oleObj name="Visio" r:id="rId17" imgW="13754277" imgH="6248557" progId="Visio.Drawing.15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8"/>
                      <a:stretch>
                        <a:fillRect/>
                      </a:stretch>
                    </p:blipFill>
                    <p:spPr>
                      <a:xfrm>
                        <a:off x="21470410" y="6272145"/>
                        <a:ext cx="21059933" cy="9567393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6" name="Picture 25"/>
          <p:cNvPicPr>
            <a:picLocks noChangeAspect="1"/>
          </p:cNvPicPr>
          <p:nvPr/>
        </p:nvPicPr>
        <p:blipFill>
          <a:blip r:embed="rId19"/>
          <a:stretch>
            <a:fillRect/>
          </a:stretch>
        </p:blipFill>
        <p:spPr>
          <a:xfrm>
            <a:off x="2388746" y="24419094"/>
            <a:ext cx="6679054" cy="6151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603044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item1.xml><?xml version="1.0" encoding="utf-8"?>
<EsriMapsInfo xmlns="ESRI.ArcGIS.Mapping.OfficeIntegration.PowerPointInfo">
  <Version>Version1</Version>
  <RequiresSignIn>False</RequiresSignIn>
</EsriMapsInfo>
</file>

<file path=customXml/item2.xml><?xml version="1.0" encoding="utf-8"?>
<EsriMapsInfo xmlns="ESRI.ArcGIS.Mapping.OfficeIntegration.PowerPointInfo">
  <Version>Version1</Version>
  <RequiresSignIn>False</RequiresSignIn>
</EsriMapsInfo>
</file>

<file path=customXml/itemProps1.xml><?xml version="1.0" encoding="utf-8"?>
<ds:datastoreItem xmlns:ds="http://schemas.openxmlformats.org/officeDocument/2006/customXml" ds:itemID="{E8B49EBC-8012-49EB-A634-9AC004CF8E85}">
  <ds:schemaRefs>
    <ds:schemaRef ds:uri="ESRI.ArcGIS.Mapping.OfficeIntegration.PowerPointInfo"/>
  </ds:schemaRefs>
</ds:datastoreItem>
</file>

<file path=customXml/itemProps2.xml><?xml version="1.0" encoding="utf-8"?>
<ds:datastoreItem xmlns:ds="http://schemas.openxmlformats.org/officeDocument/2006/customXml" ds:itemID="{1966D790-D06C-4361-94B8-8BED25FA40AD}">
  <ds:schemaRefs>
    <ds:schemaRef ds:uri="ESRI.ArcGIS.Mapping.OfficeIntegration.PowerPointInfo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10313</TotalTime>
  <Words>269</Words>
  <Application>Microsoft Office PowerPoint</Application>
  <PresentationFormat>Custom</PresentationFormat>
  <Paragraphs>89</Paragraphs>
  <Slides>1</Slides>
  <Notes>0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0" baseType="lpstr">
      <vt:lpstr>Arial</vt:lpstr>
      <vt:lpstr>Britannic Bold</vt:lpstr>
      <vt:lpstr>Calibri</vt:lpstr>
      <vt:lpstr>Calibri Light</vt:lpstr>
      <vt:lpstr>Cambria</vt:lpstr>
      <vt:lpstr>Cambria Math</vt:lpstr>
      <vt:lpstr>Wingdings</vt:lpstr>
      <vt:lpstr>Office Theme</vt:lpstr>
      <vt:lpstr>Visio</vt:lpstr>
      <vt:lpstr>Semi-batch Processing of Nylon 66 Chips Ryan Doherty, Meissy Fakhoury, Madeline Frattaroli, Abby Koczera Chemical Engineering, University of New Hampshire, Durham, NH 03824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Rhiannon Jacobs</dc:creator>
  <cp:lastModifiedBy>Abby E Koczera</cp:lastModifiedBy>
  <cp:revision>202</cp:revision>
  <dcterms:created xsi:type="dcterms:W3CDTF">2016-03-05T16:55:12Z</dcterms:created>
  <dcterms:modified xsi:type="dcterms:W3CDTF">2017-05-03T15:28:05Z</dcterms:modified>
</cp:coreProperties>
</file>