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2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43891200" cy="32918400"/>
  <p:notesSz cx="9388475" cy="127714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1pPr>
    <a:lvl2pPr marL="457121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2pPr>
    <a:lvl3pPr marL="914241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3pPr>
    <a:lvl4pPr marL="1371363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4pPr>
    <a:lvl5pPr marL="1828483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5pPr>
    <a:lvl6pPr marL="2285605" algn="l" defTabSz="914241" rtl="0" eaLnBrk="1" latinLnBrk="0" hangingPunct="1"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6pPr>
    <a:lvl7pPr marL="2742724" algn="l" defTabSz="914241" rtl="0" eaLnBrk="1" latinLnBrk="0" hangingPunct="1"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7pPr>
    <a:lvl8pPr marL="3199846" algn="l" defTabSz="914241" rtl="0" eaLnBrk="1" latinLnBrk="0" hangingPunct="1"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8pPr>
    <a:lvl9pPr marL="3656968" algn="l" defTabSz="914241" rtl="0" eaLnBrk="1" latinLnBrk="0" hangingPunct="1">
      <a:defRPr sz="2900" kern="1200">
        <a:solidFill>
          <a:schemeClr val="tx1"/>
        </a:solidFill>
        <a:latin typeface="Times New Roman" pitchFamily="27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53">
          <p15:clr>
            <a:srgbClr val="A4A3A4"/>
          </p15:clr>
        </p15:guide>
        <p15:guide id="2" pos="1079">
          <p15:clr>
            <a:srgbClr val="A4A3A4"/>
          </p15:clr>
        </p15:guide>
        <p15:guide id="3" orient="horz" pos="7349">
          <p15:clr>
            <a:srgbClr val="A4A3A4"/>
          </p15:clr>
        </p15:guide>
        <p15:guide id="4" pos="105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3DE"/>
    <a:srgbClr val="87212E"/>
    <a:srgbClr val="000066"/>
    <a:srgbClr val="FF0000"/>
    <a:srgbClr val="66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15" autoAdjust="0"/>
    <p:restoredTop sz="94660"/>
  </p:normalViewPr>
  <p:slideViewPr>
    <p:cSldViewPr snapToGrid="0" showGuides="1">
      <p:cViewPr varScale="1">
        <p:scale>
          <a:sx n="13" d="100"/>
          <a:sy n="13" d="100"/>
        </p:scale>
        <p:origin x="792" y="90"/>
      </p:cViewPr>
      <p:guideLst>
        <p:guide orient="horz" pos="7553"/>
        <p:guide pos="1079"/>
        <p:guide orient="horz" pos="7349"/>
        <p:guide pos="10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1a14c019703b476c/Documents/College/Junior%20Year/Unit%20Ops/Rotation%204/Experimental%20v%20Theoretica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744589763374068"/>
          <c:y val="0.13116572114344657"/>
          <c:w val="0.73497893468828235"/>
          <c:h val="0.76143502276089237"/>
        </c:manualLayout>
      </c:layout>
      <c:barChart>
        <c:barDir val="col"/>
        <c:grouping val="clustered"/>
        <c:varyColors val="0"/>
        <c:ser>
          <c:idx val="0"/>
          <c:order val="0"/>
          <c:tx>
            <c:v>1.96 mL/s</c:v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9.0000000000000028E-3"/>
            <c:spPr>
              <a:noFill/>
              <a:ln w="19050" cap="flat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strLit>
              <c:ptCount val="2"/>
              <c:pt idx="0">
                <c:v>Cocurrent</c:v>
              </c:pt>
              <c:pt idx="1">
                <c:v> Countercurrent</c:v>
              </c:pt>
            </c:strLit>
          </c:cat>
          <c:val>
            <c:numRef>
              <c:f>'[Experimental v Theoretical.xlsx]Experimental Data Analysis'!$K$2:$K$7</c:f>
              <c:numCache>
                <c:formatCode>General</c:formatCode>
                <c:ptCount val="2"/>
                <c:pt idx="0">
                  <c:v>0.19197350666666665</c:v>
                </c:pt>
                <c:pt idx="1">
                  <c:v>0.21085614666666666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3C5-4A62-82E8-86038E309AAF}"/>
            </c:ext>
          </c:extLst>
        </c:ser>
        <c:ser>
          <c:idx val="1"/>
          <c:order val="1"/>
          <c:tx>
            <c:v>1.71 mL/s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1.2000000000000002E-2"/>
            <c:spPr>
              <a:noFill/>
              <a:ln w="19050" cap="flat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strLit>
              <c:ptCount val="2"/>
              <c:pt idx="0">
                <c:v>Cocurrent</c:v>
              </c:pt>
              <c:pt idx="1">
                <c:v> Countercurrent</c:v>
              </c:pt>
            </c:strLit>
          </c:cat>
          <c:val>
            <c:numRef>
              <c:f>'[Experimental v Theoretical.xlsx]Experimental Data Analysis'!$K$9:$K$14</c:f>
              <c:numCache>
                <c:formatCode>General</c:formatCode>
                <c:ptCount val="2"/>
                <c:pt idx="0">
                  <c:v>0.17572415999999999</c:v>
                </c:pt>
                <c:pt idx="1">
                  <c:v>0.15375863999999997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3C5-4A62-82E8-86038E309AAF}"/>
            </c:ext>
          </c:extLst>
        </c:ser>
        <c:ser>
          <c:idx val="2"/>
          <c:order val="2"/>
          <c:tx>
            <c:v>1.48 mL/s</c:v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3.0000000000000009E-3"/>
            <c:spPr>
              <a:noFill/>
              <a:ln w="19050" cap="flat" cmpd="sng" algn="ctr">
                <a:solidFill>
                  <a:schemeClr val="tx1"/>
                </a:solidFill>
                <a:round/>
              </a:ln>
              <a:effectLst/>
            </c:spPr>
          </c:errBars>
          <c:cat>
            <c:strLit>
              <c:ptCount val="2"/>
              <c:pt idx="0">
                <c:v>Cocurrent</c:v>
              </c:pt>
              <c:pt idx="1">
                <c:v> Countercurrent</c:v>
              </c:pt>
            </c:strLit>
          </c:cat>
          <c:val>
            <c:numRef>
              <c:f>'[Experimental v Theoretical.xlsx]Experimental Data Analysis'!$K$16:$K$21</c:f>
              <c:numCache>
                <c:formatCode>General</c:formatCode>
                <c:ptCount val="2"/>
                <c:pt idx="0">
                  <c:v>6.8915213333333336E-2</c:v>
                </c:pt>
                <c:pt idx="1">
                  <c:v>8.5549920000000002E-2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3C5-4A62-82E8-86038E309A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41462088"/>
        <c:axId val="1141463656"/>
      </c:barChart>
      <c:catAx>
        <c:axId val="1141462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85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141463656"/>
        <c:crosses val="autoZero"/>
        <c:auto val="1"/>
        <c:lblAlgn val="ctr"/>
        <c:lblOffset val="100"/>
        <c:noMultiLvlLbl val="0"/>
      </c:catAx>
      <c:valAx>
        <c:axId val="114146365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800" b="1" i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Total</a:t>
                </a:r>
                <a:r>
                  <a:rPr lang="en-US" sz="2800" b="1" i="0" baseline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Heat Consumed (kJ)</a:t>
                </a:r>
                <a:endParaRPr lang="en-US" sz="2800" b="1" i="0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28575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141462088"/>
        <c:crosses val="autoZero"/>
        <c:crossBetween val="between"/>
        <c:minorUnit val="2.5000000000000005E-2"/>
      </c:valAx>
      <c:spPr>
        <a:noFill/>
        <a:ln w="38100"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68954468695043503"/>
          <c:y val="0.15148849867893882"/>
          <c:w val="0.1702625987465228"/>
          <c:h val="0.2214070602577145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408805481460763"/>
          <c:y val="4.7082627294988563E-2"/>
          <c:w val="0.74600840599682294"/>
          <c:h val="0.72823954614077957"/>
        </c:manualLayout>
      </c:layout>
      <c:scatterChart>
        <c:scatterStyle val="lineMarker"/>
        <c:varyColors val="0"/>
        <c:ser>
          <c:idx val="0"/>
          <c:order val="0"/>
          <c:tx>
            <c:v>Cocurrent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2"/>
            <c:spPr>
              <a:solidFill>
                <a:schemeClr val="accent2">
                  <a:shade val="76000"/>
                </a:schemeClr>
              </a:solidFill>
              <a:ln w="9525">
                <a:solidFill>
                  <a:schemeClr val="accent2">
                    <a:shade val="76000"/>
                  </a:schemeClr>
                </a:solidFill>
              </a:ln>
              <a:effectLst/>
            </c:spPr>
          </c:marker>
          <c:trendline>
            <c:spPr>
              <a:ln w="38100" cap="rnd">
                <a:solidFill>
                  <a:schemeClr val="accent2">
                    <a:shade val="76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xVal>
            <c:numRef>
              <c:f>'[Experimental v Theoretical.xlsx]Experimental Data Analysis'!$J$25:$J$27,'[Experimental v Theoretical.xlsx]Experimental Data Analysis'!$J$31:$J$33,'[Experimental v Theoretical.xlsx]Experimental Data Analysis'!$J$37:$J$39</c:f>
              <c:numCache>
                <c:formatCode>General</c:formatCode>
                <c:ptCount val="9"/>
                <c:pt idx="0">
                  <c:v>4.2372357434375171E-3</c:v>
                </c:pt>
                <c:pt idx="1">
                  <c:v>4.2372357434375171E-3</c:v>
                </c:pt>
                <c:pt idx="2">
                  <c:v>4.2372357434375171E-3</c:v>
                </c:pt>
                <c:pt idx="3">
                  <c:v>4.8567146532968028E-3</c:v>
                </c:pt>
                <c:pt idx="4">
                  <c:v>4.8567146532968028E-3</c:v>
                </c:pt>
                <c:pt idx="5">
                  <c:v>4.8567146532968028E-3</c:v>
                </c:pt>
                <c:pt idx="6">
                  <c:v>5.6114743629307653E-3</c:v>
                </c:pt>
                <c:pt idx="7">
                  <c:v>5.6114743629307653E-3</c:v>
                </c:pt>
                <c:pt idx="8">
                  <c:v>5.6114743629307653E-3</c:v>
                </c:pt>
              </c:numCache>
            </c:numRef>
          </c:xVal>
          <c:yVal>
            <c:numRef>
              <c:f>'[Experimental v Theoretical.xlsx]Experimental Data Analysis'!$K$25:$K$27,'[Experimental v Theoretical.xlsx]Experimental Data Analysis'!$K$31:$K$33,'[Experimental v Theoretical.xlsx]Experimental Data Analysis'!$K$37:$K$39</c:f>
              <c:numCache>
                <c:formatCode>General</c:formatCode>
                <c:ptCount val="9"/>
                <c:pt idx="0">
                  <c:v>2.6839011246959717E-3</c:v>
                </c:pt>
                <c:pt idx="1">
                  <c:v>3.1806980384710098E-3</c:v>
                </c:pt>
                <c:pt idx="2">
                  <c:v>4.0208229303257672E-3</c:v>
                </c:pt>
                <c:pt idx="3">
                  <c:v>3.9310297701567977E-3</c:v>
                </c:pt>
                <c:pt idx="4">
                  <c:v>3.07628433006088E-3</c:v>
                </c:pt>
                <c:pt idx="5">
                  <c:v>3.9684109826646132E-3</c:v>
                </c:pt>
                <c:pt idx="6">
                  <c:v>1.0074023466237212E-2</c:v>
                </c:pt>
                <c:pt idx="7">
                  <c:v>8.6469828514001684E-3</c:v>
                </c:pt>
                <c:pt idx="8">
                  <c:v>8.6469828514001684E-3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EF4-428D-91B2-90427090EA34}"/>
            </c:ext>
          </c:extLst>
        </c:ser>
        <c:ser>
          <c:idx val="1"/>
          <c:order val="1"/>
          <c:tx>
            <c:v>Countercurrent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12"/>
            <c:spPr>
              <a:solidFill>
                <a:schemeClr val="accent2">
                  <a:tint val="77000"/>
                </a:schemeClr>
              </a:solidFill>
              <a:ln w="9525">
                <a:solidFill>
                  <a:schemeClr val="accent2">
                    <a:tint val="77000"/>
                  </a:schemeClr>
                </a:solidFill>
              </a:ln>
              <a:effectLst/>
            </c:spPr>
          </c:marker>
          <c:trendline>
            <c:spPr>
              <a:ln w="38100" cap="rnd">
                <a:solidFill>
                  <a:schemeClr val="accent2">
                    <a:tint val="77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xVal>
            <c:numRef>
              <c:f>'[Experimental v Theoretical.xlsx]Experimental Data Analysis'!$J$28:$J$30,'[Experimental v Theoretical.xlsx]Experimental Data Analysis'!$J$34:$J$36,'[Experimental v Theoretical.xlsx]Experimental Data Analysis'!$J$40:$J$42</c:f>
              <c:numCache>
                <c:formatCode>General</c:formatCode>
                <c:ptCount val="9"/>
                <c:pt idx="0">
                  <c:v>4.2372357434375171E-3</c:v>
                </c:pt>
                <c:pt idx="1">
                  <c:v>4.2372357434375171E-3</c:v>
                </c:pt>
                <c:pt idx="2">
                  <c:v>4.2372357434375171E-3</c:v>
                </c:pt>
                <c:pt idx="3">
                  <c:v>4.8567146532968028E-3</c:v>
                </c:pt>
                <c:pt idx="4">
                  <c:v>4.8567146532968028E-3</c:v>
                </c:pt>
                <c:pt idx="5">
                  <c:v>4.8567146532968028E-3</c:v>
                </c:pt>
                <c:pt idx="6">
                  <c:v>5.6114743629307653E-3</c:v>
                </c:pt>
                <c:pt idx="7">
                  <c:v>5.6114743629307653E-3</c:v>
                </c:pt>
                <c:pt idx="8">
                  <c:v>5.6114743629307653E-3</c:v>
                </c:pt>
              </c:numCache>
            </c:numRef>
          </c:xVal>
          <c:yVal>
            <c:numRef>
              <c:f>'[Experimental v Theoretical.xlsx]Experimental Data Analysis'!$K$28:$K$30,'[Experimental v Theoretical.xlsx]Experimental Data Analysis'!$K$34:$K$36,'[Experimental v Theoretical.xlsx]Experimental Data Analysis'!$K$40:$K$42</c:f>
              <c:numCache>
                <c:formatCode>General</c:formatCode>
                <c:ptCount val="9"/>
                <c:pt idx="0">
                  <c:v>3.0592690458688E-3</c:v>
                </c:pt>
                <c:pt idx="1">
                  <c:v>2.4211386159725024E-3</c:v>
                </c:pt>
                <c:pt idx="2">
                  <c:v>2.5464534385618623E-3</c:v>
                </c:pt>
                <c:pt idx="3">
                  <c:v>4.0532105905111675E-3</c:v>
                </c:pt>
                <c:pt idx="4">
                  <c:v>3.8385111960905828E-3</c:v>
                </c:pt>
                <c:pt idx="5">
                  <c:v>4.7097271528951214E-3</c:v>
                </c:pt>
                <c:pt idx="6">
                  <c:v>6.6495975072348099E-3</c:v>
                </c:pt>
                <c:pt idx="7">
                  <c:v>7.1087637787084308E-3</c:v>
                </c:pt>
                <c:pt idx="8">
                  <c:v>7.8080797474386083E-3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5EF4-428D-91B2-90427090EA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41462872"/>
        <c:axId val="1141450720"/>
      </c:scatterChart>
      <c:valAx>
        <c:axId val="1141462872"/>
        <c:scaling>
          <c:orientation val="minMax"/>
          <c:min val="4.000000000000001E-3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800" b="1"/>
                  <a:t>1/Re</a:t>
                </a:r>
              </a:p>
            </c:rich>
          </c:tx>
          <c:layout>
            <c:manualLayout>
              <c:xMode val="edge"/>
              <c:yMode val="edge"/>
              <c:x val="0.45907721743477709"/>
              <c:y val="0.9000453089493046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254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141450720"/>
        <c:crosses val="autoZero"/>
        <c:crossBetween val="midCat"/>
        <c:minorUnit val="2.5000000000000011E-4"/>
      </c:valAx>
      <c:valAx>
        <c:axId val="1141450720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800" b="1"/>
                  <a:t>1/U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254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141462872"/>
        <c:crosses val="autoZero"/>
        <c:crossBetween val="midCat"/>
        <c:majorUnit val="3.0000000000000009E-3"/>
        <c:minorUnit val="1.5000000000000005E-3"/>
      </c:valAx>
      <c:spPr>
        <a:noFill/>
        <a:ln w="38100">
          <a:solidFill>
            <a:schemeClr val="tx1"/>
          </a:solidFill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0190749500644203"/>
          <c:y val="0.58616502603952547"/>
          <c:w val="0.31094405774732109"/>
          <c:h val="0.1510388694804865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 b="0" i="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47DE6C-24A7-4DC2-BD7B-8F01F64403D4}" type="doc">
      <dgm:prSet loTypeId="urn:microsoft.com/office/officeart/2005/8/layout/bProcess4" loCatId="process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325430C4-98EA-4BBB-9B74-47B732D0E65C}">
          <dgm:prSet phldrT="[Text]" custT="1"/>
          <dgm:spPr/>
          <dgm:t>
            <a:bodyPr/>
            <a:lstStyle/>
            <a:p>
              <a:pPr algn="ctr"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𝑅𝑒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𝐷𝑣</m:t>
                        </m:r>
                        <m:r>
                          <m:rPr>
                            <m:sty m:val="p"/>
                          </m:rPr>
                          <a:rPr lang="el-GR" sz="2400" b="0" i="1" smtClean="0">
                            <a:latin typeface="Cambria Math" panose="02040503050406030204" pitchFamily="18" charset="0"/>
                          </a:rPr>
                          <m:t>ρ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sz="2400" b="0" i="1" smtClean="0">
                            <a:latin typeface="Cambria Math" panose="02040503050406030204" pitchFamily="18" charset="0"/>
                          </a:rPr>
                          <m:t>μ</m:t>
                        </m:r>
                      </m:den>
                    </m:f>
                  </m:oMath>
                </m:oMathPara>
              </a14:m>
              <a:endParaRPr lang="en-US" sz="2400" dirty="0"/>
            </a:p>
          </dgm:t>
        </dgm:pt>
      </mc:Choice>
      <mc:Fallback xmlns="">
        <dgm:pt modelId="{325430C4-98EA-4BBB-9B74-47B732D0E65C}">
          <dgm:prSet phldrT="[Text]" custT="1"/>
          <dgm:spPr/>
          <dgm:t>
            <a:bodyPr/>
            <a:lstStyle/>
            <a:p>
              <a:pPr algn="ctr"/>
              <a:r>
                <a:rPr lang="en-US" sz="2400" b="0" i="0" smtClean="0">
                  <a:latin typeface="Cambria Math" panose="02040503050406030204" pitchFamily="18" charset="0"/>
                </a:rPr>
                <a:t>𝑁_𝑅𝑒=𝐷𝑣</a:t>
              </a:r>
              <a:r>
                <a:rPr lang="el-GR" sz="2400" b="0" i="0" smtClean="0">
                  <a:latin typeface="Cambria Math" panose="02040503050406030204" pitchFamily="18" charset="0"/>
                </a:rPr>
                <a:t>ρ</a:t>
              </a:r>
              <a:r>
                <a:rPr lang="en-US" sz="2400" b="0" i="0" smtClean="0">
                  <a:latin typeface="Cambria Math" panose="02040503050406030204" pitchFamily="18" charset="0"/>
                </a:rPr>
                <a:t>/</a:t>
              </a:r>
              <a:r>
                <a:rPr lang="el-GR" sz="2400" b="0" i="0" smtClean="0">
                  <a:latin typeface="Cambria Math" panose="02040503050406030204" pitchFamily="18" charset="0"/>
                </a:rPr>
                <a:t>μ</a:t>
              </a:r>
              <a:endParaRPr lang="en-US" sz="2400" dirty="0"/>
            </a:p>
          </dgm:t>
        </dgm:pt>
      </mc:Fallback>
    </mc:AlternateContent>
    <dgm:pt modelId="{25820AAC-8065-4A36-85B7-CDEF7864A673}" type="parTrans" cxnId="{3BDC5EAC-440A-47C8-A562-1072D752D824}">
      <dgm:prSet/>
      <dgm:spPr/>
      <dgm:t>
        <a:bodyPr/>
        <a:lstStyle/>
        <a:p>
          <a:pPr algn="ctr"/>
          <a:endParaRPr lang="en-US" sz="1800"/>
        </a:p>
      </dgm:t>
    </dgm:pt>
    <dgm:pt modelId="{31F64661-938F-4F62-B4E7-42634348797F}" type="sibTrans" cxnId="{3BDC5EAC-440A-47C8-A562-1072D752D824}">
      <dgm:prSet/>
      <dgm:spPr/>
      <dgm:t>
        <a:bodyPr/>
        <a:lstStyle/>
        <a:p>
          <a:pPr algn="ctr"/>
          <a:endParaRPr lang="en-US" sz="1800"/>
        </a:p>
      </dgm:t>
    </dgm:pt>
    <dgm:pt modelId="{99AF51EE-7617-4DBE-A2BC-C42BEE97E19D}">
      <dgm:prSet phldrT="[Text]" custT="1"/>
      <dgm:spPr/>
      <dgm:t>
        <a:bodyPr/>
        <a:lstStyle/>
        <a:p>
          <a:pPr algn="ctr"/>
          <a:r>
            <a:rPr lang="en-US" sz="2400" dirty="0"/>
            <a:t>Goal seek to match design and experimental </a:t>
          </a:r>
          <a:r>
            <a:rPr lang="en-US" sz="2400" dirty="0" err="1"/>
            <a:t>N</a:t>
          </a:r>
          <a:r>
            <a:rPr lang="en-US" sz="2400" baseline="-25000" dirty="0" err="1"/>
            <a:t>ReS</a:t>
          </a:r>
          <a:endParaRPr lang="en-US" sz="2400" dirty="0"/>
        </a:p>
      </dgm:t>
    </dgm:pt>
    <dgm:pt modelId="{5EDCC20C-0D98-422F-AE3F-EE70E4BEE8B9}" type="parTrans" cxnId="{633E0E37-0F39-4507-994B-6002824AFE02}">
      <dgm:prSet/>
      <dgm:spPr/>
      <dgm:t>
        <a:bodyPr/>
        <a:lstStyle/>
        <a:p>
          <a:pPr algn="ctr"/>
          <a:endParaRPr lang="en-US" sz="1800"/>
        </a:p>
      </dgm:t>
    </dgm:pt>
    <dgm:pt modelId="{888072BD-12DF-4B7F-8802-904866B31CE3}" type="sibTrans" cxnId="{633E0E37-0F39-4507-994B-6002824AFE02}">
      <dgm:prSet/>
      <dgm:spPr/>
      <dgm:t>
        <a:bodyPr/>
        <a:lstStyle/>
        <a:p>
          <a:pPr algn="ctr"/>
          <a:endParaRPr lang="en-US" sz="1800"/>
        </a:p>
      </dgm:t>
    </dgm:pt>
    <mc:AlternateContent xmlns:mc="http://schemas.openxmlformats.org/markup-compatibility/2006" xmlns:a14="http://schemas.microsoft.com/office/drawing/2010/main">
      <mc:Choice Requires="a14">
        <dgm:pt modelId="{075EBB24-811D-421E-B576-E5D7FD2F46CD}">
          <dgm:prSet phldrT="[Text]" custT="1"/>
          <dgm:spPr/>
          <dgm:t>
            <a:bodyPr/>
            <a:lstStyle/>
            <a:p>
              <a:pPr algn="ctr"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mtClean="0">
                                <a:latin typeface="Cambria Math" panose="02040503050406030204" pitchFamily="18" charset="0"/>
                              </a:rPr>
                              <m:t>ṁ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𝑠𝑙𝑎𝑏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mtClean="0">
                                <a:latin typeface="Cambria Math" panose="02040503050406030204" pitchFamily="18" charset="0"/>
                              </a:rPr>
                              <m:t>ṁ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𝑤𝑙𝑎𝑏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mtClean="0">
                                <a:latin typeface="Cambria Math" panose="02040503050406030204" pitchFamily="18" charset="0"/>
                              </a:rPr>
                              <m:t>ṁ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𝑠𝑑𝑒𝑠𝑖𝑔𝑛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mtClean="0">
                                <a:latin typeface="Cambria Math" panose="02040503050406030204" pitchFamily="18" charset="0"/>
                              </a:rPr>
                              <m:t>ṁ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𝑤𝑑𝑒𝑠𝑖𝑔𝑛</m:t>
                            </m:r>
                          </m:sub>
                        </m:sSub>
                      </m:den>
                    </m:f>
                  </m:oMath>
                </m:oMathPara>
              </a14:m>
              <a:endParaRPr lang="en-US" sz="2400" dirty="0"/>
            </a:p>
          </dgm:t>
        </dgm:pt>
      </mc:Choice>
      <mc:Fallback xmlns="">
        <dgm:pt modelId="{075EBB24-811D-421E-B576-E5D7FD2F46CD}">
          <dgm:prSet phldrT="[Text]" custT="1"/>
          <dgm:spPr/>
          <dgm:t>
            <a:bodyPr/>
            <a:lstStyle/>
            <a:p>
              <a:pPr algn="ctr"/>
              <a:r>
                <a:rPr lang="en-US" sz="2400" i="0" smtClean="0">
                  <a:latin typeface="Cambria Math" panose="02040503050406030204" pitchFamily="18" charset="0"/>
                </a:rPr>
                <a:t>ṁ_</a:t>
              </a:r>
              <a:r>
                <a:rPr lang="en-US" sz="2400" b="0" i="0" smtClean="0">
                  <a:latin typeface="Cambria Math" panose="02040503050406030204" pitchFamily="18" charset="0"/>
                </a:rPr>
                <a:t>𝑠𝑙𝑎𝑏/</a:t>
              </a:r>
              <a:r>
                <a:rPr lang="en-US" sz="2400" i="0" smtClean="0">
                  <a:latin typeface="Cambria Math" panose="02040503050406030204" pitchFamily="18" charset="0"/>
                </a:rPr>
                <a:t>ṁ_</a:t>
              </a:r>
              <a:r>
                <a:rPr lang="en-US" sz="2400" b="0" i="0" smtClean="0">
                  <a:latin typeface="Cambria Math" panose="02040503050406030204" pitchFamily="18" charset="0"/>
                </a:rPr>
                <a:t>𝑤𝑙𝑎𝑏 =</a:t>
              </a:r>
              <a:r>
                <a:rPr lang="en-US" sz="2400" i="0" smtClean="0">
                  <a:latin typeface="Cambria Math" panose="02040503050406030204" pitchFamily="18" charset="0"/>
                </a:rPr>
                <a:t>ṁ</a:t>
              </a:r>
              <a:r>
                <a:rPr lang="en-US" sz="2400" b="0" i="0" smtClean="0">
                  <a:latin typeface="Cambria Math" panose="02040503050406030204" pitchFamily="18" charset="0"/>
                </a:rPr>
                <a:t>_𝑠𝑑𝑒𝑠𝑖𝑔𝑛/</a:t>
              </a:r>
              <a:r>
                <a:rPr lang="en-US" sz="2400" i="0" smtClean="0">
                  <a:latin typeface="Cambria Math" panose="02040503050406030204" pitchFamily="18" charset="0"/>
                </a:rPr>
                <a:t>ṁ</a:t>
              </a:r>
              <a:r>
                <a:rPr lang="en-US" sz="2400" b="0" i="0" smtClean="0">
                  <a:latin typeface="Cambria Math" panose="02040503050406030204" pitchFamily="18" charset="0"/>
                </a:rPr>
                <a:t>_𝑤𝑑𝑒𝑠𝑖𝑔𝑛 </a:t>
              </a:r>
              <a:endParaRPr lang="en-US" sz="2400" dirty="0"/>
            </a:p>
          </dgm:t>
        </dgm:pt>
      </mc:Fallback>
    </mc:AlternateContent>
    <dgm:pt modelId="{74CADE48-145F-4AFF-8433-FD12081F833D}" type="parTrans" cxnId="{4AC4B3A3-56E8-4FA7-826C-204A90EE9FC7}">
      <dgm:prSet/>
      <dgm:spPr/>
      <dgm:t>
        <a:bodyPr/>
        <a:lstStyle/>
        <a:p>
          <a:pPr algn="ctr"/>
          <a:endParaRPr lang="en-US" sz="1800"/>
        </a:p>
      </dgm:t>
    </dgm:pt>
    <dgm:pt modelId="{9052708F-1F23-4FBB-8253-CE569FAA7DEC}" type="sibTrans" cxnId="{4AC4B3A3-56E8-4FA7-826C-204A90EE9FC7}">
      <dgm:prSet/>
      <dgm:spPr/>
      <dgm:t>
        <a:bodyPr/>
        <a:lstStyle/>
        <a:p>
          <a:pPr algn="ctr"/>
          <a:endParaRPr lang="en-US" sz="1800"/>
        </a:p>
      </dgm:t>
    </dgm:pt>
    <dgm:pt modelId="{735969C9-7C8C-443D-BB56-066CB5C59703}">
      <dgm:prSet phldrT="[Text]" custT="1"/>
      <dgm:spPr/>
      <dgm:t>
        <a:bodyPr/>
        <a:lstStyle/>
        <a:p>
          <a:pPr algn="ctr"/>
          <a:r>
            <a:rPr lang="en-US" sz="2400" b="0" i="0" dirty="0">
              <a:latin typeface="+mn-lt"/>
            </a:rPr>
            <a:t>Use Figure 2 to solve for </a:t>
          </a:r>
          <a:r>
            <a:rPr lang="en-US" sz="2400" b="0" i="0" dirty="0" err="1">
              <a:latin typeface="+mn-lt"/>
            </a:rPr>
            <a:t>U</a:t>
          </a:r>
          <a:r>
            <a:rPr lang="en-US" sz="2400" b="0" i="0" baseline="-25000" dirty="0" err="1">
              <a:latin typeface="+mn-lt"/>
            </a:rPr>
            <a:t>design</a:t>
          </a:r>
          <a:endParaRPr lang="en-US" sz="2400" b="0" i="0" baseline="-25000" dirty="0">
            <a:latin typeface="+mn-lt"/>
          </a:endParaRPr>
        </a:p>
      </dgm:t>
    </dgm:pt>
    <dgm:pt modelId="{863CA8A2-5579-4D98-8B06-AB03370003F2}" type="parTrans" cxnId="{4414ED25-3B39-4045-BCEB-948C41F186D5}">
      <dgm:prSet/>
      <dgm:spPr/>
      <dgm:t>
        <a:bodyPr/>
        <a:lstStyle/>
        <a:p>
          <a:pPr algn="ctr"/>
          <a:endParaRPr lang="en-US" sz="1800"/>
        </a:p>
      </dgm:t>
    </dgm:pt>
    <dgm:pt modelId="{F86A1DFF-4384-4C16-9213-D4524B7CAC9C}" type="sibTrans" cxnId="{4414ED25-3B39-4045-BCEB-948C41F186D5}">
      <dgm:prSet/>
      <dgm:spPr/>
      <dgm:t>
        <a:bodyPr/>
        <a:lstStyle/>
        <a:p>
          <a:pPr algn="ctr"/>
          <a:endParaRPr lang="en-US" sz="1800"/>
        </a:p>
      </dgm:t>
    </dgm:pt>
    <mc:AlternateContent xmlns:mc="http://schemas.openxmlformats.org/markup-compatibility/2006" xmlns:a14="http://schemas.microsoft.com/office/drawing/2010/main">
      <mc:Choice Requires="a14">
        <dgm:pt modelId="{B2DA1038-1502-4954-8E19-9655F87D86D0}">
          <dgm:prSet phldrT="[Text]" custT="1"/>
          <dgm:spPr/>
          <dgm:t>
            <a:bodyPr/>
            <a:lstStyle/>
            <a:p>
              <a:pPr algn="ctr"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latin typeface="Cambria Math" panose="02040503050406030204" pitchFamily="18" charset="0"/>
                          </a:rPr>
                          <m:t>ṁ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𝑤𝑑</m:t>
                        </m:r>
                      </m:sub>
                    </m:sSub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m:rPr>
                        <m:sty m:val="p"/>
                      </m:rPr>
                      <a:rPr lang="el-GR" sz="2400" i="1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m:oMathPara>
              </a14:m>
              <a:endParaRPr lang="en-US" sz="2400" b="0" i="1" dirty="0">
                <a:latin typeface="Cambria Math" panose="02040503050406030204" pitchFamily="18" charset="0"/>
              </a:endParaRPr>
            </a:p>
            <a:p>
              <a:pPr algn="ctr"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𝑈𝐴</m:t>
                    </m:r>
                    <m:r>
                      <m:rPr>
                        <m:sty m:val="p"/>
                      </m:rPr>
                      <a:rPr lang="el-GR" sz="2400" b="0" i="1" dirty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𝑇</m:t>
                    </m:r>
                  </m:oMath>
                </m:oMathPara>
              </a14:m>
              <a:endParaRPr lang="en-US" sz="2400" dirty="0"/>
            </a:p>
          </dgm:t>
        </dgm:pt>
      </mc:Choice>
      <mc:Fallback xmlns="">
        <dgm:pt modelId="{B2DA1038-1502-4954-8E19-9655F87D86D0}">
          <dgm:prSet phldrT="[Text]" custT="1"/>
          <dgm:spPr/>
          <dgm:t>
            <a:bodyPr/>
            <a:lstStyle/>
            <a:p>
              <a:pPr algn="ctr"/>
              <a:r>
                <a:rPr lang="en-US" sz="2400" b="0" i="0" smtClean="0">
                  <a:latin typeface="Cambria Math" panose="02040503050406030204" pitchFamily="18" charset="0"/>
                </a:rPr>
                <a:t>𝑞=</a:t>
              </a:r>
              <a:r>
                <a:rPr lang="en-US" sz="2400" i="0" smtClean="0">
                  <a:latin typeface="Cambria Math" panose="02040503050406030204" pitchFamily="18" charset="0"/>
                </a:rPr>
                <a:t>ṁ_</a:t>
              </a:r>
              <a:r>
                <a:rPr lang="en-US" sz="2400" b="0" i="0" smtClean="0">
                  <a:latin typeface="Cambria Math" panose="02040503050406030204" pitchFamily="18" charset="0"/>
                </a:rPr>
                <a:t>𝑤𝑑 𝐶_𝑝</a:t>
              </a:r>
              <a:r>
                <a:rPr lang="el-GR" sz="2400" b="0" i="0" smtClean="0">
                  <a:latin typeface="Cambria Math" panose="02040503050406030204" pitchFamily="18" charset="0"/>
                </a:rPr>
                <a:t> </a:t>
              </a:r>
              <a:r>
                <a:rPr lang="el-GR" sz="2400" i="0" smtClean="0">
                  <a:latin typeface="Cambria Math" panose="02040503050406030204" pitchFamily="18" charset="0"/>
                </a:rPr>
                <a:t>Δ</a:t>
              </a:r>
              <a:r>
                <a:rPr lang="en-US" sz="2400" b="0" i="0" smtClean="0">
                  <a:latin typeface="Cambria Math" panose="02040503050406030204" pitchFamily="18" charset="0"/>
                </a:rPr>
                <a:t>𝑇</a:t>
              </a:r>
              <a:endParaRPr lang="en-US" sz="2400" b="0" i="1" dirty="0">
                <a:latin typeface="Cambria Math" panose="02040503050406030204" pitchFamily="18" charset="0"/>
              </a:endParaRPr>
            </a:p>
            <a:p>
              <a:pPr algn="ctr"/>
              <a:r>
                <a:rPr lang="en-US" sz="2400" b="0" i="0" dirty="0" smtClean="0">
                  <a:latin typeface="Cambria Math" panose="02040503050406030204" pitchFamily="18" charset="0"/>
                </a:rPr>
                <a:t>𝑞=𝑈𝐴</a:t>
              </a:r>
              <a:r>
                <a:rPr lang="el-GR" sz="2400" b="0" i="0" dirty="0" smtClean="0">
                  <a:latin typeface="Cambria Math" panose="02040503050406030204" pitchFamily="18" charset="0"/>
                </a:rPr>
                <a:t>Δ</a:t>
              </a:r>
              <a:r>
                <a:rPr lang="en-US" sz="2400" b="0" i="0" dirty="0" smtClean="0">
                  <a:latin typeface="Cambria Math" panose="02040503050406030204" pitchFamily="18" charset="0"/>
                </a:rPr>
                <a:t>𝑇</a:t>
              </a:r>
              <a:endParaRPr lang="en-US" sz="2400" dirty="0"/>
            </a:p>
          </dgm:t>
        </dgm:pt>
      </mc:Fallback>
    </mc:AlternateContent>
    <dgm:pt modelId="{38636066-C6C4-4AF7-BEE2-E98FF94CB4A1}" type="parTrans" cxnId="{5F563408-AFDA-4ED2-B73B-7BDD44DEDE12}">
      <dgm:prSet/>
      <dgm:spPr/>
      <dgm:t>
        <a:bodyPr/>
        <a:lstStyle/>
        <a:p>
          <a:pPr algn="ctr"/>
          <a:endParaRPr lang="en-US" sz="1800"/>
        </a:p>
      </dgm:t>
    </dgm:pt>
    <dgm:pt modelId="{12345693-8EE7-4CD8-B8E7-422C6DF5941E}" type="sibTrans" cxnId="{5F563408-AFDA-4ED2-B73B-7BDD44DEDE12}">
      <dgm:prSet/>
      <dgm:spPr/>
      <dgm:t>
        <a:bodyPr/>
        <a:lstStyle/>
        <a:p>
          <a:pPr algn="ctr"/>
          <a:endParaRPr lang="en-US" sz="1800"/>
        </a:p>
      </dgm:t>
    </dgm:pt>
    <dgm:pt modelId="{408211EB-A9EE-4063-8056-26224ADA657F}">
      <dgm:prSet custT="1"/>
      <dgm:spPr/>
      <dgm:t>
        <a:bodyPr/>
        <a:lstStyle/>
        <a:p>
          <a:pPr algn="ctr"/>
          <a:r>
            <a:rPr lang="en-US" sz="2400" dirty="0"/>
            <a:t>Perform a t-test to find if flow pattern makes a difference</a:t>
          </a:r>
        </a:p>
      </dgm:t>
    </dgm:pt>
    <dgm:pt modelId="{CB374266-A00C-4294-B145-FC20B4D79F22}" type="parTrans" cxnId="{C8DBB63C-70C0-45A5-9D5C-DA1B20EA6685}">
      <dgm:prSet/>
      <dgm:spPr/>
      <dgm:t>
        <a:bodyPr/>
        <a:lstStyle/>
        <a:p>
          <a:pPr algn="ctr"/>
          <a:endParaRPr lang="en-US" sz="1800"/>
        </a:p>
      </dgm:t>
    </dgm:pt>
    <dgm:pt modelId="{277C348B-447E-403F-AC43-144774B00B13}" type="sibTrans" cxnId="{C8DBB63C-70C0-45A5-9D5C-DA1B20EA6685}">
      <dgm:prSet/>
      <dgm:spPr/>
      <dgm:t>
        <a:bodyPr/>
        <a:lstStyle/>
        <a:p>
          <a:pPr algn="ctr"/>
          <a:endParaRPr lang="en-US" sz="1800"/>
        </a:p>
      </dgm:t>
    </dgm:pt>
    <dgm:pt modelId="{93EFC92F-2995-43EB-8372-A0752ABE1915}">
      <dgm:prSet custT="1"/>
      <dgm:spPr/>
      <dgm:t>
        <a:bodyPr/>
        <a:lstStyle/>
        <a:p>
          <a:pPr algn="ctr"/>
          <a:r>
            <a:rPr lang="en-US" sz="2400" dirty="0"/>
            <a:t>Goal seek with </a:t>
          </a:r>
          <a:r>
            <a:rPr lang="en-US" sz="2400" dirty="0" err="1"/>
            <a:t>N</a:t>
          </a:r>
          <a:r>
            <a:rPr lang="en-US" sz="2400" baseline="-25000" dirty="0" err="1"/>
            <a:t>ReW</a:t>
          </a:r>
          <a:r>
            <a:rPr lang="en-US" sz="2400" dirty="0"/>
            <a:t> to find D</a:t>
          </a:r>
        </a:p>
      </dgm:t>
    </dgm:pt>
    <dgm:pt modelId="{0BE2E026-E719-411D-A1C6-04599A11EE64}" type="parTrans" cxnId="{E0A48124-DD15-4889-B992-6BEDDE84C377}">
      <dgm:prSet/>
      <dgm:spPr/>
      <dgm:t>
        <a:bodyPr/>
        <a:lstStyle/>
        <a:p>
          <a:pPr algn="ctr"/>
          <a:endParaRPr lang="en-US" sz="1800"/>
        </a:p>
      </dgm:t>
    </dgm:pt>
    <dgm:pt modelId="{74CBF093-FEB3-43F9-8D42-EB5D6A865D1F}" type="sibTrans" cxnId="{E0A48124-DD15-4889-B992-6BEDDE84C377}">
      <dgm:prSet/>
      <dgm:spPr/>
      <dgm:t>
        <a:bodyPr/>
        <a:lstStyle/>
        <a:p>
          <a:pPr algn="ctr"/>
          <a:endParaRPr lang="en-US" sz="1800"/>
        </a:p>
      </dgm:t>
    </dgm:pt>
    <mc:AlternateContent xmlns:mc="http://schemas.openxmlformats.org/markup-compatibility/2006" xmlns:a14="http://schemas.microsoft.com/office/drawing/2010/main">
      <mc:Choice Requires="a14">
        <dgm:pt modelId="{5F8736AF-A023-48B5-A53F-1493C8AF56F6}">
          <dgm:prSet custT="1"/>
          <dgm:spPr/>
          <dgm:t>
            <a:bodyPr/>
            <a:lstStyle/>
            <a:p>
              <a:pPr algn="ctr"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sz="2400" b="0" i="1" smtClean="0">
                            <a:latin typeface="Cambria Math" panose="02040503050406030204" pitchFamily="18" charset="0"/>
                          </a:rPr>
                          <m:t>π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den>
                    </m:f>
                  </m:oMath>
                </m:oMathPara>
              </a14:m>
              <a:endParaRPr lang="en-US" sz="2400" dirty="0"/>
            </a:p>
          </dgm:t>
        </dgm:pt>
      </mc:Choice>
      <mc:Fallback xmlns="">
        <dgm:pt modelId="{5F8736AF-A023-48B5-A53F-1493C8AF56F6}">
          <dgm:prSet custT="1"/>
          <dgm:spPr/>
          <dgm:t>
            <a:bodyPr/>
            <a:lstStyle/>
            <a:p>
              <a:pPr algn="ctr"/>
              <a:r>
                <a:rPr lang="en-US" sz="2400" b="0" i="0" smtClean="0">
                  <a:latin typeface="Cambria Math" panose="02040503050406030204" pitchFamily="18" charset="0"/>
                </a:rPr>
                <a:t>𝐿=𝐴/</a:t>
              </a:r>
              <a:r>
                <a:rPr lang="el-GR" sz="2400" b="0" i="0" smtClean="0">
                  <a:latin typeface="Cambria Math" panose="02040503050406030204" pitchFamily="18" charset="0"/>
                </a:rPr>
                <a:t>π</a:t>
              </a:r>
              <a:r>
                <a:rPr lang="en-US" sz="2400" b="0" i="0" smtClean="0">
                  <a:latin typeface="Cambria Math" panose="02040503050406030204" pitchFamily="18" charset="0"/>
                </a:rPr>
                <a:t>𝐷</a:t>
              </a:r>
              <a:endParaRPr lang="en-US" sz="2400" dirty="0"/>
            </a:p>
          </dgm:t>
        </dgm:pt>
      </mc:Fallback>
    </mc:AlternateContent>
    <dgm:pt modelId="{6E6BF941-268A-4949-A6C7-56D29199EDA6}" type="parTrans" cxnId="{A7E5AF3B-F21D-43AB-B97C-7581589DE351}">
      <dgm:prSet/>
      <dgm:spPr/>
      <dgm:t>
        <a:bodyPr/>
        <a:lstStyle/>
        <a:p>
          <a:pPr algn="ctr"/>
          <a:endParaRPr lang="en-US" sz="1800"/>
        </a:p>
      </dgm:t>
    </dgm:pt>
    <dgm:pt modelId="{F18C9AA9-7215-470D-9DB2-59EC19154683}" type="sibTrans" cxnId="{A7E5AF3B-F21D-43AB-B97C-7581589DE351}">
      <dgm:prSet/>
      <dgm:spPr/>
      <dgm:t>
        <a:bodyPr/>
        <a:lstStyle/>
        <a:p>
          <a:pPr algn="ctr"/>
          <a:endParaRPr lang="en-US" sz="1800"/>
        </a:p>
      </dgm:t>
    </dgm:pt>
    <mc:AlternateContent xmlns:mc="http://schemas.openxmlformats.org/markup-compatibility/2006" xmlns:a14="http://schemas.microsoft.com/office/drawing/2010/main">
      <mc:Choice Requires="a14">
        <dgm:pt modelId="{E43BD2D0-D0E6-4C6F-B49B-54DAE809465C}">
          <dgm:prSet custT="1"/>
          <dgm:spPr/>
          <dgm:t>
            <a:bodyPr/>
            <a:lstStyle/>
            <a:p>
              <a:pPr algn="ctr"/>
              <a14:m>
                <m:oMath xmlns:m="http://schemas.openxmlformats.org/officeDocument/2006/math">
                  <m:sSub>
                    <m:sSubPr>
                      <m:ctrlPr>
                        <a:rPr lang="en-US" sz="2400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ṁ</m:t>
                      </m:r>
                    </m:e>
                    <m: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𝑠</m:t>
                      </m:r>
                    </m:sub>
                  </m:sSub>
                  <m:sSub>
                    <m:sSubPr>
                      <m:ctrlPr>
                        <a:rPr lang="en-US" sz="2400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h</m:t>
                      </m:r>
                    </m:e>
                    <m: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𝑓𝑔</m:t>
                      </m:r>
                    </m:sub>
                  </m:sSub>
                  <m:r>
                    <a:rPr lang="en-US" sz="2400" b="0" i="1" smtClean="0">
                      <a:latin typeface="Cambria Math" panose="02040503050406030204" pitchFamily="18" charset="0"/>
                    </a:rPr>
                    <m:t>=</m:t>
                  </m:r>
                  <m:sSub>
                    <m:sSubPr>
                      <m:ctrlPr>
                        <a:rPr lang="en-US" sz="2400" b="0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ṁ</m:t>
                      </m:r>
                    </m:e>
                    <m: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𝑤</m:t>
                      </m:r>
                    </m:sub>
                  </m:sSub>
                  <m:sSub>
                    <m:sSubPr>
                      <m:ctrlPr>
                        <a:rPr lang="en-US" sz="2400" b="0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𝑐</m:t>
                      </m:r>
                    </m:e>
                    <m: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𝑝</m:t>
                      </m:r>
                    </m:sub>
                  </m:sSub>
                  <m:r>
                    <m:rPr>
                      <m:sty m:val="p"/>
                    </m:rPr>
                    <a:rPr lang="el-GR" sz="2400" b="0" i="1" smtClean="0">
                      <a:latin typeface="Cambria Math" panose="02040503050406030204" pitchFamily="18" charset="0"/>
                    </a:rPr>
                    <m:t>Δ</m:t>
                  </m:r>
                  <m:r>
                    <a:rPr lang="en-US" sz="2400" b="0" i="1" smtClean="0">
                      <a:latin typeface="Cambria Math" panose="02040503050406030204" pitchFamily="18" charset="0"/>
                    </a:rPr>
                    <m:t>𝑇</m:t>
                  </m:r>
                </m:oMath>
              </a14:m>
              <a:r>
                <a:rPr lang="en-US" sz="2400" dirty="0"/>
                <a:t> to solve for </a:t>
              </a:r>
              <a:r>
                <a:rPr lang="en-US" sz="2400" dirty="0" err="1"/>
                <a:t>T</a:t>
              </a:r>
              <a:r>
                <a:rPr lang="en-US" sz="2400" baseline="-25000" dirty="0" err="1"/>
                <a:t>f</a:t>
              </a:r>
              <a:endParaRPr lang="en-US" sz="2400" dirty="0"/>
            </a:p>
          </dgm:t>
        </dgm:pt>
      </mc:Choice>
      <mc:Fallback xmlns="">
        <dgm:pt modelId="{E43BD2D0-D0E6-4C6F-B49B-54DAE809465C}">
          <dgm:prSet custT="1"/>
          <dgm:spPr/>
          <dgm:t>
            <a:bodyPr/>
            <a:lstStyle/>
            <a:p>
              <a:pPr algn="ctr"/>
              <a:r>
                <a:rPr lang="en-US" sz="2400" i="0" smtClean="0">
                  <a:latin typeface="Cambria Math" panose="02040503050406030204" pitchFamily="18" charset="0"/>
                </a:rPr>
                <a:t>ṁ_</a:t>
              </a:r>
              <a:r>
                <a:rPr lang="en-US" sz="2400" b="0" i="0" smtClean="0">
                  <a:latin typeface="Cambria Math" panose="02040503050406030204" pitchFamily="18" charset="0"/>
                </a:rPr>
                <a:t>𝑠 ℎ_𝑓𝑔=ṁ_𝑤 𝑐_𝑝</a:t>
              </a:r>
              <a:r>
                <a:rPr lang="el-GR" sz="2400" b="0" i="0" smtClean="0">
                  <a:latin typeface="Cambria Math" panose="02040503050406030204" pitchFamily="18" charset="0"/>
                </a:rPr>
                <a:t> Δ</a:t>
              </a:r>
              <a:r>
                <a:rPr lang="en-US" sz="2400" b="0" i="0" smtClean="0">
                  <a:latin typeface="Cambria Math" panose="02040503050406030204" pitchFamily="18" charset="0"/>
                </a:rPr>
                <a:t>𝑇</a:t>
              </a:r>
              <a:r>
                <a:rPr lang="en-US" sz="2400" dirty="0"/>
                <a:t> to solve for </a:t>
              </a:r>
              <a:r>
                <a:rPr lang="en-US" sz="2400" dirty="0" err="1"/>
                <a:t>T</a:t>
              </a:r>
              <a:r>
                <a:rPr lang="en-US" sz="2400" baseline="-25000" dirty="0" err="1"/>
                <a:t>f</a:t>
              </a:r>
              <a:endParaRPr lang="en-US" sz="2400" dirty="0"/>
            </a:p>
          </dgm:t>
        </dgm:pt>
      </mc:Fallback>
    </mc:AlternateContent>
    <dgm:pt modelId="{9FF59233-6E7E-4D42-9F2E-DD5F5038EA84}" type="parTrans" cxnId="{5F8FF710-7C14-4061-B6A5-A6A08D430119}">
      <dgm:prSet/>
      <dgm:spPr/>
      <dgm:t>
        <a:bodyPr/>
        <a:lstStyle/>
        <a:p>
          <a:pPr algn="ctr"/>
          <a:endParaRPr lang="en-US" sz="1800"/>
        </a:p>
      </dgm:t>
    </dgm:pt>
    <dgm:pt modelId="{B37B875C-744E-413C-85EB-ACD14EF11EE5}" type="sibTrans" cxnId="{5F8FF710-7C14-4061-B6A5-A6A08D430119}">
      <dgm:prSet/>
      <dgm:spPr/>
      <dgm:t>
        <a:bodyPr/>
        <a:lstStyle/>
        <a:p>
          <a:pPr algn="ctr"/>
          <a:endParaRPr lang="en-US" sz="1800"/>
        </a:p>
      </dgm:t>
    </dgm:pt>
    <dgm:pt modelId="{81A7FFB3-7191-4A2B-A55F-F09C94CD509A}" type="pres">
      <dgm:prSet presAssocID="{6A47DE6C-24A7-4DC2-BD7B-8F01F64403D4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CA11E1B-937A-4B0B-A30E-A530B38A3F78}" type="pres">
      <dgm:prSet presAssocID="{408211EB-A9EE-4063-8056-26224ADA657F}" presName="compNode" presStyleCnt="0"/>
      <dgm:spPr/>
    </dgm:pt>
    <dgm:pt modelId="{C7C02F8C-730D-4674-94FC-2A375DCAD9B1}" type="pres">
      <dgm:prSet presAssocID="{408211EB-A9EE-4063-8056-26224ADA657F}" presName="dummyConnPt" presStyleCnt="0"/>
      <dgm:spPr/>
    </dgm:pt>
    <dgm:pt modelId="{63EBB9D9-6B6E-4665-B5EC-7FBAD95AFCD1}" type="pres">
      <dgm:prSet presAssocID="{408211EB-A9EE-4063-8056-26224ADA657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867A28-788A-46CE-8CDA-2CC5A883C99D}" type="pres">
      <dgm:prSet presAssocID="{277C348B-447E-403F-AC43-144774B00B13}" presName="sibTrans" presStyleLbl="bgSibTrans2D1" presStyleIdx="0" presStyleCnt="8"/>
      <dgm:spPr/>
      <dgm:t>
        <a:bodyPr/>
        <a:lstStyle/>
        <a:p>
          <a:endParaRPr lang="en-US"/>
        </a:p>
      </dgm:t>
    </dgm:pt>
    <dgm:pt modelId="{815F0421-7865-4B6C-B686-212B26ACF602}" type="pres">
      <dgm:prSet presAssocID="{325430C4-98EA-4BBB-9B74-47B732D0E65C}" presName="compNode" presStyleCnt="0"/>
      <dgm:spPr/>
    </dgm:pt>
    <dgm:pt modelId="{C24B27CD-27C4-4265-8394-DACB811A5897}" type="pres">
      <dgm:prSet presAssocID="{325430C4-98EA-4BBB-9B74-47B732D0E65C}" presName="dummyConnPt" presStyleCnt="0"/>
      <dgm:spPr/>
    </dgm:pt>
    <dgm:pt modelId="{1E178F41-DE0F-42A4-BB9D-F415D94CB933}" type="pres">
      <dgm:prSet presAssocID="{325430C4-98EA-4BBB-9B74-47B732D0E65C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D97D5A-2EF8-4382-8948-B5E158138045}" type="pres">
      <dgm:prSet presAssocID="{31F64661-938F-4F62-B4E7-42634348797F}" presName="sibTrans" presStyleLbl="bgSibTrans2D1" presStyleIdx="1" presStyleCnt="8"/>
      <dgm:spPr/>
      <dgm:t>
        <a:bodyPr/>
        <a:lstStyle/>
        <a:p>
          <a:endParaRPr lang="en-US"/>
        </a:p>
      </dgm:t>
    </dgm:pt>
    <dgm:pt modelId="{7C57F41E-7E18-48EF-B4BB-3F9FE35D7EF8}" type="pres">
      <dgm:prSet presAssocID="{99AF51EE-7617-4DBE-A2BC-C42BEE97E19D}" presName="compNode" presStyleCnt="0"/>
      <dgm:spPr/>
    </dgm:pt>
    <dgm:pt modelId="{528ECA0B-6058-495C-8AB4-091707005EC9}" type="pres">
      <dgm:prSet presAssocID="{99AF51EE-7617-4DBE-A2BC-C42BEE97E19D}" presName="dummyConnPt" presStyleCnt="0"/>
      <dgm:spPr/>
    </dgm:pt>
    <dgm:pt modelId="{236B320F-B74A-468D-A76C-A808F4B9B773}" type="pres">
      <dgm:prSet presAssocID="{99AF51EE-7617-4DBE-A2BC-C42BEE97E19D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F6908-1B2C-4C5E-BEC7-51160900AFFE}" type="pres">
      <dgm:prSet presAssocID="{888072BD-12DF-4B7F-8802-904866B31CE3}" presName="sibTrans" presStyleLbl="bgSibTrans2D1" presStyleIdx="2" presStyleCnt="8"/>
      <dgm:spPr/>
      <dgm:t>
        <a:bodyPr/>
        <a:lstStyle/>
        <a:p>
          <a:endParaRPr lang="en-US"/>
        </a:p>
      </dgm:t>
    </dgm:pt>
    <dgm:pt modelId="{4C30CBBD-350E-4ABA-8C47-70A9B393522B}" type="pres">
      <dgm:prSet presAssocID="{075EBB24-811D-421E-B576-E5D7FD2F46CD}" presName="compNode" presStyleCnt="0"/>
      <dgm:spPr/>
    </dgm:pt>
    <dgm:pt modelId="{0AAF513D-510E-47D9-B881-EFE309946B50}" type="pres">
      <dgm:prSet presAssocID="{075EBB24-811D-421E-B576-E5D7FD2F46CD}" presName="dummyConnPt" presStyleCnt="0"/>
      <dgm:spPr/>
    </dgm:pt>
    <dgm:pt modelId="{8A9E2CAF-9DA7-466F-B60A-5BC5311069CB}" type="pres">
      <dgm:prSet presAssocID="{075EBB24-811D-421E-B576-E5D7FD2F46CD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D03D40-60E6-4CF7-8130-5C9EA6A4F2A0}" type="pres">
      <dgm:prSet presAssocID="{9052708F-1F23-4FBB-8253-CE569FAA7DEC}" presName="sibTrans" presStyleLbl="bgSibTrans2D1" presStyleIdx="3" presStyleCnt="8"/>
      <dgm:spPr/>
      <dgm:t>
        <a:bodyPr/>
        <a:lstStyle/>
        <a:p>
          <a:endParaRPr lang="en-US"/>
        </a:p>
      </dgm:t>
    </dgm:pt>
    <dgm:pt modelId="{D62234A5-5C13-4C88-9266-47D1481D4434}" type="pres">
      <dgm:prSet presAssocID="{735969C9-7C8C-443D-BB56-066CB5C59703}" presName="compNode" presStyleCnt="0"/>
      <dgm:spPr/>
    </dgm:pt>
    <dgm:pt modelId="{7424E7D1-9AC1-438C-82FE-1F3A5FD9BE94}" type="pres">
      <dgm:prSet presAssocID="{735969C9-7C8C-443D-BB56-066CB5C59703}" presName="dummyConnPt" presStyleCnt="0"/>
      <dgm:spPr/>
    </dgm:pt>
    <dgm:pt modelId="{634356C9-3469-418A-AA9B-4B775CE58009}" type="pres">
      <dgm:prSet presAssocID="{735969C9-7C8C-443D-BB56-066CB5C59703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5FC0CF-FEDA-4AA9-86F3-9FC71CBC47B9}" type="pres">
      <dgm:prSet presAssocID="{F86A1DFF-4384-4C16-9213-D4524B7CAC9C}" presName="sibTrans" presStyleLbl="bgSibTrans2D1" presStyleIdx="4" presStyleCnt="8"/>
      <dgm:spPr/>
      <dgm:t>
        <a:bodyPr/>
        <a:lstStyle/>
        <a:p>
          <a:endParaRPr lang="en-US"/>
        </a:p>
      </dgm:t>
    </dgm:pt>
    <dgm:pt modelId="{320D6097-84EC-40FD-842C-AC096E2D25F4}" type="pres">
      <dgm:prSet presAssocID="{B2DA1038-1502-4954-8E19-9655F87D86D0}" presName="compNode" presStyleCnt="0"/>
      <dgm:spPr/>
    </dgm:pt>
    <dgm:pt modelId="{E0DC6D66-ABF7-46AB-B6A6-60B8E7F7E635}" type="pres">
      <dgm:prSet presAssocID="{B2DA1038-1502-4954-8E19-9655F87D86D0}" presName="dummyConnPt" presStyleCnt="0"/>
      <dgm:spPr/>
    </dgm:pt>
    <dgm:pt modelId="{5E9D268A-BC80-4C89-86E1-278FBB1DDAA5}" type="pres">
      <dgm:prSet presAssocID="{B2DA1038-1502-4954-8E19-9655F87D86D0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AAD6D4-79F9-4B3D-919B-3027E0684F6E}" type="pres">
      <dgm:prSet presAssocID="{12345693-8EE7-4CD8-B8E7-422C6DF5941E}" presName="sibTrans" presStyleLbl="bgSibTrans2D1" presStyleIdx="5" presStyleCnt="8"/>
      <dgm:spPr/>
      <dgm:t>
        <a:bodyPr/>
        <a:lstStyle/>
        <a:p>
          <a:endParaRPr lang="en-US"/>
        </a:p>
      </dgm:t>
    </dgm:pt>
    <dgm:pt modelId="{8517FE9C-060B-45B7-9FB0-FC19D995F4E5}" type="pres">
      <dgm:prSet presAssocID="{93EFC92F-2995-43EB-8372-A0752ABE1915}" presName="compNode" presStyleCnt="0"/>
      <dgm:spPr/>
    </dgm:pt>
    <dgm:pt modelId="{FE6E7B1D-DBD5-4A4D-9D9B-D5E6A9365060}" type="pres">
      <dgm:prSet presAssocID="{93EFC92F-2995-43EB-8372-A0752ABE1915}" presName="dummyConnPt" presStyleCnt="0"/>
      <dgm:spPr/>
    </dgm:pt>
    <dgm:pt modelId="{27654CF2-240F-4128-B343-71EC50D7B90B}" type="pres">
      <dgm:prSet presAssocID="{93EFC92F-2995-43EB-8372-A0752ABE1915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F73D79-CC57-4C1A-AD11-40E9818057C1}" type="pres">
      <dgm:prSet presAssocID="{74CBF093-FEB3-43F9-8D42-EB5D6A865D1F}" presName="sibTrans" presStyleLbl="bgSibTrans2D1" presStyleIdx="6" presStyleCnt="8"/>
      <dgm:spPr/>
      <dgm:t>
        <a:bodyPr/>
        <a:lstStyle/>
        <a:p>
          <a:endParaRPr lang="en-US"/>
        </a:p>
      </dgm:t>
    </dgm:pt>
    <dgm:pt modelId="{E7FC89AC-F431-40F3-B171-9CB2D2838895}" type="pres">
      <dgm:prSet presAssocID="{5F8736AF-A023-48B5-A53F-1493C8AF56F6}" presName="compNode" presStyleCnt="0"/>
      <dgm:spPr/>
    </dgm:pt>
    <dgm:pt modelId="{1AB647DE-AEBF-439D-A77E-5E7E1C25E123}" type="pres">
      <dgm:prSet presAssocID="{5F8736AF-A023-48B5-A53F-1493C8AF56F6}" presName="dummyConnPt" presStyleCnt="0"/>
      <dgm:spPr/>
    </dgm:pt>
    <dgm:pt modelId="{76F83FB6-398E-4E49-BC6C-DA61220D60BC}" type="pres">
      <dgm:prSet presAssocID="{5F8736AF-A023-48B5-A53F-1493C8AF56F6}" presName="node" presStyleLbl="node1" presStyleIdx="7" presStyleCnt="9" custLinFactNeighborX="3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32A133-348D-4909-A58D-9489EB3ABF65}" type="pres">
      <dgm:prSet presAssocID="{F18C9AA9-7215-470D-9DB2-59EC19154683}" presName="sibTrans" presStyleLbl="bgSibTrans2D1" presStyleIdx="7" presStyleCnt="8"/>
      <dgm:spPr/>
      <dgm:t>
        <a:bodyPr/>
        <a:lstStyle/>
        <a:p>
          <a:endParaRPr lang="en-US"/>
        </a:p>
      </dgm:t>
    </dgm:pt>
    <dgm:pt modelId="{826D9D02-BC41-4ABA-9CDC-BB5C927A1261}" type="pres">
      <dgm:prSet presAssocID="{E43BD2D0-D0E6-4C6F-B49B-54DAE809465C}" presName="compNode" presStyleCnt="0"/>
      <dgm:spPr/>
    </dgm:pt>
    <dgm:pt modelId="{17C3A433-94D8-48E9-AC5D-CD1F4AEA765C}" type="pres">
      <dgm:prSet presAssocID="{E43BD2D0-D0E6-4C6F-B49B-54DAE809465C}" presName="dummyConnPt" presStyleCnt="0"/>
      <dgm:spPr/>
    </dgm:pt>
    <dgm:pt modelId="{69285178-B0EB-49BD-9CB2-23CC60AF5210}" type="pres">
      <dgm:prSet presAssocID="{E43BD2D0-D0E6-4C6F-B49B-54DAE809465C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262AD2-041C-4934-AFA6-0215CE7EB8A7}" type="presOf" srcId="{F18C9AA9-7215-470D-9DB2-59EC19154683}" destId="{3F32A133-348D-4909-A58D-9489EB3ABF65}" srcOrd="0" destOrd="0" presId="urn:microsoft.com/office/officeart/2005/8/layout/bProcess4"/>
    <dgm:cxn modelId="{3B9C4830-CA57-415C-8EF0-551B72A6F078}" type="presOf" srcId="{408211EB-A9EE-4063-8056-26224ADA657F}" destId="{63EBB9D9-6B6E-4665-B5EC-7FBAD95AFCD1}" srcOrd="0" destOrd="0" presId="urn:microsoft.com/office/officeart/2005/8/layout/bProcess4"/>
    <dgm:cxn modelId="{5101AD50-5A04-4732-81EA-B282A899877F}" type="presOf" srcId="{31F64661-938F-4F62-B4E7-42634348797F}" destId="{18D97D5A-2EF8-4382-8948-B5E158138045}" srcOrd="0" destOrd="0" presId="urn:microsoft.com/office/officeart/2005/8/layout/bProcess4"/>
    <dgm:cxn modelId="{CE75B132-E881-4168-B492-37100C13152C}" type="presOf" srcId="{E43BD2D0-D0E6-4C6F-B49B-54DAE809465C}" destId="{69285178-B0EB-49BD-9CB2-23CC60AF5210}" srcOrd="0" destOrd="0" presId="urn:microsoft.com/office/officeart/2005/8/layout/bProcess4"/>
    <dgm:cxn modelId="{BA0C8CD3-4343-4EC2-9D63-D5B4549693C9}" type="presOf" srcId="{277C348B-447E-403F-AC43-144774B00B13}" destId="{AD867A28-788A-46CE-8CDA-2CC5A883C99D}" srcOrd="0" destOrd="0" presId="urn:microsoft.com/office/officeart/2005/8/layout/bProcess4"/>
    <dgm:cxn modelId="{B20C3059-87FF-45ED-B3B9-454899DA788A}" type="presOf" srcId="{99AF51EE-7617-4DBE-A2BC-C42BEE97E19D}" destId="{236B320F-B74A-468D-A76C-A808F4B9B773}" srcOrd="0" destOrd="0" presId="urn:microsoft.com/office/officeart/2005/8/layout/bProcess4"/>
    <dgm:cxn modelId="{56191A0E-4070-4C02-A23F-AC058ACE3259}" type="presOf" srcId="{F86A1DFF-4384-4C16-9213-D4524B7CAC9C}" destId="{545FC0CF-FEDA-4AA9-86F3-9FC71CBC47B9}" srcOrd="0" destOrd="0" presId="urn:microsoft.com/office/officeart/2005/8/layout/bProcess4"/>
    <dgm:cxn modelId="{30E5CE2E-6AF0-4272-A586-7B081D5CCF0A}" type="presOf" srcId="{6A47DE6C-24A7-4DC2-BD7B-8F01F64403D4}" destId="{81A7FFB3-7191-4A2B-A55F-F09C94CD509A}" srcOrd="0" destOrd="0" presId="urn:microsoft.com/office/officeart/2005/8/layout/bProcess4"/>
    <dgm:cxn modelId="{E57E1292-8B4D-4AB4-85B6-233FDC7D6394}" type="presOf" srcId="{735969C9-7C8C-443D-BB56-066CB5C59703}" destId="{634356C9-3469-418A-AA9B-4B775CE58009}" srcOrd="0" destOrd="0" presId="urn:microsoft.com/office/officeart/2005/8/layout/bProcess4"/>
    <dgm:cxn modelId="{7FBBE6AE-C38A-48AC-B081-3992B5969E3A}" type="presOf" srcId="{9052708F-1F23-4FBB-8253-CE569FAA7DEC}" destId="{27D03D40-60E6-4CF7-8130-5C9EA6A4F2A0}" srcOrd="0" destOrd="0" presId="urn:microsoft.com/office/officeart/2005/8/layout/bProcess4"/>
    <dgm:cxn modelId="{4AC4B3A3-56E8-4FA7-826C-204A90EE9FC7}" srcId="{6A47DE6C-24A7-4DC2-BD7B-8F01F64403D4}" destId="{075EBB24-811D-421E-B576-E5D7FD2F46CD}" srcOrd="3" destOrd="0" parTransId="{74CADE48-145F-4AFF-8433-FD12081F833D}" sibTransId="{9052708F-1F23-4FBB-8253-CE569FAA7DEC}"/>
    <dgm:cxn modelId="{4414ED25-3B39-4045-BCEB-948C41F186D5}" srcId="{6A47DE6C-24A7-4DC2-BD7B-8F01F64403D4}" destId="{735969C9-7C8C-443D-BB56-066CB5C59703}" srcOrd="4" destOrd="0" parTransId="{863CA8A2-5579-4D98-8B06-AB03370003F2}" sibTransId="{F86A1DFF-4384-4C16-9213-D4524B7CAC9C}"/>
    <dgm:cxn modelId="{5F8FF710-7C14-4061-B6A5-A6A08D430119}" srcId="{6A47DE6C-24A7-4DC2-BD7B-8F01F64403D4}" destId="{E43BD2D0-D0E6-4C6F-B49B-54DAE809465C}" srcOrd="8" destOrd="0" parTransId="{9FF59233-6E7E-4D42-9F2E-DD5F5038EA84}" sibTransId="{B37B875C-744E-413C-85EB-ACD14EF11EE5}"/>
    <dgm:cxn modelId="{C965431E-D295-4392-8465-2361580A53DC}" type="presOf" srcId="{325430C4-98EA-4BBB-9B74-47B732D0E65C}" destId="{1E178F41-DE0F-42A4-BB9D-F415D94CB933}" srcOrd="0" destOrd="0" presId="urn:microsoft.com/office/officeart/2005/8/layout/bProcess4"/>
    <dgm:cxn modelId="{CA899712-D6FD-46A8-AF38-09484FFD5C91}" type="presOf" srcId="{B2DA1038-1502-4954-8E19-9655F87D86D0}" destId="{5E9D268A-BC80-4C89-86E1-278FBB1DDAA5}" srcOrd="0" destOrd="0" presId="urn:microsoft.com/office/officeart/2005/8/layout/bProcess4"/>
    <dgm:cxn modelId="{E0A48124-DD15-4889-B992-6BEDDE84C377}" srcId="{6A47DE6C-24A7-4DC2-BD7B-8F01F64403D4}" destId="{93EFC92F-2995-43EB-8372-A0752ABE1915}" srcOrd="6" destOrd="0" parTransId="{0BE2E026-E719-411D-A1C6-04599A11EE64}" sibTransId="{74CBF093-FEB3-43F9-8D42-EB5D6A865D1F}"/>
    <dgm:cxn modelId="{630A1717-03A4-4B40-8D7D-A16C9B52E971}" type="presOf" srcId="{12345693-8EE7-4CD8-B8E7-422C6DF5941E}" destId="{99AAD6D4-79F9-4B3D-919B-3027E0684F6E}" srcOrd="0" destOrd="0" presId="urn:microsoft.com/office/officeart/2005/8/layout/bProcess4"/>
    <dgm:cxn modelId="{C8DBB63C-70C0-45A5-9D5C-DA1B20EA6685}" srcId="{6A47DE6C-24A7-4DC2-BD7B-8F01F64403D4}" destId="{408211EB-A9EE-4063-8056-26224ADA657F}" srcOrd="0" destOrd="0" parTransId="{CB374266-A00C-4294-B145-FC20B4D79F22}" sibTransId="{277C348B-447E-403F-AC43-144774B00B13}"/>
    <dgm:cxn modelId="{0483BE82-901A-48D2-A988-FA8376E30733}" type="presOf" srcId="{075EBB24-811D-421E-B576-E5D7FD2F46CD}" destId="{8A9E2CAF-9DA7-466F-B60A-5BC5311069CB}" srcOrd="0" destOrd="0" presId="urn:microsoft.com/office/officeart/2005/8/layout/bProcess4"/>
    <dgm:cxn modelId="{633E0E37-0F39-4507-994B-6002824AFE02}" srcId="{6A47DE6C-24A7-4DC2-BD7B-8F01F64403D4}" destId="{99AF51EE-7617-4DBE-A2BC-C42BEE97E19D}" srcOrd="2" destOrd="0" parTransId="{5EDCC20C-0D98-422F-AE3F-EE70E4BEE8B9}" sibTransId="{888072BD-12DF-4B7F-8802-904866B31CE3}"/>
    <dgm:cxn modelId="{3EF052A4-D755-4A72-A314-7BDF5CC7CA6A}" type="presOf" srcId="{74CBF093-FEB3-43F9-8D42-EB5D6A865D1F}" destId="{BCF73D79-CC57-4C1A-AD11-40E9818057C1}" srcOrd="0" destOrd="0" presId="urn:microsoft.com/office/officeart/2005/8/layout/bProcess4"/>
    <dgm:cxn modelId="{0DCA5628-CBAB-457B-8827-47FF46D99B8C}" type="presOf" srcId="{888072BD-12DF-4B7F-8802-904866B31CE3}" destId="{177F6908-1B2C-4C5E-BEC7-51160900AFFE}" srcOrd="0" destOrd="0" presId="urn:microsoft.com/office/officeart/2005/8/layout/bProcess4"/>
    <dgm:cxn modelId="{5F563408-AFDA-4ED2-B73B-7BDD44DEDE12}" srcId="{6A47DE6C-24A7-4DC2-BD7B-8F01F64403D4}" destId="{B2DA1038-1502-4954-8E19-9655F87D86D0}" srcOrd="5" destOrd="0" parTransId="{38636066-C6C4-4AF7-BEE2-E98FF94CB4A1}" sibTransId="{12345693-8EE7-4CD8-B8E7-422C6DF5941E}"/>
    <dgm:cxn modelId="{0DD8DBF6-7843-4EE6-AACC-99AB66619F86}" type="presOf" srcId="{5F8736AF-A023-48B5-A53F-1493C8AF56F6}" destId="{76F83FB6-398E-4E49-BC6C-DA61220D60BC}" srcOrd="0" destOrd="0" presId="urn:microsoft.com/office/officeart/2005/8/layout/bProcess4"/>
    <dgm:cxn modelId="{3BDC5EAC-440A-47C8-A562-1072D752D824}" srcId="{6A47DE6C-24A7-4DC2-BD7B-8F01F64403D4}" destId="{325430C4-98EA-4BBB-9B74-47B732D0E65C}" srcOrd="1" destOrd="0" parTransId="{25820AAC-8065-4A36-85B7-CDEF7864A673}" sibTransId="{31F64661-938F-4F62-B4E7-42634348797F}"/>
    <dgm:cxn modelId="{57AEAFF5-F871-4DDC-A22F-C31BDBCA5F4C}" type="presOf" srcId="{93EFC92F-2995-43EB-8372-A0752ABE1915}" destId="{27654CF2-240F-4128-B343-71EC50D7B90B}" srcOrd="0" destOrd="0" presId="urn:microsoft.com/office/officeart/2005/8/layout/bProcess4"/>
    <dgm:cxn modelId="{A7E5AF3B-F21D-43AB-B97C-7581589DE351}" srcId="{6A47DE6C-24A7-4DC2-BD7B-8F01F64403D4}" destId="{5F8736AF-A023-48B5-A53F-1493C8AF56F6}" srcOrd="7" destOrd="0" parTransId="{6E6BF941-268A-4949-A6C7-56D29199EDA6}" sibTransId="{F18C9AA9-7215-470D-9DB2-59EC19154683}"/>
    <dgm:cxn modelId="{F10B12D7-4B8C-4D74-925D-0A1D921ABD34}" type="presParOf" srcId="{81A7FFB3-7191-4A2B-A55F-F09C94CD509A}" destId="{5CA11E1B-937A-4B0B-A30E-A530B38A3F78}" srcOrd="0" destOrd="0" presId="urn:microsoft.com/office/officeart/2005/8/layout/bProcess4"/>
    <dgm:cxn modelId="{A3FE39D5-ED4D-4355-AC70-3CB47E2E5B5A}" type="presParOf" srcId="{5CA11E1B-937A-4B0B-A30E-A530B38A3F78}" destId="{C7C02F8C-730D-4674-94FC-2A375DCAD9B1}" srcOrd="0" destOrd="0" presId="urn:microsoft.com/office/officeart/2005/8/layout/bProcess4"/>
    <dgm:cxn modelId="{28608E83-0DFC-45ED-8743-FA1EBF16D99D}" type="presParOf" srcId="{5CA11E1B-937A-4B0B-A30E-A530B38A3F78}" destId="{63EBB9D9-6B6E-4665-B5EC-7FBAD95AFCD1}" srcOrd="1" destOrd="0" presId="urn:microsoft.com/office/officeart/2005/8/layout/bProcess4"/>
    <dgm:cxn modelId="{2321AF38-782B-48FB-9F5C-4AB4451A37D8}" type="presParOf" srcId="{81A7FFB3-7191-4A2B-A55F-F09C94CD509A}" destId="{AD867A28-788A-46CE-8CDA-2CC5A883C99D}" srcOrd="1" destOrd="0" presId="urn:microsoft.com/office/officeart/2005/8/layout/bProcess4"/>
    <dgm:cxn modelId="{61938D43-A6E2-49F6-BCCF-07A8F5CB86EC}" type="presParOf" srcId="{81A7FFB3-7191-4A2B-A55F-F09C94CD509A}" destId="{815F0421-7865-4B6C-B686-212B26ACF602}" srcOrd="2" destOrd="0" presId="urn:microsoft.com/office/officeart/2005/8/layout/bProcess4"/>
    <dgm:cxn modelId="{A634F7DD-95BD-4E37-A17B-636941F1114A}" type="presParOf" srcId="{815F0421-7865-4B6C-B686-212B26ACF602}" destId="{C24B27CD-27C4-4265-8394-DACB811A5897}" srcOrd="0" destOrd="0" presId="urn:microsoft.com/office/officeart/2005/8/layout/bProcess4"/>
    <dgm:cxn modelId="{5229D163-F23B-4D71-AB1E-C4CA18D23497}" type="presParOf" srcId="{815F0421-7865-4B6C-B686-212B26ACF602}" destId="{1E178F41-DE0F-42A4-BB9D-F415D94CB933}" srcOrd="1" destOrd="0" presId="urn:microsoft.com/office/officeart/2005/8/layout/bProcess4"/>
    <dgm:cxn modelId="{2DD34B5D-0D3D-4939-840A-AA1740CE92D6}" type="presParOf" srcId="{81A7FFB3-7191-4A2B-A55F-F09C94CD509A}" destId="{18D97D5A-2EF8-4382-8948-B5E158138045}" srcOrd="3" destOrd="0" presId="urn:microsoft.com/office/officeart/2005/8/layout/bProcess4"/>
    <dgm:cxn modelId="{C7E18D26-8219-48B1-A2B1-B4F86AE02C3A}" type="presParOf" srcId="{81A7FFB3-7191-4A2B-A55F-F09C94CD509A}" destId="{7C57F41E-7E18-48EF-B4BB-3F9FE35D7EF8}" srcOrd="4" destOrd="0" presId="urn:microsoft.com/office/officeart/2005/8/layout/bProcess4"/>
    <dgm:cxn modelId="{176309F3-6DD6-4ABB-B8D1-C58BDE3D5307}" type="presParOf" srcId="{7C57F41E-7E18-48EF-B4BB-3F9FE35D7EF8}" destId="{528ECA0B-6058-495C-8AB4-091707005EC9}" srcOrd="0" destOrd="0" presId="urn:microsoft.com/office/officeart/2005/8/layout/bProcess4"/>
    <dgm:cxn modelId="{6F083CC3-2227-4420-9573-F76740D21BE6}" type="presParOf" srcId="{7C57F41E-7E18-48EF-B4BB-3F9FE35D7EF8}" destId="{236B320F-B74A-468D-A76C-A808F4B9B773}" srcOrd="1" destOrd="0" presId="urn:microsoft.com/office/officeart/2005/8/layout/bProcess4"/>
    <dgm:cxn modelId="{0F302F5D-46FA-42B1-9D88-B2C7B10F448E}" type="presParOf" srcId="{81A7FFB3-7191-4A2B-A55F-F09C94CD509A}" destId="{177F6908-1B2C-4C5E-BEC7-51160900AFFE}" srcOrd="5" destOrd="0" presId="urn:microsoft.com/office/officeart/2005/8/layout/bProcess4"/>
    <dgm:cxn modelId="{F35645B0-DCC0-491B-BB62-BF8B0065552A}" type="presParOf" srcId="{81A7FFB3-7191-4A2B-A55F-F09C94CD509A}" destId="{4C30CBBD-350E-4ABA-8C47-70A9B393522B}" srcOrd="6" destOrd="0" presId="urn:microsoft.com/office/officeart/2005/8/layout/bProcess4"/>
    <dgm:cxn modelId="{20BB1147-C1F2-4CAC-AB5D-C30BBD844767}" type="presParOf" srcId="{4C30CBBD-350E-4ABA-8C47-70A9B393522B}" destId="{0AAF513D-510E-47D9-B881-EFE309946B50}" srcOrd="0" destOrd="0" presId="urn:microsoft.com/office/officeart/2005/8/layout/bProcess4"/>
    <dgm:cxn modelId="{E9538431-48A6-48F6-9062-BC989189B838}" type="presParOf" srcId="{4C30CBBD-350E-4ABA-8C47-70A9B393522B}" destId="{8A9E2CAF-9DA7-466F-B60A-5BC5311069CB}" srcOrd="1" destOrd="0" presId="urn:microsoft.com/office/officeart/2005/8/layout/bProcess4"/>
    <dgm:cxn modelId="{6A520C38-25C3-45E1-8CBE-14DFFA265431}" type="presParOf" srcId="{81A7FFB3-7191-4A2B-A55F-F09C94CD509A}" destId="{27D03D40-60E6-4CF7-8130-5C9EA6A4F2A0}" srcOrd="7" destOrd="0" presId="urn:microsoft.com/office/officeart/2005/8/layout/bProcess4"/>
    <dgm:cxn modelId="{523D035C-2575-4B64-A9B6-86D480F43048}" type="presParOf" srcId="{81A7FFB3-7191-4A2B-A55F-F09C94CD509A}" destId="{D62234A5-5C13-4C88-9266-47D1481D4434}" srcOrd="8" destOrd="0" presId="urn:microsoft.com/office/officeart/2005/8/layout/bProcess4"/>
    <dgm:cxn modelId="{FEBE3716-111B-49E7-B65D-D51BC5B3A36D}" type="presParOf" srcId="{D62234A5-5C13-4C88-9266-47D1481D4434}" destId="{7424E7D1-9AC1-438C-82FE-1F3A5FD9BE94}" srcOrd="0" destOrd="0" presId="urn:microsoft.com/office/officeart/2005/8/layout/bProcess4"/>
    <dgm:cxn modelId="{9B721E90-B8F5-4F80-B55A-66AB2FA4DEB8}" type="presParOf" srcId="{D62234A5-5C13-4C88-9266-47D1481D4434}" destId="{634356C9-3469-418A-AA9B-4B775CE58009}" srcOrd="1" destOrd="0" presId="urn:microsoft.com/office/officeart/2005/8/layout/bProcess4"/>
    <dgm:cxn modelId="{F73DD48B-AD5C-4986-959E-C04BF9502509}" type="presParOf" srcId="{81A7FFB3-7191-4A2B-A55F-F09C94CD509A}" destId="{545FC0CF-FEDA-4AA9-86F3-9FC71CBC47B9}" srcOrd="9" destOrd="0" presId="urn:microsoft.com/office/officeart/2005/8/layout/bProcess4"/>
    <dgm:cxn modelId="{E16CCDE4-B3C7-4E5F-A01C-8714BC5E142B}" type="presParOf" srcId="{81A7FFB3-7191-4A2B-A55F-F09C94CD509A}" destId="{320D6097-84EC-40FD-842C-AC096E2D25F4}" srcOrd="10" destOrd="0" presId="urn:microsoft.com/office/officeart/2005/8/layout/bProcess4"/>
    <dgm:cxn modelId="{1E8F4A4C-F9B9-4BBE-98E4-59E30C5FB14A}" type="presParOf" srcId="{320D6097-84EC-40FD-842C-AC096E2D25F4}" destId="{E0DC6D66-ABF7-46AB-B6A6-60B8E7F7E635}" srcOrd="0" destOrd="0" presId="urn:microsoft.com/office/officeart/2005/8/layout/bProcess4"/>
    <dgm:cxn modelId="{0E77B9C3-0A90-45BB-BAE0-F46947D3692D}" type="presParOf" srcId="{320D6097-84EC-40FD-842C-AC096E2D25F4}" destId="{5E9D268A-BC80-4C89-86E1-278FBB1DDAA5}" srcOrd="1" destOrd="0" presId="urn:microsoft.com/office/officeart/2005/8/layout/bProcess4"/>
    <dgm:cxn modelId="{11F6A5D0-C1D0-4E6F-825A-8849696DCCD3}" type="presParOf" srcId="{81A7FFB3-7191-4A2B-A55F-F09C94CD509A}" destId="{99AAD6D4-79F9-4B3D-919B-3027E0684F6E}" srcOrd="11" destOrd="0" presId="urn:microsoft.com/office/officeart/2005/8/layout/bProcess4"/>
    <dgm:cxn modelId="{C131ACF6-A023-4E44-B542-935BE9BE3BE4}" type="presParOf" srcId="{81A7FFB3-7191-4A2B-A55F-F09C94CD509A}" destId="{8517FE9C-060B-45B7-9FB0-FC19D995F4E5}" srcOrd="12" destOrd="0" presId="urn:microsoft.com/office/officeart/2005/8/layout/bProcess4"/>
    <dgm:cxn modelId="{DAB31477-6941-40C0-9E27-12DF6E666227}" type="presParOf" srcId="{8517FE9C-060B-45B7-9FB0-FC19D995F4E5}" destId="{FE6E7B1D-DBD5-4A4D-9D9B-D5E6A9365060}" srcOrd="0" destOrd="0" presId="urn:microsoft.com/office/officeart/2005/8/layout/bProcess4"/>
    <dgm:cxn modelId="{4E3D7052-2393-484A-B4D6-8BFBF2CA180F}" type="presParOf" srcId="{8517FE9C-060B-45B7-9FB0-FC19D995F4E5}" destId="{27654CF2-240F-4128-B343-71EC50D7B90B}" srcOrd="1" destOrd="0" presId="urn:microsoft.com/office/officeart/2005/8/layout/bProcess4"/>
    <dgm:cxn modelId="{99814B3C-5E2E-4FA1-BFE1-8499F1EA5494}" type="presParOf" srcId="{81A7FFB3-7191-4A2B-A55F-F09C94CD509A}" destId="{BCF73D79-CC57-4C1A-AD11-40E9818057C1}" srcOrd="13" destOrd="0" presId="urn:microsoft.com/office/officeart/2005/8/layout/bProcess4"/>
    <dgm:cxn modelId="{0F8DA85D-6FD4-441C-A246-E67128530BF7}" type="presParOf" srcId="{81A7FFB3-7191-4A2B-A55F-F09C94CD509A}" destId="{E7FC89AC-F431-40F3-B171-9CB2D2838895}" srcOrd="14" destOrd="0" presId="urn:microsoft.com/office/officeart/2005/8/layout/bProcess4"/>
    <dgm:cxn modelId="{622D7AE1-7DA1-42BF-978A-10C1CA9DAE67}" type="presParOf" srcId="{E7FC89AC-F431-40F3-B171-9CB2D2838895}" destId="{1AB647DE-AEBF-439D-A77E-5E7E1C25E123}" srcOrd="0" destOrd="0" presId="urn:microsoft.com/office/officeart/2005/8/layout/bProcess4"/>
    <dgm:cxn modelId="{B8F450BC-A086-48A2-B759-0AA3FFB0B7AF}" type="presParOf" srcId="{E7FC89AC-F431-40F3-B171-9CB2D2838895}" destId="{76F83FB6-398E-4E49-BC6C-DA61220D60BC}" srcOrd="1" destOrd="0" presId="urn:microsoft.com/office/officeart/2005/8/layout/bProcess4"/>
    <dgm:cxn modelId="{165ED115-636D-4E14-9FAE-C8585C49CA3F}" type="presParOf" srcId="{81A7FFB3-7191-4A2B-A55F-F09C94CD509A}" destId="{3F32A133-348D-4909-A58D-9489EB3ABF65}" srcOrd="15" destOrd="0" presId="urn:microsoft.com/office/officeart/2005/8/layout/bProcess4"/>
    <dgm:cxn modelId="{EFC8AC63-751F-4B4A-B2E3-636FE8FED914}" type="presParOf" srcId="{81A7FFB3-7191-4A2B-A55F-F09C94CD509A}" destId="{826D9D02-BC41-4ABA-9CDC-BB5C927A1261}" srcOrd="16" destOrd="0" presId="urn:microsoft.com/office/officeart/2005/8/layout/bProcess4"/>
    <dgm:cxn modelId="{E85168C1-B688-4A58-AF65-A55578B03481}" type="presParOf" srcId="{826D9D02-BC41-4ABA-9CDC-BB5C927A1261}" destId="{17C3A433-94D8-48E9-AC5D-CD1F4AEA765C}" srcOrd="0" destOrd="0" presId="urn:microsoft.com/office/officeart/2005/8/layout/bProcess4"/>
    <dgm:cxn modelId="{80FAD646-0AC2-48E7-8792-2478A6CBCEB3}" type="presParOf" srcId="{826D9D02-BC41-4ABA-9CDC-BB5C927A1261}" destId="{69285178-B0EB-49BD-9CB2-23CC60AF521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47DE6C-24A7-4DC2-BD7B-8F01F64403D4}" type="doc">
      <dgm:prSet loTypeId="urn:microsoft.com/office/officeart/2005/8/layout/bProcess4" loCatId="process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325430C4-98EA-4BBB-9B74-47B732D0E65C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25820AAC-8065-4A36-85B7-CDEF7864A673}" type="parTrans" cxnId="{3BDC5EAC-440A-47C8-A562-1072D752D824}">
      <dgm:prSet/>
      <dgm:spPr/>
      <dgm:t>
        <a:bodyPr/>
        <a:lstStyle/>
        <a:p>
          <a:pPr algn="ctr"/>
          <a:endParaRPr lang="en-US" sz="1800"/>
        </a:p>
      </dgm:t>
    </dgm:pt>
    <dgm:pt modelId="{31F64661-938F-4F62-B4E7-42634348797F}" type="sibTrans" cxnId="{3BDC5EAC-440A-47C8-A562-1072D752D824}">
      <dgm:prSet/>
      <dgm:spPr/>
      <dgm:t>
        <a:bodyPr/>
        <a:lstStyle/>
        <a:p>
          <a:pPr algn="ctr"/>
          <a:endParaRPr lang="en-US" sz="1800"/>
        </a:p>
      </dgm:t>
    </dgm:pt>
    <dgm:pt modelId="{99AF51EE-7617-4DBE-A2BC-C42BEE97E19D}">
      <dgm:prSet phldrT="[Text]" custT="1"/>
      <dgm:spPr/>
      <dgm:t>
        <a:bodyPr/>
        <a:lstStyle/>
        <a:p>
          <a:pPr algn="ctr"/>
          <a:r>
            <a:rPr lang="en-US" sz="2400" dirty="0"/>
            <a:t>Goal seek to match design and experimental </a:t>
          </a:r>
          <a:r>
            <a:rPr lang="en-US" sz="2400" dirty="0" err="1"/>
            <a:t>N</a:t>
          </a:r>
          <a:r>
            <a:rPr lang="en-US" sz="2400" baseline="-25000" dirty="0" err="1"/>
            <a:t>ReS</a:t>
          </a:r>
          <a:endParaRPr lang="en-US" sz="2400" dirty="0"/>
        </a:p>
      </dgm:t>
    </dgm:pt>
    <dgm:pt modelId="{5EDCC20C-0D98-422F-AE3F-EE70E4BEE8B9}" type="parTrans" cxnId="{633E0E37-0F39-4507-994B-6002824AFE02}">
      <dgm:prSet/>
      <dgm:spPr/>
      <dgm:t>
        <a:bodyPr/>
        <a:lstStyle/>
        <a:p>
          <a:pPr algn="ctr"/>
          <a:endParaRPr lang="en-US" sz="1800"/>
        </a:p>
      </dgm:t>
    </dgm:pt>
    <dgm:pt modelId="{888072BD-12DF-4B7F-8802-904866B31CE3}" type="sibTrans" cxnId="{633E0E37-0F39-4507-994B-6002824AFE02}">
      <dgm:prSet/>
      <dgm:spPr/>
      <dgm:t>
        <a:bodyPr/>
        <a:lstStyle/>
        <a:p>
          <a:pPr algn="ctr"/>
          <a:endParaRPr lang="en-US" sz="1800"/>
        </a:p>
      </dgm:t>
    </dgm:pt>
    <dgm:pt modelId="{075EBB24-811D-421E-B576-E5D7FD2F46CD}">
      <dgm:prSet phldrT="[Text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74CADE48-145F-4AFF-8433-FD12081F833D}" type="parTrans" cxnId="{4AC4B3A3-56E8-4FA7-826C-204A90EE9FC7}">
      <dgm:prSet/>
      <dgm:spPr/>
      <dgm:t>
        <a:bodyPr/>
        <a:lstStyle/>
        <a:p>
          <a:pPr algn="ctr"/>
          <a:endParaRPr lang="en-US" sz="1800"/>
        </a:p>
      </dgm:t>
    </dgm:pt>
    <dgm:pt modelId="{9052708F-1F23-4FBB-8253-CE569FAA7DEC}" type="sibTrans" cxnId="{4AC4B3A3-56E8-4FA7-826C-204A90EE9FC7}">
      <dgm:prSet/>
      <dgm:spPr/>
      <dgm:t>
        <a:bodyPr/>
        <a:lstStyle/>
        <a:p>
          <a:pPr algn="ctr"/>
          <a:endParaRPr lang="en-US" sz="1800"/>
        </a:p>
      </dgm:t>
    </dgm:pt>
    <dgm:pt modelId="{735969C9-7C8C-443D-BB56-066CB5C59703}">
      <dgm:prSet phldrT="[Text]" custT="1"/>
      <dgm:spPr/>
      <dgm:t>
        <a:bodyPr/>
        <a:lstStyle/>
        <a:p>
          <a:pPr algn="ctr"/>
          <a:r>
            <a:rPr lang="en-US" sz="2400" b="0" i="0" dirty="0">
              <a:latin typeface="+mn-lt"/>
            </a:rPr>
            <a:t>Use Figure 2 to solve for </a:t>
          </a:r>
          <a:r>
            <a:rPr lang="en-US" sz="2400" b="0" i="0" dirty="0" err="1">
              <a:latin typeface="+mn-lt"/>
            </a:rPr>
            <a:t>U</a:t>
          </a:r>
          <a:r>
            <a:rPr lang="en-US" sz="2400" b="0" i="0" baseline="-25000" dirty="0" err="1">
              <a:latin typeface="+mn-lt"/>
            </a:rPr>
            <a:t>design</a:t>
          </a:r>
          <a:endParaRPr lang="en-US" sz="2400" b="0" i="0" baseline="-25000" dirty="0">
            <a:latin typeface="+mn-lt"/>
          </a:endParaRPr>
        </a:p>
      </dgm:t>
    </dgm:pt>
    <dgm:pt modelId="{863CA8A2-5579-4D98-8B06-AB03370003F2}" type="parTrans" cxnId="{4414ED25-3B39-4045-BCEB-948C41F186D5}">
      <dgm:prSet/>
      <dgm:spPr/>
      <dgm:t>
        <a:bodyPr/>
        <a:lstStyle/>
        <a:p>
          <a:pPr algn="ctr"/>
          <a:endParaRPr lang="en-US" sz="1800"/>
        </a:p>
      </dgm:t>
    </dgm:pt>
    <dgm:pt modelId="{F86A1DFF-4384-4C16-9213-D4524B7CAC9C}" type="sibTrans" cxnId="{4414ED25-3B39-4045-BCEB-948C41F186D5}">
      <dgm:prSet/>
      <dgm:spPr/>
      <dgm:t>
        <a:bodyPr/>
        <a:lstStyle/>
        <a:p>
          <a:pPr algn="ctr"/>
          <a:endParaRPr lang="en-US" sz="1800"/>
        </a:p>
      </dgm:t>
    </dgm:pt>
    <dgm:pt modelId="{B2DA1038-1502-4954-8E19-9655F87D86D0}">
      <dgm:prSet phldrT="[Text]" custT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38636066-C6C4-4AF7-BEE2-E98FF94CB4A1}" type="parTrans" cxnId="{5F563408-AFDA-4ED2-B73B-7BDD44DEDE12}">
      <dgm:prSet/>
      <dgm:spPr/>
      <dgm:t>
        <a:bodyPr/>
        <a:lstStyle/>
        <a:p>
          <a:pPr algn="ctr"/>
          <a:endParaRPr lang="en-US" sz="1800"/>
        </a:p>
      </dgm:t>
    </dgm:pt>
    <dgm:pt modelId="{12345693-8EE7-4CD8-B8E7-422C6DF5941E}" type="sibTrans" cxnId="{5F563408-AFDA-4ED2-B73B-7BDD44DEDE12}">
      <dgm:prSet/>
      <dgm:spPr/>
      <dgm:t>
        <a:bodyPr/>
        <a:lstStyle/>
        <a:p>
          <a:pPr algn="ctr"/>
          <a:endParaRPr lang="en-US" sz="1800"/>
        </a:p>
      </dgm:t>
    </dgm:pt>
    <dgm:pt modelId="{408211EB-A9EE-4063-8056-26224ADA657F}">
      <dgm:prSet custT="1"/>
      <dgm:spPr/>
      <dgm:t>
        <a:bodyPr/>
        <a:lstStyle/>
        <a:p>
          <a:pPr algn="ctr"/>
          <a:r>
            <a:rPr lang="en-US" sz="2400" dirty="0"/>
            <a:t>Perform a t-test to find if flow pattern makes a difference</a:t>
          </a:r>
        </a:p>
      </dgm:t>
    </dgm:pt>
    <dgm:pt modelId="{CB374266-A00C-4294-B145-FC20B4D79F22}" type="parTrans" cxnId="{C8DBB63C-70C0-45A5-9D5C-DA1B20EA6685}">
      <dgm:prSet/>
      <dgm:spPr/>
      <dgm:t>
        <a:bodyPr/>
        <a:lstStyle/>
        <a:p>
          <a:pPr algn="ctr"/>
          <a:endParaRPr lang="en-US" sz="1800"/>
        </a:p>
      </dgm:t>
    </dgm:pt>
    <dgm:pt modelId="{277C348B-447E-403F-AC43-144774B00B13}" type="sibTrans" cxnId="{C8DBB63C-70C0-45A5-9D5C-DA1B20EA6685}">
      <dgm:prSet/>
      <dgm:spPr/>
      <dgm:t>
        <a:bodyPr/>
        <a:lstStyle/>
        <a:p>
          <a:pPr algn="ctr"/>
          <a:endParaRPr lang="en-US" sz="1800"/>
        </a:p>
      </dgm:t>
    </dgm:pt>
    <dgm:pt modelId="{93EFC92F-2995-43EB-8372-A0752ABE1915}">
      <dgm:prSet custT="1"/>
      <dgm:spPr/>
      <dgm:t>
        <a:bodyPr/>
        <a:lstStyle/>
        <a:p>
          <a:pPr algn="ctr"/>
          <a:r>
            <a:rPr lang="en-US" sz="2400" dirty="0"/>
            <a:t>Goal seek with </a:t>
          </a:r>
          <a:r>
            <a:rPr lang="en-US" sz="2400" dirty="0" err="1"/>
            <a:t>N</a:t>
          </a:r>
          <a:r>
            <a:rPr lang="en-US" sz="2400" baseline="-25000" dirty="0" err="1"/>
            <a:t>ReW</a:t>
          </a:r>
          <a:r>
            <a:rPr lang="en-US" sz="2400" dirty="0"/>
            <a:t> to find D</a:t>
          </a:r>
        </a:p>
      </dgm:t>
    </dgm:pt>
    <dgm:pt modelId="{0BE2E026-E719-411D-A1C6-04599A11EE64}" type="parTrans" cxnId="{E0A48124-DD15-4889-B992-6BEDDE84C377}">
      <dgm:prSet/>
      <dgm:spPr/>
      <dgm:t>
        <a:bodyPr/>
        <a:lstStyle/>
        <a:p>
          <a:pPr algn="ctr"/>
          <a:endParaRPr lang="en-US" sz="1800"/>
        </a:p>
      </dgm:t>
    </dgm:pt>
    <dgm:pt modelId="{74CBF093-FEB3-43F9-8D42-EB5D6A865D1F}" type="sibTrans" cxnId="{E0A48124-DD15-4889-B992-6BEDDE84C377}">
      <dgm:prSet/>
      <dgm:spPr/>
      <dgm:t>
        <a:bodyPr/>
        <a:lstStyle/>
        <a:p>
          <a:pPr algn="ctr"/>
          <a:endParaRPr lang="en-US" sz="1800"/>
        </a:p>
      </dgm:t>
    </dgm:pt>
    <dgm:pt modelId="{5F8736AF-A023-48B5-A53F-1493C8AF56F6}">
      <dgm:prSet custT="1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6E6BF941-268A-4949-A6C7-56D29199EDA6}" type="parTrans" cxnId="{A7E5AF3B-F21D-43AB-B97C-7581589DE351}">
      <dgm:prSet/>
      <dgm:spPr/>
      <dgm:t>
        <a:bodyPr/>
        <a:lstStyle/>
        <a:p>
          <a:pPr algn="ctr"/>
          <a:endParaRPr lang="en-US" sz="1800"/>
        </a:p>
      </dgm:t>
    </dgm:pt>
    <dgm:pt modelId="{F18C9AA9-7215-470D-9DB2-59EC19154683}" type="sibTrans" cxnId="{A7E5AF3B-F21D-43AB-B97C-7581589DE351}">
      <dgm:prSet/>
      <dgm:spPr/>
      <dgm:t>
        <a:bodyPr/>
        <a:lstStyle/>
        <a:p>
          <a:pPr algn="ctr"/>
          <a:endParaRPr lang="en-US" sz="1800"/>
        </a:p>
      </dgm:t>
    </dgm:pt>
    <dgm:pt modelId="{E43BD2D0-D0E6-4C6F-B49B-54DAE809465C}">
      <dgm:prSet custT="1"/>
      <dgm:spPr>
        <a:blipFill rotWithShape="0">
          <a:blip xmlns:r="http://schemas.openxmlformats.org/officeDocument/2006/relationships" r:embed="rId5"/>
          <a:stretch>
            <a:fillRect r="-1655"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9FF59233-6E7E-4D42-9F2E-DD5F5038EA84}" type="parTrans" cxnId="{5F8FF710-7C14-4061-B6A5-A6A08D430119}">
      <dgm:prSet/>
      <dgm:spPr/>
      <dgm:t>
        <a:bodyPr/>
        <a:lstStyle/>
        <a:p>
          <a:pPr algn="ctr"/>
          <a:endParaRPr lang="en-US" sz="1800"/>
        </a:p>
      </dgm:t>
    </dgm:pt>
    <dgm:pt modelId="{B37B875C-744E-413C-85EB-ACD14EF11EE5}" type="sibTrans" cxnId="{5F8FF710-7C14-4061-B6A5-A6A08D430119}">
      <dgm:prSet/>
      <dgm:spPr/>
      <dgm:t>
        <a:bodyPr/>
        <a:lstStyle/>
        <a:p>
          <a:pPr algn="ctr"/>
          <a:endParaRPr lang="en-US" sz="1800"/>
        </a:p>
      </dgm:t>
    </dgm:pt>
    <dgm:pt modelId="{81A7FFB3-7191-4A2B-A55F-F09C94CD509A}" type="pres">
      <dgm:prSet presAssocID="{6A47DE6C-24A7-4DC2-BD7B-8F01F64403D4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CA11E1B-937A-4B0B-A30E-A530B38A3F78}" type="pres">
      <dgm:prSet presAssocID="{408211EB-A9EE-4063-8056-26224ADA657F}" presName="compNode" presStyleCnt="0"/>
      <dgm:spPr/>
    </dgm:pt>
    <dgm:pt modelId="{C7C02F8C-730D-4674-94FC-2A375DCAD9B1}" type="pres">
      <dgm:prSet presAssocID="{408211EB-A9EE-4063-8056-26224ADA657F}" presName="dummyConnPt" presStyleCnt="0"/>
      <dgm:spPr/>
    </dgm:pt>
    <dgm:pt modelId="{63EBB9D9-6B6E-4665-B5EC-7FBAD95AFCD1}" type="pres">
      <dgm:prSet presAssocID="{408211EB-A9EE-4063-8056-26224ADA657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867A28-788A-46CE-8CDA-2CC5A883C99D}" type="pres">
      <dgm:prSet presAssocID="{277C348B-447E-403F-AC43-144774B00B13}" presName="sibTrans" presStyleLbl="bgSibTrans2D1" presStyleIdx="0" presStyleCnt="8"/>
      <dgm:spPr/>
      <dgm:t>
        <a:bodyPr/>
        <a:lstStyle/>
        <a:p>
          <a:endParaRPr lang="en-US"/>
        </a:p>
      </dgm:t>
    </dgm:pt>
    <dgm:pt modelId="{815F0421-7865-4B6C-B686-212B26ACF602}" type="pres">
      <dgm:prSet presAssocID="{325430C4-98EA-4BBB-9B74-47B732D0E65C}" presName="compNode" presStyleCnt="0"/>
      <dgm:spPr/>
    </dgm:pt>
    <dgm:pt modelId="{C24B27CD-27C4-4265-8394-DACB811A5897}" type="pres">
      <dgm:prSet presAssocID="{325430C4-98EA-4BBB-9B74-47B732D0E65C}" presName="dummyConnPt" presStyleCnt="0"/>
      <dgm:spPr/>
    </dgm:pt>
    <dgm:pt modelId="{1E178F41-DE0F-42A4-BB9D-F415D94CB933}" type="pres">
      <dgm:prSet presAssocID="{325430C4-98EA-4BBB-9B74-47B732D0E65C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D97D5A-2EF8-4382-8948-B5E158138045}" type="pres">
      <dgm:prSet presAssocID="{31F64661-938F-4F62-B4E7-42634348797F}" presName="sibTrans" presStyleLbl="bgSibTrans2D1" presStyleIdx="1" presStyleCnt="8"/>
      <dgm:spPr/>
      <dgm:t>
        <a:bodyPr/>
        <a:lstStyle/>
        <a:p>
          <a:endParaRPr lang="en-US"/>
        </a:p>
      </dgm:t>
    </dgm:pt>
    <dgm:pt modelId="{7C57F41E-7E18-48EF-B4BB-3F9FE35D7EF8}" type="pres">
      <dgm:prSet presAssocID="{99AF51EE-7617-4DBE-A2BC-C42BEE97E19D}" presName="compNode" presStyleCnt="0"/>
      <dgm:spPr/>
    </dgm:pt>
    <dgm:pt modelId="{528ECA0B-6058-495C-8AB4-091707005EC9}" type="pres">
      <dgm:prSet presAssocID="{99AF51EE-7617-4DBE-A2BC-C42BEE97E19D}" presName="dummyConnPt" presStyleCnt="0"/>
      <dgm:spPr/>
    </dgm:pt>
    <dgm:pt modelId="{236B320F-B74A-468D-A76C-A808F4B9B773}" type="pres">
      <dgm:prSet presAssocID="{99AF51EE-7617-4DBE-A2BC-C42BEE97E19D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F6908-1B2C-4C5E-BEC7-51160900AFFE}" type="pres">
      <dgm:prSet presAssocID="{888072BD-12DF-4B7F-8802-904866B31CE3}" presName="sibTrans" presStyleLbl="bgSibTrans2D1" presStyleIdx="2" presStyleCnt="8"/>
      <dgm:spPr/>
      <dgm:t>
        <a:bodyPr/>
        <a:lstStyle/>
        <a:p>
          <a:endParaRPr lang="en-US"/>
        </a:p>
      </dgm:t>
    </dgm:pt>
    <dgm:pt modelId="{4C30CBBD-350E-4ABA-8C47-70A9B393522B}" type="pres">
      <dgm:prSet presAssocID="{075EBB24-811D-421E-B576-E5D7FD2F46CD}" presName="compNode" presStyleCnt="0"/>
      <dgm:spPr/>
    </dgm:pt>
    <dgm:pt modelId="{0AAF513D-510E-47D9-B881-EFE309946B50}" type="pres">
      <dgm:prSet presAssocID="{075EBB24-811D-421E-B576-E5D7FD2F46CD}" presName="dummyConnPt" presStyleCnt="0"/>
      <dgm:spPr/>
    </dgm:pt>
    <dgm:pt modelId="{8A9E2CAF-9DA7-466F-B60A-5BC5311069CB}" type="pres">
      <dgm:prSet presAssocID="{075EBB24-811D-421E-B576-E5D7FD2F46CD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D03D40-60E6-4CF7-8130-5C9EA6A4F2A0}" type="pres">
      <dgm:prSet presAssocID="{9052708F-1F23-4FBB-8253-CE569FAA7DEC}" presName="sibTrans" presStyleLbl="bgSibTrans2D1" presStyleIdx="3" presStyleCnt="8"/>
      <dgm:spPr/>
      <dgm:t>
        <a:bodyPr/>
        <a:lstStyle/>
        <a:p>
          <a:endParaRPr lang="en-US"/>
        </a:p>
      </dgm:t>
    </dgm:pt>
    <dgm:pt modelId="{D62234A5-5C13-4C88-9266-47D1481D4434}" type="pres">
      <dgm:prSet presAssocID="{735969C9-7C8C-443D-BB56-066CB5C59703}" presName="compNode" presStyleCnt="0"/>
      <dgm:spPr/>
    </dgm:pt>
    <dgm:pt modelId="{7424E7D1-9AC1-438C-82FE-1F3A5FD9BE94}" type="pres">
      <dgm:prSet presAssocID="{735969C9-7C8C-443D-BB56-066CB5C59703}" presName="dummyConnPt" presStyleCnt="0"/>
      <dgm:spPr/>
    </dgm:pt>
    <dgm:pt modelId="{634356C9-3469-418A-AA9B-4B775CE58009}" type="pres">
      <dgm:prSet presAssocID="{735969C9-7C8C-443D-BB56-066CB5C59703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5FC0CF-FEDA-4AA9-86F3-9FC71CBC47B9}" type="pres">
      <dgm:prSet presAssocID="{F86A1DFF-4384-4C16-9213-D4524B7CAC9C}" presName="sibTrans" presStyleLbl="bgSibTrans2D1" presStyleIdx="4" presStyleCnt="8"/>
      <dgm:spPr/>
      <dgm:t>
        <a:bodyPr/>
        <a:lstStyle/>
        <a:p>
          <a:endParaRPr lang="en-US"/>
        </a:p>
      </dgm:t>
    </dgm:pt>
    <dgm:pt modelId="{320D6097-84EC-40FD-842C-AC096E2D25F4}" type="pres">
      <dgm:prSet presAssocID="{B2DA1038-1502-4954-8E19-9655F87D86D0}" presName="compNode" presStyleCnt="0"/>
      <dgm:spPr/>
    </dgm:pt>
    <dgm:pt modelId="{E0DC6D66-ABF7-46AB-B6A6-60B8E7F7E635}" type="pres">
      <dgm:prSet presAssocID="{B2DA1038-1502-4954-8E19-9655F87D86D0}" presName="dummyConnPt" presStyleCnt="0"/>
      <dgm:spPr/>
    </dgm:pt>
    <dgm:pt modelId="{5E9D268A-BC80-4C89-86E1-278FBB1DDAA5}" type="pres">
      <dgm:prSet presAssocID="{B2DA1038-1502-4954-8E19-9655F87D86D0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AAD6D4-79F9-4B3D-919B-3027E0684F6E}" type="pres">
      <dgm:prSet presAssocID="{12345693-8EE7-4CD8-B8E7-422C6DF5941E}" presName="sibTrans" presStyleLbl="bgSibTrans2D1" presStyleIdx="5" presStyleCnt="8"/>
      <dgm:spPr/>
      <dgm:t>
        <a:bodyPr/>
        <a:lstStyle/>
        <a:p>
          <a:endParaRPr lang="en-US"/>
        </a:p>
      </dgm:t>
    </dgm:pt>
    <dgm:pt modelId="{8517FE9C-060B-45B7-9FB0-FC19D995F4E5}" type="pres">
      <dgm:prSet presAssocID="{93EFC92F-2995-43EB-8372-A0752ABE1915}" presName="compNode" presStyleCnt="0"/>
      <dgm:spPr/>
    </dgm:pt>
    <dgm:pt modelId="{FE6E7B1D-DBD5-4A4D-9D9B-D5E6A9365060}" type="pres">
      <dgm:prSet presAssocID="{93EFC92F-2995-43EB-8372-A0752ABE1915}" presName="dummyConnPt" presStyleCnt="0"/>
      <dgm:spPr/>
    </dgm:pt>
    <dgm:pt modelId="{27654CF2-240F-4128-B343-71EC50D7B90B}" type="pres">
      <dgm:prSet presAssocID="{93EFC92F-2995-43EB-8372-A0752ABE1915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F73D79-CC57-4C1A-AD11-40E9818057C1}" type="pres">
      <dgm:prSet presAssocID="{74CBF093-FEB3-43F9-8D42-EB5D6A865D1F}" presName="sibTrans" presStyleLbl="bgSibTrans2D1" presStyleIdx="6" presStyleCnt="8"/>
      <dgm:spPr/>
      <dgm:t>
        <a:bodyPr/>
        <a:lstStyle/>
        <a:p>
          <a:endParaRPr lang="en-US"/>
        </a:p>
      </dgm:t>
    </dgm:pt>
    <dgm:pt modelId="{E7FC89AC-F431-40F3-B171-9CB2D2838895}" type="pres">
      <dgm:prSet presAssocID="{5F8736AF-A023-48B5-A53F-1493C8AF56F6}" presName="compNode" presStyleCnt="0"/>
      <dgm:spPr/>
    </dgm:pt>
    <dgm:pt modelId="{1AB647DE-AEBF-439D-A77E-5E7E1C25E123}" type="pres">
      <dgm:prSet presAssocID="{5F8736AF-A023-48B5-A53F-1493C8AF56F6}" presName="dummyConnPt" presStyleCnt="0"/>
      <dgm:spPr/>
    </dgm:pt>
    <dgm:pt modelId="{76F83FB6-398E-4E49-BC6C-DA61220D60BC}" type="pres">
      <dgm:prSet presAssocID="{5F8736AF-A023-48B5-A53F-1493C8AF56F6}" presName="node" presStyleLbl="node1" presStyleIdx="7" presStyleCnt="9" custLinFactNeighborX="3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32A133-348D-4909-A58D-9489EB3ABF65}" type="pres">
      <dgm:prSet presAssocID="{F18C9AA9-7215-470D-9DB2-59EC19154683}" presName="sibTrans" presStyleLbl="bgSibTrans2D1" presStyleIdx="7" presStyleCnt="8"/>
      <dgm:spPr/>
      <dgm:t>
        <a:bodyPr/>
        <a:lstStyle/>
        <a:p>
          <a:endParaRPr lang="en-US"/>
        </a:p>
      </dgm:t>
    </dgm:pt>
    <dgm:pt modelId="{826D9D02-BC41-4ABA-9CDC-BB5C927A1261}" type="pres">
      <dgm:prSet presAssocID="{E43BD2D0-D0E6-4C6F-B49B-54DAE809465C}" presName="compNode" presStyleCnt="0"/>
      <dgm:spPr/>
    </dgm:pt>
    <dgm:pt modelId="{17C3A433-94D8-48E9-AC5D-CD1F4AEA765C}" type="pres">
      <dgm:prSet presAssocID="{E43BD2D0-D0E6-4C6F-B49B-54DAE809465C}" presName="dummyConnPt" presStyleCnt="0"/>
      <dgm:spPr/>
    </dgm:pt>
    <dgm:pt modelId="{69285178-B0EB-49BD-9CB2-23CC60AF5210}" type="pres">
      <dgm:prSet presAssocID="{E43BD2D0-D0E6-4C6F-B49B-54DAE809465C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262AD2-041C-4934-AFA6-0215CE7EB8A7}" type="presOf" srcId="{F18C9AA9-7215-470D-9DB2-59EC19154683}" destId="{3F32A133-348D-4909-A58D-9489EB3ABF65}" srcOrd="0" destOrd="0" presId="urn:microsoft.com/office/officeart/2005/8/layout/bProcess4"/>
    <dgm:cxn modelId="{3B9C4830-CA57-415C-8EF0-551B72A6F078}" type="presOf" srcId="{408211EB-A9EE-4063-8056-26224ADA657F}" destId="{63EBB9D9-6B6E-4665-B5EC-7FBAD95AFCD1}" srcOrd="0" destOrd="0" presId="urn:microsoft.com/office/officeart/2005/8/layout/bProcess4"/>
    <dgm:cxn modelId="{5101AD50-5A04-4732-81EA-B282A899877F}" type="presOf" srcId="{31F64661-938F-4F62-B4E7-42634348797F}" destId="{18D97D5A-2EF8-4382-8948-B5E158138045}" srcOrd="0" destOrd="0" presId="urn:microsoft.com/office/officeart/2005/8/layout/bProcess4"/>
    <dgm:cxn modelId="{CE75B132-E881-4168-B492-37100C13152C}" type="presOf" srcId="{E43BD2D0-D0E6-4C6F-B49B-54DAE809465C}" destId="{69285178-B0EB-49BD-9CB2-23CC60AF5210}" srcOrd="0" destOrd="0" presId="urn:microsoft.com/office/officeart/2005/8/layout/bProcess4"/>
    <dgm:cxn modelId="{BA0C8CD3-4343-4EC2-9D63-D5B4549693C9}" type="presOf" srcId="{277C348B-447E-403F-AC43-144774B00B13}" destId="{AD867A28-788A-46CE-8CDA-2CC5A883C99D}" srcOrd="0" destOrd="0" presId="urn:microsoft.com/office/officeart/2005/8/layout/bProcess4"/>
    <dgm:cxn modelId="{B20C3059-87FF-45ED-B3B9-454899DA788A}" type="presOf" srcId="{99AF51EE-7617-4DBE-A2BC-C42BEE97E19D}" destId="{236B320F-B74A-468D-A76C-A808F4B9B773}" srcOrd="0" destOrd="0" presId="urn:microsoft.com/office/officeart/2005/8/layout/bProcess4"/>
    <dgm:cxn modelId="{56191A0E-4070-4C02-A23F-AC058ACE3259}" type="presOf" srcId="{F86A1DFF-4384-4C16-9213-D4524B7CAC9C}" destId="{545FC0CF-FEDA-4AA9-86F3-9FC71CBC47B9}" srcOrd="0" destOrd="0" presId="urn:microsoft.com/office/officeart/2005/8/layout/bProcess4"/>
    <dgm:cxn modelId="{30E5CE2E-6AF0-4272-A586-7B081D5CCF0A}" type="presOf" srcId="{6A47DE6C-24A7-4DC2-BD7B-8F01F64403D4}" destId="{81A7FFB3-7191-4A2B-A55F-F09C94CD509A}" srcOrd="0" destOrd="0" presId="urn:microsoft.com/office/officeart/2005/8/layout/bProcess4"/>
    <dgm:cxn modelId="{E57E1292-8B4D-4AB4-85B6-233FDC7D6394}" type="presOf" srcId="{735969C9-7C8C-443D-BB56-066CB5C59703}" destId="{634356C9-3469-418A-AA9B-4B775CE58009}" srcOrd="0" destOrd="0" presId="urn:microsoft.com/office/officeart/2005/8/layout/bProcess4"/>
    <dgm:cxn modelId="{7FBBE6AE-C38A-48AC-B081-3992B5969E3A}" type="presOf" srcId="{9052708F-1F23-4FBB-8253-CE569FAA7DEC}" destId="{27D03D40-60E6-4CF7-8130-5C9EA6A4F2A0}" srcOrd="0" destOrd="0" presId="urn:microsoft.com/office/officeart/2005/8/layout/bProcess4"/>
    <dgm:cxn modelId="{4AC4B3A3-56E8-4FA7-826C-204A90EE9FC7}" srcId="{6A47DE6C-24A7-4DC2-BD7B-8F01F64403D4}" destId="{075EBB24-811D-421E-B576-E5D7FD2F46CD}" srcOrd="3" destOrd="0" parTransId="{74CADE48-145F-4AFF-8433-FD12081F833D}" sibTransId="{9052708F-1F23-4FBB-8253-CE569FAA7DEC}"/>
    <dgm:cxn modelId="{4414ED25-3B39-4045-BCEB-948C41F186D5}" srcId="{6A47DE6C-24A7-4DC2-BD7B-8F01F64403D4}" destId="{735969C9-7C8C-443D-BB56-066CB5C59703}" srcOrd="4" destOrd="0" parTransId="{863CA8A2-5579-4D98-8B06-AB03370003F2}" sibTransId="{F86A1DFF-4384-4C16-9213-D4524B7CAC9C}"/>
    <dgm:cxn modelId="{5F8FF710-7C14-4061-B6A5-A6A08D430119}" srcId="{6A47DE6C-24A7-4DC2-BD7B-8F01F64403D4}" destId="{E43BD2D0-D0E6-4C6F-B49B-54DAE809465C}" srcOrd="8" destOrd="0" parTransId="{9FF59233-6E7E-4D42-9F2E-DD5F5038EA84}" sibTransId="{B37B875C-744E-413C-85EB-ACD14EF11EE5}"/>
    <dgm:cxn modelId="{C965431E-D295-4392-8465-2361580A53DC}" type="presOf" srcId="{325430C4-98EA-4BBB-9B74-47B732D0E65C}" destId="{1E178F41-DE0F-42A4-BB9D-F415D94CB933}" srcOrd="0" destOrd="0" presId="urn:microsoft.com/office/officeart/2005/8/layout/bProcess4"/>
    <dgm:cxn modelId="{CA899712-D6FD-46A8-AF38-09484FFD5C91}" type="presOf" srcId="{B2DA1038-1502-4954-8E19-9655F87D86D0}" destId="{5E9D268A-BC80-4C89-86E1-278FBB1DDAA5}" srcOrd="0" destOrd="0" presId="urn:microsoft.com/office/officeart/2005/8/layout/bProcess4"/>
    <dgm:cxn modelId="{E0A48124-DD15-4889-B992-6BEDDE84C377}" srcId="{6A47DE6C-24A7-4DC2-BD7B-8F01F64403D4}" destId="{93EFC92F-2995-43EB-8372-A0752ABE1915}" srcOrd="6" destOrd="0" parTransId="{0BE2E026-E719-411D-A1C6-04599A11EE64}" sibTransId="{74CBF093-FEB3-43F9-8D42-EB5D6A865D1F}"/>
    <dgm:cxn modelId="{630A1717-03A4-4B40-8D7D-A16C9B52E971}" type="presOf" srcId="{12345693-8EE7-4CD8-B8E7-422C6DF5941E}" destId="{99AAD6D4-79F9-4B3D-919B-3027E0684F6E}" srcOrd="0" destOrd="0" presId="urn:microsoft.com/office/officeart/2005/8/layout/bProcess4"/>
    <dgm:cxn modelId="{C8DBB63C-70C0-45A5-9D5C-DA1B20EA6685}" srcId="{6A47DE6C-24A7-4DC2-BD7B-8F01F64403D4}" destId="{408211EB-A9EE-4063-8056-26224ADA657F}" srcOrd="0" destOrd="0" parTransId="{CB374266-A00C-4294-B145-FC20B4D79F22}" sibTransId="{277C348B-447E-403F-AC43-144774B00B13}"/>
    <dgm:cxn modelId="{0483BE82-901A-48D2-A988-FA8376E30733}" type="presOf" srcId="{075EBB24-811D-421E-B576-E5D7FD2F46CD}" destId="{8A9E2CAF-9DA7-466F-B60A-5BC5311069CB}" srcOrd="0" destOrd="0" presId="urn:microsoft.com/office/officeart/2005/8/layout/bProcess4"/>
    <dgm:cxn modelId="{633E0E37-0F39-4507-994B-6002824AFE02}" srcId="{6A47DE6C-24A7-4DC2-BD7B-8F01F64403D4}" destId="{99AF51EE-7617-4DBE-A2BC-C42BEE97E19D}" srcOrd="2" destOrd="0" parTransId="{5EDCC20C-0D98-422F-AE3F-EE70E4BEE8B9}" sibTransId="{888072BD-12DF-4B7F-8802-904866B31CE3}"/>
    <dgm:cxn modelId="{3EF052A4-D755-4A72-A314-7BDF5CC7CA6A}" type="presOf" srcId="{74CBF093-FEB3-43F9-8D42-EB5D6A865D1F}" destId="{BCF73D79-CC57-4C1A-AD11-40E9818057C1}" srcOrd="0" destOrd="0" presId="urn:microsoft.com/office/officeart/2005/8/layout/bProcess4"/>
    <dgm:cxn modelId="{0DCA5628-CBAB-457B-8827-47FF46D99B8C}" type="presOf" srcId="{888072BD-12DF-4B7F-8802-904866B31CE3}" destId="{177F6908-1B2C-4C5E-BEC7-51160900AFFE}" srcOrd="0" destOrd="0" presId="urn:microsoft.com/office/officeart/2005/8/layout/bProcess4"/>
    <dgm:cxn modelId="{5F563408-AFDA-4ED2-B73B-7BDD44DEDE12}" srcId="{6A47DE6C-24A7-4DC2-BD7B-8F01F64403D4}" destId="{B2DA1038-1502-4954-8E19-9655F87D86D0}" srcOrd="5" destOrd="0" parTransId="{38636066-C6C4-4AF7-BEE2-E98FF94CB4A1}" sibTransId="{12345693-8EE7-4CD8-B8E7-422C6DF5941E}"/>
    <dgm:cxn modelId="{0DD8DBF6-7843-4EE6-AACC-99AB66619F86}" type="presOf" srcId="{5F8736AF-A023-48B5-A53F-1493C8AF56F6}" destId="{76F83FB6-398E-4E49-BC6C-DA61220D60BC}" srcOrd="0" destOrd="0" presId="urn:microsoft.com/office/officeart/2005/8/layout/bProcess4"/>
    <dgm:cxn modelId="{3BDC5EAC-440A-47C8-A562-1072D752D824}" srcId="{6A47DE6C-24A7-4DC2-BD7B-8F01F64403D4}" destId="{325430C4-98EA-4BBB-9B74-47B732D0E65C}" srcOrd="1" destOrd="0" parTransId="{25820AAC-8065-4A36-85B7-CDEF7864A673}" sibTransId="{31F64661-938F-4F62-B4E7-42634348797F}"/>
    <dgm:cxn modelId="{57AEAFF5-F871-4DDC-A22F-C31BDBCA5F4C}" type="presOf" srcId="{93EFC92F-2995-43EB-8372-A0752ABE1915}" destId="{27654CF2-240F-4128-B343-71EC50D7B90B}" srcOrd="0" destOrd="0" presId="urn:microsoft.com/office/officeart/2005/8/layout/bProcess4"/>
    <dgm:cxn modelId="{A7E5AF3B-F21D-43AB-B97C-7581589DE351}" srcId="{6A47DE6C-24A7-4DC2-BD7B-8F01F64403D4}" destId="{5F8736AF-A023-48B5-A53F-1493C8AF56F6}" srcOrd="7" destOrd="0" parTransId="{6E6BF941-268A-4949-A6C7-56D29199EDA6}" sibTransId="{F18C9AA9-7215-470D-9DB2-59EC19154683}"/>
    <dgm:cxn modelId="{F10B12D7-4B8C-4D74-925D-0A1D921ABD34}" type="presParOf" srcId="{81A7FFB3-7191-4A2B-A55F-F09C94CD509A}" destId="{5CA11E1B-937A-4B0B-A30E-A530B38A3F78}" srcOrd="0" destOrd="0" presId="urn:microsoft.com/office/officeart/2005/8/layout/bProcess4"/>
    <dgm:cxn modelId="{A3FE39D5-ED4D-4355-AC70-3CB47E2E5B5A}" type="presParOf" srcId="{5CA11E1B-937A-4B0B-A30E-A530B38A3F78}" destId="{C7C02F8C-730D-4674-94FC-2A375DCAD9B1}" srcOrd="0" destOrd="0" presId="urn:microsoft.com/office/officeart/2005/8/layout/bProcess4"/>
    <dgm:cxn modelId="{28608E83-0DFC-45ED-8743-FA1EBF16D99D}" type="presParOf" srcId="{5CA11E1B-937A-4B0B-A30E-A530B38A3F78}" destId="{63EBB9D9-6B6E-4665-B5EC-7FBAD95AFCD1}" srcOrd="1" destOrd="0" presId="urn:microsoft.com/office/officeart/2005/8/layout/bProcess4"/>
    <dgm:cxn modelId="{2321AF38-782B-48FB-9F5C-4AB4451A37D8}" type="presParOf" srcId="{81A7FFB3-7191-4A2B-A55F-F09C94CD509A}" destId="{AD867A28-788A-46CE-8CDA-2CC5A883C99D}" srcOrd="1" destOrd="0" presId="urn:microsoft.com/office/officeart/2005/8/layout/bProcess4"/>
    <dgm:cxn modelId="{61938D43-A6E2-49F6-BCCF-07A8F5CB86EC}" type="presParOf" srcId="{81A7FFB3-7191-4A2B-A55F-F09C94CD509A}" destId="{815F0421-7865-4B6C-B686-212B26ACF602}" srcOrd="2" destOrd="0" presId="urn:microsoft.com/office/officeart/2005/8/layout/bProcess4"/>
    <dgm:cxn modelId="{A634F7DD-95BD-4E37-A17B-636941F1114A}" type="presParOf" srcId="{815F0421-7865-4B6C-B686-212B26ACF602}" destId="{C24B27CD-27C4-4265-8394-DACB811A5897}" srcOrd="0" destOrd="0" presId="urn:microsoft.com/office/officeart/2005/8/layout/bProcess4"/>
    <dgm:cxn modelId="{5229D163-F23B-4D71-AB1E-C4CA18D23497}" type="presParOf" srcId="{815F0421-7865-4B6C-B686-212B26ACF602}" destId="{1E178F41-DE0F-42A4-BB9D-F415D94CB933}" srcOrd="1" destOrd="0" presId="urn:microsoft.com/office/officeart/2005/8/layout/bProcess4"/>
    <dgm:cxn modelId="{2DD34B5D-0D3D-4939-840A-AA1740CE92D6}" type="presParOf" srcId="{81A7FFB3-7191-4A2B-A55F-F09C94CD509A}" destId="{18D97D5A-2EF8-4382-8948-B5E158138045}" srcOrd="3" destOrd="0" presId="urn:microsoft.com/office/officeart/2005/8/layout/bProcess4"/>
    <dgm:cxn modelId="{C7E18D26-8219-48B1-A2B1-B4F86AE02C3A}" type="presParOf" srcId="{81A7FFB3-7191-4A2B-A55F-F09C94CD509A}" destId="{7C57F41E-7E18-48EF-B4BB-3F9FE35D7EF8}" srcOrd="4" destOrd="0" presId="urn:microsoft.com/office/officeart/2005/8/layout/bProcess4"/>
    <dgm:cxn modelId="{176309F3-6DD6-4ABB-B8D1-C58BDE3D5307}" type="presParOf" srcId="{7C57F41E-7E18-48EF-B4BB-3F9FE35D7EF8}" destId="{528ECA0B-6058-495C-8AB4-091707005EC9}" srcOrd="0" destOrd="0" presId="urn:microsoft.com/office/officeart/2005/8/layout/bProcess4"/>
    <dgm:cxn modelId="{6F083CC3-2227-4420-9573-F76740D21BE6}" type="presParOf" srcId="{7C57F41E-7E18-48EF-B4BB-3F9FE35D7EF8}" destId="{236B320F-B74A-468D-A76C-A808F4B9B773}" srcOrd="1" destOrd="0" presId="urn:microsoft.com/office/officeart/2005/8/layout/bProcess4"/>
    <dgm:cxn modelId="{0F302F5D-46FA-42B1-9D88-B2C7B10F448E}" type="presParOf" srcId="{81A7FFB3-7191-4A2B-A55F-F09C94CD509A}" destId="{177F6908-1B2C-4C5E-BEC7-51160900AFFE}" srcOrd="5" destOrd="0" presId="urn:microsoft.com/office/officeart/2005/8/layout/bProcess4"/>
    <dgm:cxn modelId="{F35645B0-DCC0-491B-BB62-BF8B0065552A}" type="presParOf" srcId="{81A7FFB3-7191-4A2B-A55F-F09C94CD509A}" destId="{4C30CBBD-350E-4ABA-8C47-70A9B393522B}" srcOrd="6" destOrd="0" presId="urn:microsoft.com/office/officeart/2005/8/layout/bProcess4"/>
    <dgm:cxn modelId="{20BB1147-C1F2-4CAC-AB5D-C30BBD844767}" type="presParOf" srcId="{4C30CBBD-350E-4ABA-8C47-70A9B393522B}" destId="{0AAF513D-510E-47D9-B881-EFE309946B50}" srcOrd="0" destOrd="0" presId="urn:microsoft.com/office/officeart/2005/8/layout/bProcess4"/>
    <dgm:cxn modelId="{E9538431-48A6-48F6-9062-BC989189B838}" type="presParOf" srcId="{4C30CBBD-350E-4ABA-8C47-70A9B393522B}" destId="{8A9E2CAF-9DA7-466F-B60A-5BC5311069CB}" srcOrd="1" destOrd="0" presId="urn:microsoft.com/office/officeart/2005/8/layout/bProcess4"/>
    <dgm:cxn modelId="{6A520C38-25C3-45E1-8CBE-14DFFA265431}" type="presParOf" srcId="{81A7FFB3-7191-4A2B-A55F-F09C94CD509A}" destId="{27D03D40-60E6-4CF7-8130-5C9EA6A4F2A0}" srcOrd="7" destOrd="0" presId="urn:microsoft.com/office/officeart/2005/8/layout/bProcess4"/>
    <dgm:cxn modelId="{523D035C-2575-4B64-A9B6-86D480F43048}" type="presParOf" srcId="{81A7FFB3-7191-4A2B-A55F-F09C94CD509A}" destId="{D62234A5-5C13-4C88-9266-47D1481D4434}" srcOrd="8" destOrd="0" presId="urn:microsoft.com/office/officeart/2005/8/layout/bProcess4"/>
    <dgm:cxn modelId="{FEBE3716-111B-49E7-B65D-D51BC5B3A36D}" type="presParOf" srcId="{D62234A5-5C13-4C88-9266-47D1481D4434}" destId="{7424E7D1-9AC1-438C-82FE-1F3A5FD9BE94}" srcOrd="0" destOrd="0" presId="urn:microsoft.com/office/officeart/2005/8/layout/bProcess4"/>
    <dgm:cxn modelId="{9B721E90-B8F5-4F80-B55A-66AB2FA4DEB8}" type="presParOf" srcId="{D62234A5-5C13-4C88-9266-47D1481D4434}" destId="{634356C9-3469-418A-AA9B-4B775CE58009}" srcOrd="1" destOrd="0" presId="urn:microsoft.com/office/officeart/2005/8/layout/bProcess4"/>
    <dgm:cxn modelId="{F73DD48B-AD5C-4986-959E-C04BF9502509}" type="presParOf" srcId="{81A7FFB3-7191-4A2B-A55F-F09C94CD509A}" destId="{545FC0CF-FEDA-4AA9-86F3-9FC71CBC47B9}" srcOrd="9" destOrd="0" presId="urn:microsoft.com/office/officeart/2005/8/layout/bProcess4"/>
    <dgm:cxn modelId="{E16CCDE4-B3C7-4E5F-A01C-8714BC5E142B}" type="presParOf" srcId="{81A7FFB3-7191-4A2B-A55F-F09C94CD509A}" destId="{320D6097-84EC-40FD-842C-AC096E2D25F4}" srcOrd="10" destOrd="0" presId="urn:microsoft.com/office/officeart/2005/8/layout/bProcess4"/>
    <dgm:cxn modelId="{1E8F4A4C-F9B9-4BBE-98E4-59E30C5FB14A}" type="presParOf" srcId="{320D6097-84EC-40FD-842C-AC096E2D25F4}" destId="{E0DC6D66-ABF7-46AB-B6A6-60B8E7F7E635}" srcOrd="0" destOrd="0" presId="urn:microsoft.com/office/officeart/2005/8/layout/bProcess4"/>
    <dgm:cxn modelId="{0E77B9C3-0A90-45BB-BAE0-F46947D3692D}" type="presParOf" srcId="{320D6097-84EC-40FD-842C-AC096E2D25F4}" destId="{5E9D268A-BC80-4C89-86E1-278FBB1DDAA5}" srcOrd="1" destOrd="0" presId="urn:microsoft.com/office/officeart/2005/8/layout/bProcess4"/>
    <dgm:cxn modelId="{11F6A5D0-C1D0-4E6F-825A-8849696DCCD3}" type="presParOf" srcId="{81A7FFB3-7191-4A2B-A55F-F09C94CD509A}" destId="{99AAD6D4-79F9-4B3D-919B-3027E0684F6E}" srcOrd="11" destOrd="0" presId="urn:microsoft.com/office/officeart/2005/8/layout/bProcess4"/>
    <dgm:cxn modelId="{C131ACF6-A023-4E44-B542-935BE9BE3BE4}" type="presParOf" srcId="{81A7FFB3-7191-4A2B-A55F-F09C94CD509A}" destId="{8517FE9C-060B-45B7-9FB0-FC19D995F4E5}" srcOrd="12" destOrd="0" presId="urn:microsoft.com/office/officeart/2005/8/layout/bProcess4"/>
    <dgm:cxn modelId="{DAB31477-6941-40C0-9E27-12DF6E666227}" type="presParOf" srcId="{8517FE9C-060B-45B7-9FB0-FC19D995F4E5}" destId="{FE6E7B1D-DBD5-4A4D-9D9B-D5E6A9365060}" srcOrd="0" destOrd="0" presId="urn:microsoft.com/office/officeart/2005/8/layout/bProcess4"/>
    <dgm:cxn modelId="{4E3D7052-2393-484A-B4D6-8BFBF2CA180F}" type="presParOf" srcId="{8517FE9C-060B-45B7-9FB0-FC19D995F4E5}" destId="{27654CF2-240F-4128-B343-71EC50D7B90B}" srcOrd="1" destOrd="0" presId="urn:microsoft.com/office/officeart/2005/8/layout/bProcess4"/>
    <dgm:cxn modelId="{99814B3C-5E2E-4FA1-BFE1-8499F1EA5494}" type="presParOf" srcId="{81A7FFB3-7191-4A2B-A55F-F09C94CD509A}" destId="{BCF73D79-CC57-4C1A-AD11-40E9818057C1}" srcOrd="13" destOrd="0" presId="urn:microsoft.com/office/officeart/2005/8/layout/bProcess4"/>
    <dgm:cxn modelId="{0F8DA85D-6FD4-441C-A246-E67128530BF7}" type="presParOf" srcId="{81A7FFB3-7191-4A2B-A55F-F09C94CD509A}" destId="{E7FC89AC-F431-40F3-B171-9CB2D2838895}" srcOrd="14" destOrd="0" presId="urn:microsoft.com/office/officeart/2005/8/layout/bProcess4"/>
    <dgm:cxn modelId="{622D7AE1-7DA1-42BF-978A-10C1CA9DAE67}" type="presParOf" srcId="{E7FC89AC-F431-40F3-B171-9CB2D2838895}" destId="{1AB647DE-AEBF-439D-A77E-5E7E1C25E123}" srcOrd="0" destOrd="0" presId="urn:microsoft.com/office/officeart/2005/8/layout/bProcess4"/>
    <dgm:cxn modelId="{B8F450BC-A086-48A2-B759-0AA3FFB0B7AF}" type="presParOf" srcId="{E7FC89AC-F431-40F3-B171-9CB2D2838895}" destId="{76F83FB6-398E-4E49-BC6C-DA61220D60BC}" srcOrd="1" destOrd="0" presId="urn:microsoft.com/office/officeart/2005/8/layout/bProcess4"/>
    <dgm:cxn modelId="{165ED115-636D-4E14-9FAE-C8585C49CA3F}" type="presParOf" srcId="{81A7FFB3-7191-4A2B-A55F-F09C94CD509A}" destId="{3F32A133-348D-4909-A58D-9489EB3ABF65}" srcOrd="15" destOrd="0" presId="urn:microsoft.com/office/officeart/2005/8/layout/bProcess4"/>
    <dgm:cxn modelId="{EFC8AC63-751F-4B4A-B2E3-636FE8FED914}" type="presParOf" srcId="{81A7FFB3-7191-4A2B-A55F-F09C94CD509A}" destId="{826D9D02-BC41-4ABA-9CDC-BB5C927A1261}" srcOrd="16" destOrd="0" presId="urn:microsoft.com/office/officeart/2005/8/layout/bProcess4"/>
    <dgm:cxn modelId="{E85168C1-B688-4A58-AF65-A55578B03481}" type="presParOf" srcId="{826D9D02-BC41-4ABA-9CDC-BB5C927A1261}" destId="{17C3A433-94D8-48E9-AC5D-CD1F4AEA765C}" srcOrd="0" destOrd="0" presId="urn:microsoft.com/office/officeart/2005/8/layout/bProcess4"/>
    <dgm:cxn modelId="{80FAD646-0AC2-48E7-8792-2478A6CBCEB3}" type="presParOf" srcId="{826D9D02-BC41-4ABA-9CDC-BB5C927A1261}" destId="{69285178-B0EB-49BD-9CB2-23CC60AF521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867A28-788A-46CE-8CDA-2CC5A883C99D}">
      <dsp:nvSpPr>
        <dsp:cNvPr id="0" name=""/>
        <dsp:cNvSpPr/>
      </dsp:nvSpPr>
      <dsp:spPr>
        <a:xfrm rot="5400000">
          <a:off x="-431629" y="2283311"/>
          <a:ext cx="1902259" cy="229450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EBB9D9-6B6E-4665-B5EC-7FBAD95AFCD1}">
      <dsp:nvSpPr>
        <dsp:cNvPr id="0" name=""/>
        <dsp:cNvSpPr/>
      </dsp:nvSpPr>
      <dsp:spPr>
        <a:xfrm>
          <a:off x="4697" y="1067410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Perform a t-test to find if flow pattern makes a difference</a:t>
          </a:r>
        </a:p>
      </dsp:txBody>
      <dsp:txXfrm>
        <a:off x="49499" y="1112212"/>
        <a:ext cx="2459843" cy="1440064"/>
      </dsp:txXfrm>
    </dsp:sp>
    <dsp:sp modelId="{18D97D5A-2EF8-4382-8948-B5E158138045}">
      <dsp:nvSpPr>
        <dsp:cNvPr id="0" name=""/>
        <dsp:cNvSpPr/>
      </dsp:nvSpPr>
      <dsp:spPr>
        <a:xfrm rot="5400000">
          <a:off x="-431629" y="4195396"/>
          <a:ext cx="1902259" cy="229450"/>
        </a:xfrm>
        <a:prstGeom prst="rect">
          <a:avLst/>
        </a:prstGeom>
        <a:solidFill>
          <a:schemeClr val="accent2">
            <a:shade val="90000"/>
            <a:hueOff val="0"/>
            <a:satOff val="-1533"/>
            <a:lumOff val="370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178F41-DE0F-42A4-BB9D-F415D94CB933}">
      <dsp:nvSpPr>
        <dsp:cNvPr id="0" name=""/>
        <dsp:cNvSpPr/>
      </dsp:nvSpPr>
      <dsp:spPr>
        <a:xfrm>
          <a:off x="4697" y="2979496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-1385"/>
            <a:lumOff val="35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sSub>
                  <m:sSubPr>
                    <m:ctrlPr>
                      <a:rPr lang="en-US" sz="2400" i="1" kern="1200" smtClean="0">
                        <a:latin typeface="Cambria Math" panose="02040503050406030204" pitchFamily="18" charset="0"/>
                      </a:rPr>
                    </m:ctrlPr>
                  </m:sSubPr>
                  <m:e>
                    <m:r>
                      <a:rPr lang="en-US" sz="2400" b="0" i="1" kern="1200" smtClean="0">
                        <a:latin typeface="Cambria Math" panose="02040503050406030204" pitchFamily="18" charset="0"/>
                      </a:rPr>
                      <m:t>𝑁</m:t>
                    </m:r>
                  </m:e>
                  <m:sub>
                    <m:r>
                      <a:rPr lang="en-US" sz="2400" b="0" i="1" kern="1200" smtClean="0">
                        <a:latin typeface="Cambria Math" panose="02040503050406030204" pitchFamily="18" charset="0"/>
                      </a:rPr>
                      <m:t>𝑅𝑒</m:t>
                    </m:r>
                  </m:sub>
                </m:sSub>
                <m:r>
                  <a:rPr lang="en-US" sz="2400" b="0" i="1" kern="1200" smtClean="0"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lang="en-US" sz="2400" b="0" i="1" kern="1200" smtClean="0">
                        <a:latin typeface="Cambria Math" panose="02040503050406030204" pitchFamily="18" charset="0"/>
                      </a:rPr>
                    </m:ctrlPr>
                  </m:fPr>
                  <m:num>
                    <m:r>
                      <a:rPr lang="en-US" sz="2400" b="0" i="1" kern="1200" smtClean="0">
                        <a:latin typeface="Cambria Math" panose="02040503050406030204" pitchFamily="18" charset="0"/>
                      </a:rPr>
                      <m:t>𝐷𝑣</m:t>
                    </m:r>
                    <m:r>
                      <m:rPr>
                        <m:sty m:val="p"/>
                      </m:rPr>
                      <a:rPr lang="el-GR" sz="2400" b="0" i="1" kern="1200" smtClean="0">
                        <a:latin typeface="Cambria Math" panose="02040503050406030204" pitchFamily="18" charset="0"/>
                      </a:rPr>
                      <m:t>ρ</m:t>
                    </m:r>
                  </m:num>
                  <m:den>
                    <m:r>
                      <m:rPr>
                        <m:sty m:val="p"/>
                      </m:rPr>
                      <a:rPr lang="el-GR" sz="2400" b="0" i="1" kern="1200" smtClean="0">
                        <a:latin typeface="Cambria Math" panose="02040503050406030204" pitchFamily="18" charset="0"/>
                      </a:rPr>
                      <m:t>μ</m:t>
                    </m:r>
                  </m:den>
                </m:f>
              </m:oMath>
            </m:oMathPara>
          </a14:m>
          <a:endParaRPr lang="en-US" sz="2400" kern="1200" dirty="0"/>
        </a:p>
      </dsp:txBody>
      <dsp:txXfrm>
        <a:off x="49499" y="3024298"/>
        <a:ext cx="2459843" cy="1440064"/>
      </dsp:txXfrm>
    </dsp:sp>
    <dsp:sp modelId="{177F6908-1B2C-4C5E-BEC7-51160900AFFE}">
      <dsp:nvSpPr>
        <dsp:cNvPr id="0" name=""/>
        <dsp:cNvSpPr/>
      </dsp:nvSpPr>
      <dsp:spPr>
        <a:xfrm>
          <a:off x="524413" y="5151439"/>
          <a:ext cx="3380938" cy="229450"/>
        </a:xfrm>
        <a:prstGeom prst="rect">
          <a:avLst/>
        </a:prstGeom>
        <a:solidFill>
          <a:schemeClr val="accent2">
            <a:shade val="90000"/>
            <a:hueOff val="0"/>
            <a:satOff val="-3065"/>
            <a:lumOff val="740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6B320F-B74A-468D-A76C-A808F4B9B773}">
      <dsp:nvSpPr>
        <dsp:cNvPr id="0" name=""/>
        <dsp:cNvSpPr/>
      </dsp:nvSpPr>
      <dsp:spPr>
        <a:xfrm>
          <a:off x="4697" y="4891581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-2770"/>
            <a:lumOff val="71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Goal seek to match design and experimental </a:t>
          </a:r>
          <a:r>
            <a:rPr lang="en-US" sz="2400" kern="1200" dirty="0" err="1"/>
            <a:t>N</a:t>
          </a:r>
          <a:r>
            <a:rPr lang="en-US" sz="2400" kern="1200" baseline="-25000" dirty="0" err="1"/>
            <a:t>ReS</a:t>
          </a:r>
          <a:endParaRPr lang="en-US" sz="2400" kern="1200" dirty="0"/>
        </a:p>
      </dsp:txBody>
      <dsp:txXfrm>
        <a:off x="49499" y="4936383"/>
        <a:ext cx="2459843" cy="1440064"/>
      </dsp:txXfrm>
    </dsp:sp>
    <dsp:sp modelId="{27D03D40-60E6-4CF7-8130-5C9EA6A4F2A0}">
      <dsp:nvSpPr>
        <dsp:cNvPr id="0" name=""/>
        <dsp:cNvSpPr/>
      </dsp:nvSpPr>
      <dsp:spPr>
        <a:xfrm rot="16200000">
          <a:off x="2959135" y="4195396"/>
          <a:ext cx="1902259" cy="229450"/>
        </a:xfrm>
        <a:prstGeom prst="rect">
          <a:avLst/>
        </a:prstGeom>
        <a:solidFill>
          <a:schemeClr val="accent2">
            <a:shade val="90000"/>
            <a:hueOff val="0"/>
            <a:satOff val="-4598"/>
            <a:lumOff val="111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9E2CAF-9DA7-466F-B60A-5BC5311069CB}">
      <dsp:nvSpPr>
        <dsp:cNvPr id="0" name=""/>
        <dsp:cNvSpPr/>
      </dsp:nvSpPr>
      <dsp:spPr>
        <a:xfrm>
          <a:off x="3395462" y="4891581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-4155"/>
            <a:lumOff val="1066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f>
                  <m:fPr>
                    <m:ctrlPr>
                      <a:rPr lang="en-US" sz="2400" i="1" kern="1200" smtClean="0">
                        <a:latin typeface="Cambria Math" panose="02040503050406030204" pitchFamily="18" charset="0"/>
                      </a:rPr>
                    </m:ctrlPr>
                  </m:fPr>
                  <m:num>
                    <m:sSub>
                      <m:sSubPr>
                        <m:ctrlPr>
                          <a:rPr lang="en-US" sz="2400" i="1" kern="12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kern="1200" smtClean="0">
                            <a:latin typeface="Cambria Math" panose="02040503050406030204" pitchFamily="18" charset="0"/>
                          </a:rPr>
                          <m:t>ṁ</m:t>
                        </m:r>
                      </m:e>
                      <m:sub>
                        <m:r>
                          <a:rPr lang="en-US" sz="2400" b="0" i="1" kern="1200" smtClean="0">
                            <a:latin typeface="Cambria Math" panose="02040503050406030204" pitchFamily="18" charset="0"/>
                          </a:rPr>
                          <m:t>𝑠𝑙𝑎𝑏</m:t>
                        </m:r>
                      </m:sub>
                    </m:sSub>
                  </m:num>
                  <m:den>
                    <m:sSub>
                      <m:sSubPr>
                        <m:ctrlPr>
                          <a:rPr lang="en-US" sz="2400" i="1" kern="12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kern="1200" smtClean="0">
                            <a:latin typeface="Cambria Math" panose="02040503050406030204" pitchFamily="18" charset="0"/>
                          </a:rPr>
                          <m:t>ṁ</m:t>
                        </m:r>
                      </m:e>
                      <m:sub>
                        <m:r>
                          <a:rPr lang="en-US" sz="2400" b="0" i="1" kern="1200" smtClean="0">
                            <a:latin typeface="Cambria Math" panose="02040503050406030204" pitchFamily="18" charset="0"/>
                          </a:rPr>
                          <m:t>𝑤𝑙𝑎𝑏</m:t>
                        </m:r>
                      </m:sub>
                    </m:sSub>
                  </m:den>
                </m:f>
                <m:r>
                  <a:rPr lang="en-US" sz="2400" b="0" i="1" kern="1200" smtClean="0"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lang="en-US" sz="2400" b="0" i="1" kern="1200" smtClean="0">
                        <a:latin typeface="Cambria Math" panose="02040503050406030204" pitchFamily="18" charset="0"/>
                      </a:rPr>
                    </m:ctrlPr>
                  </m:fPr>
                  <m:num>
                    <m:sSub>
                      <m:sSubPr>
                        <m:ctrlPr>
                          <a:rPr lang="en-US" sz="2400" b="0" i="1" kern="12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kern="1200" smtClean="0">
                            <a:latin typeface="Cambria Math" panose="02040503050406030204" pitchFamily="18" charset="0"/>
                          </a:rPr>
                          <m:t>ṁ</m:t>
                        </m:r>
                      </m:e>
                      <m:sub>
                        <m:r>
                          <a:rPr lang="en-US" sz="2400" b="0" i="1" kern="1200" smtClean="0">
                            <a:latin typeface="Cambria Math" panose="02040503050406030204" pitchFamily="18" charset="0"/>
                          </a:rPr>
                          <m:t>𝑠𝑑𝑒𝑠𝑖𝑔𝑛</m:t>
                        </m:r>
                      </m:sub>
                    </m:sSub>
                  </m:num>
                  <m:den>
                    <m:sSub>
                      <m:sSubPr>
                        <m:ctrlPr>
                          <a:rPr lang="en-US" sz="2400" b="0" i="1" kern="12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kern="1200" smtClean="0">
                            <a:latin typeface="Cambria Math" panose="02040503050406030204" pitchFamily="18" charset="0"/>
                          </a:rPr>
                          <m:t>ṁ</m:t>
                        </m:r>
                      </m:e>
                      <m:sub>
                        <m:r>
                          <a:rPr lang="en-US" sz="2400" b="0" i="1" kern="1200" smtClean="0">
                            <a:latin typeface="Cambria Math" panose="02040503050406030204" pitchFamily="18" charset="0"/>
                          </a:rPr>
                          <m:t>𝑤𝑑𝑒𝑠𝑖𝑔𝑛</m:t>
                        </m:r>
                      </m:sub>
                    </m:sSub>
                  </m:den>
                </m:f>
              </m:oMath>
            </m:oMathPara>
          </a14:m>
          <a:endParaRPr lang="en-US" sz="2400" kern="1200" dirty="0"/>
        </a:p>
      </dsp:txBody>
      <dsp:txXfrm>
        <a:off x="3440264" y="4936383"/>
        <a:ext cx="2459843" cy="1440064"/>
      </dsp:txXfrm>
    </dsp:sp>
    <dsp:sp modelId="{545FC0CF-FEDA-4AA9-86F3-9FC71CBC47B9}">
      <dsp:nvSpPr>
        <dsp:cNvPr id="0" name=""/>
        <dsp:cNvSpPr/>
      </dsp:nvSpPr>
      <dsp:spPr>
        <a:xfrm rot="16200000">
          <a:off x="2959135" y="2283311"/>
          <a:ext cx="1902259" cy="229450"/>
        </a:xfrm>
        <a:prstGeom prst="rect">
          <a:avLst/>
        </a:prstGeom>
        <a:solidFill>
          <a:schemeClr val="accent2">
            <a:shade val="90000"/>
            <a:hueOff val="0"/>
            <a:satOff val="-6131"/>
            <a:lumOff val="1480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4356C9-3469-418A-AA9B-4B775CE58009}">
      <dsp:nvSpPr>
        <dsp:cNvPr id="0" name=""/>
        <dsp:cNvSpPr/>
      </dsp:nvSpPr>
      <dsp:spPr>
        <a:xfrm>
          <a:off x="3395462" y="2979496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-5541"/>
            <a:lumOff val="142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>
              <a:latin typeface="+mn-lt"/>
            </a:rPr>
            <a:t>Use Figure 2 to solve for </a:t>
          </a:r>
          <a:r>
            <a:rPr lang="en-US" sz="2400" b="0" i="0" kern="1200" dirty="0" err="1">
              <a:latin typeface="+mn-lt"/>
            </a:rPr>
            <a:t>U</a:t>
          </a:r>
          <a:r>
            <a:rPr lang="en-US" sz="2400" b="0" i="0" kern="1200" baseline="-25000" dirty="0" err="1">
              <a:latin typeface="+mn-lt"/>
            </a:rPr>
            <a:t>design</a:t>
          </a:r>
          <a:endParaRPr lang="en-US" sz="2400" b="0" i="0" kern="1200" baseline="-25000" dirty="0">
            <a:latin typeface="+mn-lt"/>
          </a:endParaRPr>
        </a:p>
      </dsp:txBody>
      <dsp:txXfrm>
        <a:off x="3440264" y="3024298"/>
        <a:ext cx="2459843" cy="1440064"/>
      </dsp:txXfrm>
    </dsp:sp>
    <dsp:sp modelId="{99AAD6D4-79F9-4B3D-919B-3027E0684F6E}">
      <dsp:nvSpPr>
        <dsp:cNvPr id="0" name=""/>
        <dsp:cNvSpPr/>
      </dsp:nvSpPr>
      <dsp:spPr>
        <a:xfrm>
          <a:off x="3915177" y="1327268"/>
          <a:ext cx="3380938" cy="229450"/>
        </a:xfrm>
        <a:prstGeom prst="rect">
          <a:avLst/>
        </a:prstGeom>
        <a:solidFill>
          <a:schemeClr val="accent2">
            <a:shade val="90000"/>
            <a:hueOff val="0"/>
            <a:satOff val="-7664"/>
            <a:lumOff val="185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9D268A-BC80-4C89-86E1-278FBB1DDAA5}">
      <dsp:nvSpPr>
        <dsp:cNvPr id="0" name=""/>
        <dsp:cNvSpPr/>
      </dsp:nvSpPr>
      <dsp:spPr>
        <a:xfrm>
          <a:off x="3395462" y="1067410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-6926"/>
            <a:lumOff val="1778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US" sz="2400" b="0" i="1" kern="1200" smtClean="0">
                    <a:latin typeface="Cambria Math" panose="02040503050406030204" pitchFamily="18" charset="0"/>
                  </a:rPr>
                  <m:t>𝑞</m:t>
                </m:r>
                <m:r>
                  <a:rPr lang="en-US" sz="2400" b="0" i="1" kern="1200" smtClean="0">
                    <a:latin typeface="Cambria Math" panose="02040503050406030204" pitchFamily="18" charset="0"/>
                  </a:rPr>
                  <m:t>=</m:t>
                </m:r>
                <m:sSub>
                  <m:sSubPr>
                    <m:ctrlPr>
                      <a:rPr lang="en-US" sz="2400" i="1" kern="1200" smtClean="0">
                        <a:latin typeface="Cambria Math" panose="02040503050406030204" pitchFamily="18" charset="0"/>
                      </a:rPr>
                    </m:ctrlPr>
                  </m:sSubPr>
                  <m:e>
                    <m:r>
                      <a:rPr lang="en-US" sz="2400" i="1" kern="1200" smtClean="0">
                        <a:latin typeface="Cambria Math" panose="02040503050406030204" pitchFamily="18" charset="0"/>
                      </a:rPr>
                      <m:t>ṁ</m:t>
                    </m:r>
                  </m:e>
                  <m:sub>
                    <m:r>
                      <a:rPr lang="en-US" sz="2400" b="0" i="1" kern="1200" smtClean="0">
                        <a:latin typeface="Cambria Math" panose="02040503050406030204" pitchFamily="18" charset="0"/>
                      </a:rPr>
                      <m:t>𝑤𝑑</m:t>
                    </m:r>
                  </m:sub>
                </m:sSub>
                <m:sSub>
                  <m:sSubPr>
                    <m:ctrlPr>
                      <a:rPr lang="en-US" sz="2400" i="1" kern="1200" smtClean="0">
                        <a:latin typeface="Cambria Math" panose="02040503050406030204" pitchFamily="18" charset="0"/>
                      </a:rPr>
                    </m:ctrlPr>
                  </m:sSubPr>
                  <m:e>
                    <m:r>
                      <a:rPr lang="en-US" sz="2400" b="0" i="1" kern="1200" smtClean="0">
                        <a:latin typeface="Cambria Math" panose="02040503050406030204" pitchFamily="18" charset="0"/>
                      </a:rPr>
                      <m:t>𝐶</m:t>
                    </m:r>
                  </m:e>
                  <m:sub>
                    <m:r>
                      <a:rPr lang="en-US" sz="2400" b="0" i="1" kern="1200" smtClean="0">
                        <a:latin typeface="Cambria Math" panose="02040503050406030204" pitchFamily="18" charset="0"/>
                      </a:rPr>
                      <m:t>𝑝</m:t>
                    </m:r>
                  </m:sub>
                </m:sSub>
                <m:r>
                  <m:rPr>
                    <m:sty m:val="p"/>
                  </m:rPr>
                  <a:rPr lang="el-GR" sz="2400" i="1" kern="1200" smtClean="0">
                    <a:latin typeface="Cambria Math" panose="02040503050406030204" pitchFamily="18" charset="0"/>
                  </a:rPr>
                  <m:t>Δ</m:t>
                </m:r>
                <m:r>
                  <a:rPr lang="en-US" sz="2400" b="0" i="1" kern="1200" smtClean="0">
                    <a:latin typeface="Cambria Math" panose="02040503050406030204" pitchFamily="18" charset="0"/>
                  </a:rPr>
                  <m:t>𝑇</m:t>
                </m:r>
              </m:oMath>
            </m:oMathPara>
          </a14:m>
          <a:endParaRPr lang="en-US" sz="2400" b="0" i="1" kern="1200" dirty="0">
            <a:latin typeface="Cambria Math" panose="02040503050406030204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US" sz="2400" b="0" i="1" kern="1200" dirty="0" smtClean="0">
                    <a:latin typeface="Cambria Math" panose="02040503050406030204" pitchFamily="18" charset="0"/>
                  </a:rPr>
                  <m:t>𝑞</m:t>
                </m:r>
                <m:r>
                  <a:rPr lang="en-US" sz="2400" b="0" i="1" kern="1200" dirty="0" smtClean="0">
                    <a:latin typeface="Cambria Math" panose="02040503050406030204" pitchFamily="18" charset="0"/>
                  </a:rPr>
                  <m:t>=</m:t>
                </m:r>
                <m:r>
                  <a:rPr lang="en-US" sz="2400" b="0" i="1" kern="1200" dirty="0" smtClean="0">
                    <a:latin typeface="Cambria Math" panose="02040503050406030204" pitchFamily="18" charset="0"/>
                  </a:rPr>
                  <m:t>𝑈𝐴</m:t>
                </m:r>
                <m:r>
                  <m:rPr>
                    <m:sty m:val="p"/>
                  </m:rPr>
                  <a:rPr lang="el-GR" sz="2400" b="0" i="1" kern="1200" dirty="0" smtClean="0">
                    <a:latin typeface="Cambria Math" panose="02040503050406030204" pitchFamily="18" charset="0"/>
                  </a:rPr>
                  <m:t>Δ</m:t>
                </m:r>
                <m:r>
                  <a:rPr lang="en-US" sz="2400" b="0" i="1" kern="1200" dirty="0" smtClean="0">
                    <a:latin typeface="Cambria Math" panose="02040503050406030204" pitchFamily="18" charset="0"/>
                  </a:rPr>
                  <m:t>𝑇</m:t>
                </m:r>
              </m:oMath>
            </m:oMathPara>
          </a14:m>
          <a:endParaRPr lang="en-US" sz="2400" kern="1200" dirty="0"/>
        </a:p>
      </dsp:txBody>
      <dsp:txXfrm>
        <a:off x="3440264" y="1112212"/>
        <a:ext cx="2459843" cy="1440064"/>
      </dsp:txXfrm>
    </dsp:sp>
    <dsp:sp modelId="{BCF73D79-CC57-4C1A-AD11-40E9818057C1}">
      <dsp:nvSpPr>
        <dsp:cNvPr id="0" name=""/>
        <dsp:cNvSpPr/>
      </dsp:nvSpPr>
      <dsp:spPr>
        <a:xfrm rot="5391511">
          <a:off x="6352245" y="2283311"/>
          <a:ext cx="1902265" cy="229450"/>
        </a:xfrm>
        <a:prstGeom prst="rect">
          <a:avLst/>
        </a:prstGeom>
        <a:solidFill>
          <a:schemeClr val="accent2">
            <a:shade val="90000"/>
            <a:hueOff val="0"/>
            <a:satOff val="-9196"/>
            <a:lumOff val="222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654CF2-240F-4128-B343-71EC50D7B90B}">
      <dsp:nvSpPr>
        <dsp:cNvPr id="0" name=""/>
        <dsp:cNvSpPr/>
      </dsp:nvSpPr>
      <dsp:spPr>
        <a:xfrm>
          <a:off x="6786227" y="1067410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-8311"/>
            <a:lumOff val="213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Goal seek with </a:t>
          </a:r>
          <a:r>
            <a:rPr lang="en-US" sz="2400" kern="1200" dirty="0" err="1"/>
            <a:t>N</a:t>
          </a:r>
          <a:r>
            <a:rPr lang="en-US" sz="2400" kern="1200" baseline="-25000" dirty="0" err="1"/>
            <a:t>ReW</a:t>
          </a:r>
          <a:r>
            <a:rPr lang="en-US" sz="2400" kern="1200" dirty="0"/>
            <a:t> to find D</a:t>
          </a:r>
        </a:p>
      </dsp:txBody>
      <dsp:txXfrm>
        <a:off x="6831029" y="1112212"/>
        <a:ext cx="2459843" cy="1440064"/>
      </dsp:txXfrm>
    </dsp:sp>
    <dsp:sp modelId="{3F32A133-348D-4909-A58D-9489EB3ABF65}">
      <dsp:nvSpPr>
        <dsp:cNvPr id="0" name=""/>
        <dsp:cNvSpPr/>
      </dsp:nvSpPr>
      <dsp:spPr>
        <a:xfrm rot="5408489">
          <a:off x="6352245" y="4195396"/>
          <a:ext cx="1902265" cy="229450"/>
        </a:xfrm>
        <a:prstGeom prst="rect">
          <a:avLst/>
        </a:prstGeom>
        <a:solidFill>
          <a:schemeClr val="accent2">
            <a:shade val="90000"/>
            <a:hueOff val="0"/>
            <a:satOff val="-10729"/>
            <a:lumOff val="259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F83FB6-398E-4E49-BC6C-DA61220D60BC}">
      <dsp:nvSpPr>
        <dsp:cNvPr id="0" name=""/>
        <dsp:cNvSpPr/>
      </dsp:nvSpPr>
      <dsp:spPr>
        <a:xfrm>
          <a:off x="6790924" y="2979496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-9696"/>
            <a:lumOff val="2489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US" sz="2400" b="0" i="1" kern="1200" smtClean="0">
                    <a:latin typeface="Cambria Math" panose="02040503050406030204" pitchFamily="18" charset="0"/>
                  </a:rPr>
                  <m:t>𝐿</m:t>
                </m:r>
                <m:r>
                  <a:rPr lang="en-US" sz="2400" b="0" i="1" kern="1200" smtClean="0"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lang="en-US" sz="2400" b="0" i="1" kern="1200" smtClean="0">
                        <a:latin typeface="Cambria Math" panose="02040503050406030204" pitchFamily="18" charset="0"/>
                      </a:rPr>
                    </m:ctrlPr>
                  </m:fPr>
                  <m:num>
                    <m:r>
                      <a:rPr lang="en-US" sz="2400" b="0" i="1" kern="1200" smtClean="0">
                        <a:latin typeface="Cambria Math" panose="02040503050406030204" pitchFamily="18" charset="0"/>
                      </a:rPr>
                      <m:t>𝐴</m:t>
                    </m:r>
                  </m:num>
                  <m:den>
                    <m:r>
                      <m:rPr>
                        <m:sty m:val="p"/>
                      </m:rPr>
                      <a:rPr lang="el-GR" sz="2400" b="0" i="1" kern="1200" smtClean="0">
                        <a:latin typeface="Cambria Math" panose="02040503050406030204" pitchFamily="18" charset="0"/>
                      </a:rPr>
                      <m:t>π</m:t>
                    </m:r>
                    <m:r>
                      <a:rPr lang="en-US" sz="2400" b="0" i="1" kern="1200" smtClean="0">
                        <a:latin typeface="Cambria Math" panose="02040503050406030204" pitchFamily="18" charset="0"/>
                      </a:rPr>
                      <m:t>𝐷</m:t>
                    </m:r>
                  </m:den>
                </m:f>
              </m:oMath>
            </m:oMathPara>
          </a14:m>
          <a:endParaRPr lang="en-US" sz="2400" kern="1200" dirty="0"/>
        </a:p>
      </dsp:txBody>
      <dsp:txXfrm>
        <a:off x="6835726" y="3024298"/>
        <a:ext cx="2459843" cy="1440064"/>
      </dsp:txXfrm>
    </dsp:sp>
    <dsp:sp modelId="{69285178-B0EB-49BD-9CB2-23CC60AF5210}">
      <dsp:nvSpPr>
        <dsp:cNvPr id="0" name=""/>
        <dsp:cNvSpPr/>
      </dsp:nvSpPr>
      <dsp:spPr>
        <a:xfrm>
          <a:off x="6786227" y="4891581"/>
          <a:ext cx="2549447" cy="152966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-11081"/>
            <a:lumOff val="284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en-US" sz="2400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en-US" sz="2400" i="1" kern="1200" smtClean="0">
                      <a:latin typeface="Cambria Math" panose="02040503050406030204" pitchFamily="18" charset="0"/>
                    </a:rPr>
                    <m:t>ṁ</m:t>
                  </m:r>
                </m:e>
                <m:sub>
                  <m:r>
                    <a:rPr lang="en-US" sz="2400" b="0" i="1" kern="1200" smtClean="0">
                      <a:latin typeface="Cambria Math" panose="02040503050406030204" pitchFamily="18" charset="0"/>
                    </a:rPr>
                    <m:t>𝑠</m:t>
                  </m:r>
                </m:sub>
              </m:sSub>
              <m:sSub>
                <m:sSubPr>
                  <m:ctrlPr>
                    <a:rPr lang="en-US" sz="2400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en-US" sz="2400" b="0" i="1" kern="1200" smtClean="0">
                      <a:latin typeface="Cambria Math" panose="02040503050406030204" pitchFamily="18" charset="0"/>
                    </a:rPr>
                    <m:t>h</m:t>
                  </m:r>
                </m:e>
                <m:sub>
                  <m:r>
                    <a:rPr lang="en-US" sz="2400" b="0" i="1" kern="1200" smtClean="0">
                      <a:latin typeface="Cambria Math" panose="02040503050406030204" pitchFamily="18" charset="0"/>
                    </a:rPr>
                    <m:t>𝑓𝑔</m:t>
                  </m:r>
                </m:sub>
              </m:sSub>
              <m:r>
                <a:rPr lang="en-US" sz="2400" b="0" i="1" kern="1200" smtClean="0">
                  <a:latin typeface="Cambria Math" panose="02040503050406030204" pitchFamily="18" charset="0"/>
                </a:rPr>
                <m:t>=</m:t>
              </m:r>
              <m:sSub>
                <m:sSubPr>
                  <m:ctrlPr>
                    <a:rPr lang="en-US" sz="2400" b="0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en-US" sz="2400" b="0" i="1" kern="1200" smtClean="0">
                      <a:latin typeface="Cambria Math" panose="02040503050406030204" pitchFamily="18" charset="0"/>
                    </a:rPr>
                    <m:t>ṁ</m:t>
                  </m:r>
                </m:e>
                <m:sub>
                  <m:r>
                    <a:rPr lang="en-US" sz="2400" b="0" i="1" kern="1200" smtClean="0">
                      <a:latin typeface="Cambria Math" panose="02040503050406030204" pitchFamily="18" charset="0"/>
                    </a:rPr>
                    <m:t>𝑤</m:t>
                  </m:r>
                </m:sub>
              </m:sSub>
              <m:sSub>
                <m:sSubPr>
                  <m:ctrlPr>
                    <a:rPr lang="en-US" sz="2400" b="0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en-US" sz="2400" b="0" i="1" kern="1200" smtClean="0">
                      <a:latin typeface="Cambria Math" panose="02040503050406030204" pitchFamily="18" charset="0"/>
                    </a:rPr>
                    <m:t>𝑐</m:t>
                  </m:r>
                </m:e>
                <m:sub>
                  <m:r>
                    <a:rPr lang="en-US" sz="2400" b="0" i="1" kern="1200" smtClean="0">
                      <a:latin typeface="Cambria Math" panose="02040503050406030204" pitchFamily="18" charset="0"/>
                    </a:rPr>
                    <m:t>𝑝</m:t>
                  </m:r>
                </m:sub>
              </m:sSub>
              <m:r>
                <m:rPr>
                  <m:sty m:val="p"/>
                </m:rPr>
                <a:rPr lang="el-GR" sz="2400" b="0" i="1" kern="1200" smtClean="0">
                  <a:latin typeface="Cambria Math" panose="02040503050406030204" pitchFamily="18" charset="0"/>
                </a:rPr>
                <m:t>Δ</m:t>
              </m:r>
              <m:r>
                <a:rPr lang="en-US" sz="2400" b="0" i="1" kern="1200" smtClean="0">
                  <a:latin typeface="Cambria Math" panose="02040503050406030204" pitchFamily="18" charset="0"/>
                </a:rPr>
                <m:t>𝑇</m:t>
              </m:r>
            </m:oMath>
          </a14:m>
          <a:r>
            <a:rPr lang="en-US" sz="2400" kern="1200" dirty="0"/>
            <a:t> to solve for </a:t>
          </a:r>
          <a:r>
            <a:rPr lang="en-US" sz="2400" kern="1200" dirty="0" err="1"/>
            <a:t>T</a:t>
          </a:r>
          <a:r>
            <a:rPr lang="en-US" sz="2400" kern="1200" baseline="-25000" dirty="0" err="1"/>
            <a:t>f</a:t>
          </a:r>
          <a:endParaRPr lang="en-US" sz="2400" kern="1200" dirty="0"/>
        </a:p>
      </dsp:txBody>
      <dsp:txXfrm>
        <a:off x="6831029" y="4936383"/>
        <a:ext cx="2459843" cy="14400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t" anchorCtr="0" compatLnSpc="1">
            <a:prstTxWarp prst="textNoShape">
              <a:avLst/>
            </a:prstTxWarp>
          </a:bodyPr>
          <a:lstStyle>
            <a:lvl1pPr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321300" y="0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t" anchorCtr="0" compatLnSpc="1">
            <a:prstTxWarp prst="textNoShape">
              <a:avLst/>
            </a:prstTxWarp>
          </a:bodyPr>
          <a:lstStyle>
            <a:lvl1pPr algn="r"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2133263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b" anchorCtr="0" compatLnSpc="1">
            <a:prstTxWarp prst="textNoShape">
              <a:avLst/>
            </a:prstTxWarp>
          </a:bodyPr>
          <a:lstStyle>
            <a:lvl1pPr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321300" y="12133263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b" anchorCtr="0" compatLnSpc="1">
            <a:prstTxWarp prst="textNoShape">
              <a:avLst/>
            </a:prstTxWarp>
          </a:bodyPr>
          <a:lstStyle>
            <a:lvl1pPr algn="r" defTabSz="1273175">
              <a:defRPr sz="1600" smtClean="0"/>
            </a:lvl1pPr>
          </a:lstStyle>
          <a:p>
            <a:pPr>
              <a:defRPr/>
            </a:pPr>
            <a:fld id="{12B199BC-D0CF-4DA5-9741-A0772C9FED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138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5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>
            <a:lvl1pPr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314950" y="0"/>
            <a:ext cx="4081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>
            <a:lvl1pPr algn="r"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06538" y="962025"/>
            <a:ext cx="6383337" cy="4789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55713" y="6072188"/>
            <a:ext cx="6884987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2122150"/>
            <a:ext cx="405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b" anchorCtr="0" compatLnSpc="1">
            <a:prstTxWarp prst="textNoShape">
              <a:avLst/>
            </a:prstTxWarp>
          </a:bodyPr>
          <a:lstStyle>
            <a:lvl1pPr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14950" y="12122150"/>
            <a:ext cx="4081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b" anchorCtr="0" compatLnSpc="1">
            <a:prstTxWarp prst="textNoShape">
              <a:avLst/>
            </a:prstTxWarp>
          </a:bodyPr>
          <a:lstStyle>
            <a:lvl1pPr algn="r" defTabSz="273050">
              <a:defRPr sz="400" smtClean="0"/>
            </a:lvl1pPr>
          </a:lstStyle>
          <a:p>
            <a:pPr>
              <a:defRPr/>
            </a:pPr>
            <a:fld id="{0D4418BF-7CE8-4AC4-BC3B-111C690969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3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1pPr>
    <a:lvl2pPr marL="45712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2pPr>
    <a:lvl3pPr marL="91424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3pPr>
    <a:lvl4pPr marL="137136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4pPr>
    <a:lvl5pPr marL="182848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27" charset="0"/>
        <a:ea typeface="+mn-ea"/>
        <a:cs typeface="+mn-cs"/>
      </a:defRPr>
    </a:lvl5pPr>
    <a:lvl6pPr marL="2285605" algn="l" defTabSz="91424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24" algn="l" defTabSz="91424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46" algn="l" defTabSz="91424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8" algn="l" defTabSz="91424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06538" y="962025"/>
            <a:ext cx="6383337" cy="47894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4418BF-7CE8-4AC4-BC3B-111C6909691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891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5829"/>
            <a:ext cx="37307520" cy="705601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441"/>
            <a:ext cx="30723840" cy="8413124"/>
          </a:xfrm>
        </p:spPr>
        <p:txBody>
          <a:bodyPr/>
          <a:lstStyle>
            <a:lvl1pPr marL="0" indent="0" algn="ctr">
              <a:buNone/>
              <a:defRPr/>
            </a:lvl1pPr>
            <a:lvl2pPr marL="457121" indent="0" algn="ctr">
              <a:buNone/>
              <a:defRPr/>
            </a:lvl2pPr>
            <a:lvl3pPr marL="914241" indent="0" algn="ctr">
              <a:buNone/>
              <a:defRPr/>
            </a:lvl3pPr>
            <a:lvl4pPr marL="1371363" indent="0" algn="ctr">
              <a:buNone/>
              <a:defRPr/>
            </a:lvl4pPr>
            <a:lvl5pPr marL="1828483" indent="0" algn="ctr">
              <a:buNone/>
              <a:defRPr/>
            </a:lvl5pPr>
            <a:lvl6pPr marL="2285605" indent="0" algn="ctr">
              <a:buNone/>
              <a:defRPr/>
            </a:lvl6pPr>
            <a:lvl7pPr marL="2742724" indent="0" algn="ctr">
              <a:buNone/>
              <a:defRPr/>
            </a:lvl7pPr>
            <a:lvl8pPr marL="3199846" indent="0" algn="ctr">
              <a:buNone/>
              <a:defRPr/>
            </a:lvl8pPr>
            <a:lvl9pPr marL="3656968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FD4991-B0AA-4C78-9F45-3F23A133B3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1C8139-951B-4346-AB20-7923F52BA5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6700" y="21153551"/>
            <a:ext cx="37307520" cy="6537639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6700" y="13952654"/>
            <a:ext cx="37307520" cy="720089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21" indent="0">
              <a:buNone/>
              <a:defRPr sz="1900"/>
            </a:lvl2pPr>
            <a:lvl3pPr marL="914241" indent="0">
              <a:buNone/>
              <a:defRPr sz="1500"/>
            </a:lvl3pPr>
            <a:lvl4pPr marL="1371363" indent="0">
              <a:buNone/>
              <a:defRPr sz="1400"/>
            </a:lvl4pPr>
            <a:lvl5pPr marL="1828483" indent="0">
              <a:buNone/>
              <a:defRPr sz="1400"/>
            </a:lvl5pPr>
            <a:lvl6pPr marL="2285605" indent="0">
              <a:buNone/>
              <a:defRPr sz="1400"/>
            </a:lvl6pPr>
            <a:lvl7pPr marL="2742724" indent="0">
              <a:buNone/>
              <a:defRPr sz="1400"/>
            </a:lvl7pPr>
            <a:lvl8pPr marL="3199846" indent="0">
              <a:buNone/>
              <a:defRPr sz="1400"/>
            </a:lvl8pPr>
            <a:lvl9pPr marL="3656968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600EBC-7D1B-49A5-86C2-37AAAE6777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0240" y="9512658"/>
            <a:ext cx="18578362" cy="1974814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2606" y="9512658"/>
            <a:ext cx="18578362" cy="1974814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796770-0A6D-4276-A1D0-832F75DE5C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474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1" y="7368330"/>
            <a:ext cx="19393303" cy="3071611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21" indent="0">
              <a:buNone/>
              <a:defRPr sz="2000" b="1"/>
            </a:lvl2pPr>
            <a:lvl3pPr marL="914241" indent="0">
              <a:buNone/>
              <a:defRPr sz="1900" b="1"/>
            </a:lvl3pPr>
            <a:lvl4pPr marL="1371363" indent="0">
              <a:buNone/>
              <a:defRPr sz="1500" b="1"/>
            </a:lvl4pPr>
            <a:lvl5pPr marL="1828483" indent="0">
              <a:buNone/>
              <a:defRPr sz="1500" b="1"/>
            </a:lvl5pPr>
            <a:lvl6pPr marL="2285605" indent="0">
              <a:buNone/>
              <a:defRPr sz="1500" b="1"/>
            </a:lvl6pPr>
            <a:lvl7pPr marL="2742724" indent="0">
              <a:buNone/>
              <a:defRPr sz="1500" b="1"/>
            </a:lvl7pPr>
            <a:lvl8pPr marL="3199846" indent="0">
              <a:buNone/>
              <a:defRPr sz="1500" b="1"/>
            </a:lvl8pPr>
            <a:lvl9pPr marL="3656968" indent="0">
              <a:buNone/>
              <a:defRPr sz="1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1" y="10439940"/>
            <a:ext cx="19393303" cy="18965750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9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924" y="7368330"/>
            <a:ext cx="19399718" cy="3071611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21" indent="0">
              <a:buNone/>
              <a:defRPr sz="2000" b="1"/>
            </a:lvl2pPr>
            <a:lvl3pPr marL="914241" indent="0">
              <a:buNone/>
              <a:defRPr sz="1900" b="1"/>
            </a:lvl3pPr>
            <a:lvl4pPr marL="1371363" indent="0">
              <a:buNone/>
              <a:defRPr sz="1500" b="1"/>
            </a:lvl4pPr>
            <a:lvl5pPr marL="1828483" indent="0">
              <a:buNone/>
              <a:defRPr sz="1500" b="1"/>
            </a:lvl5pPr>
            <a:lvl6pPr marL="2285605" indent="0">
              <a:buNone/>
              <a:defRPr sz="1500" b="1"/>
            </a:lvl6pPr>
            <a:lvl7pPr marL="2742724" indent="0">
              <a:buNone/>
              <a:defRPr sz="1500" b="1"/>
            </a:lvl7pPr>
            <a:lvl8pPr marL="3199846" indent="0">
              <a:buNone/>
              <a:defRPr sz="1500" b="1"/>
            </a:lvl8pPr>
            <a:lvl9pPr marL="3656968" indent="0">
              <a:buNone/>
              <a:defRPr sz="1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924" y="10439940"/>
            <a:ext cx="19399718" cy="18965750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9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FBEA6E-6B58-4CC6-8D61-D7A483A210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7FA94F-F46C-4767-8B52-928E2037B1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EB4570-57DB-462E-93B8-C404F64FC1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4" y="1310430"/>
            <a:ext cx="14439500" cy="55781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426"/>
            <a:ext cx="24536400" cy="280952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4" y="6888590"/>
            <a:ext cx="14439500" cy="22517099"/>
          </a:xfrm>
        </p:spPr>
        <p:txBody>
          <a:bodyPr/>
          <a:lstStyle>
            <a:lvl1pPr marL="0" indent="0">
              <a:buNone/>
              <a:defRPr sz="1400"/>
            </a:lvl1pPr>
            <a:lvl2pPr marL="457121" indent="0">
              <a:buNone/>
              <a:defRPr sz="1200"/>
            </a:lvl2pPr>
            <a:lvl3pPr marL="914241" indent="0">
              <a:buNone/>
              <a:defRPr sz="900"/>
            </a:lvl3pPr>
            <a:lvl4pPr marL="1371363" indent="0">
              <a:buNone/>
              <a:defRPr sz="800"/>
            </a:lvl4pPr>
            <a:lvl5pPr marL="1828483" indent="0">
              <a:buNone/>
              <a:defRPr sz="800"/>
            </a:lvl5pPr>
            <a:lvl6pPr marL="2285605" indent="0">
              <a:buNone/>
              <a:defRPr sz="800"/>
            </a:lvl6pPr>
            <a:lvl7pPr marL="2742724" indent="0">
              <a:buNone/>
              <a:defRPr sz="800"/>
            </a:lvl7pPr>
            <a:lvl8pPr marL="3199846" indent="0">
              <a:buNone/>
              <a:defRPr sz="800"/>
            </a:lvl8pPr>
            <a:lvl9pPr marL="365696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1BBA61-B487-4C09-AFBE-F608CC0882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3383" y="23043527"/>
            <a:ext cx="26334720" cy="271905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3383" y="2941215"/>
            <a:ext cx="26334720" cy="19751361"/>
          </a:xfrm>
        </p:spPr>
        <p:txBody>
          <a:bodyPr/>
          <a:lstStyle>
            <a:lvl1pPr marL="0" indent="0">
              <a:buNone/>
              <a:defRPr sz="3300"/>
            </a:lvl1pPr>
            <a:lvl2pPr marL="457121" indent="0">
              <a:buNone/>
              <a:defRPr sz="2800"/>
            </a:lvl2pPr>
            <a:lvl3pPr marL="914241" indent="0">
              <a:buNone/>
              <a:defRPr sz="2300"/>
            </a:lvl3pPr>
            <a:lvl4pPr marL="1371363" indent="0">
              <a:buNone/>
              <a:defRPr sz="2000"/>
            </a:lvl4pPr>
            <a:lvl5pPr marL="1828483" indent="0">
              <a:buNone/>
              <a:defRPr sz="2000"/>
            </a:lvl5pPr>
            <a:lvl6pPr marL="2285605" indent="0">
              <a:buNone/>
              <a:defRPr sz="2000"/>
            </a:lvl6pPr>
            <a:lvl7pPr marL="2742724" indent="0">
              <a:buNone/>
              <a:defRPr sz="2000"/>
            </a:lvl7pPr>
            <a:lvl8pPr marL="3199846" indent="0">
              <a:buNone/>
              <a:defRPr sz="2000"/>
            </a:lvl8pPr>
            <a:lvl9pPr marL="3656968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3383" y="25762579"/>
            <a:ext cx="26334720" cy="3863663"/>
          </a:xfrm>
        </p:spPr>
        <p:txBody>
          <a:bodyPr/>
          <a:lstStyle>
            <a:lvl1pPr marL="0" indent="0">
              <a:buNone/>
              <a:defRPr sz="1400"/>
            </a:lvl1pPr>
            <a:lvl2pPr marL="457121" indent="0">
              <a:buNone/>
              <a:defRPr sz="1200"/>
            </a:lvl2pPr>
            <a:lvl3pPr marL="914241" indent="0">
              <a:buNone/>
              <a:defRPr sz="900"/>
            </a:lvl3pPr>
            <a:lvl4pPr marL="1371363" indent="0">
              <a:buNone/>
              <a:defRPr sz="800"/>
            </a:lvl4pPr>
            <a:lvl5pPr marL="1828483" indent="0">
              <a:buNone/>
              <a:defRPr sz="800"/>
            </a:lvl5pPr>
            <a:lvl6pPr marL="2285605" indent="0">
              <a:buNone/>
              <a:defRPr sz="800"/>
            </a:lvl6pPr>
            <a:lvl7pPr marL="2742724" indent="0">
              <a:buNone/>
              <a:defRPr sz="800"/>
            </a:lvl7pPr>
            <a:lvl8pPr marL="3199846" indent="0">
              <a:buNone/>
              <a:defRPr sz="800"/>
            </a:lvl8pPr>
            <a:lvl9pPr marL="365696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EDBD1D-0B06-493F-9B9E-7B6F9BBD04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542859-F12A-449A-AC2B-FAA8DA0E01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4084" y="2926726"/>
            <a:ext cx="9326880" cy="263340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0240" y="2926726"/>
            <a:ext cx="27829844" cy="263340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F5ECC-1565-4C5A-A3E7-30DD94B653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90237" y="2926724"/>
            <a:ext cx="37310731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5950" tIns="222975" rIns="445950" bIns="22297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0237" y="9512658"/>
            <a:ext cx="37310731" cy="19748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5950" tIns="222975" rIns="445950" bIns="2229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90236" y="29993290"/>
            <a:ext cx="9144000" cy="219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5950" tIns="222975" rIns="445950" bIns="222975" numCol="1" anchor="t" anchorCtr="0" compatLnSpc="1">
            <a:prstTxWarp prst="textNoShape">
              <a:avLst/>
            </a:prstTxWarp>
          </a:bodyPr>
          <a:lstStyle>
            <a:lvl1pPr>
              <a:defRPr sz="70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7768" y="29993290"/>
            <a:ext cx="13895671" cy="219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5950" tIns="222975" rIns="445950" bIns="222975" numCol="1" anchor="t" anchorCtr="0" compatLnSpc="1">
            <a:prstTxWarp prst="textNoShape">
              <a:avLst/>
            </a:prstTxWarp>
          </a:bodyPr>
          <a:lstStyle>
            <a:lvl1pPr algn="ctr">
              <a:defRPr sz="70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6964" y="29993290"/>
            <a:ext cx="9144000" cy="219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5950" tIns="222975" rIns="445950" bIns="222975" numCol="1" anchor="t" anchorCtr="0" compatLnSpc="1">
            <a:prstTxWarp prst="textNoShape">
              <a:avLst/>
            </a:prstTxWarp>
          </a:bodyPr>
          <a:lstStyle>
            <a:lvl1pPr algn="r">
              <a:defRPr sz="7000"/>
            </a:lvl1pPr>
          </a:lstStyle>
          <a:p>
            <a:fld id="{0870CD87-B729-45C9-B46A-E130E2DB8C2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447872" y="444843"/>
            <a:ext cx="42995461" cy="32028714"/>
          </a:xfrm>
          <a:prstGeom prst="rect">
            <a:avLst/>
          </a:prstGeom>
          <a:blipFill rotWithShape="1">
            <a:blip r:embed="rId13"/>
            <a:tile tx="0" ty="0" sx="100000" sy="100000" flip="none" algn="tl"/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1093279" y="5350076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11710359" y="5350076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0" name="Rectangle 9"/>
          <p:cNvSpPr/>
          <p:nvPr userDrawn="1"/>
        </p:nvSpPr>
        <p:spPr bwMode="auto">
          <a:xfrm>
            <a:off x="22327436" y="5350076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32944516" y="5350076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452390" y="486785"/>
            <a:ext cx="42939298" cy="4343558"/>
          </a:xfrm>
          <a:prstGeom prst="rect">
            <a:avLst/>
          </a:prstGeom>
          <a:solidFill>
            <a:srgbClr val="87212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9300" tIns="44649" rIns="89300" bIns="44649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2pPr>
      <a:lvl3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3pPr>
      <a:lvl4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4pPr>
      <a:lvl5pPr algn="ctr" defTabSz="4461691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5pPr>
      <a:lvl6pPr marL="457121" algn="ctr" defTabSz="4461691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6pPr>
      <a:lvl7pPr marL="914241" algn="ctr" defTabSz="4461691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7pPr>
      <a:lvl8pPr marL="1371363" algn="ctr" defTabSz="4461691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8pPr>
      <a:lvl9pPr marL="1828483" algn="ctr" defTabSz="4461691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imes New Roman" pitchFamily="27" charset="0"/>
        </a:defRPr>
      </a:lvl9pPr>
    </p:titleStyle>
    <p:bodyStyle>
      <a:lvl1pPr marL="1671349" indent="-1671349" algn="l" defTabSz="4461691" rtl="0" eaLnBrk="0" fontAlgn="base" hangingPunct="0">
        <a:spcBef>
          <a:spcPct val="20000"/>
        </a:spcBef>
        <a:spcAft>
          <a:spcPct val="0"/>
        </a:spcAft>
        <a:buChar char="•"/>
        <a:defRPr sz="15600">
          <a:solidFill>
            <a:schemeClr val="tx1"/>
          </a:solidFill>
          <a:latin typeface="+mn-lt"/>
          <a:ea typeface="+mn-ea"/>
          <a:cs typeface="+mn-cs"/>
        </a:defRPr>
      </a:lvl1pPr>
      <a:lvl2pPr marL="3622048" indent="-1391996" algn="l" defTabSz="4461691" rtl="0" eaLnBrk="0" fontAlgn="base" hangingPunct="0">
        <a:spcBef>
          <a:spcPct val="20000"/>
        </a:spcBef>
        <a:spcAft>
          <a:spcPct val="0"/>
        </a:spcAft>
        <a:buChar char="–"/>
        <a:defRPr sz="13400">
          <a:solidFill>
            <a:schemeClr val="tx1"/>
          </a:solidFill>
          <a:latin typeface="+mn-lt"/>
        </a:defRPr>
      </a:lvl2pPr>
      <a:lvl3pPr marL="5571161" indent="-1109472" algn="l" defTabSz="4461691" rtl="0" eaLnBrk="0" fontAlgn="base" hangingPunct="0">
        <a:spcBef>
          <a:spcPct val="20000"/>
        </a:spcBef>
        <a:spcAft>
          <a:spcPct val="0"/>
        </a:spcAft>
        <a:buChar char="•"/>
        <a:defRPr sz="11800">
          <a:solidFill>
            <a:schemeClr val="tx1"/>
          </a:solidFill>
          <a:latin typeface="+mn-lt"/>
        </a:defRPr>
      </a:lvl3pPr>
      <a:lvl4pPr marL="7802799" indent="-1111058" algn="l" defTabSz="4461691" rtl="0" eaLnBrk="0" fontAlgn="base" hangingPunct="0">
        <a:spcBef>
          <a:spcPct val="20000"/>
        </a:spcBef>
        <a:spcAft>
          <a:spcPct val="0"/>
        </a:spcAft>
        <a:buChar char="–"/>
        <a:defRPr sz="9800">
          <a:solidFill>
            <a:schemeClr val="tx1"/>
          </a:solidFill>
          <a:latin typeface="+mn-lt"/>
        </a:defRPr>
      </a:lvl4pPr>
      <a:lvl5pPr marL="10032851" indent="-1114231" algn="l" defTabSz="4461691" rtl="0" eaLnBrk="0" fontAlgn="base" hangingPunct="0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5pPr>
      <a:lvl6pPr marL="10489973" indent="-1114231" algn="l" defTabSz="4461691" rtl="0" fontAlgn="base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6pPr>
      <a:lvl7pPr marL="10947093" indent="-1114231" algn="l" defTabSz="4461691" rtl="0" fontAlgn="base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7pPr>
      <a:lvl8pPr marL="11404213" indent="-1114231" algn="l" defTabSz="4461691" rtl="0" fontAlgn="base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8pPr>
      <a:lvl9pPr marL="11861334" indent="-1114231" algn="l" defTabSz="4461691" rtl="0" fontAlgn="base">
        <a:spcBef>
          <a:spcPct val="20000"/>
        </a:spcBef>
        <a:spcAft>
          <a:spcPct val="0"/>
        </a:spcAft>
        <a:buChar char="»"/>
        <a:defRPr sz="9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1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1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3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3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5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4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6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8" algn="l" defTabSz="91424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diagramQuickStyle" Target="../diagrams/quickStyle10.xml"/><Relationship Id="rId3" Type="http://schemas.openxmlformats.org/officeDocument/2006/relationships/image" Target="../media/image2.png"/><Relationship Id="rId7" Type="http://schemas.openxmlformats.org/officeDocument/2006/relationships/diagramLayout" Target="../diagrams/layout1.xml"/><Relationship Id="rId12" Type="http://schemas.openxmlformats.org/officeDocument/2006/relationships/diagramLayout" Target="../diagrams/layout10.xml"/><Relationship Id="rId2" Type="http://schemas.openxmlformats.org/officeDocument/2006/relationships/notesSlide" Target="../notesSlides/notesSlide1.xml"/><Relationship Id="rId16" Type="http://schemas.openxmlformats.org/officeDocument/2006/relationships/chart" Target="../charts/chart2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11" Type="http://schemas.openxmlformats.org/officeDocument/2006/relationships/diagramData" Target="../diagrams/data2.xml"/><Relationship Id="rId5" Type="http://schemas.openxmlformats.org/officeDocument/2006/relationships/image" Target="../media/image4.png"/><Relationship Id="rId15" Type="http://schemas.openxmlformats.org/officeDocument/2006/relationships/chart" Target="../charts/chart1.xml"/><Relationship Id="rId10" Type="http://schemas.microsoft.com/office/2007/relationships/diagramDrawing" Target="../diagrams/drawing1.xml"/><Relationship Id="rId4" Type="http://schemas.openxmlformats.org/officeDocument/2006/relationships/image" Target="../media/image3.jpg"/><Relationship Id="rId9" Type="http://schemas.openxmlformats.org/officeDocument/2006/relationships/diagramColors" Target="../diagrams/colors1.xml"/><Relationship Id="rId14" Type="http://schemas.openxmlformats.org/officeDocument/2006/relationships/diagramColors" Target="../diagrams/colors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70878" y="782545"/>
            <a:ext cx="35788928" cy="3830355"/>
          </a:xfrm>
          <a:prstGeom prst="rect">
            <a:avLst/>
          </a:prstGeom>
          <a:noFill/>
        </p:spPr>
        <p:txBody>
          <a:bodyPr wrap="square" lIns="89300" tIns="44649" rIns="89300" bIns="44649" rtlCol="0" anchor="ctr" anchorCtr="0">
            <a:noAutofit/>
          </a:bodyPr>
          <a:lstStyle/>
          <a:p>
            <a:pPr algn="ctr">
              <a:spcAft>
                <a:spcPts val="489"/>
              </a:spcAft>
            </a:pPr>
            <a:r>
              <a:rPr lang="en-US" sz="9300" b="1" dirty="0">
                <a:solidFill>
                  <a:schemeClr val="bg1"/>
                </a:solidFill>
                <a:latin typeface="Arial"/>
                <a:cs typeface="Arial"/>
              </a:rPr>
              <a:t>Effects of Flow Pattern and Flow Rate on The Heat Transfer Coefficient in a Condensing System</a:t>
            </a:r>
          </a:p>
          <a:p>
            <a:pPr algn="ctr">
              <a:spcAft>
                <a:spcPts val="489"/>
              </a:spcAft>
            </a:pPr>
            <a:r>
              <a:rPr lang="en-US" sz="4700" b="1" dirty="0">
                <a:solidFill>
                  <a:schemeClr val="bg1"/>
                </a:solidFill>
                <a:latin typeface="Arial"/>
                <a:cs typeface="Arial"/>
              </a:rPr>
              <a:t>Sara Duclos, Kayla Eckley, Joseph McGrath, Department of Chemical Engineering, University of New Hampshire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3111" y="5354006"/>
            <a:ext cx="9845064" cy="1431666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Introduction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4079" y="21888534"/>
            <a:ext cx="9854095" cy="1723881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Objectives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12464" y="5344066"/>
            <a:ext cx="9853127" cy="1455170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Methods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714953" y="21888534"/>
            <a:ext cx="9853125" cy="1723881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Results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963383" y="5365752"/>
            <a:ext cx="9833262" cy="1437544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Design Problem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963382" y="25890335"/>
            <a:ext cx="9833263" cy="1656402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>
                <a:latin typeface="Arial"/>
                <a:cs typeface="Arial"/>
              </a:rPr>
              <a:t>References</a:t>
            </a:r>
            <a:endParaRPr lang="en-US" sz="4700" b="1" dirty="0">
              <a:latin typeface="Arial"/>
              <a:cs typeface="Arial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083758" y="6603944"/>
            <a:ext cx="9869947" cy="146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5950" tIns="449850" rIns="445950" bIns="449850">
            <a:spAutoFit/>
          </a:bodyPr>
          <a:lstStyle/>
          <a:p>
            <a:pPr marL="571500" indent="-571500" defTabSz="3709346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Condensers are involved within systems in order to cool an environment with the evaporation and condensation of a fluid</a:t>
            </a:r>
            <a:r>
              <a:rPr lang="en-US" sz="4400" baseline="30000" dirty="0"/>
              <a:t>[1]</a:t>
            </a:r>
            <a:r>
              <a:rPr lang="en-US" sz="4400" dirty="0"/>
              <a:t>. </a:t>
            </a:r>
          </a:p>
          <a:p>
            <a:pPr marL="571500" indent="-571500" defTabSz="3709346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Different flow patterns and flow rates affect the heat exchange in condensers. </a:t>
            </a:r>
          </a:p>
          <a:p>
            <a:pPr defTabSz="3709346">
              <a:spcBef>
                <a:spcPct val="50000"/>
              </a:spcBef>
            </a:pPr>
            <a:endParaRPr lang="en-US" sz="4400" dirty="0"/>
          </a:p>
          <a:p>
            <a:pPr defTabSz="3709346">
              <a:spcBef>
                <a:spcPct val="50000"/>
              </a:spcBef>
            </a:pPr>
            <a:endParaRPr lang="en-US" sz="4400" dirty="0"/>
          </a:p>
          <a:p>
            <a:pPr defTabSz="3709346">
              <a:spcBef>
                <a:spcPct val="50000"/>
              </a:spcBef>
            </a:pPr>
            <a:endParaRPr lang="en-US" sz="4400" dirty="0"/>
          </a:p>
          <a:p>
            <a:pPr defTabSz="3709346">
              <a:spcBef>
                <a:spcPct val="50000"/>
              </a:spcBef>
            </a:pPr>
            <a:endParaRPr lang="en-US" sz="4400" b="1" dirty="0"/>
          </a:p>
          <a:p>
            <a:pPr defTabSz="3709346">
              <a:spcBef>
                <a:spcPct val="50000"/>
              </a:spcBef>
            </a:pPr>
            <a:r>
              <a:rPr lang="en-US" sz="4000" b="1" dirty="0"/>
              <a:t>Countercurrent Flow    Cocurrent Flow</a:t>
            </a:r>
          </a:p>
          <a:p>
            <a:pPr marL="571500" indent="-571500" defTabSz="3709346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Overall heat transfer coefficients can be determined by examining three different flow rates, each with cocurrent and countercurrent flow patterns.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60842" y="23818906"/>
            <a:ext cx="9869947" cy="7619887"/>
          </a:xfrm>
          <a:prstGeom prst="rect">
            <a:avLst/>
          </a:prstGeom>
        </p:spPr>
        <p:txBody>
          <a:bodyPr wrap="square" lIns="267897" tIns="267897" rIns="267897" bIns="267897">
            <a:spAutoFit/>
          </a:bodyPr>
          <a:lstStyle/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600" dirty="0"/>
              <a:t>Determine overall heat transfer coefficient for differing flow rates.</a:t>
            </a:r>
          </a:p>
          <a:p>
            <a:pPr lvl="0"/>
            <a:r>
              <a:rPr lang="en-US" sz="4600" dirty="0"/>
              <a:t> 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600" dirty="0"/>
              <a:t>Determine effects of flow rate and flow pattern, </a:t>
            </a:r>
            <a:r>
              <a:rPr lang="en-US" sz="4600" dirty="0" err="1"/>
              <a:t>cocurrent</a:t>
            </a:r>
            <a:r>
              <a:rPr lang="en-US" sz="4600" dirty="0"/>
              <a:t> and countercurrent, on the heat transfer coefficient.</a:t>
            </a:r>
          </a:p>
          <a:p>
            <a:pPr lvl="0"/>
            <a:endParaRPr lang="en-US" sz="4600" dirty="0"/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en-US" sz="4600" dirty="0"/>
              <a:t>Collect sufficient data in order to solve the design problem.   [2]</a:t>
            </a: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32927476" y="27304294"/>
            <a:ext cx="9828479" cy="4848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5950" tIns="449850" rIns="445950" bIns="449850">
            <a:spAutoFit/>
          </a:bodyPr>
          <a:lstStyle/>
          <a:p>
            <a:pPr marL="471407" indent="-471407" defTabSz="4461691">
              <a:spcBef>
                <a:spcPct val="50000"/>
              </a:spcBef>
            </a:pPr>
            <a:r>
              <a:rPr lang="en-US" sz="3200" dirty="0">
                <a:cs typeface="Times New Roman" pitchFamily="27" charset="0"/>
              </a:rPr>
              <a:t>[1] IEEE </a:t>
            </a:r>
            <a:r>
              <a:rPr lang="en-US" sz="3200" dirty="0" err="1">
                <a:cs typeface="Times New Roman" pitchFamily="27" charset="0"/>
              </a:rPr>
              <a:t>GlobalSpec</a:t>
            </a:r>
            <a:r>
              <a:rPr lang="en-US" sz="3200" dirty="0">
                <a:cs typeface="Times New Roman" pitchFamily="27" charset="0"/>
              </a:rPr>
              <a:t>, “Condensers Information,” in Engineering 360, 2017.</a:t>
            </a:r>
          </a:p>
          <a:p>
            <a:pPr marL="471407" indent="-471407" defTabSz="4461691">
              <a:spcBef>
                <a:spcPct val="50000"/>
              </a:spcBef>
            </a:pPr>
            <a:r>
              <a:rPr lang="en-US" sz="3200" dirty="0">
                <a:cs typeface="Times New Roman" pitchFamily="27" charset="0"/>
              </a:rPr>
              <a:t>[2] </a:t>
            </a:r>
            <a:r>
              <a:rPr lang="en-US" sz="3200" dirty="0"/>
              <a:t>A. S. Jean, “Heat Exchange in Condensing Systems.” in </a:t>
            </a:r>
            <a:r>
              <a:rPr lang="en-US" sz="3200" i="1" dirty="0"/>
              <a:t>CHE 612-Modules,</a:t>
            </a:r>
            <a:r>
              <a:rPr lang="en-US" sz="3200" dirty="0"/>
              <a:t> Durham, NH, Adam St. Jean, 2017, p.1</a:t>
            </a:r>
          </a:p>
          <a:p>
            <a:pPr marL="471407" indent="-471407" defTabSz="4461691">
              <a:spcBef>
                <a:spcPct val="50000"/>
              </a:spcBef>
            </a:pPr>
            <a:r>
              <a:rPr lang="en-US" sz="3200" dirty="0">
                <a:cs typeface="Times New Roman" pitchFamily="27" charset="0"/>
              </a:rPr>
              <a:t>[3] AMK Glass, “Condenser, Allihn,” Vineland, NJ, 2017.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963382" y="6785672"/>
            <a:ext cx="9869947" cy="2387686"/>
          </a:xfrm>
          <a:prstGeom prst="rect">
            <a:avLst/>
          </a:prstGeom>
          <a:noFill/>
        </p:spPr>
        <p:txBody>
          <a:bodyPr wrap="square" lIns="267897" tIns="267897" rIns="267897" bIns="267897" rtlCol="0">
            <a:spAutoFit/>
          </a:bodyPr>
          <a:lstStyle/>
          <a:p>
            <a:pPr defTabSz="4461691">
              <a:spcBef>
                <a:spcPct val="30000"/>
              </a:spcBef>
            </a:pPr>
            <a:r>
              <a:rPr lang="en-US" sz="4000" b="1" dirty="0"/>
              <a:t>Problem: </a:t>
            </a:r>
            <a:r>
              <a:rPr lang="en-US" sz="4000" dirty="0"/>
              <a:t>Determine flow type, length of a condenser and outlet temperature of coolant to condense 600 SCFM steam at 1 atm.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1678" y="1811307"/>
            <a:ext cx="6804275" cy="179150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32963383" y="18767723"/>
            <a:ext cx="9842552" cy="1656402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Conclusion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1810460" y="7017967"/>
            <a:ext cx="9703807" cy="7538363"/>
          </a:xfrm>
          <a:prstGeom prst="rect">
            <a:avLst/>
          </a:prstGeom>
        </p:spPr>
        <p:txBody>
          <a:bodyPr wrap="square" lIns="89300" tIns="44649" rIns="89300" bIns="44649">
            <a:spAutoFit/>
          </a:bodyPr>
          <a:lstStyle/>
          <a:p>
            <a:pPr defTabSz="3709346">
              <a:spcBef>
                <a:spcPct val="50000"/>
              </a:spcBef>
            </a:pPr>
            <a:r>
              <a:rPr lang="en-US" sz="2800" i="1" dirty="0"/>
              <a:t>Treatments and Procedures </a:t>
            </a:r>
          </a:p>
          <a:p>
            <a:pPr algn="ctr" defTabSz="3709346">
              <a:spcBef>
                <a:spcPct val="50000"/>
              </a:spcBef>
            </a:pPr>
            <a:r>
              <a:rPr lang="en-US" sz="4000" dirty="0"/>
              <a:t>Condenser examined with </a:t>
            </a:r>
            <a:r>
              <a:rPr lang="en-US" sz="4000" dirty="0" err="1"/>
              <a:t>cocurrent</a:t>
            </a:r>
            <a:r>
              <a:rPr lang="en-US" sz="4000" dirty="0"/>
              <a:t>/countercurrent flow patterns at differing flow rates.</a:t>
            </a:r>
            <a:r>
              <a:rPr lang="en-US" sz="4000" b="1" baseline="30000" dirty="0"/>
              <a:t>(Figure 1)</a:t>
            </a:r>
            <a:r>
              <a:rPr lang="en-US" sz="4000" b="1" dirty="0"/>
              <a:t>  </a:t>
            </a:r>
          </a:p>
          <a:p>
            <a:pPr algn="ctr" defTabSz="3709346">
              <a:spcBef>
                <a:spcPct val="50000"/>
              </a:spcBef>
            </a:pPr>
            <a:endParaRPr lang="en-US" sz="4000" b="1" dirty="0"/>
          </a:p>
          <a:p>
            <a:pPr algn="ctr" defTabSz="3709346">
              <a:spcBef>
                <a:spcPct val="50000"/>
              </a:spcBef>
            </a:pPr>
            <a:r>
              <a:rPr lang="en-US" sz="4000" dirty="0"/>
              <a:t>Temperature of inlet and outlet streams. Temperature of steam and boiling water. </a:t>
            </a:r>
          </a:p>
          <a:p>
            <a:pPr algn="ctr" defTabSz="3709346">
              <a:spcBef>
                <a:spcPct val="50000"/>
              </a:spcBef>
            </a:pPr>
            <a:endParaRPr lang="en-US" sz="4000" dirty="0"/>
          </a:p>
          <a:p>
            <a:pPr algn="ctr" defTabSz="3709346">
              <a:spcBef>
                <a:spcPct val="50000"/>
              </a:spcBef>
            </a:pPr>
            <a:r>
              <a:rPr lang="en-US" sz="4000" dirty="0"/>
              <a:t>Height of condensate.</a:t>
            </a:r>
          </a:p>
          <a:p>
            <a:pPr algn="ctr" defTabSz="3709346">
              <a:spcBef>
                <a:spcPct val="50000"/>
              </a:spcBef>
            </a:pPr>
            <a:r>
              <a:rPr lang="en-US" sz="2400" dirty="0"/>
              <a:t>(repeated in triplicate)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735803" y="23645323"/>
            <a:ext cx="9911419" cy="5280785"/>
          </a:xfrm>
          <a:prstGeom prst="rect">
            <a:avLst/>
          </a:prstGeom>
          <a:noFill/>
        </p:spPr>
        <p:txBody>
          <a:bodyPr wrap="square" lIns="267897" tIns="267897" rIns="267897" bIns="267897" rtlCol="0">
            <a:spAutoFit/>
          </a:bodyPr>
          <a:lstStyle/>
          <a:p>
            <a:pPr marL="571500" lvl="0" indent="-571500" eaLnBrk="0" hangingPunct="0">
              <a:buFont typeface="Arial" panose="020B0604020202020204" pitchFamily="34" charset="0"/>
              <a:buChar char="•"/>
            </a:pPr>
            <a:r>
              <a:rPr lang="en-US" alt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 pattern does not have a significant effect on Overall Heat Transfer Coefficient (U).</a:t>
            </a:r>
          </a:p>
          <a:p>
            <a:pPr marL="571500" lvl="0" indent="-571500" eaLnBrk="0" hangingPunct="0">
              <a:buFont typeface="Arial" panose="020B0604020202020204" pitchFamily="34" charset="0"/>
              <a:buChar char="•"/>
            </a:pPr>
            <a:endParaRPr lang="en-US" alt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lvl="0" indent="-571500" eaLnBrk="0" hangingPunct="0">
              <a:buFont typeface="Arial" panose="020B0604020202020204" pitchFamily="34" charset="0"/>
              <a:buChar char="•"/>
            </a:pPr>
            <a:r>
              <a:rPr lang="en-US" alt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 rates will have a significant effect on U, and therefore the total heat consumed.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2899095" y="20269697"/>
            <a:ext cx="9769984" cy="5687050"/>
          </a:xfrm>
          <a:prstGeom prst="rect">
            <a:avLst/>
          </a:prstGeom>
          <a:noFill/>
        </p:spPr>
        <p:txBody>
          <a:bodyPr wrap="square" lIns="267897" tIns="267897" rIns="267897" bIns="267897" rtlCol="0">
            <a:spAutoFit/>
          </a:bodyPr>
          <a:lstStyle/>
          <a:p>
            <a:pPr marL="685800" indent="-685800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Increased flow rates will increase the overall heat transfer coefficient. </a:t>
            </a:r>
          </a:p>
          <a:p>
            <a:pPr marL="685800" indent="-685800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Countercurrent flow patterns will increase the overall heat transfer coefficient.  </a:t>
            </a:r>
          </a:p>
          <a:p>
            <a:pPr marL="685800" indent="-685800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Total heat consumed by system = Overall heat transfer coefficient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029042" y="19300261"/>
            <a:ext cx="9114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Figure 1. </a:t>
            </a:r>
            <a:r>
              <a:rPr lang="en-US" sz="2400" dirty="0"/>
              <a:t>Condensing apparatus attached to inlet/outlet streams and thermocouple thermometers for inlet/ outlet, steam, and water. [3]  </a:t>
            </a:r>
            <a:endParaRPr 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1924208" y="20269697"/>
            <a:ext cx="966472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Data Analysis</a:t>
            </a:r>
          </a:p>
          <a:p>
            <a:r>
              <a:rPr lang="en-US" sz="3000" dirty="0"/>
              <a:t>	Microsoft Excel used to evaluate standard deviation, standard error of the mean and confidence intervals.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340971" y="14905606"/>
            <a:ext cx="78309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hangingPunct="0"/>
            <a:endParaRPr lang="en-US" altLang="en-US" sz="3600" dirty="0"/>
          </a:p>
          <a:p>
            <a:pPr marL="571500" lvl="0" indent="-571500" eaLnBrk="0" hangingPunct="0">
              <a:buFont typeface="Arial" panose="020B0604020202020204" pitchFamily="34" charset="0"/>
              <a:buChar char="•"/>
            </a:pPr>
            <a:r>
              <a:rPr lang="en-US" alt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Validated the total heat consumed by the system is dependent on flow rate.</a:t>
            </a:r>
            <a:endParaRPr lang="en-US" altLang="en-US" sz="3600" dirty="0"/>
          </a:p>
          <a:p>
            <a:endParaRPr lang="en-US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22387870" y="13701278"/>
            <a:ext cx="9780975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1: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Comparison of the values of total heat consumed between the two different flow patterns at two different flow rates. The error bars were calculated using the standard error.</a:t>
            </a:r>
            <a:endParaRPr lang="en-US" altLang="en-US" sz="2800" dirty="0"/>
          </a:p>
          <a:p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22557027" y="21888535"/>
            <a:ext cx="9611817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 2: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Average overall heat transfer coefficient values for each flow pattern at each different flow rate.</a:t>
            </a:r>
            <a:endParaRPr lang="en-US" altLang="en-US" sz="2800" dirty="0"/>
          </a:p>
          <a:p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22329880" y="5365751"/>
            <a:ext cx="9853125" cy="1455168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267897" tIns="267897" rIns="267897" bIns="267897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4700" b="1" dirty="0">
                <a:latin typeface="Arial"/>
                <a:cs typeface="Arial"/>
              </a:rPr>
              <a:t>Results</a:t>
            </a:r>
          </a:p>
        </p:txBody>
      </p:sp>
      <p:sp>
        <p:nvSpPr>
          <p:cNvPr id="29" name="Down Arrow 28"/>
          <p:cNvSpPr/>
          <p:nvPr/>
        </p:nvSpPr>
        <p:spPr bwMode="auto">
          <a:xfrm>
            <a:off x="16423341" y="9914965"/>
            <a:ext cx="333227" cy="788894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34" name="Down Arrow 33"/>
          <p:cNvSpPr/>
          <p:nvPr/>
        </p:nvSpPr>
        <p:spPr bwMode="auto">
          <a:xfrm>
            <a:off x="16423341" y="12461823"/>
            <a:ext cx="333227" cy="788894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effectLst/>
              <a:latin typeface="Times New Roman" pitchFamily="27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56" t="-1" r="28642" b="-695"/>
          <a:stretch/>
        </p:blipFill>
        <p:spPr>
          <a:xfrm>
            <a:off x="2388006" y="12398047"/>
            <a:ext cx="1559859" cy="387811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56" t="-1" r="28642" b="-695"/>
          <a:stretch/>
        </p:blipFill>
        <p:spPr>
          <a:xfrm>
            <a:off x="7465979" y="12337430"/>
            <a:ext cx="1559859" cy="3878111"/>
          </a:xfrm>
          <a:prstGeom prst="rect">
            <a:avLst/>
          </a:prstGeom>
        </p:spPr>
      </p:pic>
      <p:sp>
        <p:nvSpPr>
          <p:cNvPr id="35" name="Left Arrow 34"/>
          <p:cNvSpPr/>
          <p:nvPr/>
        </p:nvSpPr>
        <p:spPr bwMode="auto">
          <a:xfrm>
            <a:off x="6725579" y="13054065"/>
            <a:ext cx="975722" cy="382392"/>
          </a:xfrm>
          <a:prstGeom prst="lef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40" name="Left Arrow 39"/>
          <p:cNvSpPr/>
          <p:nvPr/>
        </p:nvSpPr>
        <p:spPr bwMode="auto">
          <a:xfrm>
            <a:off x="8784224" y="14843424"/>
            <a:ext cx="975722" cy="382392"/>
          </a:xfrm>
          <a:prstGeom prst="lef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39" name="Right Arrow 38"/>
          <p:cNvSpPr/>
          <p:nvPr/>
        </p:nvSpPr>
        <p:spPr bwMode="auto">
          <a:xfrm>
            <a:off x="1734565" y="13059962"/>
            <a:ext cx="837045" cy="381510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42" name="Right Arrow 41"/>
          <p:cNvSpPr/>
          <p:nvPr/>
        </p:nvSpPr>
        <p:spPr bwMode="auto">
          <a:xfrm>
            <a:off x="3711764" y="14905606"/>
            <a:ext cx="837045" cy="381510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41" name="Up Arrow 40"/>
          <p:cNvSpPr/>
          <p:nvPr/>
        </p:nvSpPr>
        <p:spPr bwMode="auto">
          <a:xfrm>
            <a:off x="8210201" y="12086951"/>
            <a:ext cx="71414" cy="500958"/>
          </a:xfrm>
          <a:prstGeom prst="up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44" name="Up Arrow 43"/>
          <p:cNvSpPr/>
          <p:nvPr/>
        </p:nvSpPr>
        <p:spPr bwMode="auto">
          <a:xfrm>
            <a:off x="3132228" y="12174330"/>
            <a:ext cx="71414" cy="500958"/>
          </a:xfrm>
          <a:prstGeom prst="up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5"/>
          <a:srcRect l="14701" b="-861"/>
          <a:stretch/>
        </p:blipFill>
        <p:spPr>
          <a:xfrm>
            <a:off x="13957385" y="14572209"/>
            <a:ext cx="5019870" cy="4529581"/>
          </a:xfrm>
          <a:prstGeom prst="rect">
            <a:avLst/>
          </a:prstGeom>
        </p:spPr>
      </p:pic>
      <p:sp>
        <p:nvSpPr>
          <p:cNvPr id="46" name="Oval 45"/>
          <p:cNvSpPr/>
          <p:nvPr/>
        </p:nvSpPr>
        <p:spPr bwMode="auto">
          <a:xfrm>
            <a:off x="18159573" y="15753651"/>
            <a:ext cx="324740" cy="198544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14691493" y="15040229"/>
            <a:ext cx="414945" cy="197649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49" name="Parallelogram 48"/>
          <p:cNvSpPr/>
          <p:nvPr/>
        </p:nvSpPr>
        <p:spPr bwMode="auto">
          <a:xfrm>
            <a:off x="17037970" y="17013045"/>
            <a:ext cx="170916" cy="264920"/>
          </a:xfrm>
          <a:prstGeom prst="parallelogram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1001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cxnSp>
        <p:nvCxnSpPr>
          <p:cNvPr id="54" name="Straight Arrow Connector 53"/>
          <p:cNvCxnSpPr/>
          <p:nvPr/>
        </p:nvCxnSpPr>
        <p:spPr bwMode="auto">
          <a:xfrm flipV="1">
            <a:off x="17166157" y="16671645"/>
            <a:ext cx="42729" cy="34621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/>
          <p:nvPr/>
        </p:nvCxnSpPr>
        <p:spPr bwMode="auto">
          <a:xfrm flipV="1">
            <a:off x="16653354" y="14444328"/>
            <a:ext cx="0" cy="25576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TextBox 56"/>
          <p:cNvSpPr txBox="1"/>
          <p:nvPr/>
        </p:nvSpPr>
        <p:spPr>
          <a:xfrm>
            <a:off x="16746208" y="14532158"/>
            <a:ext cx="543099" cy="28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T</a:t>
            </a:r>
            <a:r>
              <a:rPr lang="en-US" sz="1200" baseline="-25000" dirty="0" err="1"/>
              <a:t>steam</a:t>
            </a:r>
            <a:endParaRPr lang="en-US" sz="1200" dirty="0"/>
          </a:p>
        </p:txBody>
      </p:sp>
      <p:sp>
        <p:nvSpPr>
          <p:cNvPr id="58" name="TextBox 57"/>
          <p:cNvSpPr txBox="1"/>
          <p:nvPr/>
        </p:nvSpPr>
        <p:spPr>
          <a:xfrm>
            <a:off x="16761574" y="16695739"/>
            <a:ext cx="5123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T</a:t>
            </a:r>
            <a:r>
              <a:rPr lang="en-US" sz="1200" baseline="-25000" dirty="0" err="1"/>
              <a:t>water</a:t>
            </a:r>
            <a:endParaRPr lang="en-US" sz="1200" dirty="0"/>
          </a:p>
        </p:txBody>
      </p:sp>
      <p:sp>
        <p:nvSpPr>
          <p:cNvPr id="45" name="TextBox 44"/>
          <p:cNvSpPr txBox="1"/>
          <p:nvPr/>
        </p:nvSpPr>
        <p:spPr>
          <a:xfrm>
            <a:off x="32972879" y="14814169"/>
            <a:ext cx="9869947" cy="4160479"/>
          </a:xfrm>
          <a:prstGeom prst="rect">
            <a:avLst/>
          </a:prstGeom>
          <a:noFill/>
        </p:spPr>
        <p:txBody>
          <a:bodyPr wrap="square" lIns="267897" tIns="267897" rIns="267897" bIns="267897" rtlCol="0">
            <a:spAutoFit/>
          </a:bodyPr>
          <a:lstStyle/>
          <a:p>
            <a:pPr defTabSz="4461691">
              <a:spcBef>
                <a:spcPct val="30000"/>
              </a:spcBef>
            </a:pPr>
            <a:r>
              <a:rPr lang="en-US" sz="4800" b="1" dirty="0">
                <a:latin typeface="+mn-lt"/>
              </a:rPr>
              <a:t>Results:</a:t>
            </a:r>
          </a:p>
          <a:p>
            <a:pPr marL="457200" indent="-457200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800" dirty="0">
                <a:latin typeface="+mn-lt"/>
                <a:cs typeface="Times New Roman" panose="02020603050405020304" pitchFamily="18" charset="0"/>
              </a:rPr>
              <a:t>Condenser Length: 127cm</a:t>
            </a:r>
          </a:p>
          <a:p>
            <a:pPr marL="457200" indent="-457200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800" dirty="0">
                <a:latin typeface="+mn-lt"/>
                <a:cs typeface="Times New Roman" panose="02020603050405020304" pitchFamily="18" charset="0"/>
              </a:rPr>
              <a:t>Outlet temperature: 34.9</a:t>
            </a:r>
            <a:r>
              <a:rPr lang="en-US" sz="4800" dirty="0">
                <a:latin typeface="+mn-lt"/>
                <a:cs typeface="Calibri" panose="020F0502020204030204" pitchFamily="34" charset="0"/>
              </a:rPr>
              <a:t>°C</a:t>
            </a:r>
            <a:endParaRPr lang="en-US" sz="4800" dirty="0">
              <a:latin typeface="+mn-lt"/>
              <a:cs typeface="Times New Roman" panose="02020603050405020304" pitchFamily="18" charset="0"/>
            </a:endParaRPr>
          </a:p>
          <a:p>
            <a:pPr marL="457200" indent="-457200" defTabSz="446169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4800" dirty="0">
                <a:latin typeface="+mn-lt"/>
                <a:cs typeface="Times New Roman" panose="02020603050405020304" pitchFamily="18" charset="0"/>
              </a:rPr>
              <a:t>Condenser Type: Countercurrent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Diagram 1"/>
              <p:cNvGraphicFramePr/>
              <p:nvPr>
                <p:extLst>
                  <p:ext uri="{D42A27DB-BD31-4B8C-83A1-F6EECF244321}">
                    <p14:modId xmlns:p14="http://schemas.microsoft.com/office/powerpoint/2010/main" val="1996058546"/>
                  </p:ext>
                </p:extLst>
              </p:nvPr>
            </p:nvGraphicFramePr>
            <p:xfrm>
              <a:off x="33224619" y="8463534"/>
              <a:ext cx="9340372" cy="748866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6" r:lo="rId7" r:qs="rId8" r:cs="rId9"/>
              </a:graphicData>
            </a:graphic>
          </p:graphicFrame>
        </mc:Choice>
        <mc:Fallback xmlns="">
          <p:graphicFrame>
            <p:nvGraphicFramePr>
              <p:cNvPr id="2" name="Diagram 1"/>
              <p:cNvGraphicFramePr/>
              <p:nvPr>
                <p:extLst>
                  <p:ext uri="{D42A27DB-BD31-4B8C-83A1-F6EECF244321}">
                    <p14:modId xmlns:p14="http://schemas.microsoft.com/office/powerpoint/2010/main" val="1996058546"/>
                  </p:ext>
                </p:extLst>
              </p:nvPr>
            </p:nvGraphicFramePr>
            <p:xfrm>
              <a:off x="33224619" y="8463534"/>
              <a:ext cx="9340372" cy="748866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1" r:lo="rId12" r:qs="rId13" r:cs="rId14"/>
              </a:graphicData>
            </a:graphic>
          </p:graphicFrame>
        </mc:Fallback>
      </mc:AlternateContent>
      <p:graphicFrame>
        <p:nvGraphicFramePr>
          <p:cNvPr id="48" name="Chart 47">
            <a:extLst>
              <a:ext uri="{FF2B5EF4-FFF2-40B4-BE49-F238E27FC236}">
                <a16:creationId xmlns:a16="http://schemas.microsoft.com/office/drawing/2014/main" xmlns="" id="{C1CE4BA4-1D6F-49B1-8059-CA2C53473C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1212030"/>
              </p:ext>
            </p:extLst>
          </p:nvPr>
        </p:nvGraphicFramePr>
        <p:xfrm>
          <a:off x="22664057" y="6438900"/>
          <a:ext cx="9504787" cy="68118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232602"/>
              </p:ext>
            </p:extLst>
          </p:nvPr>
        </p:nvGraphicFramePr>
        <p:xfrm>
          <a:off x="22951266" y="16893396"/>
          <a:ext cx="8585492" cy="4648219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933157">
                  <a:extLst>
                    <a:ext uri="{9D8B030D-6E8A-4147-A177-3AD203B41FA5}">
                      <a16:colId xmlns:a16="http://schemas.microsoft.com/office/drawing/2014/main" xmlns="" val="4218528124"/>
                    </a:ext>
                  </a:extLst>
                </a:gridCol>
                <a:gridCol w="3384873">
                  <a:extLst>
                    <a:ext uri="{9D8B030D-6E8A-4147-A177-3AD203B41FA5}">
                      <a16:colId xmlns:a16="http://schemas.microsoft.com/office/drawing/2014/main" xmlns="" val="2195870602"/>
                    </a:ext>
                  </a:extLst>
                </a:gridCol>
                <a:gridCol w="3267462">
                  <a:extLst>
                    <a:ext uri="{9D8B030D-6E8A-4147-A177-3AD203B41FA5}">
                      <a16:colId xmlns:a16="http://schemas.microsoft.com/office/drawing/2014/main" xmlns="" val="2528905937"/>
                    </a:ext>
                  </a:extLst>
                </a:gridCol>
              </a:tblGrid>
              <a:tr h="176342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Flow Rate (mL/s)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u="none" strike="noStrike" dirty="0">
                          <a:effectLst/>
                        </a:rPr>
                        <a:t>Flow Pattern 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u="none" strike="noStrike" dirty="0">
                          <a:effectLst/>
                        </a:rPr>
                        <a:t>Average Overall Heat Transfer Coefficient (W/K)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68371922"/>
                  </a:ext>
                </a:extLst>
              </a:tr>
              <a:tr h="4563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u="none" strike="noStrike" dirty="0">
                          <a:effectLst/>
                        </a:rPr>
                        <a:t>1.96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 err="1">
                          <a:effectLst/>
                        </a:rPr>
                        <a:t>Cocurrent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319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394687561"/>
                  </a:ext>
                </a:extLst>
              </a:tr>
              <a:tr h="505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Countercurrent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378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708558820"/>
                  </a:ext>
                </a:extLst>
              </a:tr>
              <a:tr h="4563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u="none" strike="noStrike" dirty="0">
                          <a:effectLst/>
                        </a:rPr>
                        <a:t>1.71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 err="1">
                          <a:effectLst/>
                        </a:rPr>
                        <a:t>Cocurrent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277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556565463"/>
                  </a:ext>
                </a:extLst>
              </a:tr>
              <a:tr h="505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Countercurrent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240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79859537"/>
                  </a:ext>
                </a:extLst>
              </a:tr>
              <a:tr h="4563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800" u="none" strike="noStrike" dirty="0">
                          <a:effectLst/>
                        </a:rPr>
                        <a:t>1.48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 err="1">
                          <a:effectLst/>
                        </a:rPr>
                        <a:t>Cocurrent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253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676901167"/>
                  </a:ext>
                </a:extLst>
              </a:tr>
              <a:tr h="505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Countercurrent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156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840786379"/>
                  </a:ext>
                </a:extLst>
              </a:tr>
            </a:tbl>
          </a:graphicData>
        </a:graphic>
      </p:graphicFrame>
      <p:graphicFrame>
        <p:nvGraphicFramePr>
          <p:cNvPr id="51" name="Chart 50">
            <a:extLst>
              <a:ext uri="{FF2B5EF4-FFF2-40B4-BE49-F238E27FC236}">
                <a16:creationId xmlns:a16="http://schemas.microsoft.com/office/drawing/2014/main" xmlns="" id="{00000000-0008-0000-00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3603946"/>
              </p:ext>
            </p:extLst>
          </p:nvPr>
        </p:nvGraphicFramePr>
        <p:xfrm>
          <a:off x="22762686" y="23502054"/>
          <a:ext cx="8726381" cy="6535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52" name="TextBox 51"/>
          <p:cNvSpPr txBox="1"/>
          <p:nvPr/>
        </p:nvSpPr>
        <p:spPr>
          <a:xfrm>
            <a:off x="22557028" y="30037061"/>
            <a:ext cx="9611816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2: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Comparison of the inverse of Reynold’s Number to the inverse of Overall Heat Transfer Coefficient will be applied to the design problem for scaling. </a:t>
            </a:r>
            <a:endParaRPr lang="en-US" altLang="en-US" sz="2800" dirty="0"/>
          </a:p>
          <a:p>
            <a:endParaRPr lang="en-US" dirty="0"/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040264"/>
              </p:ext>
            </p:extLst>
          </p:nvPr>
        </p:nvGraphicFramePr>
        <p:xfrm>
          <a:off x="12290567" y="28610168"/>
          <a:ext cx="8591067" cy="25222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34202">
                  <a:extLst>
                    <a:ext uri="{9D8B030D-6E8A-4147-A177-3AD203B41FA5}">
                      <a16:colId xmlns:a16="http://schemas.microsoft.com/office/drawing/2014/main" xmlns="" val="276556607"/>
                    </a:ext>
                  </a:extLst>
                </a:gridCol>
                <a:gridCol w="2556865">
                  <a:extLst>
                    <a:ext uri="{9D8B030D-6E8A-4147-A177-3AD203B41FA5}">
                      <a16:colId xmlns:a16="http://schemas.microsoft.com/office/drawing/2014/main" xmlns="" val="159621219"/>
                    </a:ext>
                  </a:extLst>
                </a:gridCol>
              </a:tblGrid>
              <a:tr h="4599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Relationship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p-Value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69880275"/>
                  </a:ext>
                </a:extLst>
              </a:tr>
              <a:tr h="687415">
                <a:tc>
                  <a:txBody>
                    <a:bodyPr/>
                    <a:lstStyle/>
                    <a:p>
                      <a:pPr algn="ctr" fontAlgn="b"/>
                      <a:r>
                        <a:rPr lang="nl-NL" sz="2800" u="none" strike="noStrike" dirty="0">
                          <a:effectLst/>
                        </a:rPr>
                        <a:t>U of 1.96mL/s v. U of 1.71mL/s</a:t>
                      </a:r>
                      <a:endParaRPr lang="nl-NL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1.67E-02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564029680"/>
                  </a:ext>
                </a:extLst>
              </a:tr>
              <a:tr h="687415">
                <a:tc>
                  <a:txBody>
                    <a:bodyPr/>
                    <a:lstStyle/>
                    <a:p>
                      <a:pPr algn="ctr" fontAlgn="b"/>
                      <a:r>
                        <a:rPr lang="nl-NL" sz="2800" u="none" strike="noStrike" dirty="0">
                          <a:effectLst/>
                        </a:rPr>
                        <a:t>U of 1.96mL/s v. U of 1.48mL/s</a:t>
                      </a:r>
                      <a:endParaRPr lang="nl-NL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>
                          <a:effectLst/>
                        </a:rPr>
                        <a:t>1.50E-04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49503171"/>
                  </a:ext>
                </a:extLst>
              </a:tr>
              <a:tr h="687415">
                <a:tc>
                  <a:txBody>
                    <a:bodyPr/>
                    <a:lstStyle/>
                    <a:p>
                      <a:pPr algn="ctr" fontAlgn="b"/>
                      <a:r>
                        <a:rPr lang="nl-NL" sz="2800" u="none" strike="noStrike" dirty="0">
                          <a:effectLst/>
                        </a:rPr>
                        <a:t>U of 1.71mL/s v. U of 1.48mL/s</a:t>
                      </a:r>
                      <a:endParaRPr lang="nl-NL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7.09E-05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462543031"/>
                  </a:ext>
                </a:extLst>
              </a:tr>
            </a:tbl>
          </a:graphicData>
        </a:graphic>
      </p:graphicFrame>
      <p:sp>
        <p:nvSpPr>
          <p:cNvPr id="53" name="TextBox 52"/>
          <p:cNvSpPr txBox="1"/>
          <p:nvPr/>
        </p:nvSpPr>
        <p:spPr>
          <a:xfrm>
            <a:off x="12029042" y="31068978"/>
            <a:ext cx="9485225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 1: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P-values for the two sided t-tests for the effects of flow rate on the overall heat transfer coefficient. </a:t>
            </a:r>
            <a:endParaRPr lang="en-US" altLang="en-US" sz="2800" dirty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Blank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1001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27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1001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27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5702</TotalTime>
  <Words>608</Words>
  <Application>Microsoft Office PowerPoint</Application>
  <PresentationFormat>Custom</PresentationFormat>
  <Paragraphs>95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 Math</vt:lpstr>
      <vt:lpstr>Times New Roman</vt:lpstr>
      <vt:lpstr>Blank</vt:lpstr>
      <vt:lpstr>PowerPoint Presentation</vt:lpstr>
    </vt:vector>
  </TitlesOfParts>
  <Company>Calvin College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Ellen Alderink</dc:creator>
  <cp:lastModifiedBy>Kayla Eckley</cp:lastModifiedBy>
  <cp:revision>178</cp:revision>
  <cp:lastPrinted>2002-12-02T18:20:07Z</cp:lastPrinted>
  <dcterms:created xsi:type="dcterms:W3CDTF">2011-03-15T12:21:07Z</dcterms:created>
  <dcterms:modified xsi:type="dcterms:W3CDTF">2017-05-02T18:11:25Z</dcterms:modified>
</cp:coreProperties>
</file>