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43891200" cy="32918400"/>
  <p:notesSz cx="9388475" cy="127714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457121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914241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1371363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828483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2285605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6pPr>
    <a:lvl7pPr marL="2742724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7pPr>
    <a:lvl8pPr marL="3199846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8pPr>
    <a:lvl9pPr marL="3656968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32FE0C16-20BA-4505-AEFD-1502A5CEE6CC}">
          <p14:sldIdLst>
            <p14:sldId id="25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7553">
          <p15:clr>
            <a:srgbClr val="A4A3A4"/>
          </p15:clr>
        </p15:guide>
        <p15:guide id="2" pos="1079">
          <p15:clr>
            <a:srgbClr val="A4A3A4"/>
          </p15:clr>
        </p15:guide>
        <p15:guide id="3" orient="horz" pos="7349">
          <p15:clr>
            <a:srgbClr val="A4A3A4"/>
          </p15:clr>
        </p15:guide>
        <p15:guide id="4" pos="105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3F3"/>
    <a:srgbClr val="FDF3DE"/>
    <a:srgbClr val="FEDADA"/>
    <a:srgbClr val="FFABAB"/>
    <a:srgbClr val="FF9393"/>
    <a:srgbClr val="87212E"/>
    <a:srgbClr val="FB8585"/>
    <a:srgbClr val="B30708"/>
    <a:srgbClr val="00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54" autoAdjust="0"/>
    <p:restoredTop sz="94660"/>
  </p:normalViewPr>
  <p:slideViewPr>
    <p:cSldViewPr snapToGrid="0" showGuides="1">
      <p:cViewPr varScale="1">
        <p:scale>
          <a:sx n="18" d="100"/>
          <a:sy n="18" d="100"/>
        </p:scale>
        <p:origin x="1781" y="125"/>
      </p:cViewPr>
      <p:guideLst>
        <p:guide orient="horz" pos="7553"/>
        <p:guide pos="1079"/>
        <p:guide orient="horz" pos="7349"/>
        <p:guide pos="10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erge:Desktop:UNH%20Spring%202017:Unit%20Operations:ConvHorzPipesDat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erge:Desktop:UNH%20Spring%202017:Unit%20Operations:ConvHorzPipesDat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erge:Desktop:UNH%20Spring%202017:Unit%20Operations:ConvHorzPipesData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404604023626901"/>
          <c:y val="4.23529411764706E-2"/>
          <c:w val="0.72903666873834705"/>
          <c:h val="0.72617662498070101"/>
        </c:manualLayout>
      </c:layout>
      <c:scatterChart>
        <c:scatterStyle val="lineMarker"/>
        <c:varyColors val="0"/>
        <c:ser>
          <c:idx val="0"/>
          <c:order val="0"/>
          <c:tx>
            <c:v>Natural</c:v>
          </c:tx>
          <c:spPr>
            <a:ln w="47625">
              <a:noFill/>
            </a:ln>
            <a:effectLst/>
          </c:spPr>
          <c:marker>
            <c:symbol val="circle"/>
            <c:size val="16"/>
            <c:spPr>
              <a:solidFill>
                <a:srgbClr val="0000AA"/>
              </a:solidFill>
              <a:ln>
                <a:noFill/>
              </a:ln>
              <a:effectLst/>
            </c:spPr>
          </c:marker>
          <c:trendline>
            <c:spPr>
              <a:ln w="38100">
                <a:prstDash val="sysDash"/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Design!$J$5</c:f>
                <c:numCache>
                  <c:formatCode>General</c:formatCode>
                  <c:ptCount val="1"/>
                  <c:pt idx="0">
                    <c:v>0.58069013860109098</c:v>
                  </c:pt>
                </c:numCache>
              </c:numRef>
            </c:plus>
            <c:minus>
              <c:numRef>
                <c:f>Design!$J$5</c:f>
                <c:numCache>
                  <c:formatCode>General</c:formatCode>
                  <c:ptCount val="1"/>
                  <c:pt idx="0">
                    <c:v>0.58069013860109098</c:v>
                  </c:pt>
                </c:numCache>
              </c:numRef>
            </c:minus>
            <c:spPr>
              <a:ln w="50800" cap="sq"/>
            </c:spPr>
          </c:errBars>
          <c:xVal>
            <c:numRef>
              <c:f>Design!$K$5:$K$10</c:f>
              <c:numCache>
                <c:formatCode>General</c:formatCode>
                <c:ptCount val="6"/>
                <c:pt idx="0">
                  <c:v>7.4280240308648358</c:v>
                </c:pt>
                <c:pt idx="1">
                  <c:v>7.4710617142107996</c:v>
                </c:pt>
                <c:pt idx="2">
                  <c:v>8.6194161297057406</c:v>
                </c:pt>
                <c:pt idx="3">
                  <c:v>8.8488120897041984</c:v>
                </c:pt>
                <c:pt idx="4">
                  <c:v>8.7710947117794973</c:v>
                </c:pt>
                <c:pt idx="5">
                  <c:v>9.3386788695613188</c:v>
                </c:pt>
              </c:numCache>
            </c:numRef>
          </c:xVal>
          <c:yVal>
            <c:numRef>
              <c:f>Design!$I$5:$I$10</c:f>
              <c:numCache>
                <c:formatCode>General</c:formatCode>
                <c:ptCount val="6"/>
                <c:pt idx="0">
                  <c:v>1.64353789230716</c:v>
                </c:pt>
                <c:pt idx="1">
                  <c:v>1.793167907555036</c:v>
                </c:pt>
                <c:pt idx="2">
                  <c:v>1.9091957357564711</c:v>
                </c:pt>
                <c:pt idx="3">
                  <c:v>2.0623424154213912</c:v>
                </c:pt>
                <c:pt idx="4">
                  <c:v>2.8549177449892928</c:v>
                </c:pt>
                <c:pt idx="5">
                  <c:v>3.0244316459221721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0D14-4CAC-A447-BB7E1B80F6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1994664"/>
        <c:axId val="2138884680"/>
      </c:scatterChart>
      <c:valAx>
        <c:axId val="2131994664"/>
        <c:scaling>
          <c:orientation val="minMax"/>
          <c:min val="7"/>
        </c:scaling>
        <c:delete val="0"/>
        <c:axPos val="b"/>
        <c:title>
          <c:tx>
            <c:rich>
              <a:bodyPr/>
              <a:lstStyle/>
              <a:p>
                <a:pPr>
                  <a:defRPr sz="3600">
                    <a:latin typeface="Times New Roman"/>
                    <a:cs typeface="Times New Roman"/>
                  </a:defRPr>
                </a:pPr>
                <a:r>
                  <a:rPr lang="en-US" sz="3600">
                    <a:latin typeface="Times New Roman"/>
                    <a:cs typeface="Times New Roman"/>
                  </a:rPr>
                  <a:t>ln(GrPr)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spPr>
          <a:ln w="50800">
            <a:solidFill>
              <a:schemeClr val="tx1"/>
            </a:solidFill>
          </a:ln>
        </c:spPr>
        <c:txPr>
          <a:bodyPr/>
          <a:lstStyle/>
          <a:p>
            <a:pPr>
              <a:defRPr sz="3600" baseline="0">
                <a:latin typeface="Times New Roman"/>
                <a:cs typeface="Times New Roman"/>
              </a:defRPr>
            </a:pPr>
            <a:endParaRPr lang="en-US"/>
          </a:p>
        </c:txPr>
        <c:crossAx val="2138884680"/>
        <c:crosses val="autoZero"/>
        <c:crossBetween val="midCat"/>
        <c:majorUnit val="0.5"/>
      </c:valAx>
      <c:valAx>
        <c:axId val="213888468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3600">
                    <a:latin typeface="Times New Roman"/>
                    <a:cs typeface="Times New Roman"/>
                  </a:defRPr>
                </a:pPr>
                <a:r>
                  <a:rPr lang="en-US" sz="3600">
                    <a:latin typeface="Times New Roman"/>
                    <a:cs typeface="Times New Roman"/>
                  </a:rPr>
                  <a:t>ln(Nu)</a:t>
                </a:r>
              </a:p>
            </c:rich>
          </c:tx>
          <c:layout>
            <c:manualLayout>
              <c:xMode val="edge"/>
              <c:yMode val="edge"/>
              <c:x val="2.1297720009983201E-2"/>
              <c:y val="0.3175774278215219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50800">
            <a:solidFill>
              <a:schemeClr val="tx1"/>
            </a:solidFill>
          </a:ln>
        </c:spPr>
        <c:txPr>
          <a:bodyPr/>
          <a:lstStyle/>
          <a:p>
            <a:pPr>
              <a:defRPr sz="3600" baseline="0">
                <a:latin typeface="Times New Roman"/>
                <a:cs typeface="Times New Roman"/>
              </a:defRPr>
            </a:pPr>
            <a:endParaRPr lang="en-US"/>
          </a:p>
        </c:txPr>
        <c:crossAx val="2131994664"/>
        <c:crosses val="autoZero"/>
        <c:crossBetween val="midCat"/>
        <c:majorUnit val="1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816406249999999"/>
          <c:y val="5.4709403957118298E-2"/>
          <c:w val="0.74508058562992097"/>
          <c:h val="0.70363055551258402"/>
        </c:manualLayout>
      </c:layout>
      <c:scatterChart>
        <c:scatterStyle val="lineMarker"/>
        <c:varyColors val="0"/>
        <c:ser>
          <c:idx val="0"/>
          <c:order val="0"/>
          <c:tx>
            <c:v>Forced</c:v>
          </c:tx>
          <c:spPr>
            <a:ln w="47625">
              <a:noFill/>
            </a:ln>
            <a:effectLst/>
          </c:spPr>
          <c:marker>
            <c:symbol val="circle"/>
            <c:size val="16"/>
            <c:spPr>
              <a:solidFill>
                <a:srgbClr val="AE0004"/>
              </a:solidFill>
              <a:ln>
                <a:noFill/>
              </a:ln>
              <a:effectLst/>
            </c:spPr>
          </c:marker>
          <c:trendline>
            <c:spPr>
              <a:ln w="38100">
                <a:prstDash val="sysDash"/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Design!$J$5</c:f>
                <c:numCache>
                  <c:formatCode>General</c:formatCode>
                  <c:ptCount val="1"/>
                  <c:pt idx="0">
                    <c:v>0.58069013860109098</c:v>
                  </c:pt>
                </c:numCache>
              </c:numRef>
            </c:plus>
            <c:minus>
              <c:numRef>
                <c:f>Design!$J$5</c:f>
                <c:numCache>
                  <c:formatCode>General</c:formatCode>
                  <c:ptCount val="1"/>
                  <c:pt idx="0">
                    <c:v>0.58069013860109098</c:v>
                  </c:pt>
                </c:numCache>
              </c:numRef>
            </c:minus>
            <c:spPr>
              <a:ln w="50800" cap="sq"/>
            </c:spPr>
          </c:errBars>
          <c:xVal>
            <c:numRef>
              <c:f>Design!$E$5:$E$20</c:f>
              <c:numCache>
                <c:formatCode>General</c:formatCode>
                <c:ptCount val="16"/>
                <c:pt idx="0">
                  <c:v>0.54028442819906997</c:v>
                </c:pt>
                <c:pt idx="1">
                  <c:v>0.53867350715782103</c:v>
                </c:pt>
                <c:pt idx="2">
                  <c:v>1.64681767811491</c:v>
                </c:pt>
                <c:pt idx="3">
                  <c:v>1.6492630738024401</c:v>
                </c:pt>
                <c:pt idx="4">
                  <c:v>2.3438912336576121</c:v>
                </c:pt>
                <c:pt idx="5">
                  <c:v>2.3428566040230461</c:v>
                </c:pt>
                <c:pt idx="6">
                  <c:v>1.035391443162391</c:v>
                </c:pt>
                <c:pt idx="7">
                  <c:v>1.0328705369340461</c:v>
                </c:pt>
                <c:pt idx="8">
                  <c:v>2.118905976892834</c:v>
                </c:pt>
                <c:pt idx="9">
                  <c:v>2.109426332811811</c:v>
                </c:pt>
                <c:pt idx="10">
                  <c:v>2.7685114871897758</c:v>
                </c:pt>
                <c:pt idx="11">
                  <c:v>2.7691398497976372</c:v>
                </c:pt>
                <c:pt idx="12">
                  <c:v>1.671483877200062</c:v>
                </c:pt>
                <c:pt idx="13">
                  <c:v>1.6721864008209859</c:v>
                </c:pt>
                <c:pt idx="14">
                  <c:v>2.7845565576493772</c:v>
                </c:pt>
                <c:pt idx="15">
                  <c:v>3.3779811907370809</c:v>
                </c:pt>
              </c:numCache>
            </c:numRef>
          </c:xVal>
          <c:yVal>
            <c:numRef>
              <c:f>Design!$C$5:$C$20</c:f>
              <c:numCache>
                <c:formatCode>General</c:formatCode>
                <c:ptCount val="16"/>
                <c:pt idx="0">
                  <c:v>1.976342158854121</c:v>
                </c:pt>
                <c:pt idx="1">
                  <c:v>1.9810206190324851</c:v>
                </c:pt>
                <c:pt idx="2">
                  <c:v>2.1167005855695771</c:v>
                </c:pt>
                <c:pt idx="3">
                  <c:v>2.131411454820844</c:v>
                </c:pt>
                <c:pt idx="4">
                  <c:v>2.5452605420184922</c:v>
                </c:pt>
                <c:pt idx="5">
                  <c:v>2.5428904856114851</c:v>
                </c:pt>
                <c:pt idx="6">
                  <c:v>2.1827325682873102</c:v>
                </c:pt>
                <c:pt idx="7">
                  <c:v>2.1964987643497391</c:v>
                </c:pt>
                <c:pt idx="8">
                  <c:v>2.292449695786813</c:v>
                </c:pt>
                <c:pt idx="9">
                  <c:v>2.29639067250231</c:v>
                </c:pt>
                <c:pt idx="10">
                  <c:v>2.5885512286827619</c:v>
                </c:pt>
                <c:pt idx="11">
                  <c:v>2.6007020108439152</c:v>
                </c:pt>
                <c:pt idx="12">
                  <c:v>3.250613619771288</c:v>
                </c:pt>
                <c:pt idx="13">
                  <c:v>3.273299545075961</c:v>
                </c:pt>
                <c:pt idx="14">
                  <c:v>3.8415656357347832</c:v>
                </c:pt>
                <c:pt idx="15">
                  <c:v>4.1758556698322149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96E-4864-B222-404ACABB2E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4910152"/>
        <c:axId val="-2127730520"/>
      </c:scatterChart>
      <c:valAx>
        <c:axId val="-21249101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3600">
                    <a:latin typeface="Times New Roman"/>
                    <a:cs typeface="Times New Roman"/>
                  </a:defRPr>
                </a:pPr>
                <a:r>
                  <a:rPr lang="en-US" sz="3600" dirty="0" err="1">
                    <a:latin typeface="Times New Roman"/>
                    <a:cs typeface="Times New Roman"/>
                  </a:rPr>
                  <a:t>ln</a:t>
                </a:r>
                <a:r>
                  <a:rPr lang="en-US" sz="3600" dirty="0">
                    <a:latin typeface="Times New Roman"/>
                    <a:cs typeface="Times New Roman"/>
                  </a:rPr>
                  <a:t>(Re)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spPr>
          <a:ln w="50800">
            <a:solidFill>
              <a:schemeClr val="tx1"/>
            </a:solidFill>
          </a:ln>
        </c:spPr>
        <c:txPr>
          <a:bodyPr/>
          <a:lstStyle/>
          <a:p>
            <a:pPr>
              <a:defRPr sz="3600">
                <a:latin typeface="Times New Roman"/>
                <a:cs typeface="Times New Roman"/>
              </a:defRPr>
            </a:pPr>
            <a:endParaRPr lang="en-US"/>
          </a:p>
        </c:txPr>
        <c:crossAx val="-2127730520"/>
        <c:crosses val="autoZero"/>
        <c:crossBetween val="midCat"/>
      </c:valAx>
      <c:valAx>
        <c:axId val="-212773052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600" b="1" i="0" u="none" strike="noStrike" kern="1200" baseline="0">
                    <a:solidFill>
                      <a:srgbClr val="000000"/>
                    </a:solidFill>
                    <a:latin typeface="Times New Roman"/>
                    <a:ea typeface="+mn-ea"/>
                    <a:cs typeface="Times New Roman"/>
                  </a:defRPr>
                </a:pPr>
                <a:r>
                  <a:rPr lang="en-US" sz="3600" dirty="0" err="1">
                    <a:latin typeface="Times New Roman"/>
                    <a:cs typeface="Times New Roman"/>
                  </a:rPr>
                  <a:t>ln</a:t>
                </a:r>
                <a:r>
                  <a:rPr lang="en-US" sz="3600" baseline="0" dirty="0">
                    <a:latin typeface="Times New Roman"/>
                    <a:cs typeface="Times New Roman"/>
                  </a:rPr>
                  <a:t>(Nu/</a:t>
                </a:r>
                <a:r>
                  <a:rPr lang="en-US" sz="3600" baseline="0" dirty="0" err="1">
                    <a:latin typeface="Times New Roman"/>
                    <a:cs typeface="Times New Roman"/>
                  </a:rPr>
                  <a:t>Pr</a:t>
                </a:r>
                <a:r>
                  <a:rPr lang="en-US" sz="3600" baseline="30000" dirty="0">
                    <a:effectLst/>
                    <a:latin typeface="Times New Roman"/>
                    <a:cs typeface="Times New Roman"/>
                  </a:rPr>
                  <a:t>⅓</a:t>
                </a:r>
                <a:r>
                  <a:rPr lang="en-US" sz="3600" baseline="0" dirty="0">
                    <a:latin typeface="Times New Roman"/>
                    <a:cs typeface="Times New Roman"/>
                  </a:rPr>
                  <a:t>)</a:t>
                </a:r>
                <a:endParaRPr lang="en-US" sz="3600" dirty="0">
                  <a:latin typeface="Times New Roman"/>
                  <a:cs typeface="Times New Roman"/>
                </a:endParaRPr>
              </a:p>
            </c:rich>
          </c:tx>
          <c:layout>
            <c:manualLayout>
              <c:xMode val="edge"/>
              <c:yMode val="edge"/>
              <c:x val="9.5366838910761094E-3"/>
              <c:y val="0.2386867874325140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50800">
            <a:solidFill>
              <a:schemeClr val="tx1"/>
            </a:solidFill>
          </a:ln>
        </c:spPr>
        <c:txPr>
          <a:bodyPr/>
          <a:lstStyle/>
          <a:p>
            <a:pPr>
              <a:defRPr sz="3600">
                <a:latin typeface="Times New Roman"/>
                <a:cs typeface="Times New Roman"/>
              </a:defRPr>
            </a:pPr>
            <a:endParaRPr lang="en-US"/>
          </a:p>
        </c:txPr>
        <c:crossAx val="-2124910152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Small Cylinder (1/4'')</c:v>
          </c:tx>
          <c:spPr>
            <a:ln w="47625">
              <a:noFill/>
            </a:ln>
            <a:effectLst/>
          </c:spPr>
          <c:marker>
            <c:symbol val="circle"/>
            <c:size val="16"/>
            <c:spPr>
              <a:solidFill>
                <a:schemeClr val="tx1"/>
              </a:solidFill>
              <a:ln>
                <a:noFill/>
              </a:ln>
              <a:effectLst/>
            </c:spPr>
          </c:marker>
          <c:trendline>
            <c:spPr>
              <a:ln w="38100">
                <a:prstDash val="sysDash"/>
              </a:ln>
            </c:spPr>
            <c:trendlineType val="linear"/>
            <c:dispRSqr val="0"/>
            <c:dispEq val="0"/>
          </c:trendline>
          <c:xVal>
            <c:numRef>
              <c:f>'Sm. Pipe'!$M$6:$M$11</c:f>
              <c:numCache>
                <c:formatCode>General</c:formatCode>
                <c:ptCount val="6"/>
                <c:pt idx="0">
                  <c:v>7.3093527458888297E-3</c:v>
                </c:pt>
                <c:pt idx="1">
                  <c:v>7.3093527458888297E-3</c:v>
                </c:pt>
                <c:pt idx="2">
                  <c:v>2.10143891444304E-2</c:v>
                </c:pt>
                <c:pt idx="3">
                  <c:v>2.10143891444304E-2</c:v>
                </c:pt>
                <c:pt idx="4">
                  <c:v>3.70035982760622E-2</c:v>
                </c:pt>
                <c:pt idx="5">
                  <c:v>3.70035982760622E-2</c:v>
                </c:pt>
              </c:numCache>
            </c:numRef>
          </c:xVal>
          <c:yVal>
            <c:numRef>
              <c:f>'Sm. Pipe'!$N$6:$N$11</c:f>
              <c:numCache>
                <c:formatCode>General</c:formatCode>
                <c:ptCount val="6"/>
                <c:pt idx="0">
                  <c:v>35.685786827906711</c:v>
                </c:pt>
                <c:pt idx="1">
                  <c:v>35.88421807763531</c:v>
                </c:pt>
                <c:pt idx="2">
                  <c:v>39.97679832120037</c:v>
                </c:pt>
                <c:pt idx="3">
                  <c:v>40.51719619938239</c:v>
                </c:pt>
                <c:pt idx="4">
                  <c:v>57.357516719839623</c:v>
                </c:pt>
                <c:pt idx="5">
                  <c:v>57.251762281456003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D00-4164-91EF-3A86A2F97B6E}"/>
            </c:ext>
          </c:extLst>
        </c:ser>
        <c:ser>
          <c:idx val="1"/>
          <c:order val="1"/>
          <c:tx>
            <c:v>Large Cylinder (1/2'')</c:v>
          </c:tx>
          <c:spPr>
            <a:ln w="47625">
              <a:noFill/>
            </a:ln>
            <a:effectLst/>
          </c:spPr>
          <c:marker>
            <c:symbol val="circle"/>
            <c:size val="16"/>
            <c:spPr>
              <a:solidFill>
                <a:srgbClr val="FF0000"/>
              </a:solidFill>
              <a:ln>
                <a:noFill/>
              </a:ln>
              <a:effectLst/>
            </c:spPr>
          </c:marker>
          <c:trendline>
            <c:spPr>
              <a:ln w="38100">
                <a:solidFill>
                  <a:srgbClr val="FF0000"/>
                </a:solidFill>
                <a:prstDash val="sysDash"/>
              </a:ln>
            </c:spPr>
            <c:trendlineType val="linear"/>
            <c:dispRSqr val="0"/>
            <c:dispEq val="0"/>
          </c:trendline>
          <c:xVal>
            <c:numRef>
              <c:f>('Lg. Pipe'!$M$6:$M$8,'Lg. Pipe'!$M$10)</c:f>
              <c:numCache>
                <c:formatCode>General</c:formatCode>
                <c:ptCount val="4"/>
                <c:pt idx="0">
                  <c:v>7.3093527458888297E-3</c:v>
                </c:pt>
                <c:pt idx="1">
                  <c:v>7.3093527458888297E-3</c:v>
                </c:pt>
                <c:pt idx="2">
                  <c:v>2.10143891444304E-2</c:v>
                </c:pt>
                <c:pt idx="3">
                  <c:v>3.70035982760622E-2</c:v>
                </c:pt>
              </c:numCache>
            </c:numRef>
          </c:xVal>
          <c:yVal>
            <c:numRef>
              <c:f>('Lg. Pipe'!$N$6:$N$8,'Lg. Pipe'!$N$10)</c:f>
              <c:numCache>
                <c:formatCode>General</c:formatCode>
                <c:ptCount val="4"/>
                <c:pt idx="0">
                  <c:v>51.033233627976699</c:v>
                </c:pt>
                <c:pt idx="1">
                  <c:v>52.185672648388802</c:v>
                </c:pt>
                <c:pt idx="2">
                  <c:v>89.525667477023774</c:v>
                </c:pt>
                <c:pt idx="3">
                  <c:v>123.3147302963098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ED00-4164-91EF-3A86A2F97B6E}"/>
            </c:ext>
          </c:extLst>
        </c:ser>
        <c:ser>
          <c:idx val="2"/>
          <c:order val="2"/>
          <c:tx>
            <c:v>Medium Cylinder (3/8'')</c:v>
          </c:tx>
          <c:spPr>
            <a:ln w="47625">
              <a:noFill/>
            </a:ln>
            <a:effectLst/>
          </c:spPr>
          <c:marker>
            <c:symbol val="circle"/>
            <c:size val="16"/>
            <c:spPr>
              <a:solidFill>
                <a:srgbClr val="008000"/>
              </a:solidFill>
              <a:ln>
                <a:noFill/>
              </a:ln>
              <a:effectLst/>
            </c:spPr>
          </c:marker>
          <c:trendline>
            <c:spPr>
              <a:ln w="38100">
                <a:solidFill>
                  <a:srgbClr val="008000"/>
                </a:solidFill>
                <a:prstDash val="sysDash"/>
              </a:ln>
            </c:spPr>
            <c:trendlineType val="linear"/>
            <c:dispRSqr val="0"/>
            <c:dispEq val="0"/>
          </c:trendline>
          <c:xVal>
            <c:numRef>
              <c:f>'Med. Pipe'!$M$6:$M$11</c:f>
              <c:numCache>
                <c:formatCode>General</c:formatCode>
                <c:ptCount val="6"/>
                <c:pt idx="0">
                  <c:v>7.3093527458888297E-3</c:v>
                </c:pt>
                <c:pt idx="1">
                  <c:v>7.3093527458888297E-3</c:v>
                </c:pt>
                <c:pt idx="2">
                  <c:v>2.10143891444304E-2</c:v>
                </c:pt>
                <c:pt idx="3">
                  <c:v>2.10143891444304E-2</c:v>
                </c:pt>
                <c:pt idx="4">
                  <c:v>3.70035982760622E-2</c:v>
                </c:pt>
                <c:pt idx="5">
                  <c:v>3.70035982760622E-2</c:v>
                </c:pt>
              </c:numCache>
            </c:numRef>
          </c:xVal>
          <c:yVal>
            <c:numRef>
              <c:f>'Med. Pipe'!$N$6:$N$11</c:f>
              <c:numCache>
                <c:formatCode>General</c:formatCode>
                <c:ptCount val="6"/>
                <c:pt idx="0">
                  <c:v>27.895033011936921</c:v>
                </c:pt>
                <c:pt idx="1">
                  <c:v>28.318657957307011</c:v>
                </c:pt>
                <c:pt idx="2">
                  <c:v>30.691989541870232</c:v>
                </c:pt>
                <c:pt idx="3">
                  <c:v>30.963822130201329</c:v>
                </c:pt>
                <c:pt idx="4">
                  <c:v>39.544708524266127</c:v>
                </c:pt>
                <c:pt idx="5">
                  <c:v>40.015424442404623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ED00-4164-91EF-3A86A2F97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3344424"/>
        <c:axId val="-2127893736"/>
      </c:scatterChart>
      <c:valAx>
        <c:axId val="21333444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3600">
                    <a:latin typeface="Times New Roman"/>
                    <a:cs typeface="Times New Roman"/>
                  </a:defRPr>
                </a:pPr>
                <a:r>
                  <a:rPr lang="en-US" sz="3600">
                    <a:latin typeface="Times New Roman"/>
                    <a:cs typeface="Times New Roman"/>
                  </a:rPr>
                  <a:t>Air</a:t>
                </a:r>
                <a:r>
                  <a:rPr lang="en-US" sz="3600" baseline="0">
                    <a:latin typeface="Times New Roman"/>
                    <a:cs typeface="Times New Roman"/>
                  </a:rPr>
                  <a:t> Velocity (m/s)</a:t>
                </a:r>
                <a:endParaRPr lang="en-US" sz="3600">
                  <a:latin typeface="Times New Roman"/>
                  <a:cs typeface="Times New Roman"/>
                </a:endParaRP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spPr>
          <a:ln w="50800">
            <a:solidFill>
              <a:schemeClr val="tx1"/>
            </a:solidFill>
          </a:ln>
        </c:spPr>
        <c:txPr>
          <a:bodyPr/>
          <a:lstStyle/>
          <a:p>
            <a:pPr>
              <a:defRPr sz="3600" baseline="0">
                <a:latin typeface="Times New Roman"/>
                <a:cs typeface="Times New Roman"/>
              </a:defRPr>
            </a:pPr>
            <a:endParaRPr lang="en-US"/>
          </a:p>
        </c:txPr>
        <c:crossAx val="-2127893736"/>
        <c:crosses val="autoZero"/>
        <c:crossBetween val="midCat"/>
      </c:valAx>
      <c:valAx>
        <c:axId val="-21278937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3600">
                    <a:latin typeface="Times New Roman"/>
                    <a:cs typeface="Times New Roman"/>
                  </a:defRPr>
                </a:pPr>
                <a:r>
                  <a:rPr lang="en-US" sz="3200" dirty="0">
                    <a:latin typeface="Times New Roman"/>
                    <a:cs typeface="Times New Roman"/>
                  </a:rPr>
                  <a:t>Experimental</a:t>
                </a:r>
                <a:r>
                  <a:rPr lang="en-US" sz="3200" baseline="0" dirty="0">
                    <a:latin typeface="Times New Roman"/>
                    <a:cs typeface="Times New Roman"/>
                  </a:rPr>
                  <a:t> h (W/m</a:t>
                </a:r>
                <a:r>
                  <a:rPr lang="en-US" sz="3200" b="1" i="0" u="none" strike="noStrike" baseline="30000" dirty="0">
                    <a:effectLst/>
                  </a:rPr>
                  <a:t>2</a:t>
                </a:r>
                <a:r>
                  <a:rPr lang="en-US" sz="3200" baseline="0" dirty="0">
                    <a:latin typeface="Times New Roman"/>
                    <a:cs typeface="Times New Roman"/>
                  </a:rPr>
                  <a:t>K)</a:t>
                </a:r>
                <a:endParaRPr lang="en-US" sz="3200" dirty="0">
                  <a:latin typeface="Times New Roman"/>
                  <a:cs typeface="Times New Roman"/>
                </a:endParaRPr>
              </a:p>
            </c:rich>
          </c:tx>
          <c:layout>
            <c:manualLayout>
              <c:xMode val="edge"/>
              <c:yMode val="edge"/>
              <c:x val="0"/>
              <c:y val="9.2260795036717094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50800">
            <a:solidFill>
              <a:schemeClr val="tx1"/>
            </a:solidFill>
          </a:ln>
          <a:effectLst/>
        </c:spPr>
        <c:txPr>
          <a:bodyPr/>
          <a:lstStyle/>
          <a:p>
            <a:pPr>
              <a:defRPr sz="3600">
                <a:latin typeface="Times New Roman"/>
                <a:cs typeface="Times New Roman"/>
              </a:defRPr>
            </a:pPr>
            <a:endParaRPr lang="en-US"/>
          </a:p>
        </c:txPr>
        <c:crossAx val="2133344424"/>
        <c:crosses val="autoZero"/>
        <c:crossBetween val="midCat"/>
      </c:valAx>
    </c:plotArea>
    <c:legend>
      <c:legendPos val="t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overlay val="0"/>
      <c:txPr>
        <a:bodyPr/>
        <a:lstStyle/>
        <a:p>
          <a:pPr>
            <a:defRPr sz="2000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872517625539799"/>
          <c:y val="6.67480803020504E-2"/>
          <c:w val="0.79914084622896198"/>
          <c:h val="0.774830433461383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'[ConvHorzPipesData Revised (1).xlsx]Sheet1'!$P$5</c:f>
              <c:strCache>
                <c:ptCount val="1"/>
                <c:pt idx="0">
                  <c:v>18.9 V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'[ConvHorzPipesData Revised (1).xlsx]Sheet1'!$P$13:$P$18</c:f>
                <c:numCache>
                  <c:formatCode>General</c:formatCode>
                  <c:ptCount val="6"/>
                  <c:pt idx="0">
                    <c:v>2.082661922326789</c:v>
                  </c:pt>
                  <c:pt idx="1">
                    <c:v>1.4133815661828459</c:v>
                  </c:pt>
                  <c:pt idx="2">
                    <c:v>2.8322820609118691</c:v>
                  </c:pt>
                  <c:pt idx="3">
                    <c:v>2.284061381733995</c:v>
                  </c:pt>
                  <c:pt idx="4">
                    <c:v>1.90581213111585</c:v>
                  </c:pt>
                  <c:pt idx="5">
                    <c:v>2.8694892692616172</c:v>
                  </c:pt>
                </c:numCache>
              </c:numRef>
            </c:plus>
            <c:minus>
              <c:numRef>
                <c:f>'[ConvHorzPipesData Revised (1).xlsx]Sheet1'!$P$13:$P$18</c:f>
                <c:numCache>
                  <c:formatCode>General</c:formatCode>
                  <c:ptCount val="6"/>
                  <c:pt idx="0">
                    <c:v>2.082661922326789</c:v>
                  </c:pt>
                  <c:pt idx="1">
                    <c:v>1.4133815661828459</c:v>
                  </c:pt>
                  <c:pt idx="2">
                    <c:v>2.8322820609118691</c:v>
                  </c:pt>
                  <c:pt idx="3">
                    <c:v>2.284061381733995</c:v>
                  </c:pt>
                  <c:pt idx="4">
                    <c:v>1.90581213111585</c:v>
                  </c:pt>
                  <c:pt idx="5">
                    <c:v>2.8694892692616172</c:v>
                  </c:pt>
                </c:numCache>
              </c:numRef>
            </c:minus>
            <c:spPr>
              <a:noFill/>
              <a:ln w="50800" cap="sq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Ref>
              <c:f>'[ConvHorzPipesData Revised (1).xlsx]Sheet1'!$N$13:$N$15</c:f>
              <c:strCache>
                <c:ptCount val="3"/>
                <c:pt idx="0">
                  <c:v>Small </c:v>
                </c:pt>
                <c:pt idx="1">
                  <c:v>Medium </c:v>
                </c:pt>
                <c:pt idx="2">
                  <c:v>Large </c:v>
                </c:pt>
              </c:strCache>
            </c:strRef>
          </c:cat>
          <c:val>
            <c:numRef>
              <c:f>'[ConvHorzPipesData Revised (1).xlsx]Sheet1'!$O$13:$O$15</c:f>
              <c:numCache>
                <c:formatCode>General</c:formatCode>
                <c:ptCount val="3"/>
                <c:pt idx="0">
                  <c:v>25.113589863756911</c:v>
                </c:pt>
                <c:pt idx="1">
                  <c:v>20.785625582543741</c:v>
                </c:pt>
                <c:pt idx="2">
                  <c:v>36.876603678428367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0C-41DC-8191-2A8C2361AD3A}"/>
            </c:ext>
          </c:extLst>
        </c:ser>
        <c:ser>
          <c:idx val="1"/>
          <c:order val="1"/>
          <c:tx>
            <c:strRef>
              <c:f>'[ConvHorzPipesData Revised (1).xlsx]Sheet1'!$P$6</c:f>
              <c:strCache>
                <c:ptCount val="1"/>
                <c:pt idx="0">
                  <c:v>32.5 V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'[ConvHorzPipesData Revised (1).xlsx]Sheet1'!$P$16:$P$18</c:f>
                <c:numCache>
                  <c:formatCode>General</c:formatCode>
                  <c:ptCount val="3"/>
                  <c:pt idx="0">
                    <c:v>2.284061381733995</c:v>
                  </c:pt>
                  <c:pt idx="1">
                    <c:v>1.90581213111585</c:v>
                  </c:pt>
                  <c:pt idx="2">
                    <c:v>2.8694892692616172</c:v>
                  </c:pt>
                </c:numCache>
              </c:numRef>
            </c:plus>
            <c:minus>
              <c:numRef>
                <c:f>'[ConvHorzPipesData Revised (1).xlsx]Sheet1'!$P$16:$P$18</c:f>
                <c:numCache>
                  <c:formatCode>General</c:formatCode>
                  <c:ptCount val="3"/>
                  <c:pt idx="0">
                    <c:v>2.284061381733995</c:v>
                  </c:pt>
                  <c:pt idx="1">
                    <c:v>1.90581213111585</c:v>
                  </c:pt>
                  <c:pt idx="2">
                    <c:v>2.8694892692616172</c:v>
                  </c:pt>
                </c:numCache>
              </c:numRef>
            </c:minus>
            <c:spPr>
              <a:noFill/>
              <a:ln w="50800" cap="sq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Ref>
              <c:f>'[ConvHorzPipesData Revised (1).xlsx]Sheet1'!$N$13:$N$15</c:f>
              <c:strCache>
                <c:ptCount val="3"/>
                <c:pt idx="0">
                  <c:v>Small </c:v>
                </c:pt>
                <c:pt idx="1">
                  <c:v>Medium </c:v>
                </c:pt>
                <c:pt idx="2">
                  <c:v>Large </c:v>
                </c:pt>
              </c:strCache>
            </c:strRef>
          </c:cat>
          <c:val>
            <c:numRef>
              <c:f>'[ConvHorzPipesData Revised (1).xlsx]Sheet1'!$O$16:$O$18</c:f>
              <c:numCache>
                <c:formatCode>General</c:formatCode>
                <c:ptCount val="3"/>
                <c:pt idx="0">
                  <c:v>34.157839125791803</c:v>
                </c:pt>
                <c:pt idx="1">
                  <c:v>28.034311250788409</c:v>
                </c:pt>
                <c:pt idx="2">
                  <c:v>46.349078229349097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0C-41DC-8191-2A8C2361AD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120916008"/>
        <c:axId val="-2112231832"/>
      </c:barChart>
      <c:catAx>
        <c:axId val="-2120916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508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-2112231832"/>
        <c:crosses val="autoZero"/>
        <c:auto val="0"/>
        <c:lblAlgn val="ctr"/>
        <c:lblOffset val="100"/>
        <c:noMultiLvlLbl val="0"/>
      </c:catAx>
      <c:valAx>
        <c:axId val="-211223183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600" b="1" baseline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Experimental h (W/m^2 K)</a:t>
                </a:r>
              </a:p>
            </c:rich>
          </c:tx>
          <c:layout>
            <c:manualLayout>
              <c:xMode val="edge"/>
              <c:yMode val="edge"/>
              <c:x val="2.24020005067984E-2"/>
              <c:y val="0.1163601293182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0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5080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-2120916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40230943417805898"/>
          <c:y val="7.2091559686702597E-2"/>
          <c:w val="0.23485162887192601"/>
          <c:h val="6.710153708287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0.20929</cdr:x>
      <cdr:y>0.27831</cdr:y>
    </cdr:from>
    <cdr:to>
      <cdr:x>0.30402</cdr:x>
      <cdr:y>0.45133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74EF3509-DE58-48A1-87C0-116CED10D676}"/>
            </a:ext>
          </a:extLst>
        </cdr:cNvPr>
        <cdr:cNvSpPr txBox="1"/>
      </cdr:nvSpPr>
      <cdr:spPr>
        <a:xfrm xmlns:a="http://schemas.openxmlformats.org/drawingml/2006/main">
          <a:off x="2020187" y="147083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b="0">
              <a:latin typeface="Times New Roman" panose="02020603050405020304" pitchFamily="18" charset="0"/>
              <a:cs typeface="Times New Roman" panose="02020603050405020304" pitchFamily="18" charset="0"/>
            </a:rPr>
            <a:t>36.01%</a:t>
          </a:r>
        </a:p>
      </cdr:txBody>
    </cdr:sp>
  </cdr:relSizeAnchor>
  <cdr:relSizeAnchor xmlns:cdr="http://schemas.openxmlformats.org/drawingml/2006/chartDrawing">
    <cdr:from>
      <cdr:x>0.48099</cdr:x>
      <cdr:y>0.35207</cdr:y>
    </cdr:from>
    <cdr:to>
      <cdr:x>0.57572</cdr:x>
      <cdr:y>0.52509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B9FA3588-7984-4FB4-AD17-7F03BBF23F11}"/>
            </a:ext>
          </a:extLst>
        </cdr:cNvPr>
        <cdr:cNvSpPr txBox="1"/>
      </cdr:nvSpPr>
      <cdr:spPr>
        <a:xfrm xmlns:a="http://schemas.openxmlformats.org/drawingml/2006/main">
          <a:off x="4642884" y="186069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34.87%</a:t>
          </a:r>
        </a:p>
      </cdr:txBody>
    </cdr:sp>
  </cdr:relSizeAnchor>
  <cdr:relSizeAnchor xmlns:cdr="http://schemas.openxmlformats.org/drawingml/2006/chartDrawing">
    <cdr:from>
      <cdr:x>0.74535</cdr:x>
      <cdr:y>0.11736</cdr:y>
    </cdr:from>
    <cdr:to>
      <cdr:x>0.84008</cdr:x>
      <cdr:y>0.29038</cdr:y>
    </cdr:to>
    <cdr:sp macro="" textlink="">
      <cdr:nvSpPr>
        <cdr:cNvPr id="8" name="TextBox 7">
          <a:extLst xmlns:a="http://schemas.openxmlformats.org/drawingml/2006/main">
            <a:ext uri="{FF2B5EF4-FFF2-40B4-BE49-F238E27FC236}">
              <a16:creationId xmlns:a16="http://schemas.microsoft.com/office/drawing/2014/main" id="{0765A0B2-D808-4FDC-9CEC-7E30EFDA2A81}"/>
            </a:ext>
          </a:extLst>
        </cdr:cNvPr>
        <cdr:cNvSpPr txBox="1"/>
      </cdr:nvSpPr>
      <cdr:spPr>
        <a:xfrm xmlns:a="http://schemas.openxmlformats.org/drawingml/2006/main">
          <a:off x="7194697" y="62023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25.69%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2130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2130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fld id="{12B199BC-D0CF-4DA5-9741-A0772C9FE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38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14950" y="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06538" y="962025"/>
            <a:ext cx="6383337" cy="4789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55713" y="6072188"/>
            <a:ext cx="6884987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212215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14950" y="1212215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fld id="{0D4418BF-7CE8-4AC4-BC3B-111C690969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3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45712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91424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137136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82848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2285605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24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46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8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06538" y="962025"/>
            <a:ext cx="6383337" cy="47894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418BF-7CE8-4AC4-BC3B-111C6909691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9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5829"/>
            <a:ext cx="37307520" cy="705601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441"/>
            <a:ext cx="30723840" cy="8413124"/>
          </a:xfrm>
        </p:spPr>
        <p:txBody>
          <a:bodyPr/>
          <a:lstStyle>
            <a:lvl1pPr marL="0" indent="0" algn="ctr">
              <a:buNone/>
              <a:defRPr/>
            </a:lvl1pPr>
            <a:lvl2pPr marL="457121" indent="0" algn="ctr">
              <a:buNone/>
              <a:defRPr/>
            </a:lvl2pPr>
            <a:lvl3pPr marL="914241" indent="0" algn="ctr">
              <a:buNone/>
              <a:defRPr/>
            </a:lvl3pPr>
            <a:lvl4pPr marL="1371363" indent="0" algn="ctr">
              <a:buNone/>
              <a:defRPr/>
            </a:lvl4pPr>
            <a:lvl5pPr marL="1828483" indent="0" algn="ctr">
              <a:buNone/>
              <a:defRPr/>
            </a:lvl5pPr>
            <a:lvl6pPr marL="2285605" indent="0" algn="ctr">
              <a:buNone/>
              <a:defRPr/>
            </a:lvl6pPr>
            <a:lvl7pPr marL="2742724" indent="0" algn="ctr">
              <a:buNone/>
              <a:defRPr/>
            </a:lvl7pPr>
            <a:lvl8pPr marL="3199846" indent="0" algn="ctr">
              <a:buNone/>
              <a:defRPr/>
            </a:lvl8pPr>
            <a:lvl9pPr marL="365696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FD4991-B0AA-4C78-9F45-3F23A133B3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1C8139-951B-4346-AB20-7923F52BA5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6700" y="21153551"/>
            <a:ext cx="37307520" cy="6537639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6700" y="13952654"/>
            <a:ext cx="37307520" cy="720089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1" indent="0">
              <a:buNone/>
              <a:defRPr sz="1900"/>
            </a:lvl2pPr>
            <a:lvl3pPr marL="914241" indent="0">
              <a:buNone/>
              <a:defRPr sz="1500"/>
            </a:lvl3pPr>
            <a:lvl4pPr marL="1371363" indent="0">
              <a:buNone/>
              <a:defRPr sz="1400"/>
            </a:lvl4pPr>
            <a:lvl5pPr marL="1828483" indent="0">
              <a:buNone/>
              <a:defRPr sz="1400"/>
            </a:lvl5pPr>
            <a:lvl6pPr marL="2285605" indent="0">
              <a:buNone/>
              <a:defRPr sz="1400"/>
            </a:lvl6pPr>
            <a:lvl7pPr marL="2742724" indent="0">
              <a:buNone/>
              <a:defRPr sz="1400"/>
            </a:lvl7pPr>
            <a:lvl8pPr marL="3199846" indent="0">
              <a:buNone/>
              <a:defRPr sz="1400"/>
            </a:lvl8pPr>
            <a:lvl9pPr marL="3656968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600EBC-7D1B-49A5-86C2-37AAAE6777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0240" y="9512658"/>
            <a:ext cx="18578362" cy="1974814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2606" y="9512658"/>
            <a:ext cx="18578362" cy="1974814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96770-0A6D-4276-A1D0-832F75DE5C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474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7368330"/>
            <a:ext cx="19393303" cy="3071611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21" indent="0">
              <a:buNone/>
              <a:defRPr sz="2000" b="1"/>
            </a:lvl2pPr>
            <a:lvl3pPr marL="914241" indent="0">
              <a:buNone/>
              <a:defRPr sz="1900" b="1"/>
            </a:lvl3pPr>
            <a:lvl4pPr marL="1371363" indent="0">
              <a:buNone/>
              <a:defRPr sz="1500" b="1"/>
            </a:lvl4pPr>
            <a:lvl5pPr marL="1828483" indent="0">
              <a:buNone/>
              <a:defRPr sz="1500" b="1"/>
            </a:lvl5pPr>
            <a:lvl6pPr marL="2285605" indent="0">
              <a:buNone/>
              <a:defRPr sz="1500" b="1"/>
            </a:lvl6pPr>
            <a:lvl7pPr marL="2742724" indent="0">
              <a:buNone/>
              <a:defRPr sz="1500" b="1"/>
            </a:lvl7pPr>
            <a:lvl8pPr marL="3199846" indent="0">
              <a:buNone/>
              <a:defRPr sz="1500" b="1"/>
            </a:lvl8pPr>
            <a:lvl9pPr marL="3656968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0439940"/>
            <a:ext cx="19393303" cy="18965750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924" y="7368330"/>
            <a:ext cx="19399718" cy="3071611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21" indent="0">
              <a:buNone/>
              <a:defRPr sz="2000" b="1"/>
            </a:lvl2pPr>
            <a:lvl3pPr marL="914241" indent="0">
              <a:buNone/>
              <a:defRPr sz="1900" b="1"/>
            </a:lvl3pPr>
            <a:lvl4pPr marL="1371363" indent="0">
              <a:buNone/>
              <a:defRPr sz="1500" b="1"/>
            </a:lvl4pPr>
            <a:lvl5pPr marL="1828483" indent="0">
              <a:buNone/>
              <a:defRPr sz="1500" b="1"/>
            </a:lvl5pPr>
            <a:lvl6pPr marL="2285605" indent="0">
              <a:buNone/>
              <a:defRPr sz="1500" b="1"/>
            </a:lvl6pPr>
            <a:lvl7pPr marL="2742724" indent="0">
              <a:buNone/>
              <a:defRPr sz="1500" b="1"/>
            </a:lvl7pPr>
            <a:lvl8pPr marL="3199846" indent="0">
              <a:buNone/>
              <a:defRPr sz="1500" b="1"/>
            </a:lvl8pPr>
            <a:lvl9pPr marL="3656968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924" y="10439940"/>
            <a:ext cx="19399718" cy="18965750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FBEA6E-6B58-4CC6-8D61-D7A483A210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7FA94F-F46C-4767-8B52-928E2037B1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B4570-57DB-462E-93B8-C404F64FC1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4" y="1310430"/>
            <a:ext cx="14439500" cy="55781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426"/>
            <a:ext cx="24536400" cy="280952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4" y="6888590"/>
            <a:ext cx="14439500" cy="22517099"/>
          </a:xfrm>
        </p:spPr>
        <p:txBody>
          <a:bodyPr/>
          <a:lstStyle>
            <a:lvl1pPr marL="0" indent="0">
              <a:buNone/>
              <a:defRPr sz="1400"/>
            </a:lvl1pPr>
            <a:lvl2pPr marL="457121" indent="0">
              <a:buNone/>
              <a:defRPr sz="1200"/>
            </a:lvl2pPr>
            <a:lvl3pPr marL="914241" indent="0">
              <a:buNone/>
              <a:defRPr sz="900"/>
            </a:lvl3pPr>
            <a:lvl4pPr marL="1371363" indent="0">
              <a:buNone/>
              <a:defRPr sz="800"/>
            </a:lvl4pPr>
            <a:lvl5pPr marL="1828483" indent="0">
              <a:buNone/>
              <a:defRPr sz="800"/>
            </a:lvl5pPr>
            <a:lvl6pPr marL="2285605" indent="0">
              <a:buNone/>
              <a:defRPr sz="800"/>
            </a:lvl6pPr>
            <a:lvl7pPr marL="2742724" indent="0">
              <a:buNone/>
              <a:defRPr sz="800"/>
            </a:lvl7pPr>
            <a:lvl8pPr marL="3199846" indent="0">
              <a:buNone/>
              <a:defRPr sz="800"/>
            </a:lvl8pPr>
            <a:lvl9pPr marL="365696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1BBA61-B487-4C09-AFBE-F608CC0882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3383" y="23043527"/>
            <a:ext cx="26334720" cy="27190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3383" y="2941215"/>
            <a:ext cx="26334720" cy="19751361"/>
          </a:xfrm>
        </p:spPr>
        <p:txBody>
          <a:bodyPr/>
          <a:lstStyle>
            <a:lvl1pPr marL="0" indent="0">
              <a:buNone/>
              <a:defRPr sz="3300"/>
            </a:lvl1pPr>
            <a:lvl2pPr marL="457121" indent="0">
              <a:buNone/>
              <a:defRPr sz="2800"/>
            </a:lvl2pPr>
            <a:lvl3pPr marL="914241" indent="0">
              <a:buNone/>
              <a:defRPr sz="2300"/>
            </a:lvl3pPr>
            <a:lvl4pPr marL="1371363" indent="0">
              <a:buNone/>
              <a:defRPr sz="2000"/>
            </a:lvl4pPr>
            <a:lvl5pPr marL="1828483" indent="0">
              <a:buNone/>
              <a:defRPr sz="2000"/>
            </a:lvl5pPr>
            <a:lvl6pPr marL="2285605" indent="0">
              <a:buNone/>
              <a:defRPr sz="2000"/>
            </a:lvl6pPr>
            <a:lvl7pPr marL="2742724" indent="0">
              <a:buNone/>
              <a:defRPr sz="2000"/>
            </a:lvl7pPr>
            <a:lvl8pPr marL="3199846" indent="0">
              <a:buNone/>
              <a:defRPr sz="2000"/>
            </a:lvl8pPr>
            <a:lvl9pPr marL="3656968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3383" y="25762579"/>
            <a:ext cx="26334720" cy="3863663"/>
          </a:xfrm>
        </p:spPr>
        <p:txBody>
          <a:bodyPr/>
          <a:lstStyle>
            <a:lvl1pPr marL="0" indent="0">
              <a:buNone/>
              <a:defRPr sz="1400"/>
            </a:lvl1pPr>
            <a:lvl2pPr marL="457121" indent="0">
              <a:buNone/>
              <a:defRPr sz="1200"/>
            </a:lvl2pPr>
            <a:lvl3pPr marL="914241" indent="0">
              <a:buNone/>
              <a:defRPr sz="900"/>
            </a:lvl3pPr>
            <a:lvl4pPr marL="1371363" indent="0">
              <a:buNone/>
              <a:defRPr sz="800"/>
            </a:lvl4pPr>
            <a:lvl5pPr marL="1828483" indent="0">
              <a:buNone/>
              <a:defRPr sz="800"/>
            </a:lvl5pPr>
            <a:lvl6pPr marL="2285605" indent="0">
              <a:buNone/>
              <a:defRPr sz="800"/>
            </a:lvl6pPr>
            <a:lvl7pPr marL="2742724" indent="0">
              <a:buNone/>
              <a:defRPr sz="800"/>
            </a:lvl7pPr>
            <a:lvl8pPr marL="3199846" indent="0">
              <a:buNone/>
              <a:defRPr sz="800"/>
            </a:lvl8pPr>
            <a:lvl9pPr marL="365696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EDBD1D-0B06-493F-9B9E-7B6F9BBD04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542859-F12A-449A-AC2B-FAA8DA0E01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4084" y="2926726"/>
            <a:ext cx="9326880" cy="263340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0240" y="2926726"/>
            <a:ext cx="27829844" cy="263340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F5ECC-1565-4C5A-A3E7-30DD94B653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0237" y="2926724"/>
            <a:ext cx="37310731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5950" tIns="222975" rIns="445950" bIns="2229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0237" y="9512658"/>
            <a:ext cx="37310731" cy="1974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0236" y="29993290"/>
            <a:ext cx="9144000" cy="21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>
            <a:lvl1pPr>
              <a:defRPr sz="70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7768" y="29993290"/>
            <a:ext cx="13895671" cy="21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>
            <a:lvl1pPr algn="ctr">
              <a:defRPr sz="70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6964" y="29993290"/>
            <a:ext cx="9144000" cy="21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>
            <a:lvl1pPr algn="r">
              <a:defRPr sz="7000"/>
            </a:lvl1pPr>
          </a:lstStyle>
          <a:p>
            <a:fld id="{0870CD87-B729-45C9-B46A-E130E2DB8C2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447872" y="444843"/>
            <a:ext cx="42995461" cy="32028714"/>
          </a:xfrm>
          <a:prstGeom prst="rect">
            <a:avLst/>
          </a:prstGeom>
          <a:blipFill rotWithShape="1">
            <a:blip r:embed="rId13" cstate="print"/>
            <a:tile tx="0" ty="0" sx="100000" sy="100000" flip="none" algn="tl"/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1093279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11710359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22327436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32944516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452390" y="486785"/>
            <a:ext cx="42939298" cy="4343558"/>
          </a:xfrm>
          <a:prstGeom prst="rect">
            <a:avLst/>
          </a:prstGeom>
          <a:solidFill>
            <a:srgbClr val="87212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2pPr>
      <a:lvl3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3pPr>
      <a:lvl4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4pPr>
      <a:lvl5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5pPr>
      <a:lvl6pPr marL="457121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6pPr>
      <a:lvl7pPr marL="914241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7pPr>
      <a:lvl8pPr marL="1371363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8pPr>
      <a:lvl9pPr marL="1828483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9pPr>
    </p:titleStyle>
    <p:bodyStyle>
      <a:lvl1pPr marL="1671349" indent="-1671349" algn="l" defTabSz="4461691" rtl="0" eaLnBrk="0" fontAlgn="base" hangingPunct="0">
        <a:spcBef>
          <a:spcPct val="20000"/>
        </a:spcBef>
        <a:spcAft>
          <a:spcPct val="0"/>
        </a:spcAft>
        <a:buChar char="•"/>
        <a:defRPr sz="15600">
          <a:solidFill>
            <a:schemeClr val="tx1"/>
          </a:solidFill>
          <a:latin typeface="+mn-lt"/>
          <a:ea typeface="+mn-ea"/>
          <a:cs typeface="+mn-cs"/>
        </a:defRPr>
      </a:lvl1pPr>
      <a:lvl2pPr marL="3622048" indent="-1391996" algn="l" defTabSz="4461691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571161" indent="-1109472" algn="l" defTabSz="4461691" rtl="0" eaLnBrk="0" fontAlgn="base" hangingPunct="0">
        <a:spcBef>
          <a:spcPct val="20000"/>
        </a:spcBef>
        <a:spcAft>
          <a:spcPct val="0"/>
        </a:spcAft>
        <a:buChar char="•"/>
        <a:defRPr sz="11800">
          <a:solidFill>
            <a:schemeClr val="tx1"/>
          </a:solidFill>
          <a:latin typeface="+mn-lt"/>
        </a:defRPr>
      </a:lvl3pPr>
      <a:lvl4pPr marL="7802799" indent="-1111058" algn="l" defTabSz="4461691" rtl="0" eaLnBrk="0" fontAlgn="base" hangingPunct="0">
        <a:spcBef>
          <a:spcPct val="20000"/>
        </a:spcBef>
        <a:spcAft>
          <a:spcPct val="0"/>
        </a:spcAft>
        <a:buChar char="–"/>
        <a:defRPr sz="9800">
          <a:solidFill>
            <a:schemeClr val="tx1"/>
          </a:solidFill>
          <a:latin typeface="+mn-lt"/>
        </a:defRPr>
      </a:lvl4pPr>
      <a:lvl5pPr marL="10032851" indent="-1114231" algn="l" defTabSz="4461691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5pPr>
      <a:lvl6pPr marL="10489973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6pPr>
      <a:lvl7pPr marL="10947093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7pPr>
      <a:lvl8pPr marL="11404213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8pPr>
      <a:lvl9pPr marL="11861334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1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1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3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3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5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4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6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8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11" Type="http://schemas.openxmlformats.org/officeDocument/2006/relationships/chart" Target="../charts/chart4.xml"/><Relationship Id="rId5" Type="http://schemas.openxmlformats.org/officeDocument/2006/relationships/chart" Target="../charts/chart1.xml"/><Relationship Id="rId10" Type="http://schemas.openxmlformats.org/officeDocument/2006/relationships/image" Target="../media/image6.png"/><Relationship Id="rId4" Type="http://schemas.openxmlformats.org/officeDocument/2006/relationships/image" Target="../media/image3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70878" y="782545"/>
            <a:ext cx="35788928" cy="3830355"/>
          </a:xfrm>
          <a:prstGeom prst="rect">
            <a:avLst/>
          </a:prstGeom>
          <a:noFill/>
        </p:spPr>
        <p:txBody>
          <a:bodyPr wrap="square" lIns="89300" tIns="44649" rIns="89300" bIns="44649" rtlCol="0" anchor="ctr" anchorCtr="0">
            <a:noAutofit/>
          </a:bodyPr>
          <a:lstStyle/>
          <a:p>
            <a:pPr>
              <a:spcAft>
                <a:spcPts val="489"/>
              </a:spcAft>
            </a:pPr>
            <a:r>
              <a:rPr lang="en-US" sz="9300" b="1" dirty="0">
                <a:solidFill>
                  <a:schemeClr val="bg1"/>
                </a:solidFill>
                <a:latin typeface="Times New Roman"/>
                <a:cs typeface="Times New Roman"/>
              </a:rPr>
              <a:t>Natural and Forced Convection From Horizontal Cylinders</a:t>
            </a:r>
          </a:p>
          <a:p>
            <a:pPr>
              <a:spcAft>
                <a:spcPts val="489"/>
              </a:spcAft>
            </a:pPr>
            <a:r>
              <a:rPr lang="en-US" sz="4700" b="1" dirty="0">
                <a:solidFill>
                  <a:schemeClr val="bg1"/>
                </a:solidFill>
                <a:latin typeface="Times New Roman"/>
                <a:cs typeface="Times New Roman"/>
              </a:rPr>
              <a:t>Ahmed </a:t>
            </a:r>
            <a:r>
              <a:rPr lang="en-US" sz="4700" b="1" dirty="0" err="1">
                <a:solidFill>
                  <a:schemeClr val="bg1"/>
                </a:solidFill>
                <a:latin typeface="Times New Roman"/>
                <a:cs typeface="Times New Roman"/>
              </a:rPr>
              <a:t>Alzawar</a:t>
            </a:r>
            <a:r>
              <a:rPr lang="en-US" sz="4700" b="1" dirty="0">
                <a:solidFill>
                  <a:schemeClr val="bg1"/>
                </a:solidFill>
                <a:latin typeface="Times New Roman"/>
                <a:cs typeface="Times New Roman"/>
              </a:rPr>
              <a:t>, Serge Boucher, Lindsay Eggleston, Thomas </a:t>
            </a:r>
            <a:r>
              <a:rPr lang="en-US" sz="4700" b="1" dirty="0" err="1">
                <a:solidFill>
                  <a:schemeClr val="bg1"/>
                </a:solidFill>
                <a:latin typeface="Times New Roman"/>
                <a:cs typeface="Times New Roman"/>
              </a:rPr>
              <a:t>Mastorakos</a:t>
            </a:r>
            <a:endParaRPr lang="en-US" sz="4700" b="1" dirty="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spcAft>
                <a:spcPts val="489"/>
              </a:spcAft>
            </a:pPr>
            <a:r>
              <a:rPr lang="en-US" sz="4700" b="1" dirty="0">
                <a:solidFill>
                  <a:schemeClr val="bg1"/>
                </a:solidFill>
                <a:latin typeface="Times New Roman"/>
                <a:cs typeface="Times New Roman"/>
              </a:rPr>
              <a:t>Department of Chemical Engineering, University of New Hampshire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5551" y="11247088"/>
            <a:ext cx="9845064" cy="1249994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 lnSpcReduction="10000"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Introduction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82103" y="26018272"/>
            <a:ext cx="9845064" cy="1263249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Objectives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5803" y="5330504"/>
            <a:ext cx="9853127" cy="1273496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Methods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35803" y="23533741"/>
            <a:ext cx="9853127" cy="1269999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Results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927474" y="5413877"/>
            <a:ext cx="9869171" cy="1291723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Conclusions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964499" y="27593770"/>
            <a:ext cx="9869947" cy="1263601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References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037494" y="12137237"/>
            <a:ext cx="9934282" cy="13983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5950" tIns="449850" rIns="445950" bIns="449850">
            <a:spAutoFit/>
          </a:bodyPr>
          <a:lstStyle/>
          <a:p>
            <a:pPr defTabSz="3709346">
              <a:spcBef>
                <a:spcPts val="1260"/>
              </a:spcBef>
            </a:pPr>
            <a:r>
              <a:rPr lang="en-US" sz="4100" b="1" dirty="0"/>
              <a:t>Natural Convection	</a:t>
            </a:r>
            <a:r>
              <a:rPr lang="en-US" sz="3600" b="1" dirty="0"/>
              <a:t>			</a:t>
            </a:r>
            <a:r>
              <a:rPr lang="en-US" sz="4100" b="1" dirty="0"/>
              <a:t>	</a:t>
            </a:r>
          </a:p>
          <a:p>
            <a:pPr marL="571500" indent="-571500" defTabSz="3709346">
              <a:spcBef>
                <a:spcPts val="1260"/>
              </a:spcBef>
              <a:buFont typeface="Arial"/>
              <a:buChar char="•"/>
            </a:pPr>
            <a:r>
              <a:rPr lang="en-US" sz="4100" dirty="0"/>
              <a:t>Driving force: difference in density between hot and cold fluid</a:t>
            </a:r>
          </a:p>
          <a:p>
            <a:pPr marL="571500" indent="-571500" defTabSz="3709346">
              <a:spcBef>
                <a:spcPts val="1260"/>
              </a:spcBef>
              <a:buFont typeface="Arial"/>
              <a:buChar char="•"/>
            </a:pPr>
            <a:r>
              <a:rPr lang="en-US" sz="4100" dirty="0"/>
              <a:t>Explains </a:t>
            </a:r>
            <a:r>
              <a:rPr lang="en-US" sz="4100" dirty="0">
                <a:latin typeface="Times New Roman" charset="0"/>
                <a:cs typeface="Times New Roman" charset="0"/>
              </a:rPr>
              <a:t>sea wind formation, fluid flows around heat dissipation fins and  ocean currents.</a:t>
            </a:r>
            <a:r>
              <a:rPr lang="en-US" sz="4100" baseline="30000" dirty="0">
                <a:latin typeface="Times New Roman" charset="0"/>
                <a:cs typeface="Times New Roman" charset="0"/>
              </a:rPr>
              <a:t>[1]</a:t>
            </a:r>
            <a:endParaRPr lang="en-US" sz="4100" baseline="30000" dirty="0"/>
          </a:p>
          <a:p>
            <a:pPr defTabSz="3709346">
              <a:spcBef>
                <a:spcPts val="1260"/>
              </a:spcBef>
            </a:pPr>
            <a:r>
              <a:rPr lang="en-US" sz="4100" b="1" dirty="0"/>
              <a:t>Forced Convection</a:t>
            </a:r>
          </a:p>
          <a:p>
            <a:pPr defTabSz="3709346">
              <a:spcBef>
                <a:spcPts val="1260"/>
              </a:spcBef>
            </a:pPr>
            <a:endParaRPr lang="en-US" sz="3000" b="1" dirty="0"/>
          </a:p>
          <a:p>
            <a:pPr defTabSz="3709346">
              <a:spcBef>
                <a:spcPts val="1260"/>
              </a:spcBef>
            </a:pPr>
            <a:r>
              <a:rPr lang="en-US" sz="4100" b="1" dirty="0"/>
              <a:t>		</a:t>
            </a:r>
          </a:p>
          <a:p>
            <a:pPr marL="571500" indent="-571500" defTabSz="3709346">
              <a:spcBef>
                <a:spcPts val="1260"/>
              </a:spcBef>
              <a:buFont typeface="Arial"/>
              <a:buChar char="•"/>
            </a:pPr>
            <a:r>
              <a:rPr lang="en-US" sz="4100" dirty="0"/>
              <a:t>The fluid is forced to flow around the cylinder by means of an external force.</a:t>
            </a:r>
          </a:p>
          <a:p>
            <a:pPr marL="571500" indent="-571500" defTabSz="3709346">
              <a:spcBef>
                <a:spcPts val="1260"/>
              </a:spcBef>
              <a:buFont typeface="Arial"/>
              <a:buChar char="•"/>
            </a:pPr>
            <a:r>
              <a:rPr lang="en-US" sz="4100" dirty="0">
                <a:latin typeface="Times New Roman" charset="0"/>
                <a:cs typeface="Times New Roman" charset="0"/>
              </a:rPr>
              <a:t>Can be utilized in the food making, fertilizer industry, and computer processors.</a:t>
            </a:r>
            <a:endParaRPr lang="en-US" sz="4100" dirty="0"/>
          </a:p>
          <a:p>
            <a:pPr defTabSz="3709346">
              <a:spcBef>
                <a:spcPts val="1260"/>
              </a:spcBef>
            </a:pPr>
            <a:r>
              <a:rPr lang="en-US" sz="4100" dirty="0"/>
              <a:t>Literature states that the convection coefficients (</a:t>
            </a:r>
            <a:r>
              <a:rPr lang="en-US" sz="4100" i="1" dirty="0"/>
              <a:t>h</a:t>
            </a:r>
            <a:r>
              <a:rPr lang="en-US" sz="4100" dirty="0"/>
              <a:t>) are higher in forced convection than in natural convection</a:t>
            </a:r>
            <a:r>
              <a:rPr lang="en-US" sz="4100" baseline="30000" dirty="0"/>
              <a:t> [1]</a:t>
            </a:r>
            <a:r>
              <a:rPr lang="en-US" sz="4100" dirty="0"/>
              <a:t>. </a:t>
            </a:r>
            <a:endParaRPr lang="en-US" sz="4100" baseline="30000" dirty="0"/>
          </a:p>
        </p:txBody>
      </p:sp>
      <p:sp>
        <p:nvSpPr>
          <p:cNvPr id="12" name="Rectangle 11"/>
          <p:cNvSpPr/>
          <p:nvPr/>
        </p:nvSpPr>
        <p:spPr>
          <a:xfrm>
            <a:off x="1115551" y="27318618"/>
            <a:ext cx="9856225" cy="4849898"/>
          </a:xfrm>
          <a:prstGeom prst="rect">
            <a:avLst/>
          </a:prstGeom>
        </p:spPr>
        <p:txBody>
          <a:bodyPr wrap="square" lIns="267897" tIns="267897" rIns="267897" bIns="267897">
            <a:spAutoFit/>
          </a:bodyPr>
          <a:lstStyle/>
          <a:p>
            <a:pPr marL="498388" indent="-449185" defTabSz="3709346">
              <a:spcBef>
                <a:spcPct val="50000"/>
              </a:spcBef>
              <a:buFontTx/>
              <a:buChar char="•"/>
            </a:pPr>
            <a:r>
              <a:rPr lang="en-US" sz="4000" dirty="0"/>
              <a:t>Determine the heat transfer coefficients for natural  and forced convection</a:t>
            </a:r>
          </a:p>
          <a:p>
            <a:pPr marL="498388" indent="-449185" defTabSz="3709346">
              <a:spcBef>
                <a:spcPct val="50000"/>
              </a:spcBef>
              <a:buFontTx/>
              <a:buChar char="•"/>
            </a:pPr>
            <a:r>
              <a:rPr lang="en-US" sz="4000" dirty="0"/>
              <a:t>Determine effects of element diameter and fluid velocity</a:t>
            </a:r>
          </a:p>
          <a:p>
            <a:pPr marL="498388" indent="-449185" defTabSz="3709346">
              <a:spcBef>
                <a:spcPct val="50000"/>
              </a:spcBef>
              <a:buFontTx/>
              <a:buChar char="•"/>
            </a:pPr>
            <a:r>
              <a:rPr lang="en-US" sz="4000" dirty="0"/>
              <a:t>Derive correlation between dimensionless groups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222237" y="6780366"/>
            <a:ext cx="9641030" cy="7575260"/>
          </a:xfrm>
          <a:prstGeom prst="rect">
            <a:avLst/>
          </a:prstGeom>
          <a:noFill/>
        </p:spPr>
        <p:txBody>
          <a:bodyPr wrap="square" lIns="267897" tIns="267897" rIns="267897" bIns="267897" rtlCol="0">
            <a:spAutoFit/>
          </a:bodyPr>
          <a:lstStyle/>
          <a:p>
            <a:pPr marL="558118" indent="-558118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Forced convection yields a higher convection coefficient than natural convection.</a:t>
            </a:r>
          </a:p>
          <a:p>
            <a:pPr marL="558118" indent="-558118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The largest diameter pipe yields the largest heat transfer coefficient.</a:t>
            </a:r>
          </a:p>
          <a:p>
            <a:pPr marL="558118" indent="-558118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Increased fluid velocity results in a higher convection coefficient.</a:t>
            </a:r>
          </a:p>
          <a:p>
            <a:pPr marL="558118" indent="-558118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Voltage and heat transfer coefficient are directly proportional</a:t>
            </a:r>
          </a:p>
          <a:p>
            <a:pPr marL="558118" indent="-558118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endParaRPr lang="en-US" sz="47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1678" y="1811307"/>
            <a:ext cx="6804275" cy="179150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32964499" y="13432780"/>
            <a:ext cx="9869947" cy="1267568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Design Problem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1689139" y="6604000"/>
            <a:ext cx="9703807" cy="14878834"/>
          </a:xfrm>
          <a:prstGeom prst="rect">
            <a:avLst/>
          </a:prstGeom>
        </p:spPr>
        <p:txBody>
          <a:bodyPr wrap="square" lIns="89300" tIns="44649" rIns="89300" bIns="44649">
            <a:spAutoFit/>
          </a:bodyPr>
          <a:lstStyle/>
          <a:p>
            <a:pPr marL="571500" indent="-571500" defTabSz="3709346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100" dirty="0"/>
              <a:t>Amperes along with surface and bulk temperatures were measured for multiple voltages. </a:t>
            </a:r>
          </a:p>
          <a:p>
            <a:pPr marL="49205" indent="-49205" defTabSz="3709346">
              <a:spcBef>
                <a:spcPct val="50000"/>
              </a:spcBef>
            </a:pPr>
            <a:endParaRPr lang="en-US" sz="4700" dirty="0"/>
          </a:p>
          <a:p>
            <a:pPr marL="49205" indent="-49205" defTabSz="3709346">
              <a:spcBef>
                <a:spcPct val="50000"/>
              </a:spcBef>
            </a:pPr>
            <a:endParaRPr lang="en-US" sz="4700" dirty="0"/>
          </a:p>
          <a:p>
            <a:pPr marL="49205" indent="-49205" defTabSz="3709346">
              <a:spcBef>
                <a:spcPct val="50000"/>
              </a:spcBef>
            </a:pPr>
            <a:endParaRPr lang="en-US" sz="4700" dirty="0">
              <a:highlight>
                <a:srgbClr val="FDF3DE"/>
              </a:highlight>
            </a:endParaRPr>
          </a:p>
          <a:p>
            <a:pPr marL="49205" indent="-49205" defTabSz="3709346">
              <a:spcBef>
                <a:spcPct val="50000"/>
              </a:spcBef>
            </a:pPr>
            <a:endParaRPr lang="en-US" sz="4700" dirty="0">
              <a:highlight>
                <a:srgbClr val="FDF3DE"/>
              </a:highlight>
            </a:endParaRPr>
          </a:p>
          <a:p>
            <a:pPr marL="571500" indent="-571500" defTabSz="3709346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100" dirty="0"/>
              <a:t>A pump was used to force air across the pipe data was collected for different flowrates</a:t>
            </a:r>
          </a:p>
          <a:p>
            <a:pPr defTabSz="3709346">
              <a:spcBef>
                <a:spcPct val="50000"/>
              </a:spcBef>
            </a:pPr>
            <a:r>
              <a:rPr lang="en-US" sz="4700" b="1" dirty="0"/>
              <a:t> Treatments:</a:t>
            </a:r>
          </a:p>
          <a:p>
            <a:pPr marL="49205" indent="-49205" defTabSz="3709346">
              <a:spcBef>
                <a:spcPct val="50000"/>
              </a:spcBef>
            </a:pPr>
            <a:endParaRPr lang="en-US" sz="4700" dirty="0"/>
          </a:p>
          <a:p>
            <a:pPr marL="49205" indent="-49205" defTabSz="3709346">
              <a:spcBef>
                <a:spcPct val="50000"/>
              </a:spcBef>
            </a:pPr>
            <a:endParaRPr lang="en-US" sz="4700" dirty="0"/>
          </a:p>
          <a:p>
            <a:pPr marL="49205" indent="-49205" defTabSz="3709346">
              <a:spcBef>
                <a:spcPct val="50000"/>
              </a:spcBef>
            </a:pPr>
            <a:endParaRPr lang="en-US" sz="4700" dirty="0"/>
          </a:p>
          <a:p>
            <a:pPr marL="49205" indent="-49205" defTabSz="3709346">
              <a:spcBef>
                <a:spcPct val="50000"/>
              </a:spcBef>
            </a:pPr>
            <a:endParaRPr lang="en-US" sz="4700" dirty="0"/>
          </a:p>
          <a:p>
            <a:pPr marL="49205" indent="-49205" defTabSz="3709346">
              <a:spcBef>
                <a:spcPct val="50000"/>
              </a:spcBef>
            </a:pPr>
            <a:r>
              <a:rPr lang="en-US" sz="4000" dirty="0"/>
              <a:t>	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993320" y="23948679"/>
            <a:ext cx="9869947" cy="1271989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Acknowledgements</a:t>
            </a: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3305477" y="24979286"/>
            <a:ext cx="9288379" cy="2847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5950" tIns="449850" rIns="445950" bIns="449850">
            <a:spAutoFit/>
          </a:bodyPr>
          <a:lstStyle/>
          <a:p>
            <a:pPr marL="471407" indent="-471407" defTabSz="446169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3600" dirty="0">
                <a:cs typeface="Times New Roman" pitchFamily="27" charset="0"/>
              </a:rPr>
              <a:t>Funded by the Department of Chemical Engineering, UNH</a:t>
            </a:r>
          </a:p>
          <a:p>
            <a:pPr marL="471407" indent="-471407" defTabSz="446169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3600" dirty="0">
                <a:cs typeface="Times New Roman" pitchFamily="27" charset="0"/>
              </a:rPr>
              <a:t>Supported by Dr. Adam St. Jean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370068" y="29162748"/>
            <a:ext cx="88752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[1] C.J. </a:t>
            </a:r>
            <a:r>
              <a:rPr lang="en-US" sz="3600" dirty="0" err="1"/>
              <a:t>Geankoplis</a:t>
            </a:r>
            <a:r>
              <a:rPr lang="en-US" sz="3600" dirty="0"/>
              <a:t>. Transport Processes and 	Separation Process Principles 4</a:t>
            </a:r>
            <a:r>
              <a:rPr lang="en-US" sz="3600" baseline="30000" dirty="0"/>
              <a:t>th</a:t>
            </a:r>
            <a:r>
              <a:rPr lang="en-US" sz="3600" dirty="0"/>
              <a:t> Edition 	(Including Unit Operations), Englewood 	Cliffs: Prentice Hall, Pearson Education, 	1993, 2003.</a:t>
            </a:r>
          </a:p>
        </p:txBody>
      </p:sp>
      <p:pic>
        <p:nvPicPr>
          <p:cNvPr id="24" name="Picture 23" descr="Untitled Diagram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88946" y="9285849"/>
            <a:ext cx="9384631" cy="3753851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090668" y="5333782"/>
            <a:ext cx="9853127" cy="1273496"/>
          </a:xfrm>
          <a:prstGeom prst="rect">
            <a:avLst/>
          </a:prstGeom>
          <a:solidFill>
            <a:srgbClr val="B3070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Times New Roman"/>
                <a:cs typeface="Times New Roman"/>
              </a:rPr>
              <a:t>Summary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36913" y="6712003"/>
            <a:ext cx="950688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4100" dirty="0"/>
              <a:t>Calculated natural and forced convection  coefficients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100" dirty="0"/>
              <a:t>Measured bulk temperature, surface temperature, and power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100" dirty="0"/>
              <a:t>Forced convection coefficients are larger than natural convection coefficients due to the higher fluid velocity</a:t>
            </a:r>
          </a:p>
        </p:txBody>
      </p:sp>
      <p:graphicFrame>
        <p:nvGraphicFramePr>
          <p:cNvPr id="32" name="Chart 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3417765"/>
              </p:ext>
            </p:extLst>
          </p:nvPr>
        </p:nvGraphicFramePr>
        <p:xfrm>
          <a:off x="22329401" y="20884494"/>
          <a:ext cx="9985375" cy="6065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Char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8385274"/>
              </p:ext>
            </p:extLst>
          </p:nvPr>
        </p:nvGraphicFramePr>
        <p:xfrm>
          <a:off x="22425292" y="13691119"/>
          <a:ext cx="9753600" cy="57151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329401" y="19507267"/>
            <a:ext cx="97749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Figure 3. </a:t>
            </a:r>
            <a:r>
              <a:rPr lang="en-US" sz="3200" dirty="0"/>
              <a:t> Experimental </a:t>
            </a:r>
            <a:r>
              <a:rPr lang="en-US" sz="3200" dirty="0" err="1"/>
              <a:t>unitless</a:t>
            </a:r>
            <a:r>
              <a:rPr lang="en-US" sz="3200" dirty="0"/>
              <a:t> correlations used to determine system constants for </a:t>
            </a:r>
            <a:r>
              <a:rPr lang="en-US" sz="3200" b="1" dirty="0"/>
              <a:t>forced convection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425292" y="27010418"/>
            <a:ext cx="97749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Figure 4. </a:t>
            </a:r>
            <a:r>
              <a:rPr lang="en-US" sz="3200" dirty="0"/>
              <a:t> Experimental </a:t>
            </a:r>
            <a:r>
              <a:rPr lang="en-US" sz="3200" dirty="0" err="1"/>
              <a:t>unitless</a:t>
            </a:r>
            <a:r>
              <a:rPr lang="en-US" sz="3200" dirty="0"/>
              <a:t> correlations used to determine system constants for </a:t>
            </a:r>
            <a:r>
              <a:rPr lang="en-US" sz="3200" b="1" dirty="0"/>
              <a:t>natural convection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308705" y="12048240"/>
            <a:ext cx="9813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Figure 2.</a:t>
            </a:r>
            <a:r>
              <a:rPr lang="en-US" sz="3200" dirty="0"/>
              <a:t>  The experimental heat transfer coefficient as a function of air velocity for three different diameter pipes. Percent differences refer to the slopes of the </a:t>
            </a:r>
            <a:r>
              <a:rPr lang="en-US" sz="3200" dirty="0" err="1"/>
              <a:t>trendlines</a:t>
            </a:r>
            <a:r>
              <a:rPr lang="en-US" sz="3200" dirty="0"/>
              <a:t>.</a:t>
            </a:r>
            <a:endParaRPr lang="en-US" sz="3200" b="1" dirty="0"/>
          </a:p>
        </p:txBody>
      </p:sp>
      <p:graphicFrame>
        <p:nvGraphicFramePr>
          <p:cNvPr id="30" name="Chart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0804562"/>
              </p:ext>
            </p:extLst>
          </p:nvPr>
        </p:nvGraphicFramePr>
        <p:xfrm>
          <a:off x="22535499" y="5869104"/>
          <a:ext cx="9652000" cy="6179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14" name="Picture 13" descr="Screen Shot 2017-05-01 at 4.39.45 PM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982" y="18944752"/>
            <a:ext cx="4656585" cy="970754"/>
          </a:xfrm>
          <a:prstGeom prst="rect">
            <a:avLst/>
          </a:prstGeom>
        </p:spPr>
      </p:pic>
      <p:pic>
        <p:nvPicPr>
          <p:cNvPr id="15" name="Picture 14" descr="Screen Shot 2017-05-01 at 4.39.35 PM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512" y="13456895"/>
            <a:ext cx="4784055" cy="912928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167272"/>
              </p:ext>
            </p:extLst>
          </p:nvPr>
        </p:nvGraphicFramePr>
        <p:xfrm>
          <a:off x="11923672" y="16152601"/>
          <a:ext cx="9477388" cy="265176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2901242">
                  <a:extLst>
                    <a:ext uri="{9D8B030D-6E8A-4147-A177-3AD203B41FA5}">
                      <a16:colId xmlns:a16="http://schemas.microsoft.com/office/drawing/2014/main" val="2016606217"/>
                    </a:ext>
                  </a:extLst>
                </a:gridCol>
                <a:gridCol w="3288073">
                  <a:extLst>
                    <a:ext uri="{9D8B030D-6E8A-4147-A177-3AD203B41FA5}">
                      <a16:colId xmlns:a16="http://schemas.microsoft.com/office/drawing/2014/main" val="1398135793"/>
                    </a:ext>
                  </a:extLst>
                </a:gridCol>
                <a:gridCol w="3288073">
                  <a:extLst>
                    <a:ext uri="{9D8B030D-6E8A-4147-A177-3AD203B41FA5}">
                      <a16:colId xmlns:a16="http://schemas.microsoft.com/office/drawing/2014/main" val="3702171968"/>
                    </a:ext>
                  </a:extLst>
                </a:gridCol>
              </a:tblGrid>
              <a:tr h="65722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40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Free Convection</a:t>
                      </a:r>
                      <a:endParaRPr lang="en-US" sz="40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3921736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Small Pipe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Medium Pipe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Large Pipe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555469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15 V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15 V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15 V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1686239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30 V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30 V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30 V</a:t>
                      </a:r>
                      <a:endParaRPr lang="en-US" sz="40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14940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347850"/>
              </p:ext>
            </p:extLst>
          </p:nvPr>
        </p:nvGraphicFramePr>
        <p:xfrm>
          <a:off x="11923672" y="18944752"/>
          <a:ext cx="9493334" cy="4448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60934">
                  <a:extLst>
                    <a:ext uri="{9D8B030D-6E8A-4147-A177-3AD203B41FA5}">
                      <a16:colId xmlns:a16="http://schemas.microsoft.com/office/drawing/2014/main" val="1415700156"/>
                    </a:ext>
                  </a:extLst>
                </a:gridCol>
                <a:gridCol w="3282743">
                  <a:extLst>
                    <a:ext uri="{9D8B030D-6E8A-4147-A177-3AD203B41FA5}">
                      <a16:colId xmlns:a16="http://schemas.microsoft.com/office/drawing/2014/main" val="3888592395"/>
                    </a:ext>
                  </a:extLst>
                </a:gridCol>
                <a:gridCol w="3149657">
                  <a:extLst>
                    <a:ext uri="{9D8B030D-6E8A-4147-A177-3AD203B41FA5}">
                      <a16:colId xmlns:a16="http://schemas.microsoft.com/office/drawing/2014/main" val="2046366397"/>
                    </a:ext>
                  </a:extLst>
                </a:gridCol>
              </a:tblGrid>
              <a:tr h="48876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4000" b="1" u="none" strike="noStrike" dirty="0">
                          <a:effectLst/>
                        </a:rPr>
                        <a:t>Forced Convection (30V)</a:t>
                      </a:r>
                      <a:endParaRPr lang="en-US" sz="4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BA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2623191"/>
                  </a:ext>
                </a:extLst>
              </a:tr>
              <a:tr h="6565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Small Pipe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Medium Pipe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Large Pipe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4777616"/>
                  </a:ext>
                </a:extLst>
              </a:tr>
              <a:tr h="1040906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8000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8000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8000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6506939"/>
                  </a:ext>
                </a:extLst>
              </a:tr>
              <a:tr h="1040906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23000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23000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23000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8946142"/>
                  </a:ext>
                </a:extLst>
              </a:tr>
              <a:tr h="1040906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40500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40500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u="none" strike="noStrike" dirty="0">
                          <a:effectLst/>
                        </a:rPr>
                        <a:t>40500 mL/min</a:t>
                      </a:r>
                      <a:endParaRPr lang="en-US" sz="4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9330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3148985" y="15076250"/>
                <a:ext cx="9444871" cy="109097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700" b="1" dirty="0"/>
                  <a:t>Natural:   </a:t>
                </a:r>
                <a:endParaRPr lang="en-US" sz="3600" dirty="0"/>
              </a:p>
              <a:p>
                <a:pPr marL="685800" indent="-685800">
                  <a:buFont typeface="Arial" panose="020B0604020202020204" pitchFamily="34" charset="0"/>
                  <a:buChar char="•"/>
                </a:pPr>
                <a:r>
                  <a:rPr lang="en-US" sz="3600" dirty="0"/>
                  <a:t>Equation 3 was derived from Equation 1</a:t>
                </a:r>
                <a:endParaRPr lang="en-US" sz="4700" dirty="0"/>
              </a:p>
              <a:p>
                <a:pPr algn="r"/>
                <a:r>
                  <a:rPr lang="en-US" sz="4700" b="1" dirty="0"/>
                  <a:t> </a:t>
                </a:r>
                <a14:m>
                  <m:oMath xmlns:m="http://schemas.openxmlformats.org/officeDocument/2006/math">
                    <m:r>
                      <a:rPr lang="en-US" sz="4000" b="1" i="1">
                        <a:latin typeface="Cambria Math" panose="02040503050406030204" pitchFamily="18" charset="0"/>
                      </a:rPr>
                      <m:t>𝑫</m:t>
                    </m:r>
                    <m:r>
                      <a:rPr lang="en-US" sz="4000" b="1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40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40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sz="4000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</a:rPr>
                                          <m:t>𝑸</m:t>
                                        </m:r>
                                      </m:num>
                                      <m:den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𝝅</m:t>
                                        </m:r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𝑳</m:t>
                                        </m:r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∆</m:t>
                                        </m:r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𝑻𝒌𝒂</m:t>
                                        </m:r>
                                      </m:den>
                                    </m:f>
                                  </m:e>
                                </m:d>
                              </m:e>
                              <m:sup>
                                <m:f>
                                  <m:f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𝒎</m:t>
                                    </m:r>
                                  </m:den>
                                </m:f>
                              </m:sup>
                            </m:sSup>
                            <m:d>
                              <m:dPr>
                                <m:ctrlPr>
                                  <a:rPr lang="en-US" sz="40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4000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𝝆</m:t>
                                        </m:r>
                                      </m:e>
                                      <m:sup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𝒈</m:t>
                                    </m:r>
                                    <m:r>
                                      <a:rPr lang="en-US" sz="4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𝜷</m:t>
                                    </m:r>
                                    <m:sSub>
                                      <m:sSubPr>
                                        <m:ctrlP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∆</m:t>
                                        </m:r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𝑻𝑪</m:t>
                                        </m:r>
                                      </m:e>
                                      <m:sub>
                                        <m:r>
                                          <a:rPr lang="en-US" sz="40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𝒑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4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𝝁</m:t>
                                    </m:r>
                                    <m:r>
                                      <a:rPr lang="en-US" sz="4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𝒌</m:t>
                                    </m:r>
                                  </m:den>
                                </m:f>
                              </m:e>
                            </m:d>
                          </m:e>
                        </m:d>
                      </m:e>
                      <m:sup>
                        <m:f>
                          <m:fPr>
                            <m:ctrlPr>
                              <a:rPr lang="en-US" sz="4000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40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4000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sz="4000" b="1" dirty="0"/>
                  <a:t>     (3)   </a:t>
                </a:r>
              </a:p>
              <a:p>
                <a:r>
                  <a:rPr lang="en-US" sz="4700" b="1" dirty="0"/>
                  <a:t>				</a:t>
                </a:r>
              </a:p>
              <a:p>
                <a:r>
                  <a:rPr lang="en-US" sz="4700" b="1" dirty="0"/>
                  <a:t>				</a:t>
                </a:r>
                <a14:m>
                  <m:oMath xmlns:m="http://schemas.openxmlformats.org/officeDocument/2006/math"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𝑫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𝟎𝟑</m:t>
                    </m:r>
                    <m:r>
                      <a:rPr lang="en-US" sz="47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n-US" sz="47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</m:t>
                    </m:r>
                  </m:oMath>
                </a14:m>
                <a:endParaRPr lang="en-US" sz="4700" b="1" dirty="0"/>
              </a:p>
              <a:p>
                <a:r>
                  <a:rPr lang="en-US" sz="4700" b="1" dirty="0"/>
                  <a:t>Forced: </a:t>
                </a:r>
                <a:endParaRPr lang="en-US" sz="4700" dirty="0"/>
              </a:p>
              <a:p>
                <a:pPr marL="685800" indent="-685800">
                  <a:buFont typeface="Arial" panose="020B0604020202020204" pitchFamily="34" charset="0"/>
                  <a:buChar char="•"/>
                </a:pPr>
                <a:r>
                  <a:rPr lang="en-US" sz="3600" dirty="0"/>
                  <a:t>Equation 4 was derived from Equation 2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1" i="1" smtClean="0">
                        <a:latin typeface="Cambria Math" panose="02040503050406030204" pitchFamily="18" charset="0"/>
                      </a:rPr>
                      <m:t>𝑫</m:t>
                    </m:r>
                    <m:r>
                      <a:rPr lang="en-US" sz="4000" b="1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40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𝑸</m:t>
                                </m:r>
                              </m:num>
                              <m:den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𝝅</m:t>
                                </m:r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𝑳</m:t>
                                </m:r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𝑻𝒌𝑪</m:t>
                                </m:r>
                                <m:sSup>
                                  <m:sSup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𝑷𝒓</m:t>
                                    </m:r>
                                  </m:e>
                                  <m:sup>
                                    <m:box>
                                      <m:boxPr>
                                        <m:ctrlPr>
                                          <a:rPr lang="en-US" sz="4000" b="1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oxPr>
                                      <m:e>
                                        <m:f>
                                          <m:fPr>
                                            <m:ctrlPr>
                                              <a:rPr lang="en-US" sz="4000" b="1" i="1" smtClean="0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4000" b="1" i="1" smtClean="0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𝟏</m:t>
                                            </m:r>
                                          </m:num>
                                          <m:den>
                                            <m:r>
                                              <a:rPr lang="en-US" sz="4000" b="1" i="1" smtClean="0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𝟑</m:t>
                                            </m:r>
                                          </m:den>
                                        </m:f>
                                      </m:e>
                                    </m:box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f>
                          <m:fPr>
                            <m:ctrlPr>
                              <a:rPr lang="en-US" sz="4000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40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4000" b="1" i="1" smtClean="0">
                                <a:latin typeface="Cambria Math" panose="02040503050406030204" pitchFamily="18" charset="0"/>
                              </a:rPr>
                              <m:t>𝒎</m:t>
                            </m:r>
                          </m:den>
                        </m:f>
                      </m:sup>
                    </m:sSup>
                    <m:d>
                      <m:dPr>
                        <m:ctrlPr>
                          <a:rPr lang="en-US" sz="4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4000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4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𝝁</m:t>
                            </m:r>
                          </m:num>
                          <m:den>
                            <m:r>
                              <a:rPr lang="en-US" sz="4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𝝆</m:t>
                            </m:r>
                            <m:r>
                              <a:rPr lang="en-US" sz="4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4000" b="1" dirty="0"/>
                  <a:t>          (4)</a:t>
                </a:r>
              </a:p>
              <a:p>
                <a:endParaRPr lang="en-US" sz="4000" b="1" dirty="0"/>
              </a:p>
              <a:p>
                <a:r>
                  <a:rPr lang="en-US" sz="4700" b="1" dirty="0"/>
                  <a:t>				</a:t>
                </a:r>
                <a14:m>
                  <m:oMath xmlns:m="http://schemas.openxmlformats.org/officeDocument/2006/math"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𝑫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4700" b="1" i="1" smtClean="0">
                        <a:latin typeface="Cambria Math" panose="02040503050406030204" pitchFamily="18" charset="0"/>
                      </a:rPr>
                      <m:t>𝟑𝟏</m:t>
                    </m:r>
                    <m:r>
                      <a:rPr lang="en-US" sz="47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47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sup>
                    </m:sSup>
                    <m:r>
                      <a:rPr lang="en-US" sz="47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</m:t>
                    </m:r>
                  </m:oMath>
                </a14:m>
                <a:endParaRPr lang="en-US" sz="4700" b="1" dirty="0"/>
              </a:p>
              <a:p>
                <a:endParaRPr lang="en-US" sz="4700" b="1" dirty="0"/>
              </a:p>
              <a:p>
                <a:endParaRPr lang="en-US" sz="4700" b="1" dirty="0"/>
              </a:p>
              <a:p>
                <a:endParaRPr lang="en-US" sz="4700" b="1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48985" y="15076250"/>
                <a:ext cx="9444871" cy="10909781"/>
              </a:xfrm>
              <a:prstGeom prst="rect">
                <a:avLst/>
              </a:prstGeom>
              <a:blipFill>
                <a:blip r:embed="rId10"/>
                <a:stretch>
                  <a:fillRect l="-2905" t="-1229" r="-62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267466"/>
              </p:ext>
            </p:extLst>
          </p:nvPr>
        </p:nvGraphicFramePr>
        <p:xfrm>
          <a:off x="22590203" y="29743567"/>
          <a:ext cx="9421640" cy="209653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5410">
                  <a:extLst>
                    <a:ext uri="{9D8B030D-6E8A-4147-A177-3AD203B41FA5}">
                      <a16:colId xmlns:a16="http://schemas.microsoft.com/office/drawing/2014/main" val="3572113108"/>
                    </a:ext>
                  </a:extLst>
                </a:gridCol>
                <a:gridCol w="2355410">
                  <a:extLst>
                    <a:ext uri="{9D8B030D-6E8A-4147-A177-3AD203B41FA5}">
                      <a16:colId xmlns:a16="http://schemas.microsoft.com/office/drawing/2014/main" val="2470381874"/>
                    </a:ext>
                  </a:extLst>
                </a:gridCol>
                <a:gridCol w="2355410">
                  <a:extLst>
                    <a:ext uri="{9D8B030D-6E8A-4147-A177-3AD203B41FA5}">
                      <a16:colId xmlns:a16="http://schemas.microsoft.com/office/drawing/2014/main" val="2572184400"/>
                    </a:ext>
                  </a:extLst>
                </a:gridCol>
                <a:gridCol w="2355410">
                  <a:extLst>
                    <a:ext uri="{9D8B030D-6E8A-4147-A177-3AD203B41FA5}">
                      <a16:colId xmlns:a16="http://schemas.microsoft.com/office/drawing/2014/main" val="176315173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m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a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125545"/>
                  </a:ext>
                </a:extLst>
              </a:tr>
              <a:tr h="81637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Forced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0.537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4.98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--------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A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893788"/>
                  </a:ext>
                </a:extLst>
              </a:tr>
              <a:tr h="393152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Natural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0.588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----------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EDA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0.0649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E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69665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9232066" y="19129167"/>
            <a:ext cx="82731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100" b="1" dirty="0"/>
              <a:t>(2)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2716987" y="28513949"/>
            <a:ext cx="8996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Table 1.  </a:t>
            </a:r>
            <a:r>
              <a:rPr lang="en-US" sz="3200" dirty="0"/>
              <a:t>Constants were obtained from the slopes and y-intercepts of the trend lines in Figures 3 and 4.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232066" y="13546210"/>
            <a:ext cx="797013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100" b="1" dirty="0"/>
              <a:t>(1)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29182150" y="7916635"/>
            <a:ext cx="1870873" cy="1613251"/>
            <a:chOff x="5067467" y="1871932"/>
            <a:chExt cx="1599063" cy="2589877"/>
          </a:xfrm>
        </p:grpSpPr>
        <p:grpSp>
          <p:nvGrpSpPr>
            <p:cNvPr id="39" name="Group 38"/>
            <p:cNvGrpSpPr/>
            <p:nvPr/>
          </p:nvGrpSpPr>
          <p:grpSpPr>
            <a:xfrm>
              <a:off x="5067467" y="1871932"/>
              <a:ext cx="1599063" cy="2407800"/>
              <a:chOff x="5276216" y="1986233"/>
              <a:chExt cx="1599063" cy="1719857"/>
            </a:xfrm>
          </p:grpSpPr>
          <p:cxnSp>
            <p:nvCxnSpPr>
              <p:cNvPr id="41" name="Straight Arrow Connector 40"/>
              <p:cNvCxnSpPr/>
              <p:nvPr/>
            </p:nvCxnSpPr>
            <p:spPr>
              <a:xfrm>
                <a:off x="5276216" y="1986233"/>
                <a:ext cx="3162" cy="1521381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2" name="Group 41"/>
              <p:cNvGrpSpPr/>
              <p:nvPr/>
            </p:nvGrpSpPr>
            <p:grpSpPr>
              <a:xfrm>
                <a:off x="5490806" y="2443433"/>
                <a:ext cx="1384473" cy="1262657"/>
                <a:chOff x="5490806" y="2443433"/>
                <a:chExt cx="1384473" cy="1262657"/>
              </a:xfrm>
            </p:grpSpPr>
            <p:sp>
              <p:nvSpPr>
                <p:cNvPr id="43" name="Text Box 6"/>
                <p:cNvSpPr txBox="1"/>
                <p:nvPr/>
              </p:nvSpPr>
              <p:spPr>
                <a:xfrm>
                  <a:off x="5537835" y="2443433"/>
                  <a:ext cx="1337444" cy="342900"/>
                </a:xfrm>
                <a:prstGeom prst="rect">
                  <a:avLst/>
                </a:prstGeom>
              </p:spPr>
              <p:txBody>
                <a:bodyPr wrap="square" rtlCol="0"/>
                <a:lstStyle>
                  <a:lvl1pPr marL="0" indent="0">
                    <a:defRPr sz="1100"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2400" dirty="0"/>
                    <a:t>200.03%</a:t>
                  </a:r>
                </a:p>
              </p:txBody>
            </p:sp>
            <p:sp>
              <p:nvSpPr>
                <p:cNvPr id="44" name="Text Box 7"/>
                <p:cNvSpPr txBox="1"/>
                <p:nvPr/>
              </p:nvSpPr>
              <p:spPr>
                <a:xfrm>
                  <a:off x="5490806" y="3363190"/>
                  <a:ext cx="1185139" cy="342900"/>
                </a:xfrm>
                <a:prstGeom prst="rect">
                  <a:avLst/>
                </a:prstGeom>
              </p:spPr>
              <p:txBody>
                <a:bodyPr wrap="square" rtlCol="0"/>
                <a:lstStyle>
                  <a:lvl1pPr marL="0" indent="0">
                    <a:defRPr sz="1100"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2400" dirty="0"/>
                    <a:t>84.59%</a:t>
                  </a:r>
                </a:p>
              </p:txBody>
            </p:sp>
          </p:grpSp>
        </p:grpSp>
        <p:cxnSp>
          <p:nvCxnSpPr>
            <p:cNvPr id="40" name="Straight Arrow Connector 39"/>
            <p:cNvCxnSpPr/>
            <p:nvPr/>
          </p:nvCxnSpPr>
          <p:spPr>
            <a:xfrm>
              <a:off x="6218100" y="3845970"/>
              <a:ext cx="1" cy="615839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48" name="Chart 47">
            <a:extLst>
              <a:ext uri="{FF2B5EF4-FFF2-40B4-BE49-F238E27FC236}">
                <a16:creationId xmlns:a16="http://schemas.microsoft.com/office/drawing/2014/main" id="{57846716-C162-4EEB-BD5D-B2643DB2952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6415027"/>
              </p:ext>
            </p:extLst>
          </p:nvPr>
        </p:nvGraphicFramePr>
        <p:xfrm>
          <a:off x="11819014" y="24798364"/>
          <a:ext cx="9652754" cy="5284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2110275" y="30083310"/>
            <a:ext cx="91633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/>
              <a:t>Figure 1.</a:t>
            </a:r>
            <a:r>
              <a:rPr lang="en-US" sz="3000" dirty="0"/>
              <a:t>  Experimental heat transfer coefficient for natural convection of different diameter pipes at different voltages.  Percentages represent the difference in heat transfer coefficients between different voltages.</a:t>
            </a:r>
            <a:endParaRPr lang="en-US" sz="3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1001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7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1001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7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7386</TotalTime>
  <Words>456</Words>
  <Application>Microsoft Office PowerPoint</Application>
  <PresentationFormat>Custom</PresentationFormat>
  <Paragraphs>111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 Math</vt:lpstr>
      <vt:lpstr>Times New Roman</vt:lpstr>
      <vt:lpstr>Blank</vt:lpstr>
      <vt:lpstr>PowerPoint Presentation</vt:lpstr>
    </vt:vector>
  </TitlesOfParts>
  <Company>Calvin College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 Alderink</dc:creator>
  <cp:lastModifiedBy>Thomas Mastorakos</cp:lastModifiedBy>
  <cp:revision>190</cp:revision>
  <cp:lastPrinted>2002-12-02T18:20:07Z</cp:lastPrinted>
  <dcterms:created xsi:type="dcterms:W3CDTF">2011-03-15T12:21:07Z</dcterms:created>
  <dcterms:modified xsi:type="dcterms:W3CDTF">2017-05-02T01:57:02Z</dcterms:modified>
</cp:coreProperties>
</file>