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0066"/>
    <a:srgbClr val="CCCCCC"/>
    <a:srgbClr val="999999"/>
    <a:srgbClr val="FF9900"/>
    <a:srgbClr val="990000"/>
    <a:srgbClr val="000050"/>
    <a:srgbClr val="00126A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658" autoAdjust="0"/>
    <p:restoredTop sz="94575" autoAdjust="0"/>
  </p:normalViewPr>
  <p:slideViewPr>
    <p:cSldViewPr>
      <p:cViewPr varScale="1">
        <p:scale>
          <a:sx n="24" d="100"/>
          <a:sy n="24" d="100"/>
        </p:scale>
        <p:origin x="2058" y="96"/>
      </p:cViewPr>
      <p:guideLst>
        <p:guide orient="horz" pos="10368"/>
        <p:guide pos="15552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800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Heat Transfer Rates in a Condensing System</a:t>
            </a:r>
            <a:r>
              <a:rPr lang="en-US" sz="9600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96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5400" i="1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Alexander </a:t>
            </a:r>
            <a:r>
              <a:rPr lang="en-US" sz="5400" i="1" dirty="0" err="1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Karam</a:t>
            </a:r>
            <a:r>
              <a:rPr lang="en-US" sz="5400" i="1" dirty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, Andrew Knight, </a:t>
            </a:r>
            <a:r>
              <a:rPr lang="en-US" sz="5400" i="1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Joseph </a:t>
            </a:r>
            <a:r>
              <a:rPr lang="en-US" sz="5400" i="1" dirty="0" err="1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Verro</a:t>
            </a:r>
            <a:r>
              <a:rPr lang="en-US" sz="5400" i="1" dirty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, and Joshua Beaudet,  </a:t>
            </a:r>
            <a:br>
              <a:rPr lang="en-US" sz="5400" i="1" dirty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5400" i="1" dirty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Department of Chemical Engineering, University of New Hampshire</a:t>
            </a: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5375466" y="6096000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charset="0"/>
                <a:ea typeface="Times New Roman" charset="0"/>
                <a:cs typeface="Times New Roman" charset="0"/>
              </a:rPr>
              <a:t>Results 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718497" y="16126977"/>
            <a:ext cx="12530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charset="0"/>
                <a:ea typeface="Times New Roman" charset="0"/>
                <a:cs typeface="Times New Roman" charset="0"/>
              </a:rPr>
              <a:t>Methods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802839" y="6096000"/>
            <a:ext cx="12405161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charset="0"/>
                <a:ea typeface="Times New Roman" charset="0"/>
                <a:cs typeface="Times New Roman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30337353" y="29837237"/>
            <a:ext cx="130640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charset="0"/>
                <a:ea typeface="Times New Roman" charset="0"/>
                <a:cs typeface="Times New Roman" charset="0"/>
              </a:rPr>
              <a:t>References</a:t>
            </a:r>
            <a:endParaRPr lang="en-US" dirty="0">
              <a:solidFill>
                <a:schemeClr val="accent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467" y="1143002"/>
            <a:ext cx="12869333" cy="3851371"/>
          </a:xfrm>
          <a:prstGeom prst="rect">
            <a:avLst/>
          </a:prstGeom>
        </p:spPr>
      </p:pic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30005867" y="6096000"/>
            <a:ext cx="1286933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charset="0"/>
                <a:ea typeface="Times New Roman" charset="0"/>
                <a:cs typeface="Times New Roman" charset="0"/>
              </a:rPr>
              <a:t>Conclusions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0337353" y="31300250"/>
            <a:ext cx="1327573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400" b="0" dirty="0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[1] </a:t>
            </a:r>
            <a:r>
              <a:rPr lang="en-US" sz="3400" b="0" dirty="0" err="1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Geankoplis</a:t>
            </a:r>
            <a:r>
              <a:rPr lang="en-US" sz="3400" b="0" dirty="0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, C. J. (2014) Transport processes &amp; separation process principles 4th ed. Pearson Education Limited Harlow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5510933" y="8077201"/>
            <a:ext cx="1327573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l">
              <a:buFont typeface="Arial"/>
              <a:buChar char="•"/>
            </a:pPr>
            <a:r>
              <a:rPr lang="en-US" sz="40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Overall </a:t>
            </a:r>
            <a:r>
              <a:rPr lang="en-US" sz="4000" b="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Heat Transfer Coefficient (U) is dependent on flow rate and flow pattern.  </a:t>
            </a:r>
          </a:p>
          <a:p>
            <a:pPr algn="l"/>
            <a:endParaRPr lang="en-US" sz="4000" b="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685800" indent="-685800" algn="l">
              <a:buFont typeface="Arial"/>
              <a:buChar char="•"/>
            </a:pPr>
            <a:r>
              <a:rPr lang="en-US" sz="4000" b="0" dirty="0" err="1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Cocurrent</a:t>
            </a:r>
            <a:r>
              <a:rPr lang="en-US" sz="40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4000" b="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flow resulted in greater heat transfer</a:t>
            </a:r>
          </a:p>
          <a:p>
            <a:pPr marL="685800" indent="-685800" algn="l">
              <a:buFont typeface="Arial"/>
              <a:buChar char="•"/>
            </a:pPr>
            <a:endParaRPr lang="en-US" sz="4000" b="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685800" indent="-685800" algn="l">
              <a:buFont typeface="Arial"/>
              <a:buChar char="•"/>
            </a:pPr>
            <a:r>
              <a:rPr lang="en-US" sz="40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As cold water flow rate increases the difference between flow types appears to increase dramatically</a:t>
            </a:r>
            <a:endParaRPr lang="en-US" sz="4000" b="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5" name="Rectangle 165"/>
          <p:cNvSpPr>
            <a:spLocks noChangeArrowheads="1"/>
          </p:cNvSpPr>
          <p:nvPr/>
        </p:nvSpPr>
        <p:spPr bwMode="auto">
          <a:xfrm>
            <a:off x="30337352" y="27051004"/>
            <a:ext cx="130640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charset="0"/>
                <a:ea typeface="Times New Roman" charset="0"/>
                <a:cs typeface="Times New Roman" charset="0"/>
              </a:rPr>
              <a:t>Acknowledgements</a:t>
            </a:r>
            <a:endParaRPr lang="en-US" dirty="0">
              <a:solidFill>
                <a:schemeClr val="accent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0337352" y="28547163"/>
            <a:ext cx="1306406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3400" b="0" dirty="0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Department of Chemical Engineering, University of New Hampshire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3400" b="0" dirty="0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Dr. Russell T. </a:t>
            </a:r>
            <a:r>
              <a:rPr lang="en-US" sz="3400" b="0" dirty="0" err="1">
                <a:solidFill>
                  <a:srgbClr val="000000"/>
                </a:solidFill>
                <a:latin typeface="Times New Roman" charset="0"/>
                <a:ea typeface="Times New Roman" charset="0"/>
                <a:cs typeface="Times New Roman" charset="0"/>
              </a:rPr>
              <a:t>Carr</a:t>
            </a:r>
            <a:endParaRPr lang="en-US" sz="3400" b="0" dirty="0">
              <a:solidFill>
                <a:srgbClr val="00000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54756" y="31300250"/>
            <a:ext cx="128919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Figure 1. </a:t>
            </a:r>
            <a:r>
              <a:rPr lang="en-US" sz="3200" b="0" dirty="0" err="1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Allihn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 Condenser system fed with cold-water stream (20C) from feed pump and hot stream created with heating mantle.</a:t>
            </a:r>
          </a:p>
        </p:txBody>
      </p:sp>
      <p:sp>
        <p:nvSpPr>
          <p:cNvPr id="27" name="Rectangle 164"/>
          <p:cNvSpPr>
            <a:spLocks noChangeArrowheads="1"/>
          </p:cNvSpPr>
          <p:nvPr/>
        </p:nvSpPr>
        <p:spPr bwMode="auto">
          <a:xfrm>
            <a:off x="30201703" y="13326484"/>
            <a:ext cx="1286933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charset="0"/>
                <a:ea typeface="Times New Roman" charset="0"/>
                <a:cs typeface="Times New Roman" charset="0"/>
              </a:rPr>
              <a:t>Design Problem Solution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4756" y="7691151"/>
            <a:ext cx="12553244" cy="78893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Using the temperature difference and mass flow rate, the heat transferred to the cold stream can be determined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b="0" dirty="0" err="1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Q</a:t>
            </a:r>
            <a:r>
              <a:rPr lang="en-US" sz="4000" b="0" baseline="-25000" dirty="0" err="1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water</a:t>
            </a:r>
            <a:r>
              <a:rPr lang="en-US" sz="4000" b="0" baseline="-2500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  </a:t>
            </a:r>
            <a:r>
              <a:rPr lang="en-US" sz="4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= </a:t>
            </a:r>
            <a:r>
              <a:rPr lang="en-US" sz="4000" b="0" dirty="0" err="1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mC</a:t>
            </a:r>
            <a:r>
              <a:rPr lang="en-US" sz="4000" b="0" baseline="-25000" dirty="0" err="1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p</a:t>
            </a:r>
            <a:r>
              <a:rPr lang="el-GR" sz="4000" b="0" baseline="-2500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 </a:t>
            </a:r>
            <a:r>
              <a:rPr lang="el-GR" sz="4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Δ</a:t>
            </a:r>
            <a:r>
              <a:rPr lang="en-US" sz="4000" b="0" dirty="0" err="1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T</a:t>
            </a:r>
            <a:r>
              <a:rPr lang="en-US" sz="4000" b="0" baseline="-25000" dirty="0" err="1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water</a:t>
            </a:r>
            <a:endParaRPr lang="en-US" sz="4000" b="0" baseline="-25000" dirty="0" smtClean="0">
              <a:solidFill>
                <a:schemeClr val="tx1"/>
              </a:solidFill>
              <a:latin typeface="+mn-lt"/>
              <a:ea typeface="Times New Roman" charset="0"/>
              <a:cs typeface="Times New Roman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4000" b="0" dirty="0" smtClean="0">
              <a:solidFill>
                <a:schemeClr val="tx1"/>
              </a:solidFill>
              <a:latin typeface="+mn-lt"/>
              <a:ea typeface="Times New Roman" charset="0"/>
              <a:cs typeface="Times New Roman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The heat of the water can then be used to calculate the overall heat transfer coefficient for the system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U </a:t>
            </a:r>
            <a:r>
              <a:rPr lang="en-US" sz="4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= </a:t>
            </a:r>
            <a:r>
              <a:rPr lang="en-US" sz="4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Q</a:t>
            </a:r>
            <a:r>
              <a:rPr lang="en-US" sz="4000" b="0" baseline="-2500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water</a:t>
            </a:r>
            <a:r>
              <a:rPr lang="en-US" sz="4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 A </a:t>
            </a:r>
            <a:r>
              <a:rPr lang="el-GR" sz="4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Δ</a:t>
            </a:r>
            <a:r>
              <a:rPr lang="en-US" sz="4000" b="0" dirty="0" err="1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T</a:t>
            </a:r>
            <a:r>
              <a:rPr lang="en-US" sz="4000" b="0" baseline="-25000" dirty="0" err="1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lm</a:t>
            </a:r>
            <a:r>
              <a:rPr lang="en-US" sz="4000" b="0" baseline="-2500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/>
            </a:r>
            <a:br>
              <a:rPr lang="en-US" sz="4000" b="0" baseline="-2500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</a:br>
            <a:endParaRPr lang="en-US" sz="4000" b="0" baseline="-25000" dirty="0" smtClean="0">
              <a:solidFill>
                <a:schemeClr val="tx1"/>
              </a:solidFill>
              <a:latin typeface="+mn-lt"/>
              <a:ea typeface="Times New Roman" charset="0"/>
              <a:cs typeface="Times New Roman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chemeClr val="tx1"/>
                </a:solidFill>
                <a:ea typeface="Times New Roman" charset="0"/>
                <a:cs typeface="Times New Roman" charset="0"/>
              </a:rPr>
              <a:t>The Reynold number can then be related to the overall heat transfer coefficient and used for scale-up operations </a:t>
            </a:r>
            <a:endParaRPr lang="en-US" sz="4000" b="0" dirty="0" smtClean="0">
              <a:solidFill>
                <a:schemeClr val="tx1"/>
              </a:solidFill>
              <a:ea typeface="Times New Roman" charset="0"/>
              <a:cs typeface="Times New Roman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b="0" dirty="0" smtClean="0">
                <a:solidFill>
                  <a:schemeClr val="tx1"/>
                </a:solidFill>
                <a:ea typeface="Times New Roman" charset="0"/>
                <a:cs typeface="Times New Roman" charset="0"/>
              </a:rPr>
              <a:t>Re = (DV</a:t>
            </a:r>
            <a:r>
              <a:rPr lang="el-GR" sz="4000" b="0" dirty="0" smtClean="0">
                <a:solidFill>
                  <a:schemeClr val="tx1"/>
                </a:solidFill>
                <a:ea typeface="Times New Roman" charset="0"/>
                <a:cs typeface="Times New Roman" charset="0"/>
              </a:rPr>
              <a:t>ρ</a:t>
            </a:r>
            <a:r>
              <a:rPr lang="en-US" sz="4000" b="0" dirty="0" smtClean="0">
                <a:solidFill>
                  <a:schemeClr val="tx1"/>
                </a:solidFill>
                <a:ea typeface="Times New Roman" charset="0"/>
                <a:cs typeface="Times New Roman" charset="0"/>
              </a:rPr>
              <a:t>)/</a:t>
            </a:r>
            <a:r>
              <a:rPr lang="el-GR" sz="4000" b="0" dirty="0" smtClean="0">
                <a:solidFill>
                  <a:schemeClr val="tx1"/>
                </a:solidFill>
                <a:ea typeface="Times New Roman" charset="0"/>
                <a:cs typeface="Times New Roman" charset="0"/>
              </a:rPr>
              <a:t>μ</a:t>
            </a:r>
            <a:endParaRPr lang="en-US" sz="4000" b="0" dirty="0">
              <a:solidFill>
                <a:schemeClr val="tx1"/>
              </a:solidFill>
              <a:ea typeface="Times New Roman" charset="0"/>
              <a:cs typeface="Times New Roman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560894" y="24790028"/>
            <a:ext cx="164482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Figure 2: Relation between the overall heat transfer coefficient for counter current and co current flow types at a high and low volumetric flow rate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 </a:t>
            </a:r>
            <a:endParaRPr lang="en-US" sz="32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5320" y="16777890"/>
            <a:ext cx="10923480" cy="57404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1910" y="22182219"/>
            <a:ext cx="11277601" cy="8754981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616756"/>
              </p:ext>
            </p:extLst>
          </p:nvPr>
        </p:nvGraphicFramePr>
        <p:xfrm>
          <a:off x="734388" y="18775464"/>
          <a:ext cx="12553244" cy="259714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2845518">
                  <a:extLst>
                    <a:ext uri="{9D8B030D-6E8A-4147-A177-3AD203B41FA5}">
                      <a16:colId xmlns:a16="http://schemas.microsoft.com/office/drawing/2014/main" val="2858868648"/>
                    </a:ext>
                  </a:extLst>
                </a:gridCol>
                <a:gridCol w="2836844">
                  <a:extLst>
                    <a:ext uri="{9D8B030D-6E8A-4147-A177-3AD203B41FA5}">
                      <a16:colId xmlns:a16="http://schemas.microsoft.com/office/drawing/2014/main" val="3381896071"/>
                    </a:ext>
                  </a:extLst>
                </a:gridCol>
                <a:gridCol w="2290294">
                  <a:extLst>
                    <a:ext uri="{9D8B030D-6E8A-4147-A177-3AD203B41FA5}">
                      <a16:colId xmlns:a16="http://schemas.microsoft.com/office/drawing/2014/main" val="2921479619"/>
                    </a:ext>
                  </a:extLst>
                </a:gridCol>
                <a:gridCol w="2290294">
                  <a:extLst>
                    <a:ext uri="{9D8B030D-6E8A-4147-A177-3AD203B41FA5}">
                      <a16:colId xmlns:a16="http://schemas.microsoft.com/office/drawing/2014/main" val="599448073"/>
                    </a:ext>
                  </a:extLst>
                </a:gridCol>
                <a:gridCol w="2290294">
                  <a:extLst>
                    <a:ext uri="{9D8B030D-6E8A-4147-A177-3AD203B41FA5}">
                      <a16:colId xmlns:a16="http://schemas.microsoft.com/office/drawing/2014/main" val="3062349192"/>
                    </a:ext>
                  </a:extLst>
                </a:gridCol>
              </a:tblGrid>
              <a:tr h="665702">
                <a:tc rowSpan="2">
                  <a:txBody>
                    <a:bodyPr/>
                    <a:lstStyle/>
                    <a:p>
                      <a:pPr algn="ctr" fontAlgn="b"/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3600" u="none" strike="noStrike" dirty="0" err="1">
                          <a:effectLst/>
                        </a:rPr>
                        <a:t>Cocurrent</a:t>
                      </a:r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3600" u="none" strike="noStrike" dirty="0">
                          <a:effectLst/>
                        </a:rPr>
                        <a:t>Countercurrent</a:t>
                      </a:r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3027678"/>
                  </a:ext>
                </a:extLst>
              </a:tr>
              <a:tr h="64381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600" u="none" strike="noStrike" dirty="0" smtClean="0">
                          <a:effectLst/>
                        </a:rPr>
                        <a:t>78 </a:t>
                      </a:r>
                      <a:r>
                        <a:rPr lang="en-US" sz="2400" u="none" strike="noStrike" dirty="0" smtClean="0">
                          <a:effectLst/>
                        </a:rPr>
                        <a:t>(mL/min)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600" u="none" strike="noStrike" dirty="0" smtClean="0">
                          <a:effectLst/>
                        </a:rPr>
                        <a:t>120 </a:t>
                      </a:r>
                      <a:r>
                        <a:rPr lang="en-US" sz="2400" u="none" strike="noStrike" dirty="0" smtClean="0">
                          <a:effectLst/>
                        </a:rPr>
                        <a:t>(mL/min)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600" u="none" strike="noStrike" dirty="0" smtClean="0">
                          <a:effectLst/>
                        </a:rPr>
                        <a:t>78 </a:t>
                      </a:r>
                      <a:r>
                        <a:rPr lang="en-US" sz="2400" u="none" strike="noStrike" dirty="0" smtClean="0">
                          <a:effectLst/>
                        </a:rPr>
                        <a:t>(mL/min)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600" u="none" strike="noStrike" dirty="0" smtClean="0">
                          <a:effectLst/>
                        </a:rPr>
                        <a:t>120 </a:t>
                      </a:r>
                      <a:r>
                        <a:rPr lang="en-US" sz="2400" u="none" strike="noStrike" dirty="0" smtClean="0">
                          <a:effectLst/>
                        </a:rPr>
                        <a:t>(mL/min)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0128849"/>
                  </a:ext>
                </a:extLst>
              </a:tr>
              <a:tr h="643813">
                <a:tc>
                  <a:txBody>
                    <a:bodyPr/>
                    <a:lstStyle/>
                    <a:p>
                      <a:pPr algn="ctr" fontAlgn="b"/>
                      <a:r>
                        <a:rPr lang="el-GR" sz="3600" u="none" strike="noStrike" dirty="0" smtClean="0">
                          <a:effectLst/>
                        </a:rPr>
                        <a:t>Δ</a:t>
                      </a:r>
                      <a:r>
                        <a:rPr lang="en-US" sz="3600" dirty="0" err="1" smtClean="0"/>
                        <a:t>T</a:t>
                      </a:r>
                      <a:r>
                        <a:rPr lang="en-US" sz="3600" baseline="-25000" dirty="0" err="1" smtClean="0"/>
                        <a:t>Steam</a:t>
                      </a:r>
                      <a:endParaRPr lang="el-GR" sz="3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600" u="none" strike="noStrike" dirty="0" smtClean="0">
                          <a:effectLst/>
                        </a:rPr>
                        <a:t>45</a:t>
                      </a:r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600" u="none" strike="noStrike" dirty="0" smtClean="0">
                          <a:effectLst/>
                        </a:rPr>
                        <a:t>64</a:t>
                      </a:r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600" u="none" strike="noStrike" dirty="0" smtClean="0">
                          <a:effectLst/>
                        </a:rPr>
                        <a:t>43</a:t>
                      </a:r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600" u="none" strike="noStrike" dirty="0" smtClean="0">
                          <a:effectLst/>
                        </a:rPr>
                        <a:t>68</a:t>
                      </a:r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112010"/>
                  </a:ext>
                </a:extLst>
              </a:tr>
              <a:tr h="643813">
                <a:tc>
                  <a:txBody>
                    <a:bodyPr/>
                    <a:lstStyle/>
                    <a:p>
                      <a:pPr algn="ctr" fontAlgn="b"/>
                      <a:r>
                        <a:rPr lang="el-GR" sz="3600" u="none" strike="noStrike" dirty="0" smtClean="0">
                          <a:effectLst/>
                        </a:rPr>
                        <a:t>Δ</a:t>
                      </a:r>
                      <a:r>
                        <a:rPr lang="en-US" sz="3600" dirty="0" err="1" smtClean="0"/>
                        <a:t>T</a:t>
                      </a:r>
                      <a:r>
                        <a:rPr lang="en-US" sz="3600" baseline="-25000" dirty="0" err="1" smtClean="0"/>
                        <a:t>Water</a:t>
                      </a:r>
                      <a:endParaRPr lang="el-GR" sz="3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600" u="none" strike="noStrike" dirty="0" smtClean="0">
                          <a:effectLst/>
                        </a:rPr>
                        <a:t>33.7</a:t>
                      </a:r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600" u="none" strike="noStrike" dirty="0" smtClean="0">
                          <a:effectLst/>
                        </a:rPr>
                        <a:t>20</a:t>
                      </a:r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600" u="none" strike="noStrike" dirty="0" smtClean="0">
                          <a:effectLst/>
                        </a:rPr>
                        <a:t>41.7</a:t>
                      </a:r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600" u="none" strike="noStrike" dirty="0" smtClean="0">
                          <a:effectLst/>
                        </a:rPr>
                        <a:t>17.7</a:t>
                      </a:r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753809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39536" y="17698246"/>
            <a:ext cx="122992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0" dirty="0" smtClean="0">
                <a:solidFill>
                  <a:schemeClr val="tx1"/>
                </a:solidFill>
              </a:rPr>
              <a:t>Table 1. The average difference in Temperature for each water stream over three measurements</a:t>
            </a:r>
            <a:endParaRPr lang="en-US" sz="3200" b="0" dirty="0">
              <a:solidFill>
                <a:schemeClr val="tx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44329" y="12693738"/>
            <a:ext cx="16461538" cy="1188095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5984200" y="18372607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tx1"/>
                </a:solidFill>
              </a:rPr>
              <a:t>68%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33" name="Rectangle 164"/>
          <p:cNvSpPr>
            <a:spLocks noChangeArrowheads="1"/>
          </p:cNvSpPr>
          <p:nvPr/>
        </p:nvSpPr>
        <p:spPr bwMode="auto">
          <a:xfrm>
            <a:off x="15307733" y="26225901"/>
            <a:ext cx="1286933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charset="0"/>
                <a:ea typeface="Times New Roman" charset="0"/>
                <a:cs typeface="Times New Roman" charset="0"/>
              </a:rPr>
              <a:t>Discussion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241237" y="28052962"/>
            <a:ext cx="15087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b="0" dirty="0" smtClean="0">
                <a:solidFill>
                  <a:schemeClr val="tx1"/>
                </a:solidFill>
              </a:rPr>
              <a:t>The data collected was inconsistent due to the constraints imposed by the inaccurate and imperfect conditions of the condensing system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b="0" dirty="0" smtClean="0">
                <a:solidFill>
                  <a:schemeClr val="tx1"/>
                </a:solidFill>
              </a:rPr>
              <a:t>Other resources do not suggest a 68% difference between the overall heat transfer coefficient for </a:t>
            </a:r>
            <a:r>
              <a:rPr lang="en-US" sz="4000" b="0" dirty="0" err="1" smtClean="0">
                <a:solidFill>
                  <a:schemeClr val="tx1"/>
                </a:solidFill>
              </a:rPr>
              <a:t>cocurrent</a:t>
            </a:r>
            <a:r>
              <a:rPr lang="en-US" sz="4000" b="0" dirty="0" smtClean="0">
                <a:solidFill>
                  <a:schemeClr val="tx1"/>
                </a:solidFill>
              </a:rPr>
              <a:t> and countercurrent flows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4000" b="0" dirty="0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1013400" y="15240000"/>
            <a:ext cx="10896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0" dirty="0" smtClean="0">
                <a:solidFill>
                  <a:schemeClr val="tx1"/>
                </a:solidFill>
              </a:rPr>
              <a:t>What are the dimensions of the condenser, flow type, and exit temperature of the cold stream?</a:t>
            </a:r>
            <a:endParaRPr lang="en-US" sz="4000" b="0" dirty="0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545320" y="23253309"/>
            <a:ext cx="1132988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000" b="0" dirty="0" smtClean="0">
                <a:solidFill>
                  <a:schemeClr val="tx1"/>
                </a:solidFill>
              </a:rPr>
              <a:t>L=0.512 m</a:t>
            </a:r>
          </a:p>
          <a:p>
            <a:pPr algn="l"/>
            <a:r>
              <a:rPr lang="en-US" sz="4000" b="0" dirty="0" smtClean="0">
                <a:solidFill>
                  <a:schemeClr val="tx1"/>
                </a:solidFill>
              </a:rPr>
              <a:t>D=0.25 m</a:t>
            </a:r>
          </a:p>
          <a:p>
            <a:pPr algn="l"/>
            <a:r>
              <a:rPr lang="en-US" sz="4000" b="0" dirty="0">
                <a:solidFill>
                  <a:schemeClr val="tx1"/>
                </a:solidFill>
              </a:rPr>
              <a:t>V=1.44 </a:t>
            </a:r>
            <a:r>
              <a:rPr lang="en-US" sz="4000" b="0" dirty="0" smtClean="0">
                <a:solidFill>
                  <a:schemeClr val="tx1"/>
                </a:solidFill>
              </a:rPr>
              <a:t>m/s</a:t>
            </a:r>
          </a:p>
          <a:p>
            <a:pPr algn="l"/>
            <a:r>
              <a:rPr lang="en-US" sz="4000" b="0" dirty="0" smtClean="0">
                <a:solidFill>
                  <a:schemeClr val="tx1"/>
                </a:solidFill>
              </a:rPr>
              <a:t>Temperature of Exiting Cold Stream: 53 Celsius</a:t>
            </a:r>
          </a:p>
          <a:p>
            <a:pPr algn="l"/>
            <a:r>
              <a:rPr lang="en-US" sz="4000" b="0" dirty="0" smtClean="0">
                <a:solidFill>
                  <a:schemeClr val="tx1"/>
                </a:solidFill>
              </a:rPr>
              <a:t>Flow Type: </a:t>
            </a:r>
            <a:r>
              <a:rPr lang="en-US" sz="4000" b="0" dirty="0" err="1" smtClean="0">
                <a:solidFill>
                  <a:schemeClr val="tx1"/>
                </a:solidFill>
              </a:rPr>
              <a:t>Cocurrent</a:t>
            </a:r>
            <a:r>
              <a:rPr lang="en-US" sz="4000" b="0" dirty="0" smtClean="0">
                <a:solidFill>
                  <a:schemeClr val="tx1"/>
                </a:solidFill>
              </a:rPr>
              <a:t> in a </a:t>
            </a:r>
            <a:r>
              <a:rPr lang="en-US" sz="4000" b="0" dirty="0" err="1" smtClean="0">
                <a:solidFill>
                  <a:schemeClr val="tx1"/>
                </a:solidFill>
              </a:rPr>
              <a:t>Allihn</a:t>
            </a:r>
            <a:r>
              <a:rPr lang="en-US" sz="4000" b="0" dirty="0" smtClean="0">
                <a:solidFill>
                  <a:schemeClr val="tx1"/>
                </a:solidFill>
              </a:rPr>
              <a:t> Condenser</a:t>
            </a:r>
            <a:endParaRPr lang="en-US" sz="4000" b="0" dirty="0">
              <a:solidFill>
                <a:schemeClr val="tx1"/>
              </a:solidFill>
            </a:endParaRP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31013400" y="22518290"/>
            <a:ext cx="12057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dirty="0" smtClean="0">
                <a:solidFill>
                  <a:schemeClr val="tx1"/>
                </a:solidFill>
              </a:rPr>
              <a:t>Figure 3: The flow diagram for the scaled-up condensing system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573054"/>
              </p:ext>
            </p:extLst>
          </p:nvPr>
        </p:nvGraphicFramePr>
        <p:xfrm>
          <a:off x="30598164" y="7838889"/>
          <a:ext cx="12095005" cy="517859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4063539">
                  <a:extLst>
                    <a:ext uri="{9D8B030D-6E8A-4147-A177-3AD203B41FA5}">
                      <a16:colId xmlns:a16="http://schemas.microsoft.com/office/drawing/2014/main" val="1952550129"/>
                    </a:ext>
                  </a:extLst>
                </a:gridCol>
                <a:gridCol w="4038377">
                  <a:extLst>
                    <a:ext uri="{9D8B030D-6E8A-4147-A177-3AD203B41FA5}">
                      <a16:colId xmlns:a16="http://schemas.microsoft.com/office/drawing/2014/main" val="2633450929"/>
                    </a:ext>
                  </a:extLst>
                </a:gridCol>
                <a:gridCol w="3993089">
                  <a:extLst>
                    <a:ext uri="{9D8B030D-6E8A-4147-A177-3AD203B41FA5}">
                      <a16:colId xmlns:a16="http://schemas.microsoft.com/office/drawing/2014/main" val="3468919806"/>
                    </a:ext>
                  </a:extLst>
                </a:gridCol>
              </a:tblGrid>
              <a:tr h="1166732">
                <a:tc>
                  <a:txBody>
                    <a:bodyPr/>
                    <a:lstStyle/>
                    <a:p>
                      <a:pPr algn="l" fontAlgn="b"/>
                      <a:r>
                        <a:rPr lang="en-US" sz="4000" u="none" strike="noStrike" dirty="0">
                          <a:effectLst/>
                        </a:rPr>
                        <a:t>Flow Type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>
                          <a:effectLst/>
                        </a:rPr>
                        <a:t>Flow Rate (mL/min)</a:t>
                      </a:r>
                      <a:endParaRPr lang="en-US" sz="4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4000" u="none" strike="noStrike" dirty="0">
                          <a:effectLst/>
                        </a:rPr>
                        <a:t>U (W/m</a:t>
                      </a:r>
                      <a:r>
                        <a:rPr lang="en-US" sz="4000" u="none" strike="noStrike" baseline="30000" dirty="0">
                          <a:effectLst/>
                        </a:rPr>
                        <a:t>2</a:t>
                      </a:r>
                      <a:r>
                        <a:rPr lang="en-US" sz="4000" u="none" strike="noStrike" dirty="0">
                          <a:effectLst/>
                        </a:rPr>
                        <a:t>K)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222537"/>
                  </a:ext>
                </a:extLst>
              </a:tr>
              <a:tr h="989848">
                <a:tc>
                  <a:txBody>
                    <a:bodyPr/>
                    <a:lstStyle/>
                    <a:p>
                      <a:pPr algn="l" fontAlgn="b"/>
                      <a:r>
                        <a:rPr lang="en-US" sz="4000" u="none" strike="noStrike" dirty="0" err="1">
                          <a:effectLst/>
                        </a:rPr>
                        <a:t>Cocurrent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>
                          <a:effectLst/>
                        </a:rPr>
                        <a:t>78</a:t>
                      </a:r>
                      <a:endParaRPr lang="en-US" sz="4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>
                          <a:effectLst/>
                        </a:rPr>
                        <a:t>583</a:t>
                      </a:r>
                      <a:endParaRPr lang="en-US" sz="4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0395843"/>
                  </a:ext>
                </a:extLst>
              </a:tr>
              <a:tr h="989848">
                <a:tc>
                  <a:txBody>
                    <a:bodyPr/>
                    <a:lstStyle/>
                    <a:p>
                      <a:pPr algn="l" fontAlgn="b"/>
                      <a:r>
                        <a:rPr lang="en-US" sz="4000" u="none" strike="noStrike" dirty="0">
                          <a:effectLst/>
                        </a:rPr>
                        <a:t>Countercurrent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effectLst/>
                        </a:rPr>
                        <a:t>78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effectLst/>
                        </a:rPr>
                        <a:t>548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4930737"/>
                  </a:ext>
                </a:extLst>
              </a:tr>
              <a:tr h="989848">
                <a:tc>
                  <a:txBody>
                    <a:bodyPr/>
                    <a:lstStyle/>
                    <a:p>
                      <a:pPr algn="l" fontAlgn="b"/>
                      <a:r>
                        <a:rPr lang="en-US" sz="4000" u="none" strike="noStrike" dirty="0" err="1">
                          <a:effectLst/>
                        </a:rPr>
                        <a:t>Cocurrent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>
                          <a:effectLst/>
                        </a:rPr>
                        <a:t>120</a:t>
                      </a:r>
                      <a:endParaRPr lang="en-US" sz="4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>
                          <a:effectLst/>
                        </a:rPr>
                        <a:t>567</a:t>
                      </a:r>
                      <a:endParaRPr lang="en-US" sz="4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051181"/>
                  </a:ext>
                </a:extLst>
              </a:tr>
              <a:tr h="989848">
                <a:tc>
                  <a:txBody>
                    <a:bodyPr/>
                    <a:lstStyle/>
                    <a:p>
                      <a:pPr algn="l" fontAlgn="b"/>
                      <a:r>
                        <a:rPr lang="en-US" sz="4000" u="none" strike="noStrike" dirty="0">
                          <a:effectLst/>
                        </a:rPr>
                        <a:t>Countercurrent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>
                          <a:effectLst/>
                        </a:rPr>
                        <a:t>120</a:t>
                      </a:r>
                      <a:endParaRPr lang="en-US" sz="4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effectLst/>
                        </a:rPr>
                        <a:t>279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864493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7531</TotalTime>
  <Words>358</Words>
  <Application>Microsoft Office PowerPoint</Application>
  <PresentationFormat>Custom</PresentationFormat>
  <Paragraphs>68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Default Design</vt:lpstr>
      <vt:lpstr>Heat Transfer Rates in a Condensing System  Alexander Karam, Andrew Knight, Joseph Verro, and Joshua Beaudet,   Department of Chemical Engineering, University of New Hampshire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Beaudet, Joshua D</cp:lastModifiedBy>
  <cp:revision>325</cp:revision>
  <cp:lastPrinted>2014-02-24T14:53:09Z</cp:lastPrinted>
  <dcterms:created xsi:type="dcterms:W3CDTF">2004-07-26T21:45:23Z</dcterms:created>
  <dcterms:modified xsi:type="dcterms:W3CDTF">2017-05-02T02:21:28Z</dcterms:modified>
  <cp:category>science research poster</cp:category>
</cp:coreProperties>
</file>