
<file path=[Content_Types].xml><?xml version="1.0" encoding="utf-8"?>
<Types xmlns="http://schemas.openxmlformats.org/package/2006/content-types">
  <Default Extension="xml" ContentType="application/xml"/>
  <Default Extension="bin" ContentType="application/vnd.openxmlformats-officedocument.presentationml.printerSettings"/>
  <Default Extension="png" ContentType="image/png"/>
  <Default Extension="jpg" ContentType="image/jpe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drawings/drawing1.xml" ContentType="application/vnd.openxmlformats-officedocument.drawingml.chartshapes+xml"/>
  <Override PartName="/ppt/charts/chart2.xml" ContentType="application/vnd.openxmlformats-officedocument.drawingml.chart+xml"/>
  <Override PartName="/ppt/drawings/drawing2.xml" ContentType="application/vnd.openxmlformats-officedocument.drawingml.chartshapes+xml"/>
  <Override PartName="/ppt/charts/chart3.xml" ContentType="application/vnd.openxmlformats-officedocument.drawingml.chart+xml"/>
  <Override PartName="/ppt/drawings/drawing3.xml" ContentType="application/vnd.openxmlformats-officedocument.drawingml.chartshapes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</p:sldIdLst>
  <p:sldSz cx="43891200" cy="32918400"/>
  <p:notesSz cx="7023100" cy="9309100"/>
  <p:defaultTextStyle>
    <a:defPPr>
      <a:defRPr lang="en-US"/>
    </a:defPPr>
    <a:lvl1pPr marL="0" algn="l" defTabSz="3870983" rtl="0" eaLnBrk="1" latinLnBrk="0" hangingPunct="1">
      <a:defRPr sz="7600" kern="1200">
        <a:solidFill>
          <a:schemeClr val="tx1"/>
        </a:solidFill>
        <a:latin typeface="+mn-lt"/>
        <a:ea typeface="+mn-ea"/>
        <a:cs typeface="+mn-cs"/>
      </a:defRPr>
    </a:lvl1pPr>
    <a:lvl2pPr marL="1935491" algn="l" defTabSz="3870983" rtl="0" eaLnBrk="1" latinLnBrk="0" hangingPunct="1">
      <a:defRPr sz="7600" kern="1200">
        <a:solidFill>
          <a:schemeClr val="tx1"/>
        </a:solidFill>
        <a:latin typeface="+mn-lt"/>
        <a:ea typeface="+mn-ea"/>
        <a:cs typeface="+mn-cs"/>
      </a:defRPr>
    </a:lvl2pPr>
    <a:lvl3pPr marL="3870983" algn="l" defTabSz="3870983" rtl="0" eaLnBrk="1" latinLnBrk="0" hangingPunct="1">
      <a:defRPr sz="7600" kern="1200">
        <a:solidFill>
          <a:schemeClr val="tx1"/>
        </a:solidFill>
        <a:latin typeface="+mn-lt"/>
        <a:ea typeface="+mn-ea"/>
        <a:cs typeface="+mn-cs"/>
      </a:defRPr>
    </a:lvl3pPr>
    <a:lvl4pPr marL="5806474" algn="l" defTabSz="3870983" rtl="0" eaLnBrk="1" latinLnBrk="0" hangingPunct="1">
      <a:defRPr sz="7600" kern="1200">
        <a:solidFill>
          <a:schemeClr val="tx1"/>
        </a:solidFill>
        <a:latin typeface="+mn-lt"/>
        <a:ea typeface="+mn-ea"/>
        <a:cs typeface="+mn-cs"/>
      </a:defRPr>
    </a:lvl4pPr>
    <a:lvl5pPr marL="7741966" algn="l" defTabSz="3870983" rtl="0" eaLnBrk="1" latinLnBrk="0" hangingPunct="1">
      <a:defRPr sz="7600" kern="1200">
        <a:solidFill>
          <a:schemeClr val="tx1"/>
        </a:solidFill>
        <a:latin typeface="+mn-lt"/>
        <a:ea typeface="+mn-ea"/>
        <a:cs typeface="+mn-cs"/>
      </a:defRPr>
    </a:lvl5pPr>
    <a:lvl6pPr marL="9677457" algn="l" defTabSz="3870983" rtl="0" eaLnBrk="1" latinLnBrk="0" hangingPunct="1">
      <a:defRPr sz="7600" kern="1200">
        <a:solidFill>
          <a:schemeClr val="tx1"/>
        </a:solidFill>
        <a:latin typeface="+mn-lt"/>
        <a:ea typeface="+mn-ea"/>
        <a:cs typeface="+mn-cs"/>
      </a:defRPr>
    </a:lvl6pPr>
    <a:lvl7pPr marL="11612948" algn="l" defTabSz="3870983" rtl="0" eaLnBrk="1" latinLnBrk="0" hangingPunct="1">
      <a:defRPr sz="7600" kern="1200">
        <a:solidFill>
          <a:schemeClr val="tx1"/>
        </a:solidFill>
        <a:latin typeface="+mn-lt"/>
        <a:ea typeface="+mn-ea"/>
        <a:cs typeface="+mn-cs"/>
      </a:defRPr>
    </a:lvl7pPr>
    <a:lvl8pPr marL="13548440" algn="l" defTabSz="3870983" rtl="0" eaLnBrk="1" latinLnBrk="0" hangingPunct="1">
      <a:defRPr sz="7600" kern="1200">
        <a:solidFill>
          <a:schemeClr val="tx1"/>
        </a:solidFill>
        <a:latin typeface="+mn-lt"/>
        <a:ea typeface="+mn-ea"/>
        <a:cs typeface="+mn-cs"/>
      </a:defRPr>
    </a:lvl8pPr>
    <a:lvl9pPr marL="15483931" algn="l" defTabSz="3870983" rtl="0" eaLnBrk="1" latinLnBrk="0" hangingPunct="1">
      <a:defRPr sz="76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9216">
          <p15:clr>
            <a:srgbClr val="A4A3A4"/>
          </p15:clr>
        </p15:guide>
        <p15:guide id="2" pos="11520">
          <p15:clr>
            <a:srgbClr val="A4A3A4"/>
          </p15:clr>
        </p15:guide>
        <p15:guide id="3" orient="horz" pos="10368">
          <p15:clr>
            <a:srgbClr val="A4A3A4"/>
          </p15:clr>
        </p15:guide>
        <p15:guide id="4" pos="1382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7970" autoAdjust="0"/>
    <p:restoredTop sz="94057" autoAdjust="0"/>
  </p:normalViewPr>
  <p:slideViewPr>
    <p:cSldViewPr snapToGrid="0">
      <p:cViewPr>
        <p:scale>
          <a:sx n="28" d="100"/>
          <a:sy n="28" d="100"/>
        </p:scale>
        <p:origin x="-1640" y="1800"/>
      </p:cViewPr>
      <p:guideLst>
        <p:guide orient="horz" pos="9216"/>
        <p:guide orient="horz" pos="10368"/>
        <p:guide pos="11520"/>
        <p:guide pos="13824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interSettings" Target="printerSettings/printerSettings1.bin"/><Relationship Id="rId4" Type="http://schemas.openxmlformats.org/officeDocument/2006/relationships/presProps" Target="presProps.xml"/><Relationship Id="rId5" Type="http://schemas.openxmlformats.org/officeDocument/2006/relationships/viewProps" Target="viewProps.xml"/><Relationship Id="rId6" Type="http://schemas.openxmlformats.org/officeDocument/2006/relationships/theme" Target="theme/theme1.xml"/><Relationship Id="rId7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Makenziemarshall:Downloads:ROTATION%204%20Double-Pipe_Shell.xlsx" TargetMode="External"/><Relationship Id="rId2" Type="http://schemas.openxmlformats.org/officeDocument/2006/relationships/chartUserShapes" Target="../drawings/drawing1.xm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Makenziemarshall:Downloads:ROTATION%204%20Double-Pipe_Shell.xlsx" TargetMode="External"/><Relationship Id="rId2" Type="http://schemas.openxmlformats.org/officeDocument/2006/relationships/chartUserShapes" Target="../drawings/drawing2.xm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Makenziemarshall:Downloads:ROTATION%204%20Double-Pipe_Shell.xlsx" TargetMode="External"/><Relationship Id="rId2" Type="http://schemas.openxmlformats.org/officeDocument/2006/relationships/chartUserShapes" Target="../drawings/drawing3.xm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Makenziemarshall:Downloads:ROTATION%204%20Double-Pipe_Shell.xlsx" TargetMode="Externa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Makenziemarshall:Downloads:ROTATION%204%20Double-Pipe_Shell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v>Cocurrent</c:v>
          </c:tx>
          <c:spPr>
            <a:solidFill>
              <a:schemeClr val="accent1">
                <a:lumMod val="60000"/>
                <a:lumOff val="40000"/>
              </a:schemeClr>
            </a:solidFill>
            <a:ln>
              <a:solidFill>
                <a:schemeClr val="accent1">
                  <a:lumMod val="50000"/>
                </a:schemeClr>
              </a:solidFill>
            </a:ln>
          </c:spPr>
          <c:invertIfNegative val="0"/>
          <c:errBars>
            <c:errBarType val="both"/>
            <c:errValType val="cust"/>
            <c:noEndCap val="0"/>
            <c:plus>
              <c:numRef>
                <c:f>Figures!$B$17:$B$19</c:f>
                <c:numCache>
                  <c:formatCode>General</c:formatCode>
                  <c:ptCount val="3"/>
                  <c:pt idx="0">
                    <c:v>187.0313811711424</c:v>
                  </c:pt>
                  <c:pt idx="1">
                    <c:v>107.6066239160385</c:v>
                  </c:pt>
                  <c:pt idx="2">
                    <c:v>34.66690137008431</c:v>
                  </c:pt>
                </c:numCache>
              </c:numRef>
            </c:plus>
            <c:minus>
              <c:numRef>
                <c:f>Figures!$B$17:$B$19</c:f>
                <c:numCache>
                  <c:formatCode>General</c:formatCode>
                  <c:ptCount val="3"/>
                  <c:pt idx="0">
                    <c:v>187.0313811711424</c:v>
                  </c:pt>
                  <c:pt idx="1">
                    <c:v>107.6066239160385</c:v>
                  </c:pt>
                  <c:pt idx="2">
                    <c:v>34.66690137008431</c:v>
                  </c:pt>
                </c:numCache>
              </c:numRef>
            </c:minus>
          </c:errBars>
          <c:cat>
            <c:strRef>
              <c:f>Figures!$A$3:$A$5</c:f>
              <c:strCache>
                <c:ptCount val="3"/>
                <c:pt idx="0">
                  <c:v>3 L/min</c:v>
                </c:pt>
                <c:pt idx="1">
                  <c:v>2 L/min</c:v>
                </c:pt>
                <c:pt idx="2">
                  <c:v>1 L/min</c:v>
                </c:pt>
              </c:strCache>
            </c:strRef>
          </c:cat>
          <c:val>
            <c:numRef>
              <c:f>Figures!$B$3:$B$5</c:f>
              <c:numCache>
                <c:formatCode>General</c:formatCode>
                <c:ptCount val="3"/>
                <c:pt idx="0">
                  <c:v>1790.707982</c:v>
                </c:pt>
                <c:pt idx="1">
                  <c:v>1363.495766</c:v>
                </c:pt>
                <c:pt idx="2">
                  <c:v>1171.52376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1CF9-4A41-95B0-2816EAEB7789}"/>
            </c:ext>
          </c:extLst>
        </c:ser>
        <c:ser>
          <c:idx val="1"/>
          <c:order val="1"/>
          <c:tx>
            <c:v>Countercurrent</c:v>
          </c:tx>
          <c:spPr>
            <a:solidFill>
              <a:schemeClr val="accent6">
                <a:lumMod val="40000"/>
                <a:lumOff val="60000"/>
              </a:schemeClr>
            </a:solidFill>
            <a:ln>
              <a:solidFill>
                <a:schemeClr val="accent6">
                  <a:lumMod val="50000"/>
                </a:schemeClr>
              </a:solidFill>
            </a:ln>
          </c:spPr>
          <c:invertIfNegative val="0"/>
          <c:dLbls>
            <c:dLbl>
              <c:idx val="0"/>
              <c:layout>
                <c:manualLayout>
                  <c:x val="-0.0452488687782805"/>
                  <c:y val="0.0"/>
                </c:manualLayout>
              </c:layout>
              <c:tx>
                <c:rich>
                  <a:bodyPr/>
                  <a:lstStyle/>
                  <a:p>
                    <a:r>
                      <a:rPr lang="en-US" sz="2800" b="1">
                        <a:latin typeface="Times New Roman"/>
                        <a:cs typeface="Times New Roman"/>
                      </a:rPr>
                      <a:t>16.7%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E6F7-4077-A82B-CD50E55C2AF7}"/>
                </c:ext>
              </c:extLst>
            </c:dLbl>
            <c:dLbl>
              <c:idx val="1"/>
              <c:layout>
                <c:manualLayout>
                  <c:x val="-0.0429864253393665"/>
                  <c:y val="0.0"/>
                </c:manualLayout>
              </c:layout>
              <c:tx>
                <c:rich>
                  <a:bodyPr/>
                  <a:lstStyle/>
                  <a:p>
                    <a:r>
                      <a:rPr lang="en-US" sz="2800" b="1">
                        <a:latin typeface="Times New Roman"/>
                        <a:cs typeface="Times New Roman"/>
                      </a:rPr>
                      <a:t>26.7%</a:t>
                    </a:r>
                    <a:endParaRPr lang="en-US" b="1">
                      <a:latin typeface="Times New Roman"/>
                      <a:cs typeface="Times New Roman"/>
                    </a:endParaRP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E6F7-4077-A82B-CD50E55C2AF7}"/>
                </c:ext>
              </c:extLst>
            </c:dLbl>
            <c:dLbl>
              <c:idx val="2"/>
              <c:layout>
                <c:manualLayout>
                  <c:x val="-0.0429864253393665"/>
                  <c:y val="0.0"/>
                </c:manualLayout>
              </c:layout>
              <c:tx>
                <c:rich>
                  <a:bodyPr/>
                  <a:lstStyle/>
                  <a:p>
                    <a:r>
                      <a:rPr lang="en-US" sz="2800" b="1">
                        <a:latin typeface="Times New Roman"/>
                        <a:cs typeface="Times New Roman"/>
                      </a:rPr>
                      <a:t>27.1%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E6F7-4077-A82B-CD50E55C2AF7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2800" b="1">
                    <a:latin typeface="Times New Roman"/>
                    <a:cs typeface="Times New Roman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errBars>
            <c:errBarType val="both"/>
            <c:errValType val="cust"/>
            <c:noEndCap val="0"/>
            <c:plus>
              <c:numRef>
                <c:f>Figures!$C$17:$C$19</c:f>
                <c:numCache>
                  <c:formatCode>General</c:formatCode>
                  <c:ptCount val="3"/>
                  <c:pt idx="0">
                    <c:v>37.61496155564773</c:v>
                  </c:pt>
                  <c:pt idx="1">
                    <c:v>21.39397642237424</c:v>
                  </c:pt>
                  <c:pt idx="2">
                    <c:v>63.86973247496131</c:v>
                  </c:pt>
                </c:numCache>
              </c:numRef>
            </c:plus>
            <c:minus>
              <c:numRef>
                <c:f>Figures!$C$17:$C$19</c:f>
                <c:numCache>
                  <c:formatCode>General</c:formatCode>
                  <c:ptCount val="3"/>
                  <c:pt idx="0">
                    <c:v>37.61496155564773</c:v>
                  </c:pt>
                  <c:pt idx="1">
                    <c:v>21.39397642237424</c:v>
                  </c:pt>
                  <c:pt idx="2">
                    <c:v>63.86973247496131</c:v>
                  </c:pt>
                </c:numCache>
              </c:numRef>
            </c:minus>
          </c:errBars>
          <c:cat>
            <c:strRef>
              <c:f>Figures!$A$3:$A$5</c:f>
              <c:strCache>
                <c:ptCount val="3"/>
                <c:pt idx="0">
                  <c:v>3 L/min</c:v>
                </c:pt>
                <c:pt idx="1">
                  <c:v>2 L/min</c:v>
                </c:pt>
                <c:pt idx="2">
                  <c:v>1 L/min</c:v>
                </c:pt>
              </c:strCache>
            </c:strRef>
          </c:cat>
          <c:val>
            <c:numRef>
              <c:f>Figures!$C$3:$C$5</c:f>
              <c:numCache>
                <c:formatCode>General</c:formatCode>
                <c:ptCount val="3"/>
                <c:pt idx="0">
                  <c:v>2116.79145263985</c:v>
                </c:pt>
                <c:pt idx="1">
                  <c:v>1783.45153350809</c:v>
                </c:pt>
                <c:pt idx="2">
                  <c:v>1539.352013341335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1CF9-4A41-95B0-2816EAEB778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20"/>
        <c:axId val="-2101782296"/>
        <c:axId val="-2101666584"/>
      </c:barChart>
      <c:catAx>
        <c:axId val="-2101782296"/>
        <c:scaling>
          <c:orientation val="minMax"/>
        </c:scaling>
        <c:delete val="0"/>
        <c:axPos val="b"/>
        <c:title>
          <c:tx>
            <c:rich>
              <a:bodyPr/>
              <a:lstStyle/>
              <a:p>
                <a:pPr>
                  <a:defRPr sz="2800"/>
                </a:pPr>
                <a:r>
                  <a:rPr lang="en-US" sz="2800">
                    <a:latin typeface="Times New Roman"/>
                    <a:cs typeface="Times New Roman"/>
                  </a:rPr>
                  <a:t>Cold Water Flow</a:t>
                </a:r>
                <a:r>
                  <a:rPr lang="en-US" sz="2800" baseline="0">
                    <a:latin typeface="Times New Roman"/>
                    <a:cs typeface="Times New Roman"/>
                  </a:rPr>
                  <a:t> Rate</a:t>
                </a:r>
                <a:endParaRPr lang="en-US" sz="2800">
                  <a:latin typeface="Times New Roman"/>
                  <a:cs typeface="Times New Roman"/>
                </a:endParaRPr>
              </a:p>
            </c:rich>
          </c:tx>
          <c:layout/>
          <c:overlay val="0"/>
        </c:title>
        <c:numFmt formatCode="General" sourceLinked="0"/>
        <c:majorTickMark val="out"/>
        <c:minorTickMark val="none"/>
        <c:tickLblPos val="nextTo"/>
        <c:spPr>
          <a:ln>
            <a:solidFill>
              <a:schemeClr val="tx1"/>
            </a:solidFill>
          </a:ln>
        </c:spPr>
        <c:txPr>
          <a:bodyPr/>
          <a:lstStyle/>
          <a:p>
            <a:pPr>
              <a:defRPr sz="2800" b="1" i="0" baseline="0">
                <a:latin typeface="Times New Roman"/>
              </a:defRPr>
            </a:pPr>
            <a:endParaRPr lang="en-US"/>
          </a:p>
        </c:txPr>
        <c:crossAx val="-2101666584"/>
        <c:crosses val="autoZero"/>
        <c:auto val="1"/>
        <c:lblAlgn val="ctr"/>
        <c:lblOffset val="100"/>
        <c:noMultiLvlLbl val="0"/>
      </c:catAx>
      <c:valAx>
        <c:axId val="-2101666584"/>
        <c:scaling>
          <c:orientation val="minMax"/>
          <c:max val="3500.0"/>
        </c:scaling>
        <c:delete val="0"/>
        <c:axPos val="l"/>
        <c:title>
          <c:tx>
            <c:rich>
              <a:bodyPr rot="-5400000" vert="horz"/>
              <a:lstStyle/>
              <a:p>
                <a:pPr>
                  <a:defRPr sz="2800">
                    <a:latin typeface="Times New Roman"/>
                    <a:cs typeface="Times New Roman"/>
                  </a:defRPr>
                </a:pPr>
                <a:r>
                  <a:rPr lang="en-US" sz="2800">
                    <a:latin typeface="Times New Roman"/>
                    <a:cs typeface="Times New Roman"/>
                  </a:rPr>
                  <a:t>Overall</a:t>
                </a:r>
                <a:r>
                  <a:rPr lang="en-US" sz="2800" baseline="0">
                    <a:latin typeface="Times New Roman"/>
                    <a:cs typeface="Times New Roman"/>
                  </a:rPr>
                  <a:t> Heat Trasnfer Coefficient (U)</a:t>
                </a:r>
                <a:endParaRPr lang="en-US" sz="2800">
                  <a:latin typeface="Times New Roman"/>
                  <a:cs typeface="Times New Roman"/>
                </a:endParaRPr>
              </a:p>
            </c:rich>
          </c:tx>
          <c:layout/>
          <c:overlay val="0"/>
        </c:title>
        <c:numFmt formatCode="General" sourceLinked="1"/>
        <c:majorTickMark val="out"/>
        <c:minorTickMark val="none"/>
        <c:tickLblPos val="nextTo"/>
        <c:spPr>
          <a:ln>
            <a:solidFill>
              <a:schemeClr val="tx1"/>
            </a:solidFill>
          </a:ln>
        </c:spPr>
        <c:txPr>
          <a:bodyPr/>
          <a:lstStyle/>
          <a:p>
            <a:pPr>
              <a:defRPr sz="2800" b="1" i="0" baseline="0">
                <a:latin typeface="Times New Roman"/>
              </a:defRPr>
            </a:pPr>
            <a:endParaRPr lang="en-US"/>
          </a:p>
        </c:txPr>
        <c:crossAx val="-2101782296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366860631529296"/>
          <c:y val="0.0"/>
          <c:w val="0.620886134978533"/>
          <c:h val="0.203918892256919"/>
        </c:manualLayout>
      </c:layout>
      <c:overlay val="1"/>
      <c:txPr>
        <a:bodyPr/>
        <a:lstStyle/>
        <a:p>
          <a:pPr>
            <a:defRPr sz="2800" b="1" i="0">
              <a:latin typeface="Times New Roman"/>
              <a:cs typeface="Times New Roman"/>
            </a:defRPr>
          </a:pPr>
          <a:endParaRPr lang="en-US"/>
        </a:p>
      </c:txPr>
    </c:legend>
    <c:plotVisOnly val="1"/>
    <c:dispBlanksAs val="gap"/>
    <c:showDLblsOverMax val="0"/>
  </c:chart>
  <c:spPr>
    <a:solidFill>
      <a:schemeClr val="bg1"/>
    </a:solidFill>
  </c:spPr>
  <c:externalData r:id="rId1">
    <c:autoUpdate val="0"/>
  </c:externalData>
  <c:userShapes r:id="rId2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0"/>
    <c:plotArea>
      <c:layout>
        <c:manualLayout>
          <c:layoutTarget val="inner"/>
          <c:xMode val="edge"/>
          <c:yMode val="edge"/>
          <c:x val="0.258801517315309"/>
          <c:y val="0.0537479178234314"/>
          <c:w val="0.723511460345213"/>
          <c:h val="0.767980868021703"/>
        </c:manualLayout>
      </c:layout>
      <c:barChart>
        <c:barDir val="col"/>
        <c:grouping val="clustered"/>
        <c:varyColors val="0"/>
        <c:ser>
          <c:idx val="0"/>
          <c:order val="0"/>
          <c:tx>
            <c:v>Cocurrent</c:v>
          </c:tx>
          <c:spPr>
            <a:solidFill>
              <a:schemeClr val="accent1">
                <a:lumMod val="60000"/>
                <a:lumOff val="40000"/>
              </a:schemeClr>
            </a:solidFill>
            <a:ln>
              <a:solidFill>
                <a:schemeClr val="accent1">
                  <a:lumMod val="50000"/>
                </a:schemeClr>
              </a:solidFill>
            </a:ln>
          </c:spPr>
          <c:invertIfNegative val="0"/>
          <c:errBars>
            <c:errBarType val="both"/>
            <c:errValType val="cust"/>
            <c:noEndCap val="0"/>
            <c:plus>
              <c:numRef>
                <c:f>Figures!$B$38:$B$40</c:f>
                <c:numCache>
                  <c:formatCode>General</c:formatCode>
                  <c:ptCount val="3"/>
                  <c:pt idx="0">
                    <c:v>44.56341403968183</c:v>
                  </c:pt>
                  <c:pt idx="1">
                    <c:v>41.5743553742866</c:v>
                  </c:pt>
                  <c:pt idx="2">
                    <c:v>14.12044446981552</c:v>
                  </c:pt>
                </c:numCache>
              </c:numRef>
            </c:plus>
            <c:minus>
              <c:numRef>
                <c:f>Figures!$B$38:$B$40</c:f>
                <c:numCache>
                  <c:formatCode>General</c:formatCode>
                  <c:ptCount val="3"/>
                  <c:pt idx="0">
                    <c:v>44.56341403968183</c:v>
                  </c:pt>
                  <c:pt idx="1">
                    <c:v>41.5743553742866</c:v>
                  </c:pt>
                  <c:pt idx="2">
                    <c:v>14.12044446981552</c:v>
                  </c:pt>
                </c:numCache>
              </c:numRef>
            </c:minus>
          </c:errBars>
          <c:cat>
            <c:strRef>
              <c:f>Figures!$A$24:$A$26</c:f>
              <c:strCache>
                <c:ptCount val="3"/>
                <c:pt idx="0">
                  <c:v>3 L/min</c:v>
                </c:pt>
                <c:pt idx="1">
                  <c:v>2 L/min</c:v>
                </c:pt>
                <c:pt idx="2">
                  <c:v>1 L/min</c:v>
                </c:pt>
              </c:strCache>
            </c:strRef>
          </c:cat>
          <c:val>
            <c:numRef>
              <c:f>Figures!$B$24:$B$26</c:f>
              <c:numCache>
                <c:formatCode>General</c:formatCode>
                <c:ptCount val="3"/>
                <c:pt idx="0">
                  <c:v>1168.959087140988</c:v>
                </c:pt>
                <c:pt idx="1">
                  <c:v>1044.41792275024</c:v>
                </c:pt>
                <c:pt idx="2">
                  <c:v>858.3381501900964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2F0C-4FF5-9F70-47A723731E62}"/>
            </c:ext>
          </c:extLst>
        </c:ser>
        <c:ser>
          <c:idx val="1"/>
          <c:order val="1"/>
          <c:tx>
            <c:v>Countercurrent</c:v>
          </c:tx>
          <c:spPr>
            <a:solidFill>
              <a:schemeClr val="accent6">
                <a:lumMod val="40000"/>
                <a:lumOff val="60000"/>
              </a:schemeClr>
            </a:solidFill>
            <a:ln>
              <a:solidFill>
                <a:schemeClr val="accent6">
                  <a:lumMod val="50000"/>
                </a:schemeClr>
              </a:solidFill>
            </a:ln>
          </c:spPr>
          <c:invertIfNegative val="0"/>
          <c:dLbls>
            <c:dLbl>
              <c:idx val="0"/>
              <c:layout>
                <c:manualLayout>
                  <c:x val="-0.0455635491606715"/>
                  <c:y val="-0.0142857142857142"/>
                </c:manualLayout>
              </c:layout>
              <c:tx>
                <c:rich>
                  <a:bodyPr/>
                  <a:lstStyle/>
                  <a:p>
                    <a:r>
                      <a:rPr lang="en-US" sz="2800" b="1">
                        <a:latin typeface="Times New Roman"/>
                        <a:cs typeface="Times New Roman"/>
                      </a:rPr>
                      <a:t>3%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6E5B-4408-A40F-012D4BF99204}"/>
                </c:ext>
              </c:extLst>
            </c:dLbl>
            <c:dLbl>
              <c:idx val="1"/>
              <c:layout>
                <c:manualLayout>
                  <c:x val="-0.0359712230215828"/>
                  <c:y val="-0.0142857142857143"/>
                </c:manualLayout>
              </c:layout>
              <c:tx>
                <c:rich>
                  <a:bodyPr/>
                  <a:lstStyle/>
                  <a:p>
                    <a:r>
                      <a:rPr lang="en-US" sz="2800" b="1">
                        <a:latin typeface="Times New Roman"/>
                        <a:cs typeface="Times New Roman"/>
                      </a:rPr>
                      <a:t>6.8%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6E5B-4408-A40F-012D4BF99204}"/>
                </c:ext>
              </c:extLst>
            </c:dLbl>
            <c:dLbl>
              <c:idx val="2"/>
              <c:layout>
                <c:manualLayout>
                  <c:x val="-0.0383693045563547"/>
                  <c:y val="-0.0214285714285714"/>
                </c:manualLayout>
              </c:layout>
              <c:tx>
                <c:rich>
                  <a:bodyPr/>
                  <a:lstStyle/>
                  <a:p>
                    <a:r>
                      <a:rPr lang="en-US" sz="2800" b="1">
                        <a:latin typeface="Times New Roman"/>
                        <a:cs typeface="Times New Roman"/>
                      </a:rPr>
                      <a:t>3.3%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6E5B-4408-A40F-012D4BF99204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2800" b="1">
                    <a:latin typeface="Times New Roman"/>
                    <a:cs typeface="Times New Roman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errBars>
            <c:errBarType val="both"/>
            <c:errValType val="cust"/>
            <c:noEndCap val="0"/>
            <c:plus>
              <c:numRef>
                <c:f>Figures!$C$38:$C$40</c:f>
                <c:numCache>
                  <c:formatCode>General</c:formatCode>
                  <c:ptCount val="3"/>
                  <c:pt idx="0">
                    <c:v>49.59715194907348</c:v>
                  </c:pt>
                  <c:pt idx="1">
                    <c:v>1.445804791201368</c:v>
                  </c:pt>
                  <c:pt idx="2">
                    <c:v>18.90840925335504</c:v>
                  </c:pt>
                </c:numCache>
              </c:numRef>
            </c:plus>
            <c:minus>
              <c:numRef>
                <c:f>Figures!$C$38:$C$40</c:f>
                <c:numCache>
                  <c:formatCode>General</c:formatCode>
                  <c:ptCount val="3"/>
                  <c:pt idx="0">
                    <c:v>49.59715194907348</c:v>
                  </c:pt>
                  <c:pt idx="1">
                    <c:v>1.445804791201368</c:v>
                  </c:pt>
                  <c:pt idx="2">
                    <c:v>18.90840925335504</c:v>
                  </c:pt>
                </c:numCache>
              </c:numRef>
            </c:minus>
          </c:errBars>
          <c:cat>
            <c:strRef>
              <c:f>Figures!$A$24:$A$26</c:f>
              <c:strCache>
                <c:ptCount val="3"/>
                <c:pt idx="0">
                  <c:v>3 L/min</c:v>
                </c:pt>
                <c:pt idx="1">
                  <c:v>2 L/min</c:v>
                </c:pt>
                <c:pt idx="2">
                  <c:v>1 L/min</c:v>
                </c:pt>
              </c:strCache>
            </c:strRef>
          </c:cat>
          <c:val>
            <c:numRef>
              <c:f>Figures!$C$24:$C$26</c:f>
              <c:numCache>
                <c:formatCode>General</c:formatCode>
                <c:ptCount val="3"/>
                <c:pt idx="0">
                  <c:v>1205.356398152292</c:v>
                </c:pt>
                <c:pt idx="1">
                  <c:v>1118.276464617876</c:v>
                </c:pt>
                <c:pt idx="2">
                  <c:v>887.240509352327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2F0C-4FF5-9F70-47A723731E6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20"/>
        <c:axId val="-2102218552"/>
        <c:axId val="-2101673608"/>
      </c:barChart>
      <c:catAx>
        <c:axId val="-2102218552"/>
        <c:scaling>
          <c:orientation val="minMax"/>
        </c:scaling>
        <c:delete val="0"/>
        <c:axPos val="b"/>
        <c:title>
          <c:tx>
            <c:rich>
              <a:bodyPr/>
              <a:lstStyle/>
              <a:p>
                <a:pPr>
                  <a:defRPr sz="2800">
                    <a:latin typeface="Times New Roman"/>
                    <a:cs typeface="Times New Roman"/>
                  </a:defRPr>
                </a:pPr>
                <a:r>
                  <a:rPr lang="en-US" sz="2800" b="1" i="0" baseline="0">
                    <a:effectLst/>
                    <a:latin typeface="Times New Roman"/>
                    <a:cs typeface="Times New Roman"/>
                  </a:rPr>
                  <a:t>Cold Water Flow Rate</a:t>
                </a:r>
                <a:endParaRPr lang="en-US" sz="2800">
                  <a:effectLst/>
                  <a:latin typeface="Times New Roman"/>
                  <a:cs typeface="Times New Roman"/>
                </a:endParaRPr>
              </a:p>
            </c:rich>
          </c:tx>
          <c:layout/>
          <c:overlay val="0"/>
        </c:title>
        <c:numFmt formatCode="General" sourceLinked="0"/>
        <c:majorTickMark val="out"/>
        <c:minorTickMark val="none"/>
        <c:tickLblPos val="nextTo"/>
        <c:spPr>
          <a:ln>
            <a:solidFill>
              <a:schemeClr val="tx1"/>
            </a:solidFill>
          </a:ln>
        </c:spPr>
        <c:txPr>
          <a:bodyPr/>
          <a:lstStyle/>
          <a:p>
            <a:pPr>
              <a:defRPr sz="2800" b="1">
                <a:latin typeface="Times New Roman"/>
                <a:cs typeface="Times New Roman"/>
              </a:defRPr>
            </a:pPr>
            <a:endParaRPr lang="en-US"/>
          </a:p>
        </c:txPr>
        <c:crossAx val="-2101673608"/>
        <c:crosses val="autoZero"/>
        <c:auto val="1"/>
        <c:lblAlgn val="ctr"/>
        <c:lblOffset val="100"/>
        <c:noMultiLvlLbl val="0"/>
      </c:catAx>
      <c:valAx>
        <c:axId val="-2101673608"/>
        <c:scaling>
          <c:orientation val="minMax"/>
          <c:max val="3500.0"/>
        </c:scaling>
        <c:delete val="0"/>
        <c:axPos val="l"/>
        <c:title>
          <c:tx>
            <c:rich>
              <a:bodyPr rot="-5400000" vert="horz"/>
              <a:lstStyle/>
              <a:p>
                <a:pPr>
                  <a:defRPr sz="2800">
                    <a:latin typeface="Times New Roman"/>
                    <a:cs typeface="Times New Roman"/>
                  </a:defRPr>
                </a:pPr>
                <a:r>
                  <a:rPr lang="en-US" sz="2800" b="1" i="0" baseline="0">
                    <a:effectLst/>
                    <a:latin typeface="Times New Roman"/>
                    <a:cs typeface="Times New Roman"/>
                  </a:rPr>
                  <a:t>Overall Heat Trasnfer Coefficient (U)</a:t>
                </a:r>
                <a:endParaRPr lang="en-US" sz="2800">
                  <a:effectLst/>
                  <a:latin typeface="Times New Roman"/>
                  <a:cs typeface="Times New Roman"/>
                </a:endParaRPr>
              </a:p>
            </c:rich>
          </c:tx>
          <c:layout/>
          <c:overlay val="0"/>
        </c:title>
        <c:numFmt formatCode="General" sourceLinked="1"/>
        <c:majorTickMark val="out"/>
        <c:minorTickMark val="none"/>
        <c:tickLblPos val="nextTo"/>
        <c:spPr>
          <a:ln>
            <a:solidFill>
              <a:schemeClr val="tx1"/>
            </a:solidFill>
          </a:ln>
        </c:spPr>
        <c:txPr>
          <a:bodyPr/>
          <a:lstStyle/>
          <a:p>
            <a:pPr>
              <a:defRPr sz="2800" b="1" i="0">
                <a:latin typeface="Times New Roman"/>
                <a:cs typeface="Times New Roman"/>
              </a:defRPr>
            </a:pPr>
            <a:endParaRPr lang="en-US"/>
          </a:p>
        </c:txPr>
        <c:crossAx val="-2102218552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353508490010177"/>
          <c:y val="0.00210329344589838"/>
          <c:w val="0.644895816594354"/>
          <c:h val="0.193169149247793"/>
        </c:manualLayout>
      </c:layout>
      <c:overlay val="1"/>
      <c:txPr>
        <a:bodyPr/>
        <a:lstStyle/>
        <a:p>
          <a:pPr>
            <a:defRPr sz="2800" b="1">
              <a:latin typeface="Times New Roman"/>
              <a:cs typeface="Times New Roman"/>
            </a:defRPr>
          </a:pPr>
          <a:endParaRPr lang="en-US"/>
        </a:p>
      </c:txPr>
    </c:legend>
    <c:plotVisOnly val="1"/>
    <c:dispBlanksAs val="gap"/>
    <c:showDLblsOverMax val="0"/>
  </c:chart>
  <c:spPr>
    <a:solidFill>
      <a:schemeClr val="bg1"/>
    </a:solidFill>
  </c:spPr>
  <c:externalData r:id="rId1">
    <c:autoUpdate val="0"/>
  </c:externalData>
  <c:userShapes r:id="rId2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Figures!$B$45</c:f>
              <c:strCache>
                <c:ptCount val="1"/>
                <c:pt idx="0">
                  <c:v>Cocurrent</c:v>
                </c:pt>
              </c:strCache>
            </c:strRef>
          </c:tx>
          <c:spPr>
            <a:solidFill>
              <a:schemeClr val="accent1">
                <a:lumMod val="60000"/>
                <a:lumOff val="40000"/>
              </a:schemeClr>
            </a:solidFill>
            <a:ln>
              <a:solidFill>
                <a:schemeClr val="accent1">
                  <a:lumMod val="50000"/>
                </a:schemeClr>
              </a:solidFill>
            </a:ln>
          </c:spPr>
          <c:invertIfNegative val="0"/>
          <c:errBars>
            <c:errBarType val="both"/>
            <c:errValType val="cust"/>
            <c:noEndCap val="0"/>
            <c:plus>
              <c:numRef>
                <c:f>Figures!$B$61:$B$63</c:f>
                <c:numCache>
                  <c:formatCode>General</c:formatCode>
                  <c:ptCount val="3"/>
                  <c:pt idx="0">
                    <c:v>110.6514191332765</c:v>
                  </c:pt>
                  <c:pt idx="1">
                    <c:v>143.68897606634</c:v>
                  </c:pt>
                  <c:pt idx="2">
                    <c:v>71.25145136901197</c:v>
                  </c:pt>
                </c:numCache>
              </c:numRef>
            </c:plus>
            <c:minus>
              <c:numRef>
                <c:f>Figures!$C$61:$C$63</c:f>
                <c:numCache>
                  <c:formatCode>General</c:formatCode>
                  <c:ptCount val="3"/>
                  <c:pt idx="0">
                    <c:v>20.25011489851195</c:v>
                  </c:pt>
                  <c:pt idx="1">
                    <c:v>65.81635001787191</c:v>
                  </c:pt>
                  <c:pt idx="2">
                    <c:v>29.25507907663502</c:v>
                  </c:pt>
                </c:numCache>
              </c:numRef>
            </c:minus>
          </c:errBars>
          <c:cat>
            <c:strRef>
              <c:f>Figures!$A$46:$A$48</c:f>
              <c:strCache>
                <c:ptCount val="3"/>
                <c:pt idx="0">
                  <c:v>3 L/min</c:v>
                </c:pt>
                <c:pt idx="1">
                  <c:v>2 L/min</c:v>
                </c:pt>
                <c:pt idx="2">
                  <c:v>1 L/min</c:v>
                </c:pt>
              </c:strCache>
            </c:strRef>
          </c:cat>
          <c:val>
            <c:numRef>
              <c:f>Figures!$B$46:$B$48</c:f>
              <c:numCache>
                <c:formatCode>General</c:formatCode>
                <c:ptCount val="3"/>
                <c:pt idx="0">
                  <c:v>2947.01496084176</c:v>
                </c:pt>
                <c:pt idx="1">
                  <c:v>2535.181301619445</c:v>
                </c:pt>
                <c:pt idx="2">
                  <c:v>1827.507170710115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438E-418B-A575-F58E4587FE31}"/>
            </c:ext>
          </c:extLst>
        </c:ser>
        <c:ser>
          <c:idx val="1"/>
          <c:order val="1"/>
          <c:tx>
            <c:strRef>
              <c:f>Figures!$C$45</c:f>
              <c:strCache>
                <c:ptCount val="1"/>
                <c:pt idx="0">
                  <c:v>Countercurrent</c:v>
                </c:pt>
              </c:strCache>
            </c:strRef>
          </c:tx>
          <c:spPr>
            <a:solidFill>
              <a:schemeClr val="accent6">
                <a:lumMod val="40000"/>
                <a:lumOff val="60000"/>
              </a:schemeClr>
            </a:solidFill>
            <a:ln>
              <a:solidFill>
                <a:schemeClr val="accent6">
                  <a:lumMod val="50000"/>
                </a:schemeClr>
              </a:solidFill>
            </a:ln>
          </c:spPr>
          <c:invertIfNegative val="0"/>
          <c:dLbls>
            <c:dLbl>
              <c:idx val="0"/>
              <c:layout>
                <c:manualLayout>
                  <c:x val="-0.0433789954337899"/>
                  <c:y val="-9.13004061132914E-18"/>
                </c:manualLayout>
              </c:layout>
              <c:tx>
                <c:rich>
                  <a:bodyPr/>
                  <a:lstStyle/>
                  <a:p>
                    <a:r>
                      <a:rPr lang="en-US" sz="2800" b="1">
                        <a:latin typeface="Times New Roman"/>
                        <a:cs typeface="Times New Roman"/>
                      </a:rPr>
                      <a:t>4.7%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1F82-4467-8165-BCF53ED2C878}"/>
                </c:ext>
              </c:extLst>
            </c:dLbl>
            <c:dLbl>
              <c:idx val="1"/>
              <c:layout>
                <c:manualLayout>
                  <c:x val="-0.0433789954337899"/>
                  <c:y val="0.0"/>
                </c:manualLayout>
              </c:layout>
              <c:tx>
                <c:rich>
                  <a:bodyPr/>
                  <a:lstStyle/>
                  <a:p>
                    <a:r>
                      <a:rPr lang="en-US" sz="2800" b="1">
                        <a:latin typeface="Times New Roman"/>
                        <a:cs typeface="Times New Roman"/>
                      </a:rPr>
                      <a:t>4.1%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1F82-4467-8165-BCF53ED2C878}"/>
                </c:ext>
              </c:extLst>
            </c:dLbl>
            <c:dLbl>
              <c:idx val="2"/>
              <c:layout>
                <c:manualLayout>
                  <c:x val="-0.047945205479452"/>
                  <c:y val="0.0"/>
                </c:manualLayout>
              </c:layout>
              <c:tx>
                <c:rich>
                  <a:bodyPr/>
                  <a:lstStyle/>
                  <a:p>
                    <a:r>
                      <a:rPr lang="en-US" sz="2800" b="1">
                        <a:latin typeface="Times New Roman"/>
                        <a:cs typeface="Times New Roman"/>
                      </a:rPr>
                      <a:t>15.8%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1F82-4467-8165-BCF53ED2C878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2800" b="1">
                    <a:latin typeface="Times New Roman"/>
                    <a:cs typeface="Times New Roman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errBars>
            <c:errBarType val="both"/>
            <c:errValType val="cust"/>
            <c:noEndCap val="0"/>
            <c:plus>
              <c:numRef>
                <c:f>Figures!$C$61:$C$63</c:f>
                <c:numCache>
                  <c:formatCode>General</c:formatCode>
                  <c:ptCount val="3"/>
                  <c:pt idx="0">
                    <c:v>20.25011489851195</c:v>
                  </c:pt>
                  <c:pt idx="1">
                    <c:v>65.81635001787191</c:v>
                  </c:pt>
                  <c:pt idx="2">
                    <c:v>29.25507907663502</c:v>
                  </c:pt>
                </c:numCache>
              </c:numRef>
            </c:plus>
            <c:minus>
              <c:numRef>
                <c:f>Figures!$C$61:$C$63</c:f>
                <c:numCache>
                  <c:formatCode>General</c:formatCode>
                  <c:ptCount val="3"/>
                  <c:pt idx="0">
                    <c:v>20.25011489851195</c:v>
                  </c:pt>
                  <c:pt idx="1">
                    <c:v>65.81635001787191</c:v>
                  </c:pt>
                  <c:pt idx="2">
                    <c:v>29.25507907663502</c:v>
                  </c:pt>
                </c:numCache>
              </c:numRef>
            </c:minus>
          </c:errBars>
          <c:cat>
            <c:strRef>
              <c:f>Figures!$A$46:$A$48</c:f>
              <c:strCache>
                <c:ptCount val="3"/>
                <c:pt idx="0">
                  <c:v>3 L/min</c:v>
                </c:pt>
                <c:pt idx="1">
                  <c:v>2 L/min</c:v>
                </c:pt>
                <c:pt idx="2">
                  <c:v>1 L/min</c:v>
                </c:pt>
              </c:strCache>
            </c:strRef>
          </c:cat>
          <c:val>
            <c:numRef>
              <c:f>Figures!$C$46:$C$48</c:f>
              <c:numCache>
                <c:formatCode>General</c:formatCode>
                <c:ptCount val="3"/>
                <c:pt idx="0">
                  <c:v>3088.281620469649</c:v>
                </c:pt>
                <c:pt idx="1">
                  <c:v>2641.320917618992</c:v>
                </c:pt>
                <c:pt idx="2">
                  <c:v>2142.112059132526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438E-418B-A575-F58E4587FE3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20"/>
        <c:axId val="2102321912"/>
        <c:axId val="-2101509288"/>
      </c:barChart>
      <c:catAx>
        <c:axId val="2102321912"/>
        <c:scaling>
          <c:orientation val="minMax"/>
        </c:scaling>
        <c:delete val="0"/>
        <c:axPos val="b"/>
        <c:title>
          <c:tx>
            <c:rich>
              <a:bodyPr/>
              <a:lstStyle/>
              <a:p>
                <a:pPr>
                  <a:defRPr sz="2800">
                    <a:latin typeface="Times New Roman"/>
                    <a:cs typeface="Times New Roman"/>
                  </a:defRPr>
                </a:pPr>
                <a:r>
                  <a:rPr lang="en-US" sz="2800" b="1" i="0" baseline="0">
                    <a:effectLst/>
                    <a:latin typeface="Times New Roman"/>
                    <a:cs typeface="Times New Roman"/>
                  </a:rPr>
                  <a:t>Cold Water Flow Rate</a:t>
                </a:r>
                <a:endParaRPr lang="en-US" sz="2800">
                  <a:effectLst/>
                  <a:latin typeface="Times New Roman"/>
                  <a:cs typeface="Times New Roman"/>
                </a:endParaRPr>
              </a:p>
            </c:rich>
          </c:tx>
          <c:layout/>
          <c:overlay val="0"/>
        </c:title>
        <c:numFmt formatCode="General" sourceLinked="0"/>
        <c:majorTickMark val="out"/>
        <c:minorTickMark val="none"/>
        <c:tickLblPos val="nextTo"/>
        <c:spPr>
          <a:ln>
            <a:solidFill>
              <a:schemeClr val="tx1"/>
            </a:solidFill>
          </a:ln>
        </c:spPr>
        <c:txPr>
          <a:bodyPr/>
          <a:lstStyle/>
          <a:p>
            <a:pPr>
              <a:defRPr sz="2800" b="1">
                <a:latin typeface="Times New Roman"/>
                <a:cs typeface="Times New Roman"/>
              </a:defRPr>
            </a:pPr>
            <a:endParaRPr lang="en-US"/>
          </a:p>
        </c:txPr>
        <c:crossAx val="-2101509288"/>
        <c:crosses val="autoZero"/>
        <c:auto val="1"/>
        <c:lblAlgn val="ctr"/>
        <c:lblOffset val="100"/>
        <c:noMultiLvlLbl val="0"/>
      </c:catAx>
      <c:valAx>
        <c:axId val="-2101509288"/>
        <c:scaling>
          <c:orientation val="minMax"/>
        </c:scaling>
        <c:delete val="0"/>
        <c:axPos val="l"/>
        <c:title>
          <c:tx>
            <c:rich>
              <a:bodyPr rot="-5400000" vert="horz"/>
              <a:lstStyle/>
              <a:p>
                <a:pPr>
                  <a:defRPr sz="2800">
                    <a:latin typeface="Times New Roman"/>
                    <a:cs typeface="Times New Roman"/>
                  </a:defRPr>
                </a:pPr>
                <a:r>
                  <a:rPr lang="en-US" sz="2800" b="1" i="0" baseline="0">
                    <a:effectLst/>
                    <a:latin typeface="Times New Roman"/>
                    <a:cs typeface="Times New Roman"/>
                  </a:rPr>
                  <a:t>Overall Heat Trasnfer Coefficient (U)</a:t>
                </a:r>
                <a:endParaRPr lang="en-US" sz="2800">
                  <a:effectLst/>
                  <a:latin typeface="Times New Roman"/>
                  <a:cs typeface="Times New Roman"/>
                </a:endParaRPr>
              </a:p>
            </c:rich>
          </c:tx>
          <c:layout/>
          <c:overlay val="0"/>
        </c:title>
        <c:numFmt formatCode="General" sourceLinked="1"/>
        <c:majorTickMark val="out"/>
        <c:minorTickMark val="none"/>
        <c:tickLblPos val="nextTo"/>
        <c:spPr>
          <a:ln>
            <a:solidFill>
              <a:schemeClr val="tx1"/>
            </a:solidFill>
          </a:ln>
        </c:spPr>
        <c:txPr>
          <a:bodyPr/>
          <a:lstStyle/>
          <a:p>
            <a:pPr>
              <a:defRPr sz="2800" b="1">
                <a:latin typeface="Times New Roman"/>
                <a:cs typeface="Times New Roman"/>
              </a:defRPr>
            </a:pPr>
            <a:endParaRPr lang="en-US"/>
          </a:p>
        </c:txPr>
        <c:crossAx val="2102321912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412396874498992"/>
          <c:y val="0.000957629795803059"/>
          <c:w val="0.586227305318566"/>
          <c:h val="0.10185312406419"/>
        </c:manualLayout>
      </c:layout>
      <c:overlay val="1"/>
      <c:txPr>
        <a:bodyPr/>
        <a:lstStyle/>
        <a:p>
          <a:pPr>
            <a:defRPr sz="2800" b="1">
              <a:latin typeface="Times New Roman"/>
              <a:cs typeface="Times New Roman"/>
            </a:defRPr>
          </a:pPr>
          <a:endParaRPr lang="en-US"/>
        </a:p>
      </c:txPr>
    </c:legend>
    <c:plotVisOnly val="1"/>
    <c:dispBlanksAs val="gap"/>
    <c:showDLblsOverMax val="0"/>
  </c:chart>
  <c:spPr>
    <a:solidFill>
      <a:schemeClr val="bg1"/>
    </a:solidFill>
  </c:spPr>
  <c:externalData r:id="rId1">
    <c:autoUpdate val="0"/>
  </c:externalData>
  <c:userShapes r:id="rId2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v>Plate</c:v>
          </c:tx>
          <c:spPr>
            <a:solidFill>
              <a:srgbClr val="660066">
                <a:alpha val="27000"/>
              </a:srgbClr>
            </a:solidFill>
            <a:ln>
              <a:solidFill>
                <a:srgbClr val="660066"/>
              </a:solidFill>
            </a:ln>
          </c:spPr>
          <c:invertIfNegative val="0"/>
          <c:cat>
            <c:strRef>
              <c:f>Figures!$K$15:$K$17</c:f>
              <c:strCache>
                <c:ptCount val="3"/>
                <c:pt idx="0">
                  <c:v>3 L/min</c:v>
                </c:pt>
                <c:pt idx="1">
                  <c:v>2 L/min</c:v>
                </c:pt>
                <c:pt idx="2">
                  <c:v>1 L/min</c:v>
                </c:pt>
              </c:strCache>
            </c:strRef>
          </c:cat>
          <c:val>
            <c:numRef>
              <c:f>Figures!$M$3:$M$5</c:f>
              <c:numCache>
                <c:formatCode>General</c:formatCode>
                <c:ptCount val="3"/>
                <c:pt idx="0">
                  <c:v>5746.612030547178</c:v>
                </c:pt>
                <c:pt idx="1">
                  <c:v>4154.692351435668</c:v>
                </c:pt>
                <c:pt idx="2">
                  <c:v>2386.244134806457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C365-464F-A40F-84CF60AD5341}"/>
            </c:ext>
          </c:extLst>
        </c:ser>
        <c:ser>
          <c:idx val="1"/>
          <c:order val="1"/>
          <c:tx>
            <c:v>Shell and Tube</c:v>
          </c:tx>
          <c:spPr>
            <a:solidFill>
              <a:schemeClr val="accent1">
                <a:lumMod val="60000"/>
                <a:lumOff val="40000"/>
              </a:schemeClr>
            </a:solidFill>
            <a:ln>
              <a:solidFill>
                <a:schemeClr val="accent1">
                  <a:lumMod val="50000"/>
                </a:schemeClr>
              </a:solidFill>
            </a:ln>
          </c:spPr>
          <c:invertIfNegative val="0"/>
          <c:cat>
            <c:strRef>
              <c:f>Figures!$K$15:$K$17</c:f>
              <c:strCache>
                <c:ptCount val="3"/>
                <c:pt idx="0">
                  <c:v>3 L/min</c:v>
                </c:pt>
                <c:pt idx="1">
                  <c:v>2 L/min</c:v>
                </c:pt>
                <c:pt idx="2">
                  <c:v>1 L/min</c:v>
                </c:pt>
              </c:strCache>
            </c:strRef>
          </c:cat>
          <c:val>
            <c:numRef>
              <c:f>Figures!$M$9:$M$11</c:f>
              <c:numCache>
                <c:formatCode>General</c:formatCode>
                <c:ptCount val="3"/>
                <c:pt idx="0">
                  <c:v>5302.9</c:v>
                </c:pt>
                <c:pt idx="1">
                  <c:v>3984.1</c:v>
                </c:pt>
                <c:pt idx="2">
                  <c:v>2598.44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C365-464F-A40F-84CF60AD5341}"/>
            </c:ext>
          </c:extLst>
        </c:ser>
        <c:ser>
          <c:idx val="2"/>
          <c:order val="2"/>
          <c:tx>
            <c:v>Double Pipe</c:v>
          </c:tx>
          <c:spPr>
            <a:solidFill>
              <a:schemeClr val="accent6">
                <a:lumMod val="40000"/>
                <a:lumOff val="60000"/>
              </a:schemeClr>
            </a:solidFill>
            <a:ln>
              <a:solidFill>
                <a:schemeClr val="accent6">
                  <a:lumMod val="50000"/>
                </a:schemeClr>
              </a:solidFill>
            </a:ln>
          </c:spPr>
          <c:invertIfNegative val="0"/>
          <c:cat>
            <c:strRef>
              <c:f>Figures!$K$15:$K$17</c:f>
              <c:strCache>
                <c:ptCount val="3"/>
                <c:pt idx="0">
                  <c:v>3 L/min</c:v>
                </c:pt>
                <c:pt idx="1">
                  <c:v>2 L/min</c:v>
                </c:pt>
                <c:pt idx="2">
                  <c:v>1 L/min</c:v>
                </c:pt>
              </c:strCache>
            </c:strRef>
          </c:cat>
          <c:val>
            <c:numRef>
              <c:f>Figures!$M$15:$M$17</c:f>
              <c:numCache>
                <c:formatCode>General</c:formatCode>
                <c:ptCount val="3"/>
                <c:pt idx="0">
                  <c:v>4878.9</c:v>
                </c:pt>
                <c:pt idx="1">
                  <c:v>3391.32</c:v>
                </c:pt>
                <c:pt idx="2">
                  <c:v>2282.23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C365-464F-A40F-84CF60AD534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20"/>
        <c:axId val="-2100475304"/>
        <c:axId val="-2100477416"/>
      </c:barChart>
      <c:catAx>
        <c:axId val="-2100475304"/>
        <c:scaling>
          <c:orientation val="minMax"/>
        </c:scaling>
        <c:delete val="0"/>
        <c:axPos val="b"/>
        <c:title>
          <c:tx>
            <c:rich>
              <a:bodyPr/>
              <a:lstStyle/>
              <a:p>
                <a:pPr>
                  <a:defRPr sz="2800">
                    <a:latin typeface="Times New Roman"/>
                    <a:cs typeface="Times New Roman"/>
                  </a:defRPr>
                </a:pPr>
                <a:r>
                  <a:rPr lang="en-US" sz="2800">
                    <a:latin typeface="Times New Roman"/>
                    <a:cs typeface="Times New Roman"/>
                  </a:rPr>
                  <a:t>Cold</a:t>
                </a:r>
                <a:r>
                  <a:rPr lang="en-US" sz="2800" baseline="0">
                    <a:latin typeface="Times New Roman"/>
                    <a:cs typeface="Times New Roman"/>
                  </a:rPr>
                  <a:t> Water Flow Rate</a:t>
                </a:r>
              </a:p>
            </c:rich>
          </c:tx>
          <c:layout/>
          <c:overlay val="0"/>
        </c:title>
        <c:numFmt formatCode="General" sourceLinked="0"/>
        <c:majorTickMark val="out"/>
        <c:minorTickMark val="none"/>
        <c:tickLblPos val="nextTo"/>
        <c:spPr>
          <a:ln>
            <a:solidFill>
              <a:schemeClr val="tx1"/>
            </a:solidFill>
          </a:ln>
        </c:spPr>
        <c:txPr>
          <a:bodyPr/>
          <a:lstStyle/>
          <a:p>
            <a:pPr>
              <a:defRPr sz="2800" b="1">
                <a:latin typeface="Times New Roman"/>
                <a:cs typeface="Times New Roman"/>
              </a:defRPr>
            </a:pPr>
            <a:endParaRPr lang="en-US"/>
          </a:p>
        </c:txPr>
        <c:crossAx val="-2100477416"/>
        <c:crosses val="autoZero"/>
        <c:auto val="1"/>
        <c:lblAlgn val="ctr"/>
        <c:lblOffset val="100"/>
        <c:noMultiLvlLbl val="0"/>
      </c:catAx>
      <c:valAx>
        <c:axId val="-2100477416"/>
        <c:scaling>
          <c:orientation val="minMax"/>
        </c:scaling>
        <c:delete val="0"/>
        <c:axPos val="l"/>
        <c:title>
          <c:tx>
            <c:rich>
              <a:bodyPr rot="-5400000" vert="horz"/>
              <a:lstStyle/>
              <a:p>
                <a:pPr>
                  <a:defRPr sz="2800">
                    <a:latin typeface="Times New Roman"/>
                    <a:cs typeface="Times New Roman"/>
                  </a:defRPr>
                </a:pPr>
                <a:r>
                  <a:rPr lang="en-US" sz="2800">
                    <a:latin typeface="Times New Roman"/>
                    <a:cs typeface="Times New Roman"/>
                  </a:rPr>
                  <a:t>Heat</a:t>
                </a:r>
                <a:r>
                  <a:rPr lang="en-US" sz="2800" baseline="0">
                    <a:latin typeface="Times New Roman"/>
                    <a:cs typeface="Times New Roman"/>
                  </a:rPr>
                  <a:t> Transfer Coefficient (h)</a:t>
                </a:r>
                <a:endParaRPr lang="en-US" sz="2800">
                  <a:latin typeface="Times New Roman"/>
                  <a:cs typeface="Times New Roman"/>
                </a:endParaRPr>
              </a:p>
            </c:rich>
          </c:tx>
          <c:layout/>
          <c:overlay val="0"/>
        </c:title>
        <c:numFmt formatCode="General" sourceLinked="1"/>
        <c:majorTickMark val="out"/>
        <c:minorTickMark val="none"/>
        <c:tickLblPos val="nextTo"/>
        <c:spPr>
          <a:ln>
            <a:solidFill>
              <a:schemeClr val="tx1"/>
            </a:solidFill>
          </a:ln>
        </c:spPr>
        <c:txPr>
          <a:bodyPr/>
          <a:lstStyle/>
          <a:p>
            <a:pPr>
              <a:defRPr sz="2800" b="1">
                <a:latin typeface="Times New Roman"/>
                <a:cs typeface="Times New Roman"/>
              </a:defRPr>
            </a:pPr>
            <a:endParaRPr lang="en-US"/>
          </a:p>
        </c:txPr>
        <c:crossAx val="-2100475304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466561056613733"/>
          <c:y val="0.00151886557166779"/>
          <c:w val="0.516679166849954"/>
          <c:h val="0.265354686998967"/>
        </c:manualLayout>
      </c:layout>
      <c:overlay val="1"/>
      <c:txPr>
        <a:bodyPr/>
        <a:lstStyle/>
        <a:p>
          <a:pPr>
            <a:defRPr sz="2800" b="1">
              <a:latin typeface="Times New Roman"/>
              <a:cs typeface="Times New Roman"/>
            </a:defRPr>
          </a:pPr>
          <a:endParaRPr lang="en-US"/>
        </a:p>
      </c:txPr>
    </c:legend>
    <c:plotVisOnly val="1"/>
    <c:dispBlanksAs val="gap"/>
    <c:showDLblsOverMax val="0"/>
  </c:chart>
  <c:spPr>
    <a:solidFill>
      <a:schemeClr val="bg1"/>
    </a:solidFill>
  </c:sp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1"/>
    <c:plotArea>
      <c:layout/>
      <c:scatterChart>
        <c:scatterStyle val="lineMarker"/>
        <c:varyColors val="0"/>
        <c:ser>
          <c:idx val="0"/>
          <c:order val="0"/>
          <c:spPr>
            <a:ln w="31750">
              <a:noFill/>
            </a:ln>
          </c:spPr>
          <c:marker>
            <c:symbol val="circle"/>
            <c:size val="9"/>
            <c:spPr>
              <a:solidFill>
                <a:schemeClr val="accent1">
                  <a:lumMod val="50000"/>
                </a:schemeClr>
              </a:solidFill>
              <a:ln>
                <a:noFill/>
              </a:ln>
            </c:spPr>
          </c:marker>
          <c:trendline>
            <c:spPr>
              <a:ln w="38100" cmpd="sng">
                <a:solidFill>
                  <a:schemeClr val="tx1"/>
                </a:solidFill>
              </a:ln>
            </c:spPr>
            <c:trendlineType val="linear"/>
            <c:dispRSqr val="0"/>
            <c:dispEq val="0"/>
          </c:trendline>
          <c:errBars>
            <c:errDir val="y"/>
            <c:errBarType val="both"/>
            <c:errValType val="cust"/>
            <c:noEndCap val="0"/>
            <c:plus>
              <c:numRef>
                <c:f>'CONDENSED PLATE'!$F$23:$F$25</c:f>
                <c:numCache>
                  <c:formatCode>General</c:formatCode>
                  <c:ptCount val="3"/>
                  <c:pt idx="0">
                    <c:v>5.29031876462223E-5</c:v>
                  </c:pt>
                  <c:pt idx="1">
                    <c:v>0.000238869239914885</c:v>
                  </c:pt>
                  <c:pt idx="2">
                    <c:v>0.000160674739498901</c:v>
                  </c:pt>
                </c:numCache>
              </c:numRef>
            </c:plus>
            <c:minus>
              <c:numRef>
                <c:f>'CONDENSED PLATE'!$F$23:$F$25</c:f>
                <c:numCache>
                  <c:formatCode>General</c:formatCode>
                  <c:ptCount val="3"/>
                  <c:pt idx="0">
                    <c:v>5.29031876462223E-5</c:v>
                  </c:pt>
                  <c:pt idx="1">
                    <c:v>0.000238869239914885</c:v>
                  </c:pt>
                  <c:pt idx="2">
                    <c:v>0.000160674739498901</c:v>
                  </c:pt>
                </c:numCache>
              </c:numRef>
            </c:minus>
            <c:spPr>
              <a:ln>
                <a:solidFill>
                  <a:schemeClr val="tx1"/>
                </a:solidFill>
              </a:ln>
            </c:spPr>
          </c:errBars>
          <c:xVal>
            <c:numRef>
              <c:f>'CONDENSED PLATE'!$D$23:$D$25</c:f>
              <c:numCache>
                <c:formatCode>0.00E+00</c:formatCode>
                <c:ptCount val="3"/>
                <c:pt idx="0">
                  <c:v>2.618185568446093</c:v>
                </c:pt>
                <c:pt idx="1">
                  <c:v>3.393898348209433</c:v>
                </c:pt>
                <c:pt idx="2">
                  <c:v>5.288810759786135</c:v>
                </c:pt>
              </c:numCache>
            </c:numRef>
          </c:xVal>
          <c:yVal>
            <c:numRef>
              <c:f>'CONDENSED PLATE'!$C$23:$C$25</c:f>
              <c:numCache>
                <c:formatCode>General</c:formatCode>
                <c:ptCount val="3"/>
                <c:pt idx="0">
                  <c:v>0.0080953479211013</c:v>
                </c:pt>
                <c:pt idx="1">
                  <c:v>0.00946892917495186</c:v>
                </c:pt>
                <c:pt idx="2">
                  <c:v>0.0116721875472293</c:v>
                </c:pt>
              </c:numCache>
            </c:numRef>
          </c:y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1-ADE9-4982-B734-CAB1FB714B2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-2101650424"/>
        <c:axId val="-2102041672"/>
      </c:scatterChart>
      <c:valAx>
        <c:axId val="-2101650424"/>
        <c:scaling>
          <c:orientation val="minMax"/>
          <c:min val="2.0"/>
        </c:scaling>
        <c:delete val="0"/>
        <c:axPos val="b"/>
        <c:title>
          <c:tx>
            <c:rich>
              <a:bodyPr/>
              <a:lstStyle/>
              <a:p>
                <a:pPr>
                  <a:defRPr sz="2800">
                    <a:latin typeface="Times New Roman"/>
                    <a:cs typeface="Times New Roman"/>
                  </a:defRPr>
                </a:pPr>
                <a:r>
                  <a:rPr lang="en-US" sz="2800" dirty="0">
                    <a:latin typeface="Times New Roman"/>
                    <a:cs typeface="Times New Roman"/>
                  </a:rPr>
                  <a:t>1/(</a:t>
                </a:r>
                <a:r>
                  <a:rPr lang="en-US" sz="2800" dirty="0" smtClean="0">
                    <a:latin typeface="Times New Roman"/>
                    <a:cs typeface="Times New Roman"/>
                  </a:rPr>
                  <a:t>V</a:t>
                </a:r>
                <a:r>
                  <a:rPr lang="en-US" sz="2800" baseline="30000" dirty="0" smtClean="0">
                    <a:latin typeface="Times New Roman"/>
                    <a:cs typeface="Times New Roman"/>
                  </a:rPr>
                  <a:t>n</a:t>
                </a:r>
                <a:r>
                  <a:rPr lang="en-US" sz="2800" dirty="0">
                    <a:latin typeface="Times New Roman"/>
                    <a:cs typeface="Times New Roman"/>
                  </a:rPr>
                  <a:t>)</a:t>
                </a:r>
              </a:p>
            </c:rich>
          </c:tx>
          <c:layout/>
          <c:overlay val="0"/>
        </c:title>
        <c:numFmt formatCode="#,##0.00" sourceLinked="0"/>
        <c:majorTickMark val="out"/>
        <c:minorTickMark val="none"/>
        <c:tickLblPos val="nextTo"/>
        <c:spPr>
          <a:ln>
            <a:solidFill>
              <a:schemeClr val="tx1"/>
            </a:solidFill>
          </a:ln>
        </c:spPr>
        <c:txPr>
          <a:bodyPr/>
          <a:lstStyle/>
          <a:p>
            <a:pPr>
              <a:defRPr sz="2800" b="1">
                <a:latin typeface="Times New Roman"/>
                <a:cs typeface="Times New Roman"/>
              </a:defRPr>
            </a:pPr>
            <a:endParaRPr lang="en-US"/>
          </a:p>
        </c:txPr>
        <c:crossAx val="-2102041672"/>
        <c:crosses val="autoZero"/>
        <c:crossBetween val="midCat"/>
      </c:valAx>
      <c:valAx>
        <c:axId val="-2102041672"/>
        <c:scaling>
          <c:orientation val="minMax"/>
          <c:min val="0.004"/>
        </c:scaling>
        <c:delete val="0"/>
        <c:axPos val="l"/>
        <c:title>
          <c:tx>
            <c:rich>
              <a:bodyPr rot="-5400000" vert="horz"/>
              <a:lstStyle/>
              <a:p>
                <a:pPr>
                  <a:defRPr sz="2800">
                    <a:latin typeface="Times New Roman"/>
                    <a:cs typeface="Times New Roman"/>
                  </a:defRPr>
                </a:pPr>
                <a:r>
                  <a:rPr lang="en-US" sz="2800">
                    <a:latin typeface="Times New Roman"/>
                    <a:cs typeface="Times New Roman"/>
                  </a:rPr>
                  <a:t>1/(U</a:t>
                </a:r>
                <a:r>
                  <a:rPr lang="en-US" sz="2800" baseline="0">
                    <a:latin typeface="Times New Roman"/>
                    <a:cs typeface="Times New Roman"/>
                  </a:rPr>
                  <a:t>A)</a:t>
                </a:r>
                <a:endParaRPr lang="en-US" sz="2800">
                  <a:latin typeface="Times New Roman"/>
                  <a:cs typeface="Times New Roman"/>
                </a:endParaRPr>
              </a:p>
            </c:rich>
          </c:tx>
          <c:layout/>
          <c:overlay val="0"/>
        </c:title>
        <c:numFmt formatCode="General" sourceLinked="1"/>
        <c:majorTickMark val="out"/>
        <c:minorTickMark val="none"/>
        <c:tickLblPos val="nextTo"/>
        <c:spPr>
          <a:ln>
            <a:solidFill>
              <a:schemeClr val="tx1"/>
            </a:solidFill>
          </a:ln>
        </c:spPr>
        <c:txPr>
          <a:bodyPr/>
          <a:lstStyle/>
          <a:p>
            <a:pPr>
              <a:defRPr sz="2800" b="1">
                <a:latin typeface="Times New Roman"/>
                <a:cs typeface="Times New Roman"/>
              </a:defRPr>
            </a:pPr>
            <a:endParaRPr lang="en-US"/>
          </a:p>
        </c:txPr>
        <c:crossAx val="-2101650424"/>
        <c:crosses val="autoZero"/>
        <c:crossBetween val="midCat"/>
      </c:valAx>
    </c:plotArea>
    <c:plotVisOnly val="1"/>
    <c:dispBlanksAs val="gap"/>
    <c:showDLblsOverMax val="0"/>
  </c:chart>
  <c:spPr>
    <a:solidFill>
      <a:schemeClr val="bg1"/>
    </a:solidFill>
  </c:spPr>
  <c:externalData r:id="rId1">
    <c:autoUpdate val="0"/>
  </c:externalData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0.6718</cdr:x>
      <cdr:y>0.1463</cdr:y>
    </cdr:from>
    <cdr:to>
      <cdr:x>1</cdr:x>
      <cdr:y>0.2747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5358864" y="806085"/>
          <a:ext cx="2617990" cy="707484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 w="9525" cmpd="sng">
          <a:noFill/>
        </a:ln>
      </cdr:spPr>
      <cdr:style>
        <a:lnRef xmlns:a="http://schemas.openxmlformats.org/drawingml/2006/main" idx="0">
          <a:scrgbClr r="0" g="0" b="0"/>
        </a:lnRef>
        <a:fillRef xmlns:a="http://schemas.openxmlformats.org/drawingml/2006/main" idx="0">
          <a:scrgbClr r="0" g="0" b="0"/>
        </a:fillRef>
        <a:effectRef xmlns:a="http://schemas.openxmlformats.org/drawingml/2006/main" idx="0">
          <a:scrgbClr r="0" g="0" b="0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wrap="square" rtlCol="0" anchor="t"/>
        <a:lstStyle xmlns:a="http://schemas.openxmlformats.org/drawingml/2006/main">
          <a:lvl1pPr marL="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en-US" sz="2800" b="1" dirty="0" smtClean="0">
              <a:latin typeface="Times New Roman"/>
              <a:cs typeface="Times New Roman"/>
            </a:rPr>
            <a:t>% </a:t>
          </a:r>
          <a:r>
            <a:rPr lang="en-US" sz="2800" b="1" dirty="0">
              <a:latin typeface="Times New Roman"/>
              <a:cs typeface="Times New Roman"/>
            </a:rPr>
            <a:t>= Percent</a:t>
          </a:r>
          <a:r>
            <a:rPr lang="en-US" sz="2800" b="1" baseline="0" dirty="0">
              <a:latin typeface="Times New Roman"/>
              <a:cs typeface="Times New Roman"/>
            </a:rPr>
            <a:t> </a:t>
          </a:r>
          <a:r>
            <a:rPr lang="en-US" sz="2800" b="1" baseline="0" dirty="0" smtClean="0">
              <a:latin typeface="Times New Roman"/>
              <a:cs typeface="Times New Roman"/>
            </a:rPr>
            <a:t>     </a:t>
          </a:r>
          <a:r>
            <a:rPr lang="en-US" sz="2800" b="1" dirty="0" smtClean="0">
              <a:latin typeface="Times New Roman"/>
              <a:cs typeface="Times New Roman"/>
            </a:rPr>
            <a:t>  </a:t>
          </a:r>
          <a:r>
            <a:rPr lang="en-US" sz="2800" b="1" baseline="0" dirty="0" smtClean="0">
              <a:latin typeface="Times New Roman"/>
              <a:cs typeface="Times New Roman"/>
            </a:rPr>
            <a:t>Difference</a:t>
          </a:r>
          <a:endParaRPr lang="en-US" sz="2800" b="1" dirty="0">
            <a:latin typeface="Times New Roman"/>
            <a:cs typeface="Times New Roman"/>
          </a:endParaRPr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0.58406</cdr:x>
      <cdr:y>0.14659</cdr:y>
    </cdr:from>
    <cdr:to>
      <cdr:x>0.99592</cdr:x>
      <cdr:y>0.30522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5451908" y="838240"/>
          <a:ext cx="3844507" cy="907074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 w="9525" cmpd="sng">
          <a:noFill/>
        </a:ln>
      </cdr:spPr>
      <cdr:style>
        <a:lnRef xmlns:a="http://schemas.openxmlformats.org/drawingml/2006/main" idx="0">
          <a:scrgbClr r="0" g="0" b="0"/>
        </a:lnRef>
        <a:fillRef xmlns:a="http://schemas.openxmlformats.org/drawingml/2006/main" idx="0">
          <a:scrgbClr r="0" g="0" b="0"/>
        </a:fillRef>
        <a:effectRef xmlns:a="http://schemas.openxmlformats.org/drawingml/2006/main" idx="0">
          <a:scrgbClr r="0" g="0" b="0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wrap="square" rtlCol="0" anchor="t"/>
        <a:lstStyle xmlns:a="http://schemas.openxmlformats.org/drawingml/2006/main">
          <a:lvl1pPr marL="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en-US" sz="2200" b="1" dirty="0">
              <a:latin typeface="Times New Roman"/>
              <a:cs typeface="Times New Roman"/>
            </a:rPr>
            <a:t>% = </a:t>
          </a:r>
          <a:r>
            <a:rPr lang="en-US" sz="2800" b="1" dirty="0">
              <a:latin typeface="Times New Roman"/>
              <a:cs typeface="Times New Roman"/>
            </a:rPr>
            <a:t>Percent</a:t>
          </a:r>
          <a:r>
            <a:rPr lang="en-US" sz="2200" b="1" baseline="0" dirty="0">
              <a:latin typeface="Times New Roman"/>
              <a:cs typeface="Times New Roman"/>
            </a:rPr>
            <a:t> </a:t>
          </a:r>
          <a:r>
            <a:rPr lang="en-US" sz="2800" b="1" baseline="0" dirty="0">
              <a:latin typeface="Times New Roman"/>
              <a:cs typeface="Times New Roman"/>
            </a:rPr>
            <a:t>Difference</a:t>
          </a:r>
          <a:endParaRPr lang="en-US" sz="2800" b="1" dirty="0">
            <a:latin typeface="Times New Roman"/>
            <a:cs typeface="Times New Roman"/>
          </a:endParaRPr>
        </a:p>
      </cdr:txBody>
    </cdr:sp>
  </cdr:relSizeAnchor>
</c:userShapes>
</file>

<file path=ppt/drawings/drawing3.xml><?xml version="1.0" encoding="utf-8"?>
<c:userShapes xmlns:c="http://schemas.openxmlformats.org/drawingml/2006/chart">
  <cdr:relSizeAnchor xmlns:cdr="http://schemas.openxmlformats.org/drawingml/2006/chartDrawing">
    <cdr:from>
      <cdr:x>0.71371</cdr:x>
      <cdr:y>0.07223</cdr:y>
    </cdr:from>
    <cdr:to>
      <cdr:x>1</cdr:x>
      <cdr:y>0.0946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6743703" y="410045"/>
          <a:ext cx="2705097" cy="126992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 w="9525" cmpd="sng">
          <a:noFill/>
        </a:ln>
      </cdr:spPr>
      <cdr:style>
        <a:lnRef xmlns:a="http://schemas.openxmlformats.org/drawingml/2006/main" idx="0">
          <a:scrgbClr r="0" g="0" b="0"/>
        </a:lnRef>
        <a:fillRef xmlns:a="http://schemas.openxmlformats.org/drawingml/2006/main" idx="0">
          <a:scrgbClr r="0" g="0" b="0"/>
        </a:fillRef>
        <a:effectRef xmlns:a="http://schemas.openxmlformats.org/drawingml/2006/main" idx="0">
          <a:scrgbClr r="0" g="0" b="0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wrap="square" rtlCol="0" anchor="t"/>
        <a:lstStyle xmlns:a="http://schemas.openxmlformats.org/drawingml/2006/main">
          <a:lvl1pPr marL="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en-US" sz="2800" b="1" dirty="0">
              <a:latin typeface="Times New Roman"/>
              <a:cs typeface="Times New Roman"/>
            </a:rPr>
            <a:t>% </a:t>
          </a:r>
          <a:r>
            <a:rPr lang="en-US" sz="2800" b="1" dirty="0" smtClean="0">
              <a:latin typeface="Times New Roman"/>
              <a:cs typeface="Times New Roman"/>
            </a:rPr>
            <a:t>= Percent</a:t>
          </a:r>
          <a:r>
            <a:rPr lang="en-US" sz="2800" b="1" baseline="0" dirty="0" smtClean="0">
              <a:latin typeface="Times New Roman"/>
              <a:cs typeface="Times New Roman"/>
            </a:rPr>
            <a:t> </a:t>
          </a:r>
          <a:r>
            <a:rPr lang="en-US" sz="2800" b="1" baseline="0" dirty="0">
              <a:latin typeface="Times New Roman"/>
              <a:cs typeface="Times New Roman"/>
            </a:rPr>
            <a:t>Difference</a:t>
          </a:r>
          <a:endParaRPr lang="en-US" sz="2800" b="1" dirty="0">
            <a:latin typeface="Times New Roman"/>
            <a:cs typeface="Times New Roman"/>
          </a:endParaRPr>
        </a:p>
      </cdr:txBody>
    </cdr:sp>
  </cdr:relSizeAnchor>
</c:userShap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91840" y="5387343"/>
            <a:ext cx="37307520" cy="11460480"/>
          </a:xfrm>
        </p:spPr>
        <p:txBody>
          <a:bodyPr anchor="b"/>
          <a:lstStyle>
            <a:lvl1pPr algn="ctr">
              <a:defRPr sz="28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486400" y="17289783"/>
            <a:ext cx="32918400" cy="7947658"/>
          </a:xfrm>
        </p:spPr>
        <p:txBody>
          <a:bodyPr/>
          <a:lstStyle>
            <a:lvl1pPr marL="0" indent="0" algn="ctr">
              <a:buNone/>
              <a:defRPr sz="11200"/>
            </a:lvl1pPr>
            <a:lvl2pPr marL="2133478" indent="0" algn="ctr">
              <a:buNone/>
              <a:defRPr sz="9300"/>
            </a:lvl2pPr>
            <a:lvl3pPr marL="4266956" indent="0" algn="ctr">
              <a:buNone/>
              <a:defRPr sz="8400"/>
            </a:lvl3pPr>
            <a:lvl4pPr marL="6400434" indent="0" algn="ctr">
              <a:buNone/>
              <a:defRPr sz="7500"/>
            </a:lvl4pPr>
            <a:lvl5pPr marL="8533912" indent="0" algn="ctr">
              <a:buNone/>
              <a:defRPr sz="7500"/>
            </a:lvl5pPr>
            <a:lvl6pPr marL="10667390" indent="0" algn="ctr">
              <a:buNone/>
              <a:defRPr sz="7500"/>
            </a:lvl6pPr>
            <a:lvl7pPr marL="12800868" indent="0" algn="ctr">
              <a:buNone/>
              <a:defRPr sz="7500"/>
            </a:lvl7pPr>
            <a:lvl8pPr marL="14934347" indent="0" algn="ctr">
              <a:buNone/>
              <a:defRPr sz="7500"/>
            </a:lvl8pPr>
            <a:lvl9pPr marL="17067825" indent="0" algn="ctr">
              <a:buNone/>
              <a:defRPr sz="75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6FB2A3-5D2A-4800-BDD6-A639736406AC}" type="datetimeFigureOut">
              <a:rPr lang="en-US" smtClean="0"/>
              <a:t>5/2/17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72557-EAF0-449A-8FF7-1E7C79DDBF6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15813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6FB2A3-5D2A-4800-BDD6-A639736406AC}" type="datetimeFigureOut">
              <a:rPr lang="en-US" smtClean="0"/>
              <a:t>5/2/17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72557-EAF0-449A-8FF7-1E7C79DDBF6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20896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94662" y="8206749"/>
            <a:ext cx="37856160" cy="13693138"/>
          </a:xfrm>
        </p:spPr>
        <p:txBody>
          <a:bodyPr anchor="b"/>
          <a:lstStyle>
            <a:lvl1pPr>
              <a:defRPr sz="28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94662" y="22029429"/>
            <a:ext cx="37856160" cy="7200898"/>
          </a:xfrm>
        </p:spPr>
        <p:txBody>
          <a:bodyPr/>
          <a:lstStyle>
            <a:lvl1pPr marL="0" indent="0">
              <a:buNone/>
              <a:defRPr sz="11200">
                <a:solidFill>
                  <a:schemeClr val="tx1"/>
                </a:solidFill>
              </a:defRPr>
            </a:lvl1pPr>
            <a:lvl2pPr marL="2133478" indent="0">
              <a:buNone/>
              <a:defRPr sz="9300">
                <a:solidFill>
                  <a:schemeClr val="tx1">
                    <a:tint val="75000"/>
                  </a:schemeClr>
                </a:solidFill>
              </a:defRPr>
            </a:lvl2pPr>
            <a:lvl3pPr marL="4266956" indent="0">
              <a:buNone/>
              <a:defRPr sz="8400">
                <a:solidFill>
                  <a:schemeClr val="tx1">
                    <a:tint val="75000"/>
                  </a:schemeClr>
                </a:solidFill>
              </a:defRPr>
            </a:lvl3pPr>
            <a:lvl4pPr marL="6400434" indent="0">
              <a:buNone/>
              <a:defRPr sz="7500">
                <a:solidFill>
                  <a:schemeClr val="tx1">
                    <a:tint val="75000"/>
                  </a:schemeClr>
                </a:solidFill>
              </a:defRPr>
            </a:lvl4pPr>
            <a:lvl5pPr marL="8533912" indent="0">
              <a:buNone/>
              <a:defRPr sz="7500">
                <a:solidFill>
                  <a:schemeClr val="tx1">
                    <a:tint val="75000"/>
                  </a:schemeClr>
                </a:solidFill>
              </a:defRPr>
            </a:lvl5pPr>
            <a:lvl6pPr marL="10667390" indent="0">
              <a:buNone/>
              <a:defRPr sz="7500">
                <a:solidFill>
                  <a:schemeClr val="tx1">
                    <a:tint val="75000"/>
                  </a:schemeClr>
                </a:solidFill>
              </a:defRPr>
            </a:lvl6pPr>
            <a:lvl7pPr marL="12800868" indent="0">
              <a:buNone/>
              <a:defRPr sz="7500">
                <a:solidFill>
                  <a:schemeClr val="tx1">
                    <a:tint val="75000"/>
                  </a:schemeClr>
                </a:solidFill>
              </a:defRPr>
            </a:lvl7pPr>
            <a:lvl8pPr marL="14934347" indent="0">
              <a:buNone/>
              <a:defRPr sz="7500">
                <a:solidFill>
                  <a:schemeClr val="tx1">
                    <a:tint val="75000"/>
                  </a:schemeClr>
                </a:solidFill>
              </a:defRPr>
            </a:lvl8pPr>
            <a:lvl9pPr marL="17067825" indent="0">
              <a:buNone/>
              <a:defRPr sz="7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6FB2A3-5D2A-4800-BDD6-A639736406AC}" type="datetimeFigureOut">
              <a:rPr lang="en-US" smtClean="0"/>
              <a:t>5/2/17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72557-EAF0-449A-8FF7-1E7C79DDBF6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49719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017520" y="8763000"/>
            <a:ext cx="18653760" cy="2088642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219920" y="8763000"/>
            <a:ext cx="18653760" cy="2088642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6FB2A3-5D2A-4800-BDD6-A639736406AC}" type="datetimeFigureOut">
              <a:rPr lang="en-US" smtClean="0"/>
              <a:t>5/2/17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72557-EAF0-449A-8FF7-1E7C79DDBF6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68430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1752608"/>
            <a:ext cx="37856160" cy="6362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23242" y="8069582"/>
            <a:ext cx="18568032" cy="3954778"/>
          </a:xfrm>
        </p:spPr>
        <p:txBody>
          <a:bodyPr anchor="b"/>
          <a:lstStyle>
            <a:lvl1pPr marL="0" indent="0">
              <a:buNone/>
              <a:defRPr sz="11200" b="1"/>
            </a:lvl1pPr>
            <a:lvl2pPr marL="2133478" indent="0">
              <a:buNone/>
              <a:defRPr sz="9300" b="1"/>
            </a:lvl2pPr>
            <a:lvl3pPr marL="4266956" indent="0">
              <a:buNone/>
              <a:defRPr sz="8400" b="1"/>
            </a:lvl3pPr>
            <a:lvl4pPr marL="6400434" indent="0">
              <a:buNone/>
              <a:defRPr sz="7500" b="1"/>
            </a:lvl4pPr>
            <a:lvl5pPr marL="8533912" indent="0">
              <a:buNone/>
              <a:defRPr sz="7500" b="1"/>
            </a:lvl5pPr>
            <a:lvl6pPr marL="10667390" indent="0">
              <a:buNone/>
              <a:defRPr sz="7500" b="1"/>
            </a:lvl6pPr>
            <a:lvl7pPr marL="12800868" indent="0">
              <a:buNone/>
              <a:defRPr sz="7500" b="1"/>
            </a:lvl7pPr>
            <a:lvl8pPr marL="14934347" indent="0">
              <a:buNone/>
              <a:defRPr sz="7500" b="1"/>
            </a:lvl8pPr>
            <a:lvl9pPr marL="17067825" indent="0">
              <a:buNone/>
              <a:defRPr sz="75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023242" y="12024360"/>
            <a:ext cx="18568032" cy="1768602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2219922" y="8069582"/>
            <a:ext cx="18659477" cy="3954778"/>
          </a:xfrm>
        </p:spPr>
        <p:txBody>
          <a:bodyPr anchor="b"/>
          <a:lstStyle>
            <a:lvl1pPr marL="0" indent="0">
              <a:buNone/>
              <a:defRPr sz="11200" b="1"/>
            </a:lvl1pPr>
            <a:lvl2pPr marL="2133478" indent="0">
              <a:buNone/>
              <a:defRPr sz="9300" b="1"/>
            </a:lvl2pPr>
            <a:lvl3pPr marL="4266956" indent="0">
              <a:buNone/>
              <a:defRPr sz="8400" b="1"/>
            </a:lvl3pPr>
            <a:lvl4pPr marL="6400434" indent="0">
              <a:buNone/>
              <a:defRPr sz="7500" b="1"/>
            </a:lvl4pPr>
            <a:lvl5pPr marL="8533912" indent="0">
              <a:buNone/>
              <a:defRPr sz="7500" b="1"/>
            </a:lvl5pPr>
            <a:lvl6pPr marL="10667390" indent="0">
              <a:buNone/>
              <a:defRPr sz="7500" b="1"/>
            </a:lvl6pPr>
            <a:lvl7pPr marL="12800868" indent="0">
              <a:buNone/>
              <a:defRPr sz="7500" b="1"/>
            </a:lvl7pPr>
            <a:lvl8pPr marL="14934347" indent="0">
              <a:buNone/>
              <a:defRPr sz="7500" b="1"/>
            </a:lvl8pPr>
            <a:lvl9pPr marL="17067825" indent="0">
              <a:buNone/>
              <a:defRPr sz="75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2219922" y="12024360"/>
            <a:ext cx="18659477" cy="1768602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6FB2A3-5D2A-4800-BDD6-A639736406AC}" type="datetimeFigureOut">
              <a:rPr lang="en-US" smtClean="0"/>
              <a:t>5/2/17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72557-EAF0-449A-8FF7-1E7C79DDBF6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23197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6FB2A3-5D2A-4800-BDD6-A639736406AC}" type="datetimeFigureOut">
              <a:rPr lang="en-US" smtClean="0"/>
              <a:t>5/2/17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72557-EAF0-449A-8FF7-1E7C79DDBF6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25847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6FB2A3-5D2A-4800-BDD6-A639736406AC}" type="datetimeFigureOut">
              <a:rPr lang="en-US" smtClean="0"/>
              <a:t>5/2/17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72557-EAF0-449A-8FF7-1E7C79DDBF6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56347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2194560"/>
            <a:ext cx="14156054" cy="7680960"/>
          </a:xfrm>
        </p:spPr>
        <p:txBody>
          <a:bodyPr anchor="b"/>
          <a:lstStyle>
            <a:lvl1pPr>
              <a:defRPr sz="149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659477" y="4739648"/>
            <a:ext cx="22219920" cy="23393400"/>
          </a:xfrm>
        </p:spPr>
        <p:txBody>
          <a:bodyPr/>
          <a:lstStyle>
            <a:lvl1pPr>
              <a:defRPr sz="14900"/>
            </a:lvl1pPr>
            <a:lvl2pPr>
              <a:defRPr sz="13100"/>
            </a:lvl2pPr>
            <a:lvl3pPr>
              <a:defRPr sz="11200"/>
            </a:lvl3pPr>
            <a:lvl4pPr>
              <a:defRPr sz="9300"/>
            </a:lvl4pPr>
            <a:lvl5pPr>
              <a:defRPr sz="9300"/>
            </a:lvl5pPr>
            <a:lvl6pPr>
              <a:defRPr sz="9300"/>
            </a:lvl6pPr>
            <a:lvl7pPr>
              <a:defRPr sz="9300"/>
            </a:lvl7pPr>
            <a:lvl8pPr>
              <a:defRPr sz="9300"/>
            </a:lvl8pPr>
            <a:lvl9pPr>
              <a:defRPr sz="93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23237" y="9875521"/>
            <a:ext cx="14156054" cy="18295622"/>
          </a:xfrm>
        </p:spPr>
        <p:txBody>
          <a:bodyPr/>
          <a:lstStyle>
            <a:lvl1pPr marL="0" indent="0">
              <a:buNone/>
              <a:defRPr sz="7500"/>
            </a:lvl1pPr>
            <a:lvl2pPr marL="2133478" indent="0">
              <a:buNone/>
              <a:defRPr sz="6500"/>
            </a:lvl2pPr>
            <a:lvl3pPr marL="4266956" indent="0">
              <a:buNone/>
              <a:defRPr sz="5600"/>
            </a:lvl3pPr>
            <a:lvl4pPr marL="6400434" indent="0">
              <a:buNone/>
              <a:defRPr sz="4700"/>
            </a:lvl4pPr>
            <a:lvl5pPr marL="8533912" indent="0">
              <a:buNone/>
              <a:defRPr sz="4700"/>
            </a:lvl5pPr>
            <a:lvl6pPr marL="10667390" indent="0">
              <a:buNone/>
              <a:defRPr sz="4700"/>
            </a:lvl6pPr>
            <a:lvl7pPr marL="12800868" indent="0">
              <a:buNone/>
              <a:defRPr sz="4700"/>
            </a:lvl7pPr>
            <a:lvl8pPr marL="14934347" indent="0">
              <a:buNone/>
              <a:defRPr sz="4700"/>
            </a:lvl8pPr>
            <a:lvl9pPr marL="17067825" indent="0">
              <a:buNone/>
              <a:defRPr sz="47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6FB2A3-5D2A-4800-BDD6-A639736406AC}" type="datetimeFigureOut">
              <a:rPr lang="en-US" smtClean="0"/>
              <a:t>5/2/17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72557-EAF0-449A-8FF7-1E7C79DDBF6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95580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2194560"/>
            <a:ext cx="14156054" cy="7680960"/>
          </a:xfrm>
        </p:spPr>
        <p:txBody>
          <a:bodyPr anchor="b"/>
          <a:lstStyle>
            <a:lvl1pPr>
              <a:defRPr sz="149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8659477" y="4739648"/>
            <a:ext cx="22219920" cy="23393400"/>
          </a:xfrm>
        </p:spPr>
        <p:txBody>
          <a:bodyPr anchor="t"/>
          <a:lstStyle>
            <a:lvl1pPr marL="0" indent="0">
              <a:buNone/>
              <a:defRPr sz="14900"/>
            </a:lvl1pPr>
            <a:lvl2pPr marL="2133478" indent="0">
              <a:buNone/>
              <a:defRPr sz="13100"/>
            </a:lvl2pPr>
            <a:lvl3pPr marL="4266956" indent="0">
              <a:buNone/>
              <a:defRPr sz="11200"/>
            </a:lvl3pPr>
            <a:lvl4pPr marL="6400434" indent="0">
              <a:buNone/>
              <a:defRPr sz="9300"/>
            </a:lvl4pPr>
            <a:lvl5pPr marL="8533912" indent="0">
              <a:buNone/>
              <a:defRPr sz="9300"/>
            </a:lvl5pPr>
            <a:lvl6pPr marL="10667390" indent="0">
              <a:buNone/>
              <a:defRPr sz="9300"/>
            </a:lvl6pPr>
            <a:lvl7pPr marL="12800868" indent="0">
              <a:buNone/>
              <a:defRPr sz="9300"/>
            </a:lvl7pPr>
            <a:lvl8pPr marL="14934347" indent="0">
              <a:buNone/>
              <a:defRPr sz="9300"/>
            </a:lvl8pPr>
            <a:lvl9pPr marL="17067825" indent="0">
              <a:buNone/>
              <a:defRPr sz="93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23237" y="9875521"/>
            <a:ext cx="14156054" cy="18295622"/>
          </a:xfrm>
        </p:spPr>
        <p:txBody>
          <a:bodyPr/>
          <a:lstStyle>
            <a:lvl1pPr marL="0" indent="0">
              <a:buNone/>
              <a:defRPr sz="7500"/>
            </a:lvl1pPr>
            <a:lvl2pPr marL="2133478" indent="0">
              <a:buNone/>
              <a:defRPr sz="6500"/>
            </a:lvl2pPr>
            <a:lvl3pPr marL="4266956" indent="0">
              <a:buNone/>
              <a:defRPr sz="5600"/>
            </a:lvl3pPr>
            <a:lvl4pPr marL="6400434" indent="0">
              <a:buNone/>
              <a:defRPr sz="4700"/>
            </a:lvl4pPr>
            <a:lvl5pPr marL="8533912" indent="0">
              <a:buNone/>
              <a:defRPr sz="4700"/>
            </a:lvl5pPr>
            <a:lvl6pPr marL="10667390" indent="0">
              <a:buNone/>
              <a:defRPr sz="4700"/>
            </a:lvl6pPr>
            <a:lvl7pPr marL="12800868" indent="0">
              <a:buNone/>
              <a:defRPr sz="4700"/>
            </a:lvl7pPr>
            <a:lvl8pPr marL="14934347" indent="0">
              <a:buNone/>
              <a:defRPr sz="4700"/>
            </a:lvl8pPr>
            <a:lvl9pPr marL="17067825" indent="0">
              <a:buNone/>
              <a:defRPr sz="47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6FB2A3-5D2A-4800-BDD6-A639736406AC}" type="datetimeFigureOut">
              <a:rPr lang="en-US" smtClean="0"/>
              <a:t>5/2/17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72557-EAF0-449A-8FF7-1E7C79DDBF6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23605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6FB2A3-5D2A-4800-BDD6-A639736406AC}" type="datetimeFigureOut">
              <a:rPr lang="en-US" smtClean="0"/>
              <a:t>5/2/17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72557-EAF0-449A-8FF7-1E7C79DDBF6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21172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1409642" y="1752601"/>
            <a:ext cx="9464040" cy="27896822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17522" y="1752601"/>
            <a:ext cx="27843480" cy="27896822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6FB2A3-5D2A-4800-BDD6-A639736406AC}" type="datetimeFigureOut">
              <a:rPr lang="en-US" smtClean="0"/>
              <a:t>5/2/17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72557-EAF0-449A-8FF7-1E7C79DDBF6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80025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017520" y="1752608"/>
            <a:ext cx="37856160" cy="6362702"/>
          </a:xfrm>
          <a:prstGeom prst="rect">
            <a:avLst/>
          </a:prstGeom>
        </p:spPr>
        <p:txBody>
          <a:bodyPr vert="horz" lIns="106674" tIns="53337" rIns="106674" bIns="53337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17520" y="8763000"/>
            <a:ext cx="37856160" cy="20886423"/>
          </a:xfrm>
          <a:prstGeom prst="rect">
            <a:avLst/>
          </a:prstGeom>
        </p:spPr>
        <p:txBody>
          <a:bodyPr vert="horz" lIns="106674" tIns="53337" rIns="106674" bIns="53337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017520" y="30510488"/>
            <a:ext cx="9875520" cy="1752600"/>
          </a:xfrm>
          <a:prstGeom prst="rect">
            <a:avLst/>
          </a:prstGeom>
        </p:spPr>
        <p:txBody>
          <a:bodyPr vert="horz" lIns="106674" tIns="53337" rIns="106674" bIns="53337" rtlCol="0" anchor="ctr"/>
          <a:lstStyle>
            <a:lvl1pPr algn="l">
              <a:defRPr sz="5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6FB2A3-5D2A-4800-BDD6-A639736406AC}" type="datetimeFigureOut">
              <a:rPr lang="en-US" smtClean="0"/>
              <a:t>5/2/17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38960" y="30510488"/>
            <a:ext cx="14813280" cy="1752600"/>
          </a:xfrm>
          <a:prstGeom prst="rect">
            <a:avLst/>
          </a:prstGeom>
        </p:spPr>
        <p:txBody>
          <a:bodyPr vert="horz" lIns="106674" tIns="53337" rIns="106674" bIns="53337" rtlCol="0" anchor="ctr"/>
          <a:lstStyle>
            <a:lvl1pPr algn="ctr">
              <a:defRPr sz="5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0998160" y="30510488"/>
            <a:ext cx="9875520" cy="1752600"/>
          </a:xfrm>
          <a:prstGeom prst="rect">
            <a:avLst/>
          </a:prstGeom>
        </p:spPr>
        <p:txBody>
          <a:bodyPr vert="horz" lIns="106674" tIns="53337" rIns="106674" bIns="53337" rtlCol="0" anchor="ctr"/>
          <a:lstStyle>
            <a:lvl1pPr algn="r">
              <a:defRPr sz="5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672557-EAF0-449A-8FF7-1E7C79DDBF6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61406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4266956" rtl="0" eaLnBrk="1" latinLnBrk="0" hangingPunct="1">
        <a:lnSpc>
          <a:spcPct val="90000"/>
        </a:lnSpc>
        <a:spcBef>
          <a:spcPct val="0"/>
        </a:spcBef>
        <a:buNone/>
        <a:defRPr sz="205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066739" indent="-1066739" algn="l" defTabSz="4266956" rtl="0" eaLnBrk="1" latinLnBrk="0" hangingPunct="1">
        <a:lnSpc>
          <a:spcPct val="90000"/>
        </a:lnSpc>
        <a:spcBef>
          <a:spcPts val="4666"/>
        </a:spcBef>
        <a:buFont typeface="Arial" panose="020B0604020202020204" pitchFamily="34" charset="0"/>
        <a:buChar char="•"/>
        <a:defRPr sz="13100" kern="1200">
          <a:solidFill>
            <a:schemeClr val="tx1"/>
          </a:solidFill>
          <a:latin typeface="+mn-lt"/>
          <a:ea typeface="+mn-ea"/>
          <a:cs typeface="+mn-cs"/>
        </a:defRPr>
      </a:lvl1pPr>
      <a:lvl2pPr marL="3200217" indent="-1066739" algn="l" defTabSz="4266956" rtl="0" eaLnBrk="1" latinLnBrk="0" hangingPunct="1">
        <a:lnSpc>
          <a:spcPct val="90000"/>
        </a:lnSpc>
        <a:spcBef>
          <a:spcPts val="2333"/>
        </a:spcBef>
        <a:buFont typeface="Arial" panose="020B0604020202020204" pitchFamily="34" charset="0"/>
        <a:buChar char="•"/>
        <a:defRPr sz="11200" kern="1200">
          <a:solidFill>
            <a:schemeClr val="tx1"/>
          </a:solidFill>
          <a:latin typeface="+mn-lt"/>
          <a:ea typeface="+mn-ea"/>
          <a:cs typeface="+mn-cs"/>
        </a:defRPr>
      </a:lvl2pPr>
      <a:lvl3pPr marL="5333695" indent="-1066739" algn="l" defTabSz="4266956" rtl="0" eaLnBrk="1" latinLnBrk="0" hangingPunct="1">
        <a:lnSpc>
          <a:spcPct val="90000"/>
        </a:lnSpc>
        <a:spcBef>
          <a:spcPts val="2333"/>
        </a:spcBef>
        <a:buFont typeface="Arial" panose="020B0604020202020204" pitchFamily="34" charset="0"/>
        <a:buChar char="•"/>
        <a:defRPr sz="9300" kern="1200">
          <a:solidFill>
            <a:schemeClr val="tx1"/>
          </a:solidFill>
          <a:latin typeface="+mn-lt"/>
          <a:ea typeface="+mn-ea"/>
          <a:cs typeface="+mn-cs"/>
        </a:defRPr>
      </a:lvl3pPr>
      <a:lvl4pPr marL="7467173" indent="-1066739" algn="l" defTabSz="4266956" rtl="0" eaLnBrk="1" latinLnBrk="0" hangingPunct="1">
        <a:lnSpc>
          <a:spcPct val="90000"/>
        </a:lnSpc>
        <a:spcBef>
          <a:spcPts val="2333"/>
        </a:spcBef>
        <a:buFont typeface="Arial" panose="020B0604020202020204" pitchFamily="34" charset="0"/>
        <a:buChar char="•"/>
        <a:defRPr sz="8400" kern="1200">
          <a:solidFill>
            <a:schemeClr val="tx1"/>
          </a:solidFill>
          <a:latin typeface="+mn-lt"/>
          <a:ea typeface="+mn-ea"/>
          <a:cs typeface="+mn-cs"/>
        </a:defRPr>
      </a:lvl4pPr>
      <a:lvl5pPr marL="9600651" indent="-1066739" algn="l" defTabSz="4266956" rtl="0" eaLnBrk="1" latinLnBrk="0" hangingPunct="1">
        <a:lnSpc>
          <a:spcPct val="90000"/>
        </a:lnSpc>
        <a:spcBef>
          <a:spcPts val="2333"/>
        </a:spcBef>
        <a:buFont typeface="Arial" panose="020B0604020202020204" pitchFamily="34" charset="0"/>
        <a:buChar char="•"/>
        <a:defRPr sz="8400" kern="1200">
          <a:solidFill>
            <a:schemeClr val="tx1"/>
          </a:solidFill>
          <a:latin typeface="+mn-lt"/>
          <a:ea typeface="+mn-ea"/>
          <a:cs typeface="+mn-cs"/>
        </a:defRPr>
      </a:lvl5pPr>
      <a:lvl6pPr marL="11734129" indent="-1066739" algn="l" defTabSz="4266956" rtl="0" eaLnBrk="1" latinLnBrk="0" hangingPunct="1">
        <a:lnSpc>
          <a:spcPct val="90000"/>
        </a:lnSpc>
        <a:spcBef>
          <a:spcPts val="2333"/>
        </a:spcBef>
        <a:buFont typeface="Arial" panose="020B0604020202020204" pitchFamily="34" charset="0"/>
        <a:buChar char="•"/>
        <a:defRPr sz="8400" kern="1200">
          <a:solidFill>
            <a:schemeClr val="tx1"/>
          </a:solidFill>
          <a:latin typeface="+mn-lt"/>
          <a:ea typeface="+mn-ea"/>
          <a:cs typeface="+mn-cs"/>
        </a:defRPr>
      </a:lvl6pPr>
      <a:lvl7pPr marL="13867608" indent="-1066739" algn="l" defTabSz="4266956" rtl="0" eaLnBrk="1" latinLnBrk="0" hangingPunct="1">
        <a:lnSpc>
          <a:spcPct val="90000"/>
        </a:lnSpc>
        <a:spcBef>
          <a:spcPts val="2333"/>
        </a:spcBef>
        <a:buFont typeface="Arial" panose="020B0604020202020204" pitchFamily="34" charset="0"/>
        <a:buChar char="•"/>
        <a:defRPr sz="8400" kern="1200">
          <a:solidFill>
            <a:schemeClr val="tx1"/>
          </a:solidFill>
          <a:latin typeface="+mn-lt"/>
          <a:ea typeface="+mn-ea"/>
          <a:cs typeface="+mn-cs"/>
        </a:defRPr>
      </a:lvl7pPr>
      <a:lvl8pPr marL="16001086" indent="-1066739" algn="l" defTabSz="4266956" rtl="0" eaLnBrk="1" latinLnBrk="0" hangingPunct="1">
        <a:lnSpc>
          <a:spcPct val="90000"/>
        </a:lnSpc>
        <a:spcBef>
          <a:spcPts val="2333"/>
        </a:spcBef>
        <a:buFont typeface="Arial" panose="020B0604020202020204" pitchFamily="34" charset="0"/>
        <a:buChar char="•"/>
        <a:defRPr sz="8400" kern="1200">
          <a:solidFill>
            <a:schemeClr val="tx1"/>
          </a:solidFill>
          <a:latin typeface="+mn-lt"/>
          <a:ea typeface="+mn-ea"/>
          <a:cs typeface="+mn-cs"/>
        </a:defRPr>
      </a:lvl8pPr>
      <a:lvl9pPr marL="18134564" indent="-1066739" algn="l" defTabSz="4266956" rtl="0" eaLnBrk="1" latinLnBrk="0" hangingPunct="1">
        <a:lnSpc>
          <a:spcPct val="90000"/>
        </a:lnSpc>
        <a:spcBef>
          <a:spcPts val="2333"/>
        </a:spcBef>
        <a:buFont typeface="Arial" panose="020B0604020202020204" pitchFamily="34" charset="0"/>
        <a:buChar char="•"/>
        <a:defRPr sz="8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266956" rtl="0" eaLnBrk="1" latinLnBrk="0" hangingPunct="1">
        <a:defRPr sz="8400" kern="1200">
          <a:solidFill>
            <a:schemeClr val="tx1"/>
          </a:solidFill>
          <a:latin typeface="+mn-lt"/>
          <a:ea typeface="+mn-ea"/>
          <a:cs typeface="+mn-cs"/>
        </a:defRPr>
      </a:lvl1pPr>
      <a:lvl2pPr marL="2133478" algn="l" defTabSz="4266956" rtl="0" eaLnBrk="1" latinLnBrk="0" hangingPunct="1">
        <a:defRPr sz="8400" kern="1200">
          <a:solidFill>
            <a:schemeClr val="tx1"/>
          </a:solidFill>
          <a:latin typeface="+mn-lt"/>
          <a:ea typeface="+mn-ea"/>
          <a:cs typeface="+mn-cs"/>
        </a:defRPr>
      </a:lvl2pPr>
      <a:lvl3pPr marL="4266956" algn="l" defTabSz="4266956" rtl="0" eaLnBrk="1" latinLnBrk="0" hangingPunct="1">
        <a:defRPr sz="8400" kern="1200">
          <a:solidFill>
            <a:schemeClr val="tx1"/>
          </a:solidFill>
          <a:latin typeface="+mn-lt"/>
          <a:ea typeface="+mn-ea"/>
          <a:cs typeface="+mn-cs"/>
        </a:defRPr>
      </a:lvl3pPr>
      <a:lvl4pPr marL="6400434" algn="l" defTabSz="4266956" rtl="0" eaLnBrk="1" latinLnBrk="0" hangingPunct="1">
        <a:defRPr sz="8400" kern="1200">
          <a:solidFill>
            <a:schemeClr val="tx1"/>
          </a:solidFill>
          <a:latin typeface="+mn-lt"/>
          <a:ea typeface="+mn-ea"/>
          <a:cs typeface="+mn-cs"/>
        </a:defRPr>
      </a:lvl4pPr>
      <a:lvl5pPr marL="8533912" algn="l" defTabSz="4266956" rtl="0" eaLnBrk="1" latinLnBrk="0" hangingPunct="1">
        <a:defRPr sz="8400" kern="1200">
          <a:solidFill>
            <a:schemeClr val="tx1"/>
          </a:solidFill>
          <a:latin typeface="+mn-lt"/>
          <a:ea typeface="+mn-ea"/>
          <a:cs typeface="+mn-cs"/>
        </a:defRPr>
      </a:lvl5pPr>
      <a:lvl6pPr marL="10667390" algn="l" defTabSz="4266956" rtl="0" eaLnBrk="1" latinLnBrk="0" hangingPunct="1">
        <a:defRPr sz="8400" kern="1200">
          <a:solidFill>
            <a:schemeClr val="tx1"/>
          </a:solidFill>
          <a:latin typeface="+mn-lt"/>
          <a:ea typeface="+mn-ea"/>
          <a:cs typeface="+mn-cs"/>
        </a:defRPr>
      </a:lvl6pPr>
      <a:lvl7pPr marL="12800868" algn="l" defTabSz="4266956" rtl="0" eaLnBrk="1" latinLnBrk="0" hangingPunct="1">
        <a:defRPr sz="8400" kern="1200">
          <a:solidFill>
            <a:schemeClr val="tx1"/>
          </a:solidFill>
          <a:latin typeface="+mn-lt"/>
          <a:ea typeface="+mn-ea"/>
          <a:cs typeface="+mn-cs"/>
        </a:defRPr>
      </a:lvl7pPr>
      <a:lvl8pPr marL="14934347" algn="l" defTabSz="4266956" rtl="0" eaLnBrk="1" latinLnBrk="0" hangingPunct="1">
        <a:defRPr sz="8400" kern="1200">
          <a:solidFill>
            <a:schemeClr val="tx1"/>
          </a:solidFill>
          <a:latin typeface="+mn-lt"/>
          <a:ea typeface="+mn-ea"/>
          <a:cs typeface="+mn-cs"/>
        </a:defRPr>
      </a:lvl8pPr>
      <a:lvl9pPr marL="17067825" algn="l" defTabSz="4266956" rtl="0" eaLnBrk="1" latinLnBrk="0" hangingPunct="1">
        <a:defRPr sz="8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1" Type="http://schemas.openxmlformats.org/officeDocument/2006/relationships/chart" Target="../charts/chart5.xml"/><Relationship Id="rId12" Type="http://schemas.openxmlformats.org/officeDocument/2006/relationships/image" Target="../media/image6.jp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3" Type="http://schemas.openxmlformats.org/officeDocument/2006/relationships/image" Target="../media/image2.png"/><Relationship Id="rId4" Type="http://schemas.openxmlformats.org/officeDocument/2006/relationships/image" Target="../media/image3.png"/><Relationship Id="rId5" Type="http://schemas.openxmlformats.org/officeDocument/2006/relationships/image" Target="../media/image4.jpg"/><Relationship Id="rId6" Type="http://schemas.openxmlformats.org/officeDocument/2006/relationships/image" Target="../media/image5.png"/><Relationship Id="rId7" Type="http://schemas.openxmlformats.org/officeDocument/2006/relationships/chart" Target="../charts/chart1.xml"/><Relationship Id="rId8" Type="http://schemas.openxmlformats.org/officeDocument/2006/relationships/chart" Target="../charts/chart2.xml"/><Relationship Id="rId9" Type="http://schemas.openxmlformats.org/officeDocument/2006/relationships/chart" Target="../charts/chart3.xml"/><Relationship Id="rId10" Type="http://schemas.openxmlformats.org/officeDocument/2006/relationships/chart" Target="../charts/char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201783" y="23606"/>
            <a:ext cx="38760131" cy="2723817"/>
          </a:xfrm>
          <a:prstGeom prst="rect">
            <a:avLst/>
          </a:prstGeom>
          <a:noFill/>
        </p:spPr>
        <p:txBody>
          <a:bodyPr wrap="square" lIns="106674" tIns="53337" rIns="106674" bIns="53337" rtlCol="0">
            <a:spAutoFit/>
          </a:bodyPr>
          <a:lstStyle/>
          <a:p>
            <a:pPr algn="ctr"/>
            <a:r>
              <a:rPr lang="en-US" sz="9800" b="1" dirty="0" smtClean="0">
                <a:latin typeface="Times New Roman"/>
                <a:cs typeface="Times New Roman"/>
              </a:rPr>
              <a:t>Analysis and Comparison of Heat Exchangers</a:t>
            </a:r>
          </a:p>
          <a:p>
            <a:pPr algn="ctr"/>
            <a:r>
              <a:rPr lang="en-US" sz="7200" b="1" dirty="0" smtClean="0">
                <a:latin typeface="Times New Roman"/>
                <a:cs typeface="Times New Roman"/>
              </a:rPr>
              <a:t>Double Pipe, Shell and Tube &amp; Plate 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183050" y="4807922"/>
            <a:ext cx="10837278" cy="754047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wrap="square" lIns="106674" tIns="53337" rIns="106674" bIns="53337" rtlCol="0">
            <a:spAutoFit/>
          </a:bodyPr>
          <a:lstStyle/>
          <a:p>
            <a:pPr algn="ctr"/>
            <a:r>
              <a:rPr lang="en-US" sz="4200" b="1" dirty="0">
                <a:solidFill>
                  <a:schemeClr val="bg1"/>
                </a:solidFill>
                <a:latin typeface="Times New Roman"/>
                <a:cs typeface="Times New Roman"/>
              </a:rPr>
              <a:t>Objectives 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228408" y="11158950"/>
            <a:ext cx="10791918" cy="754047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wrap="square" lIns="106674" tIns="53337" rIns="106674" bIns="53337" rtlCol="0">
            <a:spAutoFit/>
          </a:bodyPr>
          <a:lstStyle/>
          <a:p>
            <a:pPr algn="ctr"/>
            <a:r>
              <a:rPr lang="en-US" sz="4200" b="1" dirty="0">
                <a:solidFill>
                  <a:schemeClr val="bg1"/>
                </a:solidFill>
                <a:latin typeface="Times New Roman"/>
                <a:cs typeface="Times New Roman"/>
              </a:rPr>
              <a:t>Introduction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73190" y="18705350"/>
            <a:ext cx="10837278" cy="754047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wrap="square" lIns="106674" tIns="53337" rIns="106674" bIns="53337" rtlCol="0">
            <a:spAutoFit/>
          </a:bodyPr>
          <a:lstStyle/>
          <a:p>
            <a:r>
              <a:rPr lang="en-US" sz="4200" b="1" dirty="0">
                <a:solidFill>
                  <a:schemeClr val="bg1"/>
                </a:solidFill>
                <a:latin typeface="Times New Roman"/>
                <a:cs typeface="Times New Roman"/>
              </a:rPr>
              <a:t>Materials and Methods 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2428565" y="4807924"/>
            <a:ext cx="17055255" cy="754047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wrap="square" lIns="106674" tIns="53337" rIns="106674" bIns="53337" rtlCol="0">
            <a:spAutoFit/>
          </a:bodyPr>
          <a:lstStyle/>
          <a:p>
            <a:pPr algn="ctr"/>
            <a:r>
              <a:rPr lang="en-US" sz="4200" b="1" dirty="0">
                <a:solidFill>
                  <a:schemeClr val="bg1"/>
                </a:solidFill>
                <a:latin typeface="Times New Roman"/>
                <a:cs typeface="Times New Roman"/>
              </a:rPr>
              <a:t>Results and Discussion 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29892057" y="4827204"/>
            <a:ext cx="13101478" cy="754047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wrap="square" lIns="106674" tIns="53337" rIns="106674" bIns="53337" rtlCol="0">
            <a:spAutoFit/>
          </a:bodyPr>
          <a:lstStyle/>
          <a:p>
            <a:pPr algn="ctr"/>
            <a:r>
              <a:rPr lang="en-US" sz="4200" b="1" dirty="0">
                <a:solidFill>
                  <a:schemeClr val="bg1"/>
                </a:solidFill>
                <a:latin typeface="Times New Roman"/>
                <a:cs typeface="Times New Roman"/>
              </a:rPr>
              <a:t>Design Problem 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29826175" y="22806586"/>
            <a:ext cx="13167360" cy="754047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wrap="square" lIns="106674" tIns="53337" rIns="106674" bIns="53337" rtlCol="0">
            <a:spAutoFit/>
          </a:bodyPr>
          <a:lstStyle/>
          <a:p>
            <a:pPr algn="ctr"/>
            <a:r>
              <a:rPr lang="en-US" sz="4200" b="1" dirty="0">
                <a:solidFill>
                  <a:schemeClr val="bg1"/>
                </a:solidFill>
                <a:latin typeface="Times New Roman"/>
                <a:cs typeface="Times New Roman"/>
              </a:rPr>
              <a:t>Conclusion </a:t>
            </a:r>
          </a:p>
        </p:txBody>
      </p:sp>
      <p:sp>
        <p:nvSpPr>
          <p:cNvPr id="1033" name="TextBox 1032"/>
          <p:cNvSpPr txBox="1"/>
          <p:nvPr/>
        </p:nvSpPr>
        <p:spPr>
          <a:xfrm>
            <a:off x="1201783" y="2625958"/>
            <a:ext cx="38760132" cy="2139041"/>
          </a:xfrm>
          <a:prstGeom prst="rect">
            <a:avLst/>
          </a:prstGeom>
          <a:noFill/>
        </p:spPr>
        <p:txBody>
          <a:bodyPr wrap="square" lIns="106674" tIns="53337" rIns="106674" bIns="53337" rtlCol="0">
            <a:spAutoFit/>
          </a:bodyPr>
          <a:lstStyle/>
          <a:p>
            <a:pPr algn="ctr"/>
            <a:r>
              <a:rPr lang="en-US" sz="4400" dirty="0">
                <a:latin typeface="Times New Roman"/>
                <a:cs typeface="Times New Roman"/>
              </a:rPr>
              <a:t>Anthony </a:t>
            </a:r>
            <a:r>
              <a:rPr lang="en-US" sz="4400" dirty="0" err="1">
                <a:latin typeface="Times New Roman"/>
                <a:cs typeface="Times New Roman"/>
              </a:rPr>
              <a:t>Picone</a:t>
            </a:r>
            <a:r>
              <a:rPr lang="en-US" sz="4400" dirty="0">
                <a:latin typeface="Times New Roman"/>
                <a:cs typeface="Times New Roman"/>
              </a:rPr>
              <a:t>, Colin Graham &amp; MaKenzie Marshall </a:t>
            </a:r>
          </a:p>
          <a:p>
            <a:pPr algn="ctr"/>
            <a:r>
              <a:rPr lang="en-US" sz="4400" dirty="0">
                <a:latin typeface="Times New Roman"/>
                <a:cs typeface="Times New Roman"/>
              </a:rPr>
              <a:t>University of New Hampshire Department of Chemical Engineering </a:t>
            </a:r>
          </a:p>
          <a:p>
            <a:pPr algn="ctr"/>
            <a:r>
              <a:rPr lang="en-US" sz="4400" dirty="0" smtClean="0">
                <a:latin typeface="Times New Roman"/>
                <a:cs typeface="Times New Roman"/>
              </a:rPr>
              <a:t>Chemical Engineering Laboratory </a:t>
            </a:r>
            <a:endParaRPr lang="en-US" sz="4400" dirty="0">
              <a:latin typeface="Times New Roman"/>
              <a:cs typeface="Times New Roman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1228408" y="30070250"/>
            <a:ext cx="10791918" cy="754047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accent1">
                <a:shade val="50000"/>
              </a:schemeClr>
            </a:solidFill>
          </a:ln>
        </p:spPr>
        <p:txBody>
          <a:bodyPr wrap="square" lIns="106674" tIns="53337" rIns="106674" bIns="53337" rtlCol="0">
            <a:spAutoFit/>
          </a:bodyPr>
          <a:lstStyle/>
          <a:p>
            <a:r>
              <a:rPr lang="en-US" sz="4200" b="1" dirty="0">
                <a:solidFill>
                  <a:schemeClr val="bg1"/>
                </a:solidFill>
                <a:latin typeface="Times New Roman"/>
                <a:cs typeface="Times New Roman"/>
              </a:rPr>
              <a:t>Acknowledgements</a:t>
            </a:r>
          </a:p>
        </p:txBody>
      </p:sp>
      <p:sp>
        <p:nvSpPr>
          <p:cNvPr id="52" name="TextBox 51"/>
          <p:cNvSpPr txBox="1"/>
          <p:nvPr/>
        </p:nvSpPr>
        <p:spPr>
          <a:xfrm>
            <a:off x="29808989" y="27759161"/>
            <a:ext cx="13167360" cy="754047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 wrap="square" lIns="106674" tIns="53337" rIns="106674" bIns="53337" rtlCol="0">
            <a:spAutoFit/>
          </a:bodyPr>
          <a:lstStyle/>
          <a:p>
            <a:r>
              <a:rPr lang="en-US" sz="4200" b="1" dirty="0">
                <a:solidFill>
                  <a:schemeClr val="bg1"/>
                </a:solidFill>
                <a:latin typeface="Times New Roman"/>
                <a:cs typeface="Times New Roman"/>
              </a:rPr>
              <a:t>References </a:t>
            </a:r>
          </a:p>
        </p:txBody>
      </p:sp>
      <p:sp>
        <p:nvSpPr>
          <p:cNvPr id="20" name="Rectangle 19"/>
          <p:cNvSpPr/>
          <p:nvPr/>
        </p:nvSpPr>
        <p:spPr>
          <a:xfrm>
            <a:off x="1226460" y="5704349"/>
            <a:ext cx="10805394" cy="5221122"/>
          </a:xfrm>
          <a:prstGeom prst="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6674" tIns="53337" rIns="106674" bIns="53337" rtlCol="0" anchor="ctr"/>
          <a:lstStyle/>
          <a:p>
            <a:pPr algn="ctr"/>
            <a:endParaRPr lang="en-US">
              <a:latin typeface="Times New Roman"/>
              <a:cs typeface="Times New Roman"/>
            </a:endParaRPr>
          </a:p>
        </p:txBody>
      </p:sp>
      <p:sp>
        <p:nvSpPr>
          <p:cNvPr id="55" name="Rectangle 54"/>
          <p:cNvSpPr/>
          <p:nvPr/>
        </p:nvSpPr>
        <p:spPr>
          <a:xfrm>
            <a:off x="1228408" y="12097525"/>
            <a:ext cx="10791918" cy="6472709"/>
          </a:xfrm>
          <a:prstGeom prst="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6674" tIns="53337" rIns="106674" bIns="53337" rtlCol="0" anchor="ctr"/>
          <a:lstStyle/>
          <a:p>
            <a:endParaRPr lang="en-US" sz="4000" dirty="0">
              <a:latin typeface="Times New Roman"/>
              <a:cs typeface="Times New Roman"/>
            </a:endParaRPr>
          </a:p>
        </p:txBody>
      </p:sp>
      <p:sp>
        <p:nvSpPr>
          <p:cNvPr id="57" name="Rectangle 56"/>
          <p:cNvSpPr/>
          <p:nvPr/>
        </p:nvSpPr>
        <p:spPr>
          <a:xfrm>
            <a:off x="1228408" y="19707228"/>
            <a:ext cx="10837278" cy="10113140"/>
          </a:xfrm>
          <a:prstGeom prst="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6674" tIns="53337" rIns="106674" bIns="53337" rtlCol="0" anchor="ctr"/>
          <a:lstStyle/>
          <a:p>
            <a:pPr algn="ctr"/>
            <a:endParaRPr lang="en-US">
              <a:latin typeface="Times New Roman"/>
              <a:cs typeface="Times New Roman"/>
            </a:endParaRPr>
          </a:p>
        </p:txBody>
      </p:sp>
      <p:sp>
        <p:nvSpPr>
          <p:cNvPr id="58" name="Rectangle 57"/>
          <p:cNvSpPr/>
          <p:nvPr/>
        </p:nvSpPr>
        <p:spPr>
          <a:xfrm>
            <a:off x="12428564" y="5715079"/>
            <a:ext cx="17055255" cy="26840453"/>
          </a:xfrm>
          <a:prstGeom prst="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6674" tIns="53337" rIns="106674" bIns="53337" rtlCol="0" anchor="ctr"/>
          <a:lstStyle/>
          <a:p>
            <a:pPr algn="ctr"/>
            <a:endParaRPr lang="en-US" dirty="0">
              <a:latin typeface="Times New Roman"/>
              <a:cs typeface="Times New Roman"/>
            </a:endParaRPr>
          </a:p>
        </p:txBody>
      </p:sp>
      <p:sp>
        <p:nvSpPr>
          <p:cNvPr id="59" name="Rectangle 58"/>
          <p:cNvSpPr/>
          <p:nvPr/>
        </p:nvSpPr>
        <p:spPr>
          <a:xfrm>
            <a:off x="1228408" y="30978775"/>
            <a:ext cx="10837278" cy="1497387"/>
          </a:xfrm>
          <a:prstGeom prst="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6674" tIns="53337" rIns="106674" bIns="53337" rtlCol="0" anchor="ctr"/>
          <a:lstStyle/>
          <a:p>
            <a:pPr algn="ctr"/>
            <a:endParaRPr lang="en-US">
              <a:latin typeface="Times New Roman"/>
              <a:cs typeface="Times New Roman"/>
            </a:endParaRPr>
          </a:p>
        </p:txBody>
      </p:sp>
      <p:sp>
        <p:nvSpPr>
          <p:cNvPr id="61" name="Rectangle 60"/>
          <p:cNvSpPr/>
          <p:nvPr/>
        </p:nvSpPr>
        <p:spPr>
          <a:xfrm>
            <a:off x="29826175" y="5715078"/>
            <a:ext cx="13167360" cy="16963805"/>
          </a:xfrm>
          <a:prstGeom prst="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6674" tIns="53337" rIns="106674" bIns="53337" rtlCol="0" anchor="ctr"/>
          <a:lstStyle/>
          <a:p>
            <a:pPr algn="ctr"/>
            <a:endParaRPr lang="en-US">
              <a:latin typeface="Times New Roman"/>
              <a:cs typeface="Times New Roman"/>
            </a:endParaRPr>
          </a:p>
        </p:txBody>
      </p:sp>
      <p:sp>
        <p:nvSpPr>
          <p:cNvPr id="62" name="Rectangle 61"/>
          <p:cNvSpPr/>
          <p:nvPr/>
        </p:nvSpPr>
        <p:spPr>
          <a:xfrm>
            <a:off x="29826175" y="23722113"/>
            <a:ext cx="13167360" cy="3875795"/>
          </a:xfrm>
          <a:prstGeom prst="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6674" tIns="53337" rIns="106674" bIns="53337" rtlCol="0" anchor="ctr"/>
          <a:lstStyle/>
          <a:p>
            <a:pPr algn="ctr"/>
            <a:endParaRPr lang="en-US">
              <a:latin typeface="Times New Roman"/>
              <a:cs typeface="Times New Roman"/>
            </a:endParaRPr>
          </a:p>
        </p:txBody>
      </p:sp>
      <p:sp>
        <p:nvSpPr>
          <p:cNvPr id="64" name="Rectangle 63"/>
          <p:cNvSpPr/>
          <p:nvPr/>
        </p:nvSpPr>
        <p:spPr>
          <a:xfrm>
            <a:off x="29826175" y="28662006"/>
            <a:ext cx="13167360" cy="3810160"/>
          </a:xfrm>
          <a:prstGeom prst="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6674" tIns="53337" rIns="106674" bIns="53337" rtlCol="0" anchor="ctr"/>
          <a:lstStyle/>
          <a:p>
            <a:pPr algn="ctr"/>
            <a:endParaRPr lang="en-US">
              <a:latin typeface="Times New Roman"/>
              <a:cs typeface="Times New Roman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07273" y="728196"/>
            <a:ext cx="3069641" cy="3696404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1604247" y="30900162"/>
            <a:ext cx="9152716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dirty="0">
                <a:latin typeface="Times New Roman"/>
                <a:cs typeface="Times New Roman"/>
              </a:rPr>
              <a:t>Dr. Adam St. Jean and  the Department </a:t>
            </a:r>
          </a:p>
          <a:p>
            <a:r>
              <a:rPr lang="en-US" sz="4400" dirty="0">
                <a:latin typeface="Times New Roman"/>
                <a:cs typeface="Times New Roman"/>
              </a:rPr>
              <a:t>Of Chemical Engineering at UNH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694552" y="21834012"/>
            <a:ext cx="10877895" cy="26161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/>
              <a:buChar char="•"/>
            </a:pPr>
            <a:r>
              <a:rPr lang="en-US" sz="4000" dirty="0" smtClean="0">
                <a:latin typeface="Times New Roman"/>
                <a:cs typeface="Times New Roman"/>
              </a:rPr>
              <a:t>T</a:t>
            </a:r>
            <a:r>
              <a:rPr lang="en-US" sz="4000" baseline="-25000" dirty="0" smtClean="0">
                <a:latin typeface="Times New Roman"/>
                <a:cs typeface="Times New Roman"/>
              </a:rPr>
              <a:t>h</a:t>
            </a:r>
            <a:r>
              <a:rPr lang="en-US" sz="4000" baseline="-25000" dirty="0">
                <a:latin typeface="Times New Roman"/>
                <a:cs typeface="Times New Roman"/>
              </a:rPr>
              <a:t>,i</a:t>
            </a:r>
            <a:r>
              <a:rPr lang="en-US" sz="4000" dirty="0" smtClean="0">
                <a:latin typeface="Times New Roman"/>
                <a:cs typeface="Times New Roman"/>
              </a:rPr>
              <a:t>, T</a:t>
            </a:r>
            <a:r>
              <a:rPr lang="en-US" sz="4000" baseline="-25000" dirty="0" smtClean="0">
                <a:latin typeface="Times New Roman"/>
                <a:cs typeface="Times New Roman"/>
              </a:rPr>
              <a:t>h</a:t>
            </a:r>
            <a:r>
              <a:rPr lang="en-US" sz="4000" baseline="-25000" dirty="0">
                <a:latin typeface="Times New Roman"/>
                <a:cs typeface="Times New Roman"/>
              </a:rPr>
              <a:t>,o</a:t>
            </a:r>
            <a:r>
              <a:rPr lang="en-US" sz="4000" dirty="0" smtClean="0">
                <a:latin typeface="Times New Roman"/>
                <a:cs typeface="Times New Roman"/>
              </a:rPr>
              <a:t>, T</a:t>
            </a:r>
            <a:r>
              <a:rPr lang="en-US" sz="4000" baseline="-25000" dirty="0" smtClean="0">
                <a:latin typeface="Times New Roman"/>
                <a:cs typeface="Times New Roman"/>
              </a:rPr>
              <a:t>c</a:t>
            </a:r>
            <a:r>
              <a:rPr lang="en-US" sz="4000" baseline="-25000" dirty="0">
                <a:latin typeface="Times New Roman"/>
                <a:cs typeface="Times New Roman"/>
              </a:rPr>
              <a:t>,i</a:t>
            </a:r>
            <a:r>
              <a:rPr lang="en-US" sz="4000" dirty="0">
                <a:latin typeface="Times New Roman"/>
                <a:cs typeface="Times New Roman"/>
              </a:rPr>
              <a:t>, and T</a:t>
            </a:r>
            <a:r>
              <a:rPr lang="en-US" sz="4000" baseline="-25000" dirty="0">
                <a:latin typeface="Times New Roman"/>
                <a:cs typeface="Times New Roman"/>
              </a:rPr>
              <a:t>c,o</a:t>
            </a:r>
            <a:r>
              <a:rPr lang="en-US" sz="4000" dirty="0">
                <a:latin typeface="Times New Roman"/>
                <a:cs typeface="Times New Roman"/>
              </a:rPr>
              <a:t> recorded in triplicate for </a:t>
            </a:r>
          </a:p>
          <a:p>
            <a:r>
              <a:rPr lang="en-US" sz="4000" dirty="0">
                <a:latin typeface="Times New Roman"/>
                <a:cs typeface="Times New Roman"/>
              </a:rPr>
              <a:t>counter and co current flow on each heat </a:t>
            </a:r>
          </a:p>
          <a:p>
            <a:r>
              <a:rPr lang="en-US" sz="4000" dirty="0">
                <a:latin typeface="Times New Roman"/>
                <a:cs typeface="Times New Roman"/>
              </a:rPr>
              <a:t>e</a:t>
            </a:r>
            <a:r>
              <a:rPr lang="en-US" sz="4000" dirty="0" smtClean="0">
                <a:latin typeface="Times New Roman"/>
                <a:cs typeface="Times New Roman"/>
              </a:rPr>
              <a:t>xchanger </a:t>
            </a:r>
            <a:r>
              <a:rPr lang="en-US" sz="4000" dirty="0">
                <a:latin typeface="Times New Roman"/>
                <a:cs typeface="Times New Roman"/>
              </a:rPr>
              <a:t>type</a:t>
            </a:r>
          </a:p>
          <a:p>
            <a:endParaRPr lang="en-US" sz="4400" dirty="0">
              <a:latin typeface="Times New Roman"/>
              <a:cs typeface="Times New Roman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463640" y="5677723"/>
            <a:ext cx="9828332" cy="618630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571500" indent="-571500">
              <a:buFont typeface="Arial"/>
              <a:buChar char="•"/>
            </a:pPr>
            <a:r>
              <a:rPr lang="en-US" sz="4000" dirty="0" smtClean="0">
                <a:latin typeface="Times New Roman"/>
                <a:cs typeface="Times New Roman"/>
              </a:rPr>
              <a:t>Perform a Wilson Plot analysis to find the </a:t>
            </a:r>
          </a:p>
          <a:p>
            <a:r>
              <a:rPr lang="en-US" sz="4000" dirty="0">
                <a:latin typeface="Times New Roman"/>
                <a:cs typeface="Times New Roman"/>
              </a:rPr>
              <a:t>a</a:t>
            </a:r>
            <a:r>
              <a:rPr lang="en-US" sz="4000" dirty="0" smtClean="0">
                <a:latin typeface="Times New Roman"/>
                <a:cs typeface="Times New Roman"/>
              </a:rPr>
              <a:t>verage convection coefficients for each heat </a:t>
            </a:r>
          </a:p>
          <a:p>
            <a:r>
              <a:rPr lang="en-US" sz="4000" dirty="0">
                <a:latin typeface="Times New Roman"/>
                <a:cs typeface="Times New Roman"/>
              </a:rPr>
              <a:t>e</a:t>
            </a:r>
            <a:r>
              <a:rPr lang="en-US" sz="4000" dirty="0" smtClean="0">
                <a:latin typeface="Times New Roman"/>
                <a:cs typeface="Times New Roman"/>
              </a:rPr>
              <a:t>xchanger.</a:t>
            </a:r>
          </a:p>
          <a:p>
            <a:pPr marL="571500" indent="-571500">
              <a:buFont typeface="Arial"/>
              <a:buChar char="•"/>
            </a:pPr>
            <a:r>
              <a:rPr lang="en-US" sz="4000" dirty="0" smtClean="0">
                <a:latin typeface="Times New Roman"/>
                <a:cs typeface="Times New Roman"/>
              </a:rPr>
              <a:t>Determine </a:t>
            </a:r>
            <a:r>
              <a:rPr lang="en-US" sz="4000" dirty="0">
                <a:latin typeface="Times New Roman"/>
                <a:cs typeface="Times New Roman"/>
              </a:rPr>
              <a:t>the effect of cooling water and</a:t>
            </a:r>
          </a:p>
          <a:p>
            <a:r>
              <a:rPr lang="en-US" sz="4000" dirty="0">
                <a:latin typeface="Times New Roman"/>
                <a:cs typeface="Times New Roman"/>
              </a:rPr>
              <a:t>flow rate on the Overall Heat Transfer </a:t>
            </a:r>
          </a:p>
          <a:p>
            <a:r>
              <a:rPr lang="en-US" sz="4000" dirty="0">
                <a:latin typeface="Times New Roman"/>
                <a:cs typeface="Times New Roman"/>
              </a:rPr>
              <a:t>Coefficient for each heat </a:t>
            </a:r>
            <a:r>
              <a:rPr lang="en-US" sz="4000" dirty="0" smtClean="0">
                <a:latin typeface="Times New Roman"/>
                <a:cs typeface="Times New Roman"/>
              </a:rPr>
              <a:t>exchanger.</a:t>
            </a:r>
          </a:p>
          <a:p>
            <a:pPr marL="571500" indent="-571500">
              <a:buFont typeface="Arial"/>
              <a:buChar char="•"/>
            </a:pPr>
            <a:r>
              <a:rPr lang="en-US" sz="4000" dirty="0" smtClean="0">
                <a:latin typeface="Times New Roman"/>
                <a:cs typeface="Times New Roman"/>
              </a:rPr>
              <a:t>Use the data to find the most effective heat </a:t>
            </a:r>
          </a:p>
          <a:p>
            <a:r>
              <a:rPr lang="en-US" sz="4000" dirty="0" smtClean="0">
                <a:latin typeface="Times New Roman"/>
                <a:cs typeface="Times New Roman"/>
              </a:rPr>
              <a:t>exchanger and solve the design problem.</a:t>
            </a:r>
            <a:endParaRPr lang="en-US" sz="4000" dirty="0">
              <a:latin typeface="Times New Roman"/>
              <a:cs typeface="Times New Roman"/>
            </a:endParaRPr>
          </a:p>
          <a:p>
            <a:endParaRPr lang="en-US" dirty="0">
              <a:latin typeface="Times New Roman"/>
              <a:cs typeface="Times New Roman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237657" y="25867196"/>
            <a:ext cx="292828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 smtClean="0">
                <a:latin typeface="Times New Roman"/>
                <a:cs typeface="Times New Roman"/>
              </a:rPr>
              <a:t>Double </a:t>
            </a:r>
            <a:r>
              <a:rPr lang="en-US" sz="3600" dirty="0">
                <a:latin typeface="Times New Roman"/>
                <a:cs typeface="Times New Roman"/>
              </a:rPr>
              <a:t>pipe </a:t>
            </a:r>
            <a:r>
              <a:rPr lang="en-US" sz="3600" baseline="30000" dirty="0" smtClean="0">
                <a:latin typeface="Times New Roman"/>
                <a:cs typeface="Times New Roman"/>
              </a:rPr>
              <a:t>[2]</a:t>
            </a:r>
            <a:endParaRPr lang="en-US" sz="3600" baseline="30000" dirty="0">
              <a:latin typeface="Times New Roman"/>
              <a:cs typeface="Times New Roman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7559047" y="25930556"/>
            <a:ext cx="331397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 smtClean="0">
                <a:latin typeface="Times New Roman"/>
                <a:cs typeface="Times New Roman"/>
              </a:rPr>
              <a:t>Shell </a:t>
            </a:r>
            <a:r>
              <a:rPr lang="en-US" sz="3600" dirty="0">
                <a:latin typeface="Times New Roman"/>
                <a:cs typeface="Times New Roman"/>
              </a:rPr>
              <a:t>and Tube</a:t>
            </a:r>
            <a:r>
              <a:rPr lang="en-US" sz="3600" baseline="30000" dirty="0" smtClean="0">
                <a:latin typeface="Times New Roman"/>
                <a:cs typeface="Times New Roman"/>
              </a:rPr>
              <a:t>[2]</a:t>
            </a:r>
            <a:endParaRPr lang="en-US" sz="3600" baseline="30000" dirty="0">
              <a:latin typeface="Times New Roman"/>
              <a:cs typeface="Times New Roman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4879585" y="12833163"/>
            <a:ext cx="184666" cy="12618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Times New Roman"/>
                <a:cs typeface="Times New Roman"/>
              </a:rPr>
              <a:t>    </a:t>
            </a:r>
          </a:p>
        </p:txBody>
      </p:sp>
      <p:sp>
        <p:nvSpPr>
          <p:cNvPr id="19" name="Rectangle 18"/>
          <p:cNvSpPr/>
          <p:nvPr/>
        </p:nvSpPr>
        <p:spPr>
          <a:xfrm>
            <a:off x="1397710" y="11231737"/>
            <a:ext cx="10972800" cy="1118255"/>
          </a:xfrm>
          <a:prstGeom prst="rect">
            <a:avLst/>
          </a:prstGeom>
        </p:spPr>
        <p:txBody>
          <a:bodyPr>
            <a:spAutoFit/>
          </a:bodyPr>
          <a:lstStyle/>
          <a:p>
            <a:pPr lvl="0"/>
            <a:endParaRPr lang="en-US" sz="4000" baseline="30000" dirty="0">
              <a:solidFill>
                <a:prstClr val="black"/>
              </a:solidFill>
              <a:latin typeface="Times New Roman"/>
              <a:cs typeface="Times New Roman"/>
            </a:endParaRPr>
          </a:p>
          <a:p>
            <a:pPr lvl="0"/>
            <a:endParaRPr lang="en-US" sz="4000" dirty="0">
              <a:solidFill>
                <a:prstClr val="black"/>
              </a:solidFill>
              <a:latin typeface="Times New Roman"/>
              <a:cs typeface="Times New Roman"/>
            </a:endParaRPr>
          </a:p>
        </p:txBody>
      </p:sp>
      <p:pic>
        <p:nvPicPr>
          <p:cNvPr id="21" name="Picture 20" descr="Screen Shot 2017-04-26 at 9.56.33 AM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3864" y="23843145"/>
            <a:ext cx="5206267" cy="2121230"/>
          </a:xfrm>
          <a:prstGeom prst="rect">
            <a:avLst/>
          </a:prstGeom>
        </p:spPr>
      </p:pic>
      <p:pic>
        <p:nvPicPr>
          <p:cNvPr id="22" name="Picture 21" descr="Screen Shot 2017-04-26 at 9.57.05 AM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04000" y="23850526"/>
            <a:ext cx="5365119" cy="2133761"/>
          </a:xfrm>
          <a:prstGeom prst="rect">
            <a:avLst/>
          </a:prstGeom>
        </p:spPr>
      </p:pic>
      <p:sp>
        <p:nvSpPr>
          <p:cNvPr id="23" name="Rectangle 22"/>
          <p:cNvSpPr/>
          <p:nvPr/>
        </p:nvSpPr>
        <p:spPr>
          <a:xfrm>
            <a:off x="30023235" y="29242362"/>
            <a:ext cx="21945600" cy="3108544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n-US" sz="2800" dirty="0" smtClean="0">
              <a:latin typeface="Times New Roman"/>
              <a:cs typeface="Times New Roman"/>
            </a:endParaRPr>
          </a:p>
          <a:p>
            <a:r>
              <a:rPr lang="en-US" sz="2800" dirty="0" smtClean="0">
                <a:latin typeface="Times New Roman"/>
                <a:cs typeface="Times New Roman"/>
              </a:rPr>
              <a:t>[2] </a:t>
            </a:r>
            <a:r>
              <a:rPr lang="en-US" sz="2800" dirty="0">
                <a:latin typeface="Times New Roman"/>
                <a:cs typeface="Times New Roman"/>
              </a:rPr>
              <a:t>Geankoplis, Christie J. Transport Processes And Separation Process </a:t>
            </a:r>
            <a:r>
              <a:rPr lang="en-US" sz="2800" dirty="0" smtClean="0">
                <a:latin typeface="Times New Roman"/>
                <a:cs typeface="Times New Roman"/>
              </a:rPr>
              <a:t>Principles </a:t>
            </a:r>
          </a:p>
          <a:p>
            <a:r>
              <a:rPr lang="en-US" sz="2800" dirty="0" smtClean="0">
                <a:latin typeface="Times New Roman"/>
                <a:cs typeface="Times New Roman"/>
              </a:rPr>
              <a:t>(</a:t>
            </a:r>
            <a:r>
              <a:rPr lang="en-US" sz="2800" dirty="0">
                <a:latin typeface="Times New Roman"/>
                <a:cs typeface="Times New Roman"/>
              </a:rPr>
              <a:t>Includes Unit Operations). 4th ed. Prentice Hall, 2003. Print</a:t>
            </a:r>
            <a:r>
              <a:rPr lang="en-US" sz="2800" dirty="0" smtClean="0">
                <a:latin typeface="Times New Roman"/>
                <a:cs typeface="Times New Roman"/>
              </a:rPr>
              <a:t>.</a:t>
            </a:r>
          </a:p>
          <a:p>
            <a:r>
              <a:rPr lang="en-US" sz="2800" dirty="0" smtClean="0">
                <a:latin typeface="Times New Roman"/>
                <a:cs typeface="Times New Roman"/>
              </a:rPr>
              <a:t>[3] Kushwaha, Ashish. “How Does A Plate Heat Exchanger Work?”. </a:t>
            </a:r>
            <a:r>
              <a:rPr lang="en-US" sz="2800" i="1" dirty="0" smtClean="0">
                <a:latin typeface="Times New Roman"/>
                <a:cs typeface="Times New Roman"/>
              </a:rPr>
              <a:t>Quora. </a:t>
            </a:r>
            <a:r>
              <a:rPr lang="en-US" sz="2800" dirty="0" smtClean="0">
                <a:latin typeface="Times New Roman"/>
                <a:cs typeface="Times New Roman"/>
              </a:rPr>
              <a:t>N.p., 2014. </a:t>
            </a:r>
          </a:p>
          <a:p>
            <a:r>
              <a:rPr lang="en-US" sz="2800" dirty="0" smtClean="0">
                <a:latin typeface="Times New Roman"/>
                <a:cs typeface="Times New Roman"/>
              </a:rPr>
              <a:t>Web. 30</a:t>
            </a:r>
            <a:r>
              <a:rPr lang="en-US" sz="2800" i="1" dirty="0" smtClean="0">
                <a:latin typeface="Times New Roman"/>
                <a:cs typeface="Times New Roman"/>
              </a:rPr>
              <a:t> </a:t>
            </a:r>
            <a:r>
              <a:rPr lang="en-US" sz="2800" dirty="0" smtClean="0">
                <a:latin typeface="Times New Roman"/>
                <a:cs typeface="Times New Roman"/>
              </a:rPr>
              <a:t>Apr. 2017</a:t>
            </a:r>
          </a:p>
          <a:p>
            <a:r>
              <a:rPr lang="en-US" sz="2800" dirty="0" smtClean="0">
                <a:latin typeface="Times New Roman"/>
                <a:cs typeface="Times New Roman"/>
              </a:rPr>
              <a:t>[4] J. Fernandez-</a:t>
            </a:r>
            <a:r>
              <a:rPr lang="en-US" sz="2800" dirty="0" err="1" smtClean="0">
                <a:latin typeface="Times New Roman"/>
                <a:cs typeface="Times New Roman"/>
              </a:rPr>
              <a:t>Seara</a:t>
            </a:r>
            <a:r>
              <a:rPr lang="en-US" sz="2800" dirty="0" smtClean="0">
                <a:latin typeface="Times New Roman"/>
                <a:cs typeface="Times New Roman"/>
              </a:rPr>
              <a:t>, F. J </a:t>
            </a:r>
            <a:r>
              <a:rPr lang="en-US" sz="2800" dirty="0" err="1" smtClean="0">
                <a:latin typeface="Times New Roman"/>
                <a:cs typeface="Times New Roman"/>
              </a:rPr>
              <a:t>Uhia</a:t>
            </a:r>
            <a:r>
              <a:rPr lang="en-US" sz="2800" dirty="0" smtClean="0">
                <a:latin typeface="Times New Roman"/>
                <a:cs typeface="Times New Roman"/>
              </a:rPr>
              <a:t>, J. </a:t>
            </a:r>
            <a:r>
              <a:rPr lang="en-US" sz="2800" dirty="0" err="1" smtClean="0">
                <a:latin typeface="Times New Roman"/>
                <a:cs typeface="Times New Roman"/>
              </a:rPr>
              <a:t>Sieres</a:t>
            </a:r>
            <a:r>
              <a:rPr lang="en-US" sz="2800" dirty="0">
                <a:latin typeface="Times New Roman"/>
                <a:cs typeface="Times New Roman"/>
              </a:rPr>
              <a:t> </a:t>
            </a:r>
            <a:r>
              <a:rPr lang="en-US" sz="2800" dirty="0" smtClean="0">
                <a:latin typeface="Times New Roman"/>
                <a:cs typeface="Times New Roman"/>
              </a:rPr>
              <a:t>and A. </a:t>
            </a:r>
            <a:r>
              <a:rPr lang="en-US" sz="2800" dirty="0" err="1" smtClean="0">
                <a:latin typeface="Times New Roman"/>
                <a:cs typeface="Times New Roman"/>
              </a:rPr>
              <a:t>Campco</a:t>
            </a:r>
            <a:r>
              <a:rPr lang="en-US" sz="2800" dirty="0" smtClean="0">
                <a:latin typeface="Times New Roman"/>
                <a:cs typeface="Times New Roman"/>
              </a:rPr>
              <a:t>, “A general review of the </a:t>
            </a:r>
          </a:p>
          <a:p>
            <a:r>
              <a:rPr lang="en-US" sz="2800" dirty="0" smtClean="0">
                <a:latin typeface="Times New Roman"/>
                <a:cs typeface="Times New Roman"/>
              </a:rPr>
              <a:t>Wilson plot method,” </a:t>
            </a:r>
            <a:r>
              <a:rPr lang="en-US" sz="2800" i="1" dirty="0" err="1" smtClean="0">
                <a:latin typeface="Times New Roman"/>
                <a:cs typeface="Times New Roman"/>
              </a:rPr>
              <a:t>ScienceDirect</a:t>
            </a:r>
            <a:r>
              <a:rPr lang="en-US" sz="2800" dirty="0" smtClean="0">
                <a:latin typeface="Times New Roman"/>
                <a:cs typeface="Times New Roman"/>
              </a:rPr>
              <a:t>, 2007.</a:t>
            </a:r>
            <a:endParaRPr lang="en-US" sz="2800" dirty="0">
              <a:latin typeface="Times New Roman"/>
              <a:cs typeface="Times New Roman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9983975" y="5787632"/>
            <a:ext cx="1314683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4000" dirty="0">
              <a:latin typeface="Times New Roman"/>
              <a:cs typeface="Times New Roman"/>
            </a:endParaRPr>
          </a:p>
          <a:p>
            <a:endParaRPr lang="en-US" sz="4000" dirty="0">
              <a:latin typeface="Times New Roman"/>
              <a:cs typeface="Times New Roman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461033" y="12258392"/>
            <a:ext cx="8381868" cy="72183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80000"/>
              </a:lnSpc>
            </a:pPr>
            <a:r>
              <a:rPr lang="en-US" sz="4000" dirty="0" smtClean="0">
                <a:latin typeface="Times New Roman"/>
                <a:cs typeface="Times New Roman"/>
              </a:rPr>
              <a:t>                            </a:t>
            </a:r>
            <a:r>
              <a:rPr lang="en-US" sz="4400" dirty="0" smtClean="0">
                <a:latin typeface="Times New Roman"/>
                <a:cs typeface="Times New Roman"/>
              </a:rPr>
              <a:t>Key Equations</a:t>
            </a:r>
            <a:endParaRPr lang="en-US" sz="4000" dirty="0" smtClean="0">
              <a:latin typeface="Times New Roman"/>
              <a:cs typeface="Times New Roman"/>
            </a:endParaRPr>
          </a:p>
          <a:p>
            <a:pPr>
              <a:lnSpc>
                <a:spcPct val="70000"/>
              </a:lnSpc>
            </a:pPr>
            <a:r>
              <a:rPr lang="en-US" sz="3200" i="1" dirty="0" smtClean="0">
                <a:latin typeface="Times New Roman"/>
                <a:ea typeface="ＭＳ 明朝"/>
                <a:cs typeface="Times New Roman"/>
              </a:rPr>
              <a:t> </a:t>
            </a:r>
            <a:r>
              <a:rPr lang="en-US" sz="1000" i="1" dirty="0" smtClean="0">
                <a:latin typeface="Times New Roman"/>
                <a:ea typeface="ＭＳ 明朝"/>
                <a:cs typeface="Times New Roman"/>
              </a:rPr>
              <a:t> </a:t>
            </a:r>
            <a:r>
              <a:rPr lang="en-US" sz="3200" i="1" dirty="0" smtClean="0">
                <a:latin typeface="Times New Roman"/>
                <a:ea typeface="ＭＳ 明朝"/>
                <a:cs typeface="Times New Roman"/>
              </a:rPr>
              <a:t>            </a:t>
            </a:r>
            <a:endParaRPr lang="en-US" sz="900" dirty="0">
              <a:latin typeface="Times New Roman"/>
              <a:cs typeface="Times New Roman"/>
            </a:endParaRPr>
          </a:p>
          <a:p>
            <a:pPr marL="571500" indent="-571500">
              <a:lnSpc>
                <a:spcPct val="70000"/>
              </a:lnSpc>
              <a:buFont typeface="Arial"/>
              <a:buChar char="•"/>
            </a:pPr>
            <a:r>
              <a:rPr lang="en-US" sz="3200" i="1" dirty="0" smtClean="0">
                <a:latin typeface="Times New Roman"/>
                <a:ea typeface="ＭＳ 明朝"/>
                <a:cs typeface="Times New Roman"/>
              </a:rPr>
              <a:t>R</a:t>
            </a:r>
            <a:r>
              <a:rPr lang="en-US" sz="3200" i="1" baseline="-25000" dirty="0" smtClean="0">
                <a:latin typeface="Times New Roman"/>
                <a:ea typeface="ＭＳ 明朝"/>
                <a:cs typeface="Times New Roman"/>
              </a:rPr>
              <a:t>ov </a:t>
            </a:r>
            <a:r>
              <a:rPr lang="en-US" sz="3200" i="1" dirty="0" smtClean="0">
                <a:latin typeface="Times New Roman"/>
                <a:ea typeface="ＭＳ 明朝"/>
                <a:cs typeface="Times New Roman"/>
              </a:rPr>
              <a:t>=</a:t>
            </a:r>
            <a:r>
              <a:rPr lang="en-US" sz="3200" i="1" u="sng" dirty="0" smtClean="0">
                <a:latin typeface="Times New Roman"/>
                <a:ea typeface="ＭＳ 明朝"/>
                <a:cs typeface="Times New Roman"/>
              </a:rPr>
              <a:t>   1  </a:t>
            </a:r>
            <a:r>
              <a:rPr lang="en-US" sz="3200" i="1" dirty="0" smtClean="0">
                <a:latin typeface="Times New Roman"/>
                <a:ea typeface="ＭＳ 明朝"/>
                <a:cs typeface="Times New Roman"/>
              </a:rPr>
              <a:t> = </a:t>
            </a:r>
            <a:r>
              <a:rPr lang="en-US" sz="3200" i="1" dirty="0">
                <a:latin typeface="Times New Roman"/>
                <a:ea typeface="ＭＳ 明朝"/>
                <a:cs typeface="Times New Roman"/>
              </a:rPr>
              <a:t>Ri + Rw + Ro</a:t>
            </a:r>
            <a:r>
              <a:rPr lang="en-US" sz="3200" i="1" dirty="0">
                <a:latin typeface="Times New Roman"/>
                <a:cs typeface="Times New Roman"/>
              </a:rPr>
              <a:t> </a:t>
            </a:r>
            <a:r>
              <a:rPr lang="en-US" sz="3200" i="1" dirty="0" smtClean="0">
                <a:latin typeface="Times New Roman"/>
                <a:cs typeface="Times New Roman"/>
              </a:rPr>
              <a:t>   (1)</a:t>
            </a:r>
            <a:endParaRPr lang="en-US" sz="3200" i="1" u="sng" dirty="0" smtClean="0">
              <a:solidFill>
                <a:schemeClr val="accent5">
                  <a:lumMod val="20000"/>
                  <a:lumOff val="80000"/>
                </a:schemeClr>
              </a:solidFill>
              <a:latin typeface="Times New Roman"/>
              <a:ea typeface="ＭＳ 明朝"/>
              <a:cs typeface="Times New Roman"/>
            </a:endParaRPr>
          </a:p>
          <a:p>
            <a:pPr>
              <a:lnSpc>
                <a:spcPct val="120000"/>
              </a:lnSpc>
            </a:pPr>
            <a:r>
              <a:rPr lang="en-US" sz="3200" i="1" dirty="0" smtClean="0">
                <a:latin typeface="Times New Roman"/>
                <a:ea typeface="ＭＳ 明朝"/>
                <a:cs typeface="Times New Roman"/>
              </a:rPr>
              <a:t>             </a:t>
            </a:r>
            <a:r>
              <a:rPr lang="en-US" sz="3200" i="1" dirty="0">
                <a:latin typeface="Times New Roman"/>
                <a:ea typeface="ＭＳ 明朝"/>
                <a:cs typeface="Times New Roman"/>
              </a:rPr>
              <a:t> </a:t>
            </a:r>
            <a:r>
              <a:rPr lang="en-US" sz="3200" i="1" dirty="0" smtClean="0">
                <a:latin typeface="Times New Roman"/>
                <a:ea typeface="ＭＳ 明朝"/>
                <a:cs typeface="Times New Roman"/>
              </a:rPr>
              <a:t>U</a:t>
            </a:r>
            <a:r>
              <a:rPr lang="en-US" sz="3200" i="1" dirty="0">
                <a:latin typeface="Times New Roman"/>
                <a:ea typeface="ＭＳ 明朝"/>
                <a:cs typeface="Times New Roman"/>
              </a:rPr>
              <a:t> </a:t>
            </a:r>
            <a:r>
              <a:rPr lang="en-US" sz="3200" i="1" dirty="0" smtClean="0">
                <a:latin typeface="Times New Roman"/>
                <a:ea typeface="ＭＳ 明朝"/>
                <a:cs typeface="Times New Roman"/>
              </a:rPr>
              <a:t>A</a:t>
            </a:r>
            <a:r>
              <a:rPr lang="en-US" sz="3200" i="1" dirty="0" smtClean="0">
                <a:latin typeface="Times New Roman"/>
                <a:cs typeface="Times New Roman"/>
              </a:rPr>
              <a:t> </a:t>
            </a:r>
          </a:p>
          <a:p>
            <a:pPr>
              <a:lnSpc>
                <a:spcPct val="120000"/>
              </a:lnSpc>
            </a:pPr>
            <a:endParaRPr lang="en-US" sz="800" i="1" dirty="0" smtClean="0">
              <a:latin typeface="Times New Roman"/>
              <a:cs typeface="Times New Roman"/>
            </a:endParaRPr>
          </a:p>
          <a:p>
            <a:pPr marL="457200" indent="-457200">
              <a:lnSpc>
                <a:spcPct val="90000"/>
              </a:lnSpc>
              <a:buFont typeface="Arial"/>
              <a:buChar char="•"/>
            </a:pPr>
            <a:r>
              <a:rPr lang="en-US" sz="3200" i="1" dirty="0">
                <a:latin typeface="Times New Roman"/>
                <a:ea typeface="ＭＳ 明朝"/>
                <a:cs typeface="Times New Roman"/>
              </a:rPr>
              <a:t>Q = m Cp ∆</a:t>
            </a:r>
            <a:r>
              <a:rPr lang="en-US" sz="3200" i="1" dirty="0" smtClean="0">
                <a:latin typeface="Times New Roman"/>
                <a:ea typeface="ＭＳ 明朝"/>
                <a:cs typeface="Times New Roman"/>
              </a:rPr>
              <a:t>T              (2)</a:t>
            </a:r>
          </a:p>
          <a:p>
            <a:pPr>
              <a:lnSpc>
                <a:spcPct val="90000"/>
              </a:lnSpc>
            </a:pPr>
            <a:endParaRPr lang="en-US" sz="3200" i="1" dirty="0" smtClean="0">
              <a:latin typeface="Times New Roman"/>
              <a:ea typeface="ＭＳ 明朝"/>
              <a:cs typeface="Times New Roman"/>
            </a:endParaRPr>
          </a:p>
          <a:p>
            <a:pPr marL="457200" indent="-457200">
              <a:lnSpc>
                <a:spcPct val="90000"/>
              </a:lnSpc>
              <a:buFont typeface="Arial"/>
              <a:buChar char="•"/>
            </a:pPr>
            <a:r>
              <a:rPr lang="en-US" sz="3200" i="1" dirty="0" smtClean="0">
                <a:latin typeface="Times New Roman"/>
                <a:ea typeface="ＭＳ 明朝"/>
                <a:cs typeface="Times New Roman"/>
              </a:rPr>
              <a:t>Q= U A LMTD           (3)</a:t>
            </a:r>
          </a:p>
          <a:p>
            <a:endParaRPr lang="en-US" sz="3200" i="1" dirty="0" smtClean="0">
              <a:latin typeface="Times New Roman"/>
              <a:cs typeface="Times New Roman"/>
            </a:endParaRPr>
          </a:p>
          <a:p>
            <a:pPr marL="571500" indent="-571500">
              <a:buFont typeface="Arial"/>
              <a:buChar char="•"/>
            </a:pPr>
            <a:r>
              <a:rPr lang="en-US" sz="2800" i="1" dirty="0" smtClean="0">
                <a:latin typeface="Times New Roman"/>
                <a:ea typeface="ＭＳ 明朝"/>
                <a:cs typeface="Times New Roman"/>
              </a:rPr>
              <a:t>LMTD </a:t>
            </a:r>
            <a:r>
              <a:rPr lang="en-US" sz="2800" i="1" dirty="0">
                <a:latin typeface="Times New Roman"/>
                <a:ea typeface="ＭＳ 明朝"/>
                <a:cs typeface="Times New Roman"/>
              </a:rPr>
              <a:t>= </a:t>
            </a:r>
            <a:r>
              <a:rPr lang="en-US" sz="2800" i="1" u="sng" dirty="0">
                <a:latin typeface="Times New Roman"/>
                <a:ea typeface="ＭＳ 明朝"/>
                <a:cs typeface="Times New Roman"/>
              </a:rPr>
              <a:t>  ∆T2 - ∆</a:t>
            </a:r>
            <a:r>
              <a:rPr lang="en-US" sz="2800" i="1" u="sng" dirty="0" smtClean="0">
                <a:latin typeface="Times New Roman"/>
                <a:ea typeface="ＭＳ 明朝"/>
                <a:cs typeface="Times New Roman"/>
              </a:rPr>
              <a:t>T1  </a:t>
            </a:r>
            <a:r>
              <a:rPr lang="en-US" sz="2800" i="1" dirty="0" smtClean="0">
                <a:latin typeface="Times New Roman"/>
                <a:ea typeface="ＭＳ 明朝"/>
                <a:cs typeface="Times New Roman"/>
              </a:rPr>
              <a:t>   </a:t>
            </a:r>
            <a:r>
              <a:rPr lang="en-US" sz="3200" i="1" dirty="0" smtClean="0">
                <a:latin typeface="Times New Roman"/>
                <a:ea typeface="ＭＳ 明朝"/>
                <a:cs typeface="Times New Roman"/>
              </a:rPr>
              <a:t>(4)</a:t>
            </a:r>
            <a:r>
              <a:rPr lang="en-US" sz="3200" i="1" u="sng" dirty="0" smtClean="0">
                <a:latin typeface="Times New Roman"/>
                <a:ea typeface="ＭＳ 明朝"/>
                <a:cs typeface="Times New Roman"/>
              </a:rPr>
              <a:t>  </a:t>
            </a:r>
            <a:endParaRPr lang="en-US" sz="2800" i="1" u="sng" dirty="0">
              <a:latin typeface="Times New Roman"/>
              <a:ea typeface="ＭＳ 明朝"/>
              <a:cs typeface="Times New Roman"/>
            </a:endParaRPr>
          </a:p>
          <a:p>
            <a:pPr>
              <a:lnSpc>
                <a:spcPct val="90000"/>
              </a:lnSpc>
            </a:pPr>
            <a:r>
              <a:rPr lang="en-US" sz="2800" i="1" dirty="0">
                <a:latin typeface="Times New Roman"/>
                <a:ea typeface="ＭＳ 明朝"/>
                <a:cs typeface="Times New Roman"/>
              </a:rPr>
              <a:t>                    </a:t>
            </a:r>
            <a:r>
              <a:rPr lang="en-US" sz="2800" i="1" dirty="0" smtClean="0">
                <a:latin typeface="Times New Roman"/>
                <a:ea typeface="ＭＳ 明朝"/>
                <a:cs typeface="Times New Roman"/>
              </a:rPr>
              <a:t> </a:t>
            </a:r>
            <a:r>
              <a:rPr lang="en-US" sz="2800" i="1" dirty="0">
                <a:latin typeface="Times New Roman"/>
                <a:ea typeface="ＭＳ 明朝"/>
                <a:cs typeface="Times New Roman"/>
              </a:rPr>
              <a:t>l </a:t>
            </a:r>
            <a:r>
              <a:rPr lang="en-US" sz="2800" dirty="0">
                <a:latin typeface="Times New Roman"/>
                <a:ea typeface="ＭＳ 明朝"/>
                <a:cs typeface="Times New Roman"/>
              </a:rPr>
              <a:t>n</a:t>
            </a:r>
            <a:r>
              <a:rPr lang="en-US" sz="2800" i="1" dirty="0">
                <a:latin typeface="Times New Roman"/>
                <a:ea typeface="ＭＳ 明朝"/>
                <a:cs typeface="Times New Roman"/>
              </a:rPr>
              <a:t>(∆T2∆T1</a:t>
            </a:r>
            <a:r>
              <a:rPr lang="en-US" sz="2800" i="1" dirty="0" smtClean="0">
                <a:latin typeface="Times New Roman"/>
                <a:ea typeface="ＭＳ 明朝"/>
                <a:cs typeface="Times New Roman"/>
              </a:rPr>
              <a:t>)</a:t>
            </a:r>
            <a:r>
              <a:rPr lang="en-US" sz="2800" dirty="0" smtClean="0">
                <a:latin typeface="Times New Roman"/>
                <a:cs typeface="Times New Roman"/>
              </a:rPr>
              <a:t> </a:t>
            </a:r>
          </a:p>
          <a:p>
            <a:pPr>
              <a:lnSpc>
                <a:spcPct val="90000"/>
              </a:lnSpc>
            </a:pPr>
            <a:endParaRPr lang="en-US" sz="3200" dirty="0" smtClean="0">
              <a:latin typeface="Times New Roman"/>
              <a:cs typeface="Times New Roman"/>
            </a:endParaRPr>
          </a:p>
          <a:p>
            <a:pPr marL="457200" indent="-457200">
              <a:buFont typeface="Arial"/>
              <a:buChar char="•"/>
            </a:pPr>
            <a:r>
              <a:rPr lang="en-US" sz="3200" dirty="0" smtClean="0">
                <a:latin typeface="Times New Roman"/>
                <a:cs typeface="Times New Roman"/>
              </a:rPr>
              <a:t>D</a:t>
            </a:r>
            <a:r>
              <a:rPr lang="en-US" sz="3200" baseline="-25000" dirty="0" smtClean="0">
                <a:latin typeface="Times New Roman"/>
                <a:cs typeface="Times New Roman"/>
              </a:rPr>
              <a:t>h </a:t>
            </a:r>
            <a:r>
              <a:rPr lang="en-US" sz="3200" dirty="0" smtClean="0">
                <a:latin typeface="Times New Roman"/>
                <a:cs typeface="Times New Roman"/>
              </a:rPr>
              <a:t>= </a:t>
            </a:r>
            <a:r>
              <a:rPr lang="en-US" sz="3200" u="sng" dirty="0" smtClean="0">
                <a:latin typeface="Times New Roman"/>
                <a:cs typeface="Times New Roman"/>
              </a:rPr>
              <a:t>4 Ac </a:t>
            </a:r>
            <a:r>
              <a:rPr lang="en-US" sz="3200" baseline="30000" dirty="0" smtClean="0">
                <a:latin typeface="Times New Roman"/>
                <a:cs typeface="Times New Roman"/>
              </a:rPr>
              <a:t> [1]                      </a:t>
            </a:r>
            <a:r>
              <a:rPr lang="en-US" sz="3200" dirty="0" smtClean="0">
                <a:latin typeface="Times New Roman"/>
                <a:cs typeface="Times New Roman"/>
              </a:rPr>
              <a:t>(5)                             </a:t>
            </a:r>
          </a:p>
          <a:p>
            <a:r>
              <a:rPr lang="en-US" sz="3200" dirty="0" smtClean="0">
                <a:latin typeface="Times New Roman"/>
                <a:cs typeface="Times New Roman"/>
              </a:rPr>
              <a:t>               Pw</a:t>
            </a:r>
            <a:endParaRPr lang="en-US" sz="3200" baseline="-25000" dirty="0" smtClean="0">
              <a:latin typeface="Times New Roman"/>
              <a:cs typeface="Times New Roman"/>
            </a:endParaRPr>
          </a:p>
          <a:p>
            <a:pPr>
              <a:lnSpc>
                <a:spcPct val="120000"/>
              </a:lnSpc>
            </a:pPr>
            <a:endParaRPr lang="en-US" sz="2800" dirty="0">
              <a:latin typeface="Times New Roman"/>
              <a:cs typeface="Times New Roman"/>
            </a:endParaRPr>
          </a:p>
          <a:p>
            <a:endParaRPr lang="en-US" sz="2800" dirty="0">
              <a:latin typeface="Times New Roman"/>
              <a:cs typeface="Times New Roman"/>
            </a:endParaRPr>
          </a:p>
        </p:txBody>
      </p:sp>
      <p:pic>
        <p:nvPicPr>
          <p:cNvPr id="37" name="Picture 36" descr="imageedit_2_9689856007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3065" y="26788434"/>
            <a:ext cx="5769970" cy="2233228"/>
          </a:xfrm>
          <a:prstGeom prst="rect">
            <a:avLst/>
          </a:prstGeom>
        </p:spPr>
      </p:pic>
      <p:sp>
        <p:nvSpPr>
          <p:cNvPr id="38" name="TextBox 37"/>
          <p:cNvSpPr txBox="1"/>
          <p:nvPr/>
        </p:nvSpPr>
        <p:spPr>
          <a:xfrm>
            <a:off x="4501344" y="28979654"/>
            <a:ext cx="355585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 smtClean="0">
                <a:latin typeface="Times New Roman"/>
                <a:cs typeface="Times New Roman"/>
              </a:rPr>
              <a:t>Plate Exchanger</a:t>
            </a:r>
            <a:r>
              <a:rPr lang="en-US" sz="3600" baseline="30000" dirty="0" smtClean="0">
                <a:latin typeface="Times New Roman"/>
                <a:cs typeface="Times New Roman"/>
              </a:rPr>
              <a:t>[3]</a:t>
            </a:r>
            <a:endParaRPr lang="en-US" sz="3600" baseline="30000" dirty="0">
              <a:latin typeface="Times New Roman"/>
              <a:cs typeface="Times New Roman"/>
            </a:endParaRPr>
          </a:p>
        </p:txBody>
      </p:sp>
      <p:pic>
        <p:nvPicPr>
          <p:cNvPr id="45" name="Picture 44" descr="Screen Shot 2017-04-30 at 6.19.53 PM.pn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6785" y="19910123"/>
            <a:ext cx="10296479" cy="1998023"/>
          </a:xfrm>
          <a:prstGeom prst="rect">
            <a:avLst/>
          </a:prstGeom>
        </p:spPr>
      </p:pic>
      <p:sp>
        <p:nvSpPr>
          <p:cNvPr id="24" name="TextBox 23"/>
          <p:cNvSpPr txBox="1"/>
          <p:nvPr/>
        </p:nvSpPr>
        <p:spPr>
          <a:xfrm>
            <a:off x="7734090" y="14048478"/>
            <a:ext cx="3420127" cy="5847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latin typeface="Times New Roman"/>
                <a:cs typeface="Times New Roman"/>
              </a:rPr>
              <a:t>Determine heat rate  </a:t>
            </a:r>
          </a:p>
        </p:txBody>
      </p:sp>
      <p:sp>
        <p:nvSpPr>
          <p:cNvPr id="27" name="Right Arrow 26"/>
          <p:cNvSpPr/>
          <p:nvPr/>
        </p:nvSpPr>
        <p:spPr>
          <a:xfrm>
            <a:off x="6519318" y="14167532"/>
            <a:ext cx="978408" cy="484632"/>
          </a:xfrm>
          <a:prstGeom prst="rightArrow">
            <a:avLst/>
          </a:prstGeom>
          <a:solidFill>
            <a:schemeClr val="tx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6600">
              <a:latin typeface="Times New Roman"/>
              <a:cs typeface="Times New Roman"/>
            </a:endParaRPr>
          </a:p>
        </p:txBody>
      </p:sp>
      <p:sp>
        <p:nvSpPr>
          <p:cNvPr id="29" name="Right Arrow 28"/>
          <p:cNvSpPr/>
          <p:nvPr/>
        </p:nvSpPr>
        <p:spPr>
          <a:xfrm>
            <a:off x="6536074" y="16217818"/>
            <a:ext cx="978408" cy="484632"/>
          </a:xfrm>
          <a:prstGeom prst="rightArrow">
            <a:avLst/>
          </a:prstGeom>
          <a:solidFill>
            <a:schemeClr val="tx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Times New Roman"/>
              <a:cs typeface="Times New Roman"/>
            </a:endParaRPr>
          </a:p>
        </p:txBody>
      </p:sp>
      <p:sp>
        <p:nvSpPr>
          <p:cNvPr id="31" name="Right Arrow 30"/>
          <p:cNvSpPr/>
          <p:nvPr/>
        </p:nvSpPr>
        <p:spPr>
          <a:xfrm>
            <a:off x="6564296" y="17408143"/>
            <a:ext cx="978408" cy="484632"/>
          </a:xfrm>
          <a:prstGeom prst="rightArrow">
            <a:avLst/>
          </a:prstGeom>
          <a:solidFill>
            <a:schemeClr val="tx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Times New Roman"/>
              <a:cs typeface="Times New Roman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7711155" y="16030865"/>
            <a:ext cx="3978573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latin typeface="Times New Roman"/>
                <a:cs typeface="Times New Roman"/>
              </a:rPr>
              <a:t>Determine temperature</a:t>
            </a:r>
          </a:p>
          <a:p>
            <a:r>
              <a:rPr lang="en-US" sz="3200" dirty="0" smtClean="0">
                <a:latin typeface="Times New Roman"/>
                <a:cs typeface="Times New Roman"/>
              </a:rPr>
              <a:t>difference</a:t>
            </a:r>
            <a:endParaRPr lang="en-US" sz="3200" dirty="0">
              <a:latin typeface="Times New Roman"/>
              <a:cs typeface="Times New Roman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7732642" y="17272368"/>
            <a:ext cx="3594654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latin typeface="Times New Roman"/>
                <a:cs typeface="Times New Roman"/>
              </a:rPr>
              <a:t>Determine hydraulic </a:t>
            </a:r>
          </a:p>
          <a:p>
            <a:r>
              <a:rPr lang="en-US" sz="3200" dirty="0" smtClean="0">
                <a:latin typeface="Times New Roman"/>
                <a:cs typeface="Times New Roman"/>
              </a:rPr>
              <a:t>diameter </a:t>
            </a:r>
            <a:endParaRPr lang="en-US" sz="3200" dirty="0">
              <a:latin typeface="Times New Roman"/>
              <a:cs typeface="Times New Roman"/>
            </a:endParaRPr>
          </a:p>
        </p:txBody>
      </p:sp>
      <p:sp>
        <p:nvSpPr>
          <p:cNvPr id="36" name="Right Arrow 35"/>
          <p:cNvSpPr/>
          <p:nvPr/>
        </p:nvSpPr>
        <p:spPr>
          <a:xfrm>
            <a:off x="6523830" y="15070989"/>
            <a:ext cx="978408" cy="484632"/>
          </a:xfrm>
          <a:prstGeom prst="rightArrow">
            <a:avLst/>
          </a:prstGeom>
          <a:solidFill>
            <a:schemeClr val="tx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Times New Roman"/>
              <a:cs typeface="Times New Roman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7732641" y="14845208"/>
            <a:ext cx="4041090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latin typeface="Times New Roman"/>
                <a:cs typeface="Times New Roman"/>
              </a:rPr>
              <a:t>Determine overall heat </a:t>
            </a:r>
          </a:p>
          <a:p>
            <a:r>
              <a:rPr lang="en-US" sz="3200" dirty="0" smtClean="0">
                <a:latin typeface="Times New Roman"/>
                <a:cs typeface="Times New Roman"/>
              </a:rPr>
              <a:t>transfer coefficient </a:t>
            </a:r>
            <a:endParaRPr lang="en-US" sz="3200" dirty="0">
              <a:latin typeface="Times New Roman"/>
              <a:cs typeface="Times New Roman"/>
            </a:endParaRPr>
          </a:p>
        </p:txBody>
      </p:sp>
      <p:sp>
        <p:nvSpPr>
          <p:cNvPr id="40" name="Rectangle 39"/>
          <p:cNvSpPr/>
          <p:nvPr/>
        </p:nvSpPr>
        <p:spPr>
          <a:xfrm>
            <a:off x="30069238" y="28779714"/>
            <a:ext cx="2194560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2800" dirty="0" smtClean="0">
                <a:latin typeface="Times New Roman"/>
                <a:cs typeface="Times New Roman"/>
              </a:rPr>
              <a:t>[1] Kakaç</a:t>
            </a:r>
            <a:r>
              <a:rPr lang="en-US" sz="2800" dirty="0">
                <a:latin typeface="Times New Roman"/>
                <a:cs typeface="Times New Roman"/>
              </a:rPr>
              <a:t>, Sadık, Hongtan Liu, and Anchasa Pramuanjaroenkij. Heat </a:t>
            </a:r>
            <a:r>
              <a:rPr lang="en-US" sz="2800" dirty="0" smtClean="0">
                <a:latin typeface="Times New Roman"/>
                <a:cs typeface="Times New Roman"/>
              </a:rPr>
              <a:t>Exchangers</a:t>
            </a:r>
            <a:r>
              <a:rPr lang="en-US" sz="2800" dirty="0">
                <a:latin typeface="Times New Roman"/>
                <a:cs typeface="Times New Roman"/>
              </a:rPr>
              <a:t>. 3rd ed</a:t>
            </a:r>
            <a:r>
              <a:rPr lang="en-US" sz="2800" dirty="0" smtClean="0">
                <a:latin typeface="Times New Roman"/>
                <a:cs typeface="Times New Roman"/>
              </a:rPr>
              <a:t>.</a:t>
            </a:r>
          </a:p>
          <a:p>
            <a:r>
              <a:rPr lang="en-US" sz="2800" dirty="0" smtClean="0">
                <a:latin typeface="Times New Roman"/>
                <a:cs typeface="Times New Roman"/>
              </a:rPr>
              <a:t> </a:t>
            </a:r>
            <a:r>
              <a:rPr lang="en-US" sz="2800" dirty="0">
                <a:latin typeface="Times New Roman"/>
                <a:cs typeface="Times New Roman"/>
              </a:rPr>
              <a:t>Boca Raton: Taylor &amp; Francis, 2012. Print.</a:t>
            </a:r>
          </a:p>
        </p:txBody>
      </p:sp>
      <p:graphicFrame>
        <p:nvGraphicFramePr>
          <p:cNvPr id="54" name="Chart 53">
            <a:extLst>
              <a:ext uri="{FF2B5EF4-FFF2-40B4-BE49-F238E27FC236}">
                <a16:creationId xmlns="" xmlns:xdr="http://schemas.openxmlformats.org/drawingml/2006/spreadsheetDrawing" xmlns:a16="http://schemas.microsoft.com/office/drawing/2014/main" xmlns:lc="http://schemas.openxmlformats.org/drawingml/2006/lockedCanvas" id="{00000000-0008-0000-0400-00000200000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517971491"/>
              </p:ext>
            </p:extLst>
          </p:nvPr>
        </p:nvGraphicFramePr>
        <p:xfrm>
          <a:off x="12661818" y="5920236"/>
          <a:ext cx="7976855" cy="550992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graphicFrame>
        <p:nvGraphicFramePr>
          <p:cNvPr id="56" name="Chart 55">
            <a:extLst>
              <a:ext uri="{FF2B5EF4-FFF2-40B4-BE49-F238E27FC236}">
                <a16:creationId xmlns="" xmlns:xdr="http://schemas.openxmlformats.org/drawingml/2006/spreadsheetDrawing" xmlns:a16="http://schemas.microsoft.com/office/drawing/2014/main" xmlns:lc="http://schemas.openxmlformats.org/drawingml/2006/lockedCanvas" id="{00000000-0008-0000-0400-00000300000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480691078"/>
              </p:ext>
            </p:extLst>
          </p:nvPr>
        </p:nvGraphicFramePr>
        <p:xfrm>
          <a:off x="21228349" y="5897667"/>
          <a:ext cx="7983311" cy="553249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8"/>
          </a:graphicData>
        </a:graphic>
      </p:graphicFrame>
      <p:graphicFrame>
        <p:nvGraphicFramePr>
          <p:cNvPr id="60" name="Chart 59">
            <a:extLst>
              <a:ext uri="{FF2B5EF4-FFF2-40B4-BE49-F238E27FC236}">
                <a16:creationId xmlns="" xmlns:xdr="http://schemas.openxmlformats.org/drawingml/2006/spreadsheetDrawing" xmlns:a16="http://schemas.microsoft.com/office/drawing/2014/main" xmlns:lc="http://schemas.openxmlformats.org/drawingml/2006/lockedCanvas" id="{00000000-0008-0000-0400-00000400000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49108134"/>
              </p:ext>
            </p:extLst>
          </p:nvPr>
        </p:nvGraphicFramePr>
        <p:xfrm>
          <a:off x="12648530" y="11940961"/>
          <a:ext cx="7990143" cy="550875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9"/>
          </a:graphicData>
        </a:graphic>
      </p:graphicFrame>
      <p:graphicFrame>
        <p:nvGraphicFramePr>
          <p:cNvPr id="63" name="Chart 62">
            <a:extLst>
              <a:ext uri="{FF2B5EF4-FFF2-40B4-BE49-F238E27FC236}">
                <a16:creationId xmlns="" xmlns:xdr="http://schemas.openxmlformats.org/drawingml/2006/spreadsheetDrawing" xmlns:a16="http://schemas.microsoft.com/office/drawing/2014/main" xmlns:lc="http://schemas.openxmlformats.org/drawingml/2006/lockedCanvas" id="{00000000-0008-0000-0400-00000600000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843434023"/>
              </p:ext>
            </p:extLst>
          </p:nvPr>
        </p:nvGraphicFramePr>
        <p:xfrm>
          <a:off x="12601402" y="18183881"/>
          <a:ext cx="8120124" cy="61623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0"/>
          </a:graphicData>
        </a:graphic>
      </p:graphicFrame>
      <p:graphicFrame>
        <p:nvGraphicFramePr>
          <p:cNvPr id="65" name="Chart 64">
            <a:extLst>
              <a:ext uri="{FF2B5EF4-FFF2-40B4-BE49-F238E27FC236}">
                <a16:creationId xmlns="" xmlns:xdr="http://schemas.openxmlformats.org/drawingml/2006/spreadsheetDrawing" xmlns:a16="http://schemas.microsoft.com/office/drawing/2014/main" xmlns:lc="http://schemas.openxmlformats.org/drawingml/2006/lockedCanvas" id="{00000000-0008-0000-0400-00000900000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633237285"/>
              </p:ext>
            </p:extLst>
          </p:nvPr>
        </p:nvGraphicFramePr>
        <p:xfrm>
          <a:off x="12652552" y="26064138"/>
          <a:ext cx="7918576" cy="553173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1"/>
          </a:graphicData>
        </a:graphic>
      </p:graphicFrame>
      <p:sp>
        <p:nvSpPr>
          <p:cNvPr id="41" name="TextBox 40"/>
          <p:cNvSpPr txBox="1"/>
          <p:nvPr/>
        </p:nvSpPr>
        <p:spPr>
          <a:xfrm>
            <a:off x="12836801" y="11384797"/>
            <a:ext cx="87090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latin typeface="Times New Roman"/>
                <a:cs typeface="Times New Roman"/>
              </a:rPr>
              <a:t>Figure 1. Overall Heat </a:t>
            </a:r>
            <a:r>
              <a:rPr lang="en-US" sz="2400" dirty="0">
                <a:latin typeface="Times New Roman"/>
                <a:cs typeface="Times New Roman"/>
              </a:rPr>
              <a:t>T</a:t>
            </a:r>
            <a:r>
              <a:rPr lang="en-US" sz="2400" dirty="0" smtClean="0">
                <a:latin typeface="Times New Roman"/>
                <a:cs typeface="Times New Roman"/>
              </a:rPr>
              <a:t>ransfer Coefficient for Double Pipe </a:t>
            </a:r>
            <a:endParaRPr lang="en-US" sz="2400" dirty="0">
              <a:latin typeface="Times New Roman"/>
              <a:cs typeface="Times New Roman"/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21314817" y="11344704"/>
            <a:ext cx="934835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>
                <a:latin typeface="Times New Roman"/>
                <a:cs typeface="Times New Roman"/>
              </a:rPr>
              <a:t>Figure </a:t>
            </a:r>
            <a:r>
              <a:rPr lang="en-US" sz="2400" dirty="0" smtClean="0">
                <a:latin typeface="Times New Roman"/>
                <a:cs typeface="Times New Roman"/>
              </a:rPr>
              <a:t>2. </a:t>
            </a:r>
            <a:r>
              <a:rPr lang="en-US" sz="2400" dirty="0">
                <a:latin typeface="Times New Roman"/>
                <a:cs typeface="Times New Roman"/>
              </a:rPr>
              <a:t>Overall Heat Transfer </a:t>
            </a:r>
            <a:r>
              <a:rPr lang="en-US" sz="2400" dirty="0" smtClean="0">
                <a:latin typeface="Times New Roman"/>
                <a:cs typeface="Times New Roman"/>
              </a:rPr>
              <a:t>Coefficient </a:t>
            </a:r>
            <a:r>
              <a:rPr lang="en-US" sz="2400" dirty="0">
                <a:latin typeface="Times New Roman"/>
                <a:cs typeface="Times New Roman"/>
              </a:rPr>
              <a:t>for </a:t>
            </a:r>
            <a:r>
              <a:rPr lang="en-US" sz="2400" dirty="0" smtClean="0">
                <a:latin typeface="Times New Roman"/>
                <a:cs typeface="Times New Roman"/>
              </a:rPr>
              <a:t>Shell and Tube</a:t>
            </a:r>
            <a:endParaRPr lang="en-US" sz="2400" dirty="0">
              <a:latin typeface="Times New Roman"/>
              <a:cs typeface="Times New Roman"/>
            </a:endParaRPr>
          </a:p>
        </p:txBody>
      </p:sp>
      <p:sp>
        <p:nvSpPr>
          <p:cNvPr id="43" name="Rectangle 42"/>
          <p:cNvSpPr/>
          <p:nvPr/>
        </p:nvSpPr>
        <p:spPr>
          <a:xfrm>
            <a:off x="12832549" y="17423291"/>
            <a:ext cx="7035009" cy="4665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>
                <a:latin typeface="Times New Roman"/>
                <a:cs typeface="Times New Roman"/>
              </a:rPr>
              <a:t>Figure </a:t>
            </a:r>
            <a:r>
              <a:rPr lang="en-US" sz="2400" dirty="0" smtClean="0">
                <a:latin typeface="Times New Roman"/>
                <a:cs typeface="Times New Roman"/>
              </a:rPr>
              <a:t>3. </a:t>
            </a:r>
            <a:r>
              <a:rPr lang="en-US" sz="2400" dirty="0">
                <a:latin typeface="Times New Roman"/>
                <a:cs typeface="Times New Roman"/>
              </a:rPr>
              <a:t>Overall Heat Transfer </a:t>
            </a:r>
            <a:r>
              <a:rPr lang="en-US" sz="2400" dirty="0" smtClean="0">
                <a:latin typeface="Times New Roman"/>
                <a:cs typeface="Times New Roman"/>
              </a:rPr>
              <a:t>Coefficient </a:t>
            </a:r>
            <a:r>
              <a:rPr lang="en-US" sz="2400" dirty="0">
                <a:latin typeface="Times New Roman"/>
                <a:cs typeface="Times New Roman"/>
              </a:rPr>
              <a:t>for </a:t>
            </a:r>
            <a:r>
              <a:rPr lang="en-US" sz="2400" dirty="0" smtClean="0">
                <a:latin typeface="Times New Roman"/>
                <a:cs typeface="Times New Roman"/>
              </a:rPr>
              <a:t>Plate </a:t>
            </a:r>
            <a:endParaRPr lang="en-US" sz="2400" dirty="0">
              <a:latin typeface="Times New Roman"/>
              <a:cs typeface="Times New Roman"/>
            </a:endParaRPr>
          </a:p>
        </p:txBody>
      </p:sp>
      <p:graphicFrame>
        <p:nvGraphicFramePr>
          <p:cNvPr id="44" name="Table 4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16013771"/>
              </p:ext>
            </p:extLst>
          </p:nvPr>
        </p:nvGraphicFramePr>
        <p:xfrm>
          <a:off x="21256275" y="18162361"/>
          <a:ext cx="7820706" cy="3596639"/>
        </p:xfrm>
        <a:graphic>
          <a:graphicData uri="http://schemas.openxmlformats.org/drawingml/2006/table">
            <a:tbl>
              <a:tblPr/>
              <a:tblGrid>
                <a:gridCol w="2107632"/>
                <a:gridCol w="2353701"/>
                <a:gridCol w="3359373"/>
              </a:tblGrid>
              <a:tr h="399012">
                <a:tc>
                  <a:txBody>
                    <a:bodyPr/>
                    <a:lstStyle/>
                    <a:p>
                      <a:pPr algn="l" fontAlgn="b"/>
                      <a:r>
                        <a:rPr lang="sk-SK" sz="24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n-US" sz="3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Calculated </a:t>
                      </a:r>
                      <a:r>
                        <a:rPr lang="en-US" sz="3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Convection</a:t>
                      </a:r>
                      <a:r>
                        <a:rPr lang="en-US" sz="32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Heat Transfer </a:t>
                      </a:r>
                      <a:r>
                        <a:rPr lang="en-US" sz="3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Coefficient </a:t>
                      </a:r>
                    </a:p>
                    <a:p>
                      <a:pPr algn="ctr" fontAlgn="b"/>
                      <a:r>
                        <a:rPr lang="en-US" sz="3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(</a:t>
                      </a:r>
                      <a:r>
                        <a:rPr lang="en-US" sz="3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h</a:t>
                      </a:r>
                      <a:r>
                        <a:rPr lang="en-US" sz="3200" b="1" i="0" u="none" strike="noStrike" baseline="-25000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o</a:t>
                      </a:r>
                      <a:r>
                        <a:rPr lang="en-US" sz="3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) (W/m</a:t>
                      </a:r>
                      <a:r>
                        <a:rPr lang="en-US" sz="3200" b="1" i="0" u="none" strike="noStrike" baseline="30000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</a:t>
                      </a:r>
                      <a:r>
                        <a:rPr lang="en-US" sz="3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K)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70695"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Heat Exchanger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Co-current</a:t>
                      </a:r>
                      <a:endParaRPr lang="en-US" sz="2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Countercurrent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70695"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Plate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nb-NO" sz="2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5941.46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nb-NO" sz="2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5181.56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70695"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Shell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nb-NO" sz="2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1541.34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s-IS" sz="2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1643.31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70695"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Double Pipe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r-HR" sz="2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2393.34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r-HR" sz="2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2346.47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47" name="Rectangle 46"/>
          <p:cNvSpPr/>
          <p:nvPr/>
        </p:nvSpPr>
        <p:spPr>
          <a:xfrm>
            <a:off x="12820962" y="24396171"/>
            <a:ext cx="777235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>
                <a:latin typeface="Times New Roman"/>
                <a:cs typeface="Times New Roman"/>
              </a:rPr>
              <a:t>Figure </a:t>
            </a:r>
            <a:r>
              <a:rPr lang="en-US" sz="2400" dirty="0" smtClean="0">
                <a:latin typeface="Times New Roman"/>
                <a:cs typeface="Times New Roman"/>
              </a:rPr>
              <a:t>4. Heat Transfer Coefficient for the cold stream in each heat exchanger with counter current flow </a:t>
            </a:r>
            <a:endParaRPr lang="en-US" sz="2400" dirty="0">
              <a:latin typeface="Times New Roman"/>
              <a:cs typeface="Times New Roman"/>
            </a:endParaRPr>
          </a:p>
        </p:txBody>
      </p:sp>
      <p:sp>
        <p:nvSpPr>
          <p:cNvPr id="48" name="Rectangle 47"/>
          <p:cNvSpPr/>
          <p:nvPr/>
        </p:nvSpPr>
        <p:spPr>
          <a:xfrm>
            <a:off x="12820962" y="31536626"/>
            <a:ext cx="772699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>
                <a:latin typeface="Times New Roman"/>
                <a:cs typeface="Times New Roman"/>
              </a:rPr>
              <a:t>Figure </a:t>
            </a:r>
            <a:r>
              <a:rPr lang="en-US" sz="2400" dirty="0" smtClean="0">
                <a:latin typeface="Times New Roman"/>
                <a:cs typeface="Times New Roman"/>
              </a:rPr>
              <a:t>5. Wilson Plot Analysis for counter current flow in Double Pipe </a:t>
            </a:r>
            <a:endParaRPr lang="en-US" sz="2400" dirty="0">
              <a:latin typeface="Times New Roman"/>
              <a:cs typeface="Times New Roman"/>
            </a:endParaRPr>
          </a:p>
        </p:txBody>
      </p:sp>
      <p:graphicFrame>
        <p:nvGraphicFramePr>
          <p:cNvPr id="50" name="Table 4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07514959"/>
              </p:ext>
            </p:extLst>
          </p:nvPr>
        </p:nvGraphicFramePr>
        <p:xfrm>
          <a:off x="30982022" y="5968139"/>
          <a:ext cx="10815120" cy="5303519"/>
        </p:xfrm>
        <a:graphic>
          <a:graphicData uri="http://schemas.openxmlformats.org/drawingml/2006/table">
            <a:tbl>
              <a:tblPr/>
              <a:tblGrid>
                <a:gridCol w="6169501"/>
                <a:gridCol w="4645619"/>
              </a:tblGrid>
              <a:tr h="591350"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n-US" sz="4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Useful Data for Plate Heat </a:t>
                      </a:r>
                      <a:r>
                        <a:rPr lang="en-US" sz="4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Exchangers</a:t>
                      </a:r>
                      <a:r>
                        <a:rPr lang="en-US" sz="4000" b="1" i="0" u="none" strike="noStrike" baseline="3000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[1]</a:t>
                      </a:r>
                      <a:endParaRPr lang="en-US" sz="4000" b="1" i="0" u="none" strike="noStrike" baseline="30000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413945">
                <a:tc gridSpan="2">
                  <a:txBody>
                    <a:bodyPr/>
                    <a:lstStyle/>
                    <a:p>
                      <a:pPr algn="l" fontAlgn="b"/>
                      <a:r>
                        <a:rPr lang="en-US" sz="2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Unit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413945">
                <a:tc>
                  <a:txBody>
                    <a:bodyPr/>
                    <a:lstStyle/>
                    <a:p>
                      <a:pPr algn="l" fontAlgn="b"/>
                      <a:r>
                        <a:rPr lang="en-US" sz="2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Largest Size</a:t>
                      </a:r>
                    </a:p>
                  </a:txBody>
                  <a:tcPr marL="30480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s-IS" sz="2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1520 m</a:t>
                      </a:r>
                      <a:r>
                        <a:rPr lang="is-IS" sz="2800" b="1" i="0" u="none" strike="noStrike" baseline="3000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</a:t>
                      </a:r>
                      <a:endParaRPr lang="is-IS" sz="28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13945">
                <a:tc>
                  <a:txBody>
                    <a:bodyPr/>
                    <a:lstStyle/>
                    <a:p>
                      <a:pPr algn="l" fontAlgn="b"/>
                      <a:r>
                        <a:rPr lang="en-US" sz="2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Number of Plates</a:t>
                      </a:r>
                    </a:p>
                  </a:txBody>
                  <a:tcPr marL="30480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Up to 700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13945">
                <a:tc gridSpan="2">
                  <a:txBody>
                    <a:bodyPr/>
                    <a:lstStyle/>
                    <a:p>
                      <a:pPr algn="l" fontAlgn="b"/>
                      <a:r>
                        <a:rPr lang="en-US" sz="2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Plates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413945">
                <a:tc>
                  <a:txBody>
                    <a:bodyPr/>
                    <a:lstStyle/>
                    <a:p>
                      <a:pPr algn="l" fontAlgn="b"/>
                      <a:r>
                        <a:rPr lang="en-US" sz="2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Thickness</a:t>
                      </a:r>
                    </a:p>
                  </a:txBody>
                  <a:tcPr marL="30480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r-HR" sz="2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0.5 </a:t>
                      </a:r>
                      <a:r>
                        <a:rPr lang="hr-HR" sz="2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- 1.2 mm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13945">
                <a:tc>
                  <a:txBody>
                    <a:bodyPr/>
                    <a:lstStyle/>
                    <a:p>
                      <a:pPr algn="l" fontAlgn="b"/>
                      <a:r>
                        <a:rPr lang="en-US" sz="2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Size</a:t>
                      </a:r>
                    </a:p>
                  </a:txBody>
                  <a:tcPr marL="30480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l-PL" sz="2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0.03 </a:t>
                      </a:r>
                      <a:r>
                        <a:rPr lang="pl-PL" sz="2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- 2.2 m</a:t>
                      </a:r>
                      <a:r>
                        <a:rPr lang="pl-PL" sz="2800" b="1" i="0" u="none" strike="noStrike" baseline="30000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</a:t>
                      </a:r>
                      <a:endParaRPr lang="pl-PL" sz="2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13945">
                <a:tc>
                  <a:txBody>
                    <a:bodyPr/>
                    <a:lstStyle/>
                    <a:p>
                      <a:pPr algn="l" fontAlgn="b"/>
                      <a:r>
                        <a:rPr lang="en-US" sz="2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Spacing</a:t>
                      </a:r>
                    </a:p>
                  </a:txBody>
                  <a:tcPr marL="30480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2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1.5 - 5.0 mm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13945">
                <a:tc gridSpan="2">
                  <a:txBody>
                    <a:bodyPr/>
                    <a:lstStyle/>
                    <a:p>
                      <a:pPr algn="l" fontAlgn="b"/>
                      <a:r>
                        <a:rPr lang="en-US" sz="2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Operation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413945">
                <a:tc>
                  <a:txBody>
                    <a:bodyPr/>
                    <a:lstStyle/>
                    <a:p>
                      <a:pPr algn="l" fontAlgn="b"/>
                      <a:r>
                        <a:rPr lang="en-US" sz="2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Channel Flow Rate</a:t>
                      </a:r>
                    </a:p>
                  </a:txBody>
                  <a:tcPr marL="30480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s-IS" sz="2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0.05 </a:t>
                      </a:r>
                      <a:r>
                        <a:rPr lang="is-IS" sz="2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- 12.5 m</a:t>
                      </a:r>
                      <a:r>
                        <a:rPr lang="is-IS" sz="2800" b="1" i="0" u="none" strike="noStrike" baseline="30000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3</a:t>
                      </a:r>
                      <a:r>
                        <a:rPr lang="is-IS" sz="2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/hr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13945">
                <a:tc gridSpan="2">
                  <a:txBody>
                    <a:bodyPr/>
                    <a:lstStyle/>
                    <a:p>
                      <a:pPr algn="l" fontAlgn="b"/>
                      <a:r>
                        <a:rPr lang="en-US" sz="2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Performance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413945"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Heat Transfer </a:t>
                      </a:r>
                      <a:r>
                        <a:rPr lang="en-US" sz="2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Coefficients</a:t>
                      </a:r>
                      <a:endParaRPr lang="en-US" sz="2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DE" sz="2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3000 - 7000 W/m</a:t>
                      </a:r>
                      <a:r>
                        <a:rPr lang="de-DE" sz="2800" b="1" i="0" u="none" strike="noStrike" baseline="30000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</a:t>
                      </a:r>
                      <a:r>
                        <a:rPr lang="de-DE" sz="2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K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67" name="TextBox 66"/>
          <p:cNvSpPr txBox="1"/>
          <p:nvPr/>
        </p:nvSpPr>
        <p:spPr>
          <a:xfrm>
            <a:off x="36119786" y="12760595"/>
            <a:ext cx="6064431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400" dirty="0" smtClean="0">
                <a:latin typeface="Times New Roman"/>
                <a:cs typeface="Times New Roman"/>
              </a:rPr>
              <a:t>Design Solution</a:t>
            </a:r>
          </a:p>
          <a:p>
            <a:r>
              <a:rPr lang="en-US" sz="4000" dirty="0" smtClean="0">
                <a:latin typeface="Times New Roman"/>
                <a:cs typeface="Times New Roman"/>
              </a:rPr>
              <a:t>Heat Exchanger Type - Plate</a:t>
            </a:r>
          </a:p>
        </p:txBody>
      </p:sp>
      <p:sp>
        <p:nvSpPr>
          <p:cNvPr id="68" name="TextBox 67"/>
          <p:cNvSpPr txBox="1"/>
          <p:nvPr/>
        </p:nvSpPr>
        <p:spPr>
          <a:xfrm>
            <a:off x="29541494" y="11397209"/>
            <a:ext cx="1386274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 smtClean="0">
                <a:latin typeface="Times New Roman"/>
                <a:cs typeface="Times New Roman"/>
              </a:rPr>
              <a:t>Objective: </a:t>
            </a:r>
            <a:r>
              <a:rPr lang="en-US" sz="4800" dirty="0">
                <a:latin typeface="Times New Roman"/>
                <a:cs typeface="Times New Roman"/>
              </a:rPr>
              <a:t>S</a:t>
            </a:r>
            <a:r>
              <a:rPr lang="en-US" sz="4800" dirty="0" smtClean="0">
                <a:latin typeface="Times New Roman"/>
                <a:cs typeface="Times New Roman"/>
              </a:rPr>
              <a:t>pecify the type and dimensions of a </a:t>
            </a:r>
          </a:p>
          <a:p>
            <a:pPr algn="ctr"/>
            <a:r>
              <a:rPr lang="en-US" sz="4800" dirty="0" smtClean="0">
                <a:latin typeface="Times New Roman"/>
                <a:cs typeface="Times New Roman"/>
              </a:rPr>
              <a:t>heat exchanger</a:t>
            </a:r>
            <a:endParaRPr lang="en-US" sz="4000" dirty="0" smtClean="0">
              <a:latin typeface="Times New Roman"/>
              <a:cs typeface="Times New Roman"/>
            </a:endParaRPr>
          </a:p>
        </p:txBody>
      </p:sp>
      <p:sp>
        <p:nvSpPr>
          <p:cNvPr id="70" name="Rectangle 69"/>
          <p:cNvSpPr/>
          <p:nvPr/>
        </p:nvSpPr>
        <p:spPr>
          <a:xfrm>
            <a:off x="29937807" y="12721010"/>
            <a:ext cx="5714890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400" dirty="0" smtClean="0">
                <a:latin typeface="Times New Roman"/>
                <a:cs typeface="Times New Roman"/>
              </a:rPr>
              <a:t>Given Values for Design Heat Exchanger </a:t>
            </a:r>
            <a:endParaRPr lang="en-US" sz="4400" dirty="0">
              <a:latin typeface="Times New Roman"/>
              <a:cs typeface="Times New Roman"/>
            </a:endParaRPr>
          </a:p>
        </p:txBody>
      </p:sp>
      <p:sp>
        <p:nvSpPr>
          <p:cNvPr id="72" name="TextBox 71"/>
          <p:cNvSpPr txBox="1"/>
          <p:nvPr/>
        </p:nvSpPr>
        <p:spPr>
          <a:xfrm>
            <a:off x="21035231" y="12306192"/>
            <a:ext cx="8448588" cy="48505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70000"/>
              </a:lnSpc>
              <a:buFont typeface="Arial"/>
              <a:buChar char="•"/>
            </a:pPr>
            <a:r>
              <a:rPr lang="en-US" sz="3600" dirty="0" smtClean="0">
                <a:latin typeface="Times New Roman"/>
                <a:cs typeface="Times New Roman"/>
              </a:rPr>
              <a:t>Overall Heat Transfer coefficient higher </a:t>
            </a:r>
          </a:p>
          <a:p>
            <a:pPr>
              <a:lnSpc>
                <a:spcPct val="70000"/>
              </a:lnSpc>
            </a:pPr>
            <a:r>
              <a:rPr lang="en-US" sz="3600" dirty="0" smtClean="0">
                <a:latin typeface="Times New Roman"/>
                <a:cs typeface="Times New Roman"/>
              </a:rPr>
              <a:t>for counter current flow</a:t>
            </a:r>
          </a:p>
          <a:p>
            <a:pPr>
              <a:lnSpc>
                <a:spcPct val="70000"/>
              </a:lnSpc>
            </a:pPr>
            <a:endParaRPr lang="en-US" sz="3600" dirty="0" smtClean="0">
              <a:latin typeface="Times New Roman"/>
              <a:cs typeface="Times New Roman"/>
            </a:endParaRPr>
          </a:p>
          <a:p>
            <a:pPr marL="457200" indent="-457200">
              <a:lnSpc>
                <a:spcPct val="70000"/>
              </a:lnSpc>
              <a:buFont typeface="Arial"/>
              <a:buChar char="•"/>
            </a:pPr>
            <a:r>
              <a:rPr lang="en-US" sz="3600" dirty="0" smtClean="0">
                <a:latin typeface="Times New Roman"/>
                <a:cs typeface="Times New Roman"/>
              </a:rPr>
              <a:t>Overall Heat Transfer coefficient </a:t>
            </a:r>
          </a:p>
          <a:p>
            <a:pPr>
              <a:lnSpc>
                <a:spcPct val="70000"/>
              </a:lnSpc>
            </a:pPr>
            <a:r>
              <a:rPr lang="en-US" sz="3600" dirty="0">
                <a:latin typeface="Times New Roman"/>
                <a:cs typeface="Times New Roman"/>
              </a:rPr>
              <a:t>d</a:t>
            </a:r>
            <a:r>
              <a:rPr lang="en-US" sz="3600" dirty="0" smtClean="0">
                <a:latin typeface="Times New Roman"/>
                <a:cs typeface="Times New Roman"/>
              </a:rPr>
              <a:t>ecreases with cold flow rate</a:t>
            </a:r>
          </a:p>
          <a:p>
            <a:pPr>
              <a:lnSpc>
                <a:spcPct val="70000"/>
              </a:lnSpc>
            </a:pPr>
            <a:endParaRPr lang="en-US" sz="3600" dirty="0" smtClean="0">
              <a:latin typeface="Times New Roman"/>
              <a:cs typeface="Times New Roman"/>
            </a:endParaRPr>
          </a:p>
          <a:p>
            <a:pPr marL="457200" indent="-457200">
              <a:lnSpc>
                <a:spcPct val="70000"/>
              </a:lnSpc>
              <a:buFont typeface="Arial"/>
              <a:buChar char="•"/>
            </a:pPr>
            <a:r>
              <a:rPr lang="en-US" sz="3600" dirty="0" smtClean="0">
                <a:latin typeface="Times New Roman"/>
                <a:cs typeface="Times New Roman"/>
              </a:rPr>
              <a:t>Plate Heat Exchanger has highest Overall</a:t>
            </a:r>
          </a:p>
          <a:p>
            <a:pPr>
              <a:lnSpc>
                <a:spcPct val="70000"/>
              </a:lnSpc>
            </a:pPr>
            <a:r>
              <a:rPr lang="en-US" sz="3600" dirty="0" smtClean="0">
                <a:latin typeface="Times New Roman"/>
                <a:cs typeface="Times New Roman"/>
              </a:rPr>
              <a:t>Heat Transfer Coefficient</a:t>
            </a:r>
          </a:p>
          <a:p>
            <a:pPr>
              <a:lnSpc>
                <a:spcPct val="70000"/>
              </a:lnSpc>
            </a:pPr>
            <a:endParaRPr lang="en-US" sz="3600" dirty="0" smtClean="0">
              <a:latin typeface="Times New Roman"/>
              <a:cs typeface="Times New Roman"/>
            </a:endParaRPr>
          </a:p>
          <a:p>
            <a:pPr marL="457200" indent="-457200">
              <a:lnSpc>
                <a:spcPct val="70000"/>
              </a:lnSpc>
              <a:buFont typeface="Arial"/>
              <a:buChar char="•"/>
            </a:pPr>
            <a:r>
              <a:rPr lang="en-US" sz="3600" dirty="0" smtClean="0">
                <a:latin typeface="Times New Roman"/>
                <a:cs typeface="Times New Roman"/>
              </a:rPr>
              <a:t>Shell and Tube has lowest Overall Heat </a:t>
            </a:r>
          </a:p>
          <a:p>
            <a:pPr>
              <a:lnSpc>
                <a:spcPct val="70000"/>
              </a:lnSpc>
            </a:pPr>
            <a:r>
              <a:rPr lang="en-US" sz="3600" dirty="0" smtClean="0">
                <a:latin typeface="Times New Roman"/>
                <a:cs typeface="Times New Roman"/>
              </a:rPr>
              <a:t>Transfer Coefficient due to lowest Q (</a:t>
            </a:r>
            <a:r>
              <a:rPr lang="en-US" sz="3600" dirty="0" err="1" smtClean="0">
                <a:latin typeface="Times New Roman"/>
                <a:cs typeface="Times New Roman"/>
              </a:rPr>
              <a:t>eqn</a:t>
            </a:r>
            <a:r>
              <a:rPr lang="en-US" sz="3600" dirty="0" smtClean="0">
                <a:latin typeface="Times New Roman"/>
                <a:cs typeface="Times New Roman"/>
              </a:rPr>
              <a:t> 2).</a:t>
            </a:r>
          </a:p>
          <a:p>
            <a:endParaRPr lang="en-US" sz="3200" dirty="0">
              <a:latin typeface="Times New Roman"/>
              <a:cs typeface="Times New Roman"/>
            </a:endParaRPr>
          </a:p>
        </p:txBody>
      </p:sp>
      <p:sp>
        <p:nvSpPr>
          <p:cNvPr id="73" name="TextBox 72"/>
          <p:cNvSpPr txBox="1"/>
          <p:nvPr/>
        </p:nvSpPr>
        <p:spPr>
          <a:xfrm>
            <a:off x="21233677" y="21883218"/>
            <a:ext cx="8174033" cy="40995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571500" indent="-571500">
              <a:lnSpc>
                <a:spcPct val="80000"/>
              </a:lnSpc>
              <a:buFont typeface="Arial"/>
              <a:buChar char="•"/>
            </a:pPr>
            <a:r>
              <a:rPr lang="en-US" sz="3600" dirty="0" smtClean="0">
                <a:latin typeface="Times New Roman"/>
                <a:cs typeface="Times New Roman"/>
              </a:rPr>
              <a:t>Heat Transfer coefficient decreases with </a:t>
            </a:r>
          </a:p>
          <a:p>
            <a:pPr>
              <a:lnSpc>
                <a:spcPct val="80000"/>
              </a:lnSpc>
            </a:pPr>
            <a:r>
              <a:rPr lang="en-US" sz="3600" dirty="0" smtClean="0">
                <a:latin typeface="Times New Roman"/>
                <a:cs typeface="Times New Roman"/>
              </a:rPr>
              <a:t>flow rate </a:t>
            </a:r>
          </a:p>
          <a:p>
            <a:pPr>
              <a:lnSpc>
                <a:spcPct val="80000"/>
              </a:lnSpc>
            </a:pPr>
            <a:endParaRPr lang="en-US" sz="3600" dirty="0" smtClean="0">
              <a:latin typeface="Times New Roman"/>
              <a:cs typeface="Times New Roman"/>
            </a:endParaRPr>
          </a:p>
          <a:p>
            <a:pPr marL="571500" indent="-571500">
              <a:lnSpc>
                <a:spcPct val="80000"/>
              </a:lnSpc>
              <a:buFont typeface="Arial"/>
              <a:buChar char="•"/>
            </a:pPr>
            <a:r>
              <a:rPr lang="en-US" sz="3600" dirty="0" smtClean="0">
                <a:latin typeface="Times New Roman"/>
                <a:cs typeface="Times New Roman"/>
              </a:rPr>
              <a:t>Calculated Heat Transfer coefficient for </a:t>
            </a:r>
          </a:p>
          <a:p>
            <a:pPr>
              <a:lnSpc>
                <a:spcPct val="80000"/>
              </a:lnSpc>
            </a:pPr>
            <a:r>
              <a:rPr lang="en-US" sz="3600" dirty="0" smtClean="0">
                <a:latin typeface="Times New Roman"/>
                <a:cs typeface="Times New Roman"/>
              </a:rPr>
              <a:t>Plate is highest, Shell and Tube is lowest</a:t>
            </a:r>
          </a:p>
          <a:p>
            <a:pPr>
              <a:lnSpc>
                <a:spcPct val="80000"/>
              </a:lnSpc>
            </a:pPr>
            <a:endParaRPr lang="en-US" sz="3600" dirty="0" smtClean="0">
              <a:latin typeface="Times New Roman"/>
              <a:cs typeface="Times New Roman"/>
            </a:endParaRPr>
          </a:p>
          <a:p>
            <a:pPr marL="571500" indent="-571500">
              <a:lnSpc>
                <a:spcPct val="80000"/>
              </a:lnSpc>
              <a:buFont typeface="Arial"/>
              <a:buChar char="•"/>
            </a:pPr>
            <a:r>
              <a:rPr lang="en-US" sz="3600" dirty="0" smtClean="0">
                <a:latin typeface="Times New Roman"/>
                <a:cs typeface="Times New Roman"/>
              </a:rPr>
              <a:t>Calculated and experimental values for </a:t>
            </a:r>
          </a:p>
          <a:p>
            <a:pPr>
              <a:lnSpc>
                <a:spcPct val="80000"/>
              </a:lnSpc>
            </a:pPr>
            <a:r>
              <a:rPr lang="en-US" sz="3600" dirty="0" smtClean="0">
                <a:latin typeface="Times New Roman"/>
                <a:cs typeface="Times New Roman"/>
              </a:rPr>
              <a:t>counter current are most accurate for </a:t>
            </a:r>
          </a:p>
          <a:p>
            <a:pPr>
              <a:lnSpc>
                <a:spcPct val="80000"/>
              </a:lnSpc>
            </a:pPr>
            <a:r>
              <a:rPr lang="en-US" sz="3600" dirty="0" smtClean="0">
                <a:latin typeface="Times New Roman"/>
                <a:cs typeface="Times New Roman"/>
              </a:rPr>
              <a:t>Plate </a:t>
            </a:r>
            <a:endParaRPr lang="en-US" sz="3600" dirty="0">
              <a:latin typeface="Times New Roman"/>
              <a:cs typeface="Times New Roman"/>
            </a:endParaRPr>
          </a:p>
        </p:txBody>
      </p:sp>
      <p:graphicFrame>
        <p:nvGraphicFramePr>
          <p:cNvPr id="76" name="Table 7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83281399"/>
              </p:ext>
            </p:extLst>
          </p:nvPr>
        </p:nvGraphicFramePr>
        <p:xfrm>
          <a:off x="30946317" y="14185045"/>
          <a:ext cx="3595130" cy="4865392"/>
        </p:xfrm>
        <a:graphic>
          <a:graphicData uri="http://schemas.openxmlformats.org/drawingml/2006/table">
            <a:tbl>
              <a:tblPr/>
              <a:tblGrid>
                <a:gridCol w="1488163"/>
                <a:gridCol w="2106967"/>
              </a:tblGrid>
              <a:tr h="1216348">
                <a:tc>
                  <a:txBody>
                    <a:bodyPr/>
                    <a:lstStyle/>
                    <a:p>
                      <a:pPr algn="l" fontAlgn="b"/>
                      <a:r>
                        <a:rPr lang="en-US" sz="4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cs typeface="Times New Roman"/>
                        </a:rPr>
                        <a:t> m</a:t>
                      </a:r>
                      <a:r>
                        <a:rPr lang="en-US" sz="4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cs typeface="Times New Roman"/>
                        </a:rPr>
                        <a:t> ̇</a:t>
                      </a:r>
                      <a:r>
                        <a:rPr lang="en-US" sz="20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cs typeface="Times New Roman"/>
                        </a:rPr>
                        <a:t>c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4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cs typeface="Times New Roman"/>
                        </a:rPr>
                        <a:t>3.0 kg/s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216348">
                <a:tc>
                  <a:txBody>
                    <a:bodyPr/>
                    <a:lstStyle/>
                    <a:p>
                      <a:pPr algn="l" fontAlgn="b"/>
                      <a:r>
                        <a:rPr lang="en-US" sz="4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cs typeface="Times New Roman"/>
                        </a:rPr>
                        <a:t> T</a:t>
                      </a:r>
                      <a:r>
                        <a:rPr lang="en-US" sz="20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cs typeface="Times New Roman"/>
                        </a:rPr>
                        <a:t>c</a:t>
                      </a:r>
                      <a:r>
                        <a:rPr lang="en-US" sz="20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cs typeface="Times New Roman"/>
                        </a:rPr>
                        <a:t>,i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4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cs typeface="Times New Roman"/>
                        </a:rPr>
                        <a:t>20 ℃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216348">
                <a:tc>
                  <a:txBody>
                    <a:bodyPr/>
                    <a:lstStyle/>
                    <a:p>
                      <a:pPr algn="l" fontAlgn="b"/>
                      <a:r>
                        <a:rPr lang="en-US" sz="4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cs typeface="Times New Roman"/>
                        </a:rPr>
                        <a:t> T</a:t>
                      </a:r>
                      <a:r>
                        <a:rPr lang="en-US" sz="20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cs typeface="Times New Roman"/>
                        </a:rPr>
                        <a:t>c</a:t>
                      </a:r>
                      <a:r>
                        <a:rPr lang="en-US" sz="20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cs typeface="Times New Roman"/>
                        </a:rPr>
                        <a:t>,o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4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cs typeface="Times New Roman"/>
                        </a:rPr>
                        <a:t>50 ℃ 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216348">
                <a:tc>
                  <a:txBody>
                    <a:bodyPr/>
                    <a:lstStyle/>
                    <a:p>
                      <a:pPr algn="l" fontAlgn="b"/>
                      <a:r>
                        <a:rPr lang="en-US" sz="4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cs typeface="Times New Roman"/>
                        </a:rPr>
                        <a:t> T</a:t>
                      </a:r>
                      <a:r>
                        <a:rPr lang="en-US" sz="20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cs typeface="Times New Roman"/>
                        </a:rPr>
                        <a:t>h</a:t>
                      </a:r>
                      <a:r>
                        <a:rPr lang="en-US" sz="20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cs typeface="Times New Roman"/>
                        </a:rPr>
                        <a:t>,i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4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cs typeface="Times New Roman"/>
                        </a:rPr>
                        <a:t>80 ℃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78" name="TextBox 77"/>
          <p:cNvSpPr txBox="1"/>
          <p:nvPr/>
        </p:nvSpPr>
        <p:spPr>
          <a:xfrm>
            <a:off x="21062820" y="26669248"/>
            <a:ext cx="7031265" cy="28346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lnSpc>
                <a:spcPct val="70000"/>
              </a:lnSpc>
              <a:buFont typeface="Arial"/>
              <a:buChar char="•"/>
            </a:pPr>
            <a:r>
              <a:rPr lang="en-US" sz="3600" dirty="0" smtClean="0">
                <a:latin typeface="Times New Roman"/>
                <a:cs typeface="Times New Roman"/>
              </a:rPr>
              <a:t>Original Wilson method used</a:t>
            </a:r>
          </a:p>
          <a:p>
            <a:pPr marL="571500" indent="-571500">
              <a:lnSpc>
                <a:spcPct val="70000"/>
              </a:lnSpc>
              <a:buFont typeface="Arial"/>
              <a:buChar char="•"/>
            </a:pPr>
            <a:endParaRPr lang="en-US" sz="3600" dirty="0">
              <a:latin typeface="Times New Roman"/>
              <a:cs typeface="Times New Roman"/>
            </a:endParaRPr>
          </a:p>
          <a:p>
            <a:pPr marL="571500" indent="-571500">
              <a:lnSpc>
                <a:spcPct val="70000"/>
              </a:lnSpc>
              <a:buFont typeface="Arial"/>
              <a:buChar char="•"/>
            </a:pPr>
            <a:r>
              <a:rPr lang="en-US" sz="3600" dirty="0" smtClean="0">
                <a:latin typeface="Times New Roman"/>
                <a:cs typeface="Times New Roman"/>
              </a:rPr>
              <a:t>Best fit was found when n = 0.85 (original study n = 0.80)</a:t>
            </a:r>
            <a:endParaRPr lang="en-US" sz="3600" dirty="0">
              <a:latin typeface="Times New Roman"/>
              <a:cs typeface="Times New Roman"/>
            </a:endParaRPr>
          </a:p>
          <a:p>
            <a:pPr marL="571500" indent="-571500">
              <a:lnSpc>
                <a:spcPct val="70000"/>
              </a:lnSpc>
              <a:buFont typeface="Arial"/>
              <a:buChar char="•"/>
            </a:pPr>
            <a:endParaRPr lang="en-US" sz="3600" dirty="0">
              <a:latin typeface="Times New Roman"/>
              <a:cs typeface="Times New Roman"/>
            </a:endParaRPr>
          </a:p>
          <a:p>
            <a:pPr marL="571500" indent="-571500">
              <a:lnSpc>
                <a:spcPct val="70000"/>
              </a:lnSpc>
              <a:buFont typeface="Arial"/>
              <a:buChar char="•"/>
            </a:pPr>
            <a:r>
              <a:rPr lang="en-US" sz="3600" dirty="0" smtClean="0">
                <a:latin typeface="Times New Roman"/>
                <a:cs typeface="Times New Roman"/>
              </a:rPr>
              <a:t>h calculated using slope and intercept </a:t>
            </a:r>
          </a:p>
        </p:txBody>
      </p:sp>
      <p:pic>
        <p:nvPicPr>
          <p:cNvPr id="79" name="Picture 78" descr="brazed-plate-oil-cooler-thermex.jpg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07911" y="19151544"/>
            <a:ext cx="4215026" cy="3119120"/>
          </a:xfrm>
          <a:prstGeom prst="rect">
            <a:avLst/>
          </a:prstGeom>
        </p:spPr>
      </p:pic>
      <p:sp>
        <p:nvSpPr>
          <p:cNvPr id="80" name="Right Arrow 79"/>
          <p:cNvSpPr/>
          <p:nvPr/>
        </p:nvSpPr>
        <p:spPr>
          <a:xfrm>
            <a:off x="34518736" y="20055301"/>
            <a:ext cx="1950468" cy="1028925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1" name="TextBox 80"/>
          <p:cNvSpPr txBox="1"/>
          <p:nvPr/>
        </p:nvSpPr>
        <p:spPr>
          <a:xfrm>
            <a:off x="31646751" y="18207563"/>
            <a:ext cx="2108269" cy="47089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0000" b="1" dirty="0" smtClean="0">
                <a:latin typeface="Times New Roman"/>
                <a:cs typeface="Times New Roman"/>
              </a:rPr>
              <a:t>?</a:t>
            </a:r>
            <a:endParaRPr lang="en-US" sz="30000" b="1" dirty="0">
              <a:latin typeface="Times New Roman"/>
              <a:cs typeface="Times New Roman"/>
            </a:endParaRPr>
          </a:p>
        </p:txBody>
      </p:sp>
      <p:sp>
        <p:nvSpPr>
          <p:cNvPr id="82" name="Rectangle 81"/>
          <p:cNvSpPr/>
          <p:nvPr/>
        </p:nvSpPr>
        <p:spPr>
          <a:xfrm>
            <a:off x="20951938" y="29547435"/>
            <a:ext cx="4903103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71500" indent="-571500">
              <a:buFont typeface="Arial"/>
              <a:buChar char="•"/>
            </a:pPr>
            <a:r>
              <a:rPr lang="en-US" sz="4000" dirty="0" smtClean="0">
                <a:latin typeface="Times New Roman"/>
                <a:cs typeface="Times New Roman"/>
              </a:rPr>
              <a:t>h</a:t>
            </a:r>
            <a:r>
              <a:rPr lang="en-US" sz="4000" baseline="-25000" dirty="0" smtClean="0">
                <a:latin typeface="Times New Roman"/>
                <a:cs typeface="Times New Roman"/>
              </a:rPr>
              <a:t>i </a:t>
            </a:r>
            <a:r>
              <a:rPr lang="en-US" sz="4000" dirty="0">
                <a:latin typeface="Times New Roman"/>
                <a:cs typeface="Times New Roman"/>
              </a:rPr>
              <a:t>= C</a:t>
            </a:r>
            <a:r>
              <a:rPr lang="en-US" sz="4000" baseline="-25000" dirty="0">
                <a:latin typeface="Times New Roman"/>
                <a:cs typeface="Times New Roman"/>
              </a:rPr>
              <a:t>2</a:t>
            </a:r>
            <a:r>
              <a:rPr lang="en-US" sz="4000" dirty="0">
                <a:latin typeface="Times New Roman"/>
                <a:cs typeface="Times New Roman"/>
              </a:rPr>
              <a:t> v</a:t>
            </a:r>
            <a:r>
              <a:rPr lang="en-US" sz="4000" baseline="-25000" dirty="0">
                <a:latin typeface="Times New Roman"/>
                <a:cs typeface="Times New Roman"/>
              </a:rPr>
              <a:t>r</a:t>
            </a:r>
            <a:r>
              <a:rPr lang="en-US" sz="4000" baseline="30000" dirty="0">
                <a:latin typeface="Times New Roman"/>
                <a:cs typeface="Times New Roman"/>
              </a:rPr>
              <a:t>n</a:t>
            </a:r>
          </a:p>
          <a:p>
            <a:endParaRPr lang="en-US" sz="4000" dirty="0">
              <a:latin typeface="Times New Roman"/>
              <a:cs typeface="Times New Roman"/>
            </a:endParaRPr>
          </a:p>
          <a:p>
            <a:pPr marL="571500" indent="-571500">
              <a:buFont typeface="Arial"/>
              <a:buChar char="•"/>
            </a:pPr>
            <a:r>
              <a:rPr lang="en-US" sz="4000" dirty="0" smtClean="0">
                <a:latin typeface="Times New Roman"/>
                <a:cs typeface="Times New Roman"/>
              </a:rPr>
              <a:t>h</a:t>
            </a:r>
            <a:r>
              <a:rPr lang="en-US" sz="4000" baseline="-25000" dirty="0" smtClean="0">
                <a:latin typeface="Times New Roman"/>
                <a:cs typeface="Times New Roman"/>
              </a:rPr>
              <a:t>o </a:t>
            </a:r>
            <a:r>
              <a:rPr lang="en-US" sz="4000" dirty="0">
                <a:latin typeface="Times New Roman"/>
                <a:cs typeface="Times New Roman"/>
              </a:rPr>
              <a:t>=</a:t>
            </a:r>
            <a:r>
              <a:rPr lang="en-US" sz="4000" u="sng" dirty="0">
                <a:latin typeface="Times New Roman"/>
                <a:cs typeface="Times New Roman"/>
              </a:rPr>
              <a:t>          1           </a:t>
            </a:r>
            <a:r>
              <a:rPr lang="en-US" sz="4000" dirty="0">
                <a:solidFill>
                  <a:schemeClr val="accent5">
                    <a:lumMod val="20000"/>
                    <a:lumOff val="80000"/>
                  </a:schemeClr>
                </a:solidFill>
                <a:latin typeface="Times New Roman"/>
                <a:cs typeface="Times New Roman"/>
              </a:rPr>
              <a:t>.</a:t>
            </a:r>
            <a:endParaRPr lang="en-US" sz="4000" baseline="-25000" dirty="0">
              <a:solidFill>
                <a:schemeClr val="accent5">
                  <a:lumMod val="20000"/>
                  <a:lumOff val="80000"/>
                </a:schemeClr>
              </a:solidFill>
              <a:latin typeface="Times New Roman"/>
              <a:cs typeface="Times New Roman"/>
            </a:endParaRPr>
          </a:p>
          <a:p>
            <a:r>
              <a:rPr lang="en-US" sz="4000" dirty="0">
                <a:latin typeface="Times New Roman"/>
                <a:cs typeface="Times New Roman"/>
              </a:rPr>
              <a:t>         (C</a:t>
            </a:r>
            <a:r>
              <a:rPr lang="en-US" sz="4000" baseline="-25000" dirty="0">
                <a:latin typeface="Times New Roman"/>
                <a:cs typeface="Times New Roman"/>
              </a:rPr>
              <a:t>1</a:t>
            </a:r>
            <a:r>
              <a:rPr lang="en-US" sz="4000" dirty="0">
                <a:latin typeface="Times New Roman"/>
                <a:cs typeface="Times New Roman"/>
              </a:rPr>
              <a:t>- Rw) A</a:t>
            </a:r>
            <a:r>
              <a:rPr lang="en-US" sz="4000" baseline="-25000" dirty="0">
                <a:latin typeface="Times New Roman"/>
                <a:cs typeface="Times New Roman"/>
              </a:rPr>
              <a:t>o</a:t>
            </a:r>
          </a:p>
        </p:txBody>
      </p:sp>
      <p:sp>
        <p:nvSpPr>
          <p:cNvPr id="83" name="TextBox 82"/>
          <p:cNvSpPr txBox="1"/>
          <p:nvPr/>
        </p:nvSpPr>
        <p:spPr>
          <a:xfrm>
            <a:off x="25446803" y="29383832"/>
            <a:ext cx="4083169" cy="296491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571500" indent="-571500">
              <a:buFont typeface="Arial"/>
              <a:buChar char="•"/>
            </a:pPr>
            <a:r>
              <a:rPr lang="en-US" sz="4000" dirty="0" smtClean="0">
                <a:latin typeface="Times New Roman"/>
                <a:cs typeface="Times New Roman"/>
              </a:rPr>
              <a:t>C</a:t>
            </a:r>
            <a:r>
              <a:rPr lang="en-US" sz="4000" baseline="-25000" dirty="0" smtClean="0">
                <a:latin typeface="Times New Roman"/>
                <a:cs typeface="Times New Roman"/>
              </a:rPr>
              <a:t>2</a:t>
            </a:r>
            <a:r>
              <a:rPr lang="en-US" sz="4000" dirty="0" smtClean="0">
                <a:latin typeface="Times New Roman"/>
                <a:cs typeface="Times New Roman"/>
              </a:rPr>
              <a:t> = </a:t>
            </a:r>
            <a:r>
              <a:rPr lang="en-US" sz="4000" u="sng" dirty="0" smtClean="0">
                <a:latin typeface="Times New Roman"/>
                <a:cs typeface="Times New Roman"/>
              </a:rPr>
              <a:t>       1        </a:t>
            </a:r>
            <a:r>
              <a:rPr lang="en-US" sz="4000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Times New Roman"/>
                <a:cs typeface="Times New Roman"/>
              </a:rPr>
              <a:t>.</a:t>
            </a:r>
          </a:p>
          <a:p>
            <a:pPr>
              <a:lnSpc>
                <a:spcPct val="80000"/>
              </a:lnSpc>
            </a:pPr>
            <a:r>
              <a:rPr lang="en-US" sz="4000" dirty="0" smtClean="0">
                <a:latin typeface="Times New Roman"/>
                <a:cs typeface="Times New Roman"/>
              </a:rPr>
              <a:t>             A * slope</a:t>
            </a:r>
          </a:p>
          <a:p>
            <a:pPr>
              <a:lnSpc>
                <a:spcPct val="80000"/>
              </a:lnSpc>
            </a:pPr>
            <a:endParaRPr lang="en-US" sz="4000" dirty="0" smtClean="0">
              <a:latin typeface="Times New Roman"/>
              <a:cs typeface="Times New Roman"/>
            </a:endParaRPr>
          </a:p>
          <a:p>
            <a:pPr marL="571500" indent="-571500">
              <a:lnSpc>
                <a:spcPct val="80000"/>
              </a:lnSpc>
              <a:buFont typeface="Arial"/>
              <a:buChar char="•"/>
            </a:pPr>
            <a:r>
              <a:rPr lang="en-US" sz="4000" dirty="0" smtClean="0">
                <a:latin typeface="Times New Roman"/>
                <a:cs typeface="Times New Roman"/>
              </a:rPr>
              <a:t>Intercept = C</a:t>
            </a:r>
            <a:r>
              <a:rPr lang="en-US" sz="4000" baseline="-25000" dirty="0" smtClean="0">
                <a:latin typeface="Times New Roman"/>
                <a:cs typeface="Times New Roman"/>
              </a:rPr>
              <a:t>1</a:t>
            </a:r>
          </a:p>
          <a:p>
            <a:endParaRPr lang="en-US" baseline="-25000" dirty="0">
              <a:latin typeface="Times New Roman"/>
              <a:cs typeface="Times New Roman"/>
            </a:endParaRPr>
          </a:p>
        </p:txBody>
      </p:sp>
      <p:graphicFrame>
        <p:nvGraphicFramePr>
          <p:cNvPr id="84" name="Table 8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64181417"/>
              </p:ext>
            </p:extLst>
          </p:nvPr>
        </p:nvGraphicFramePr>
        <p:xfrm>
          <a:off x="35836314" y="14176827"/>
          <a:ext cx="6729758" cy="4389120"/>
        </p:xfrm>
        <a:graphic>
          <a:graphicData uri="http://schemas.openxmlformats.org/drawingml/2006/table">
            <a:tbl>
              <a:tblPr/>
              <a:tblGrid>
                <a:gridCol w="3408204"/>
                <a:gridCol w="3321554"/>
              </a:tblGrid>
              <a:tr h="457200">
                <a:tc>
                  <a:txBody>
                    <a:bodyPr/>
                    <a:lstStyle/>
                    <a:p>
                      <a:pPr algn="l" fontAlgn="b"/>
                      <a:r>
                        <a:rPr lang="en-US" sz="3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cs typeface="Times New Roman"/>
                        </a:rPr>
                        <a:t># of Plates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3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cs typeface="Times New Roman"/>
                        </a:rPr>
                        <a:t>15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algn="l" fontAlgn="b"/>
                      <a:r>
                        <a:rPr lang="en-US" sz="3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  <a:cs typeface="Times New Roman"/>
                        </a:rPr>
                        <a:t>Length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3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cs typeface="Times New Roman"/>
                        </a:rPr>
                        <a:t>0.20 m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algn="l" fontAlgn="b"/>
                      <a:r>
                        <a:rPr lang="en-US" sz="3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  <a:cs typeface="Times New Roman"/>
                        </a:rPr>
                        <a:t>Width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3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cs typeface="Times New Roman"/>
                        </a:rPr>
                        <a:t>0.1 m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algn="l" fontAlgn="b"/>
                      <a:r>
                        <a:rPr lang="en-US" sz="3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cs typeface="Times New Roman"/>
                        </a:rPr>
                        <a:t>Thickness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3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cs typeface="Times New Roman"/>
                        </a:rPr>
                        <a:t>1.2 mm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algn="l" fontAlgn="b"/>
                      <a:r>
                        <a:rPr lang="en-US" sz="3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cs typeface="Times New Roman"/>
                        </a:rPr>
                        <a:t>Effective Diameter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3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cs typeface="Times New Roman"/>
                        </a:rPr>
                        <a:t>3.4 mm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algn="l" fontAlgn="b"/>
                      <a:r>
                        <a:rPr lang="en-US" sz="3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  <a:cs typeface="Times New Roman"/>
                        </a:rPr>
                        <a:t>Tho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3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cs typeface="Times New Roman"/>
                        </a:rPr>
                        <a:t>70.0 ℃</a:t>
                      </a:r>
                      <a:r>
                        <a:rPr lang="en-US" sz="3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cs typeface="Times New Roman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algn="l" fontAlgn="b"/>
                      <a:r>
                        <a:rPr lang="en-US" sz="3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  <a:cs typeface="Times New Roman"/>
                        </a:rPr>
                        <a:t>LMTD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3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cs typeface="Times New Roman"/>
                        </a:rPr>
                        <a:t>39.15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algn="l" fontAlgn="b"/>
                      <a:r>
                        <a:rPr lang="en-US" sz="3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  <a:cs typeface="Times New Roman"/>
                        </a:rPr>
                        <a:t>mh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3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cs typeface="Times New Roman"/>
                        </a:rPr>
                        <a:t>3.11 kg/s 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algn="l" fontAlgn="b"/>
                      <a:r>
                        <a:rPr lang="en-US" sz="3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  <a:cs typeface="Times New Roman"/>
                        </a:rPr>
                        <a:t>Flow Type   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3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cs typeface="Times New Roman"/>
                        </a:rPr>
                        <a:t>Counter Current 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85" name="TextBox 84"/>
          <p:cNvSpPr txBox="1"/>
          <p:nvPr/>
        </p:nvSpPr>
        <p:spPr>
          <a:xfrm>
            <a:off x="23857534" y="32062313"/>
            <a:ext cx="31470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800" dirty="0" smtClean="0">
                <a:latin typeface="Times New Roman"/>
                <a:cs typeface="Times New Roman"/>
              </a:rPr>
              <a:t>See Reference [4] for equations </a:t>
            </a:r>
            <a:endParaRPr lang="en-US" sz="1800" dirty="0">
              <a:latin typeface="Times New Roman"/>
              <a:cs typeface="Times New Roman"/>
            </a:endParaRPr>
          </a:p>
        </p:txBody>
      </p:sp>
      <p:sp>
        <p:nvSpPr>
          <p:cNvPr id="86" name="TextBox 85"/>
          <p:cNvSpPr txBox="1"/>
          <p:nvPr/>
        </p:nvSpPr>
        <p:spPr>
          <a:xfrm>
            <a:off x="29964432" y="23822075"/>
            <a:ext cx="12893273" cy="37364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>
              <a:lnSpc>
                <a:spcPct val="80000"/>
              </a:lnSpc>
              <a:buFont typeface="Arial"/>
              <a:buChar char="•"/>
            </a:pPr>
            <a:r>
              <a:rPr lang="en-US" sz="3200" dirty="0" smtClean="0">
                <a:latin typeface="Times New Roman"/>
                <a:cs typeface="Times New Roman"/>
              </a:rPr>
              <a:t>Plate heat exchanger most efficient at exchanging energy</a:t>
            </a:r>
          </a:p>
          <a:p>
            <a:pPr>
              <a:lnSpc>
                <a:spcPct val="80000"/>
              </a:lnSpc>
            </a:pPr>
            <a:endParaRPr lang="en-US" sz="3200" dirty="0" smtClean="0">
              <a:latin typeface="Times New Roman"/>
              <a:cs typeface="Times New Roman"/>
            </a:endParaRPr>
          </a:p>
          <a:p>
            <a:pPr marL="457200" indent="-457200">
              <a:lnSpc>
                <a:spcPct val="80000"/>
              </a:lnSpc>
              <a:buFont typeface="Arial"/>
              <a:buChar char="•"/>
            </a:pPr>
            <a:r>
              <a:rPr lang="en-US" sz="3200" dirty="0" smtClean="0">
                <a:latin typeface="Times New Roman"/>
                <a:cs typeface="Times New Roman"/>
              </a:rPr>
              <a:t>Larger volume flow rate of cold stream, greater overall heat transfer </a:t>
            </a:r>
          </a:p>
          <a:p>
            <a:pPr>
              <a:lnSpc>
                <a:spcPct val="80000"/>
              </a:lnSpc>
            </a:pPr>
            <a:r>
              <a:rPr lang="en-US" sz="3200" dirty="0">
                <a:latin typeface="Times New Roman"/>
                <a:cs typeface="Times New Roman"/>
              </a:rPr>
              <a:t>c</a:t>
            </a:r>
            <a:r>
              <a:rPr lang="en-US" sz="3200" dirty="0" smtClean="0">
                <a:latin typeface="Times New Roman"/>
                <a:cs typeface="Times New Roman"/>
              </a:rPr>
              <a:t>oefficient </a:t>
            </a:r>
          </a:p>
          <a:p>
            <a:pPr>
              <a:lnSpc>
                <a:spcPct val="80000"/>
              </a:lnSpc>
            </a:pPr>
            <a:endParaRPr lang="en-US" sz="3200" dirty="0" smtClean="0">
              <a:latin typeface="Times New Roman"/>
              <a:cs typeface="Times New Roman"/>
            </a:endParaRPr>
          </a:p>
          <a:p>
            <a:pPr marL="457200" indent="-457200">
              <a:lnSpc>
                <a:spcPct val="80000"/>
              </a:lnSpc>
              <a:buFont typeface="Arial"/>
              <a:buChar char="•"/>
            </a:pPr>
            <a:r>
              <a:rPr lang="en-US" sz="3200" dirty="0" smtClean="0">
                <a:latin typeface="Times New Roman"/>
                <a:cs typeface="Times New Roman"/>
              </a:rPr>
              <a:t>Counter current flow had higher heat exchanged</a:t>
            </a:r>
          </a:p>
          <a:p>
            <a:pPr>
              <a:lnSpc>
                <a:spcPct val="80000"/>
              </a:lnSpc>
            </a:pPr>
            <a:endParaRPr lang="en-US" sz="3200" dirty="0" smtClean="0">
              <a:latin typeface="Times New Roman"/>
              <a:cs typeface="Times New Roman"/>
            </a:endParaRPr>
          </a:p>
          <a:p>
            <a:pPr marL="457200" indent="-457200">
              <a:lnSpc>
                <a:spcPct val="80000"/>
              </a:lnSpc>
              <a:buFont typeface="Arial"/>
              <a:buChar char="•"/>
            </a:pPr>
            <a:r>
              <a:rPr lang="en-US" sz="3200" dirty="0" smtClean="0">
                <a:latin typeface="Times New Roman"/>
                <a:cs typeface="Times New Roman"/>
              </a:rPr>
              <a:t>Using the Wilson Plot, the average convection coefficients for the hot and</a:t>
            </a:r>
          </a:p>
          <a:p>
            <a:r>
              <a:rPr lang="en-US" sz="3200" dirty="0" smtClean="0">
                <a:latin typeface="Times New Roman"/>
                <a:cs typeface="Times New Roman"/>
              </a:rPr>
              <a:t>cold water side were calculated in both flow patterns </a:t>
            </a:r>
            <a:endParaRPr lang="en-US" sz="3200" dirty="0">
              <a:latin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89316708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2413</TotalTime>
  <Words>865</Words>
  <Application>Microsoft Macintosh PowerPoint</Application>
  <PresentationFormat>Custom</PresentationFormat>
  <Paragraphs>196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Greg Taylor-Power</dc:creator>
  <cp:lastModifiedBy>MaKenzie Marshall</cp:lastModifiedBy>
  <cp:revision>107</cp:revision>
  <cp:lastPrinted>2015-11-20T18:54:22Z</cp:lastPrinted>
  <dcterms:created xsi:type="dcterms:W3CDTF">2015-11-17T19:25:36Z</dcterms:created>
  <dcterms:modified xsi:type="dcterms:W3CDTF">2017-05-02T18:19:12Z</dcterms:modified>
</cp:coreProperties>
</file>