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xmlns="">
        <p15:guide id="1" orient="horz" pos="9792">
          <p15:clr>
            <a:srgbClr val="A4A3A4"/>
          </p15:clr>
        </p15:guide>
        <p15:guide id="2" pos="12096">
          <p15:clr>
            <a:srgbClr val="A4A3A4"/>
          </p15:clr>
        </p15:guide>
      </p15:sldGuideLst>
    </p:ext>
    <p:ext uri="{2D200454-40CA-4A62-9FC3-DE9A4176ACB9}">
      <p15:notesGuideLst xmlns:p15="http://schemas.microsoft.com/office/powerpoint/2012/main" xmlns="">
        <p15:guide id="1" orient="horz" pos="2304">
          <p15:clr>
            <a:srgbClr val="A4A3A4"/>
          </p15:clr>
        </p15:guide>
        <p15:guide id="2" pos="302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lyssa Bangrazi" initials="AB" lastIdx="8" clrIdx="0"/>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175" autoAdjust="0"/>
    <p:restoredTop sz="99633" autoAdjust="0"/>
  </p:normalViewPr>
  <p:slideViewPr>
    <p:cSldViewPr snapToObjects="1">
      <p:cViewPr>
        <p:scale>
          <a:sx n="50" d="100"/>
          <a:sy n="50" d="100"/>
        </p:scale>
        <p:origin x="1714" y="-58"/>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5/2/2017</a:t>
            </a:fld>
            <a:endParaRPr lang="en-US"/>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smtClean="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34"/>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5/2/2017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5/2/2017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53"/>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5/2/2017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914204" y="46425699"/>
            <a:ext cx="61894400"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448686" y="46425699"/>
            <a:ext cx="61894405"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5/2/2017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45026"/>
            <a:ext cx="3456432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4" y="6959179"/>
            <a:ext cx="16968790"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4"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11" y="6959179"/>
            <a:ext cx="16975455"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11"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5/2/2017</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5/2/2017</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5/2/2017</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6"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6" y="6505789"/>
            <a:ext cx="12634915" cy="2126615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5/2/2017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smtClean="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5/2/2017</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5/2/2017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239199" y="7966712"/>
            <a:ext cx="31103890" cy="1697765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914206" y="7966712"/>
            <a:ext cx="92684915" cy="169776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5/2/2017</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19688" y="1244423"/>
            <a:ext cx="34565433" cy="51816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19688" y="7253644"/>
            <a:ext cx="34565433" cy="20517998"/>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19688" y="28815157"/>
            <a:ext cx="8962233" cy="1655233"/>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5/2/2017</a:t>
            </a:fld>
            <a:endParaRPr lang="en-US"/>
          </a:p>
        </p:txBody>
      </p:sp>
      <p:sp>
        <p:nvSpPr>
          <p:cNvPr id="5" name="Footer Placeholder 4"/>
          <p:cNvSpPr>
            <a:spLocks noGrp="1"/>
          </p:cNvSpPr>
          <p:nvPr>
            <p:ph type="ftr" sz="quarter" idx="3"/>
          </p:nvPr>
        </p:nvSpPr>
        <p:spPr>
          <a:xfrm>
            <a:off x="13121088" y="28815157"/>
            <a:ext cx="12162633" cy="1655233"/>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27522888" y="28815157"/>
            <a:ext cx="8962233" cy="1655233"/>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oleObject" Target="../embeddings/oleObject4.bin"/><Relationship Id="rId3" Type="http://schemas.openxmlformats.org/officeDocument/2006/relationships/notesSlide" Target="../notesSlides/notesSlide1.xml"/><Relationship Id="rId7" Type="http://schemas.openxmlformats.org/officeDocument/2006/relationships/image" Target="../media/image6.jpeg"/><Relationship Id="rId12" Type="http://schemas.openxmlformats.org/officeDocument/2006/relationships/image" Target="../media/image3.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emf"/><Relationship Id="rId11" Type="http://schemas.openxmlformats.org/officeDocument/2006/relationships/oleObject" Target="../embeddings/oleObject3.bin"/><Relationship Id="rId5" Type="http://schemas.openxmlformats.org/officeDocument/2006/relationships/oleObject" Target="../embeddings/oleObject1.bin"/><Relationship Id="rId15" Type="http://schemas.openxmlformats.org/officeDocument/2006/relationships/image" Target="../media/image8.emf"/><Relationship Id="rId10" Type="http://schemas.openxmlformats.org/officeDocument/2006/relationships/image" Target="../media/image2.emf"/><Relationship Id="rId4" Type="http://schemas.openxmlformats.org/officeDocument/2006/relationships/image" Target="../media/image5.jpeg"/><Relationship Id="rId9" Type="http://schemas.openxmlformats.org/officeDocument/2006/relationships/oleObject" Target="../embeddings/oleObject2.bin"/><Relationship Id="rId1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dotGrid">
          <a:fgClr>
            <a:schemeClr val="bg1"/>
          </a:fgClr>
          <a:bgClr>
            <a:prstClr val="white"/>
          </a:bgClr>
        </a:patt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4911674" y="868779"/>
            <a:ext cx="28646806" cy="1967090"/>
          </a:xfrm>
        </p:spPr>
        <p:txBody>
          <a:bodyPr/>
          <a:lstStyle/>
          <a:p>
            <a:r>
              <a:rPr lang="en-US" sz="6600" dirty="0" smtClean="0">
                <a:cs typeface="Helvetica"/>
              </a:rPr>
              <a:t>The Development of Cytotoxic Ruthenium (II) </a:t>
            </a:r>
            <a:r>
              <a:rPr lang="en-US" sz="6600" dirty="0" err="1" smtClean="0">
                <a:cs typeface="Helvetica"/>
              </a:rPr>
              <a:t>Arene</a:t>
            </a:r>
            <a:r>
              <a:rPr lang="en-US" sz="6600" dirty="0" smtClean="0">
                <a:cs typeface="Helvetica"/>
              </a:rPr>
              <a:t> </a:t>
            </a:r>
            <a:r>
              <a:rPr lang="en-US" sz="6600" dirty="0" err="1" smtClean="0">
                <a:cs typeface="Helvetica"/>
              </a:rPr>
              <a:t>Cyclometalates</a:t>
            </a:r>
            <a:r>
              <a:rPr lang="en-US" sz="6600" dirty="0" smtClean="0">
                <a:cs typeface="Helvetica"/>
              </a:rPr>
              <a:t> Using Various pH Dependent Ligands</a:t>
            </a:r>
            <a:endParaRPr lang="en-US" sz="6600" baseline="-25000" dirty="0">
              <a:cs typeface="Helvetica"/>
            </a:endParaRPr>
          </a:p>
        </p:txBody>
      </p:sp>
      <p:sp>
        <p:nvSpPr>
          <p:cNvPr id="14361" name="TextBox 301"/>
          <p:cNvSpPr txBox="1">
            <a:spLocks noChangeArrowheads="1"/>
          </p:cNvSpPr>
          <p:nvPr/>
        </p:nvSpPr>
        <p:spPr bwMode="auto">
          <a:xfrm>
            <a:off x="1163320" y="3145114"/>
            <a:ext cx="35871150" cy="1242795"/>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300" baseline="-25000" dirty="0" smtClean="0">
                <a:latin typeface="Calibri"/>
                <a:cs typeface="Calibri"/>
              </a:rPr>
              <a:t>Alyssa  J. </a:t>
            </a:r>
            <a:r>
              <a:rPr lang="en-US" sz="4300" baseline="-25000" dirty="0" err="1" smtClean="0">
                <a:latin typeface="Calibri"/>
                <a:cs typeface="Calibri"/>
              </a:rPr>
              <a:t>Bangrazi</a:t>
            </a:r>
            <a:endParaRPr lang="en-US" sz="4300" baseline="-25000" dirty="0" smtClean="0">
              <a:latin typeface="Calibri"/>
              <a:cs typeface="Calibri"/>
            </a:endParaRPr>
          </a:p>
          <a:p>
            <a:pPr algn="ctr"/>
            <a:r>
              <a:rPr lang="en-US" sz="3500" baseline="-25000" dirty="0" smtClean="0">
                <a:latin typeface="Calibri"/>
                <a:cs typeface="Calibri"/>
              </a:rPr>
              <a:t>University </a:t>
            </a:r>
            <a:r>
              <a:rPr lang="en-US" sz="3500" baseline="-25000" dirty="0">
                <a:latin typeface="Calibri"/>
                <a:cs typeface="Calibri"/>
              </a:rPr>
              <a:t>of New Hampshire, Department of Chemistry </a:t>
            </a:r>
          </a:p>
          <a:p>
            <a:pPr algn="ctr"/>
            <a:r>
              <a:rPr lang="en-US" sz="3500" baseline="-25000" dirty="0" smtClean="0">
                <a:latin typeface="Calibri"/>
                <a:cs typeface="Calibri"/>
              </a:rPr>
              <a:t>ab2015@wildcats.unh.edu</a:t>
            </a:r>
            <a:endParaRPr lang="en-US" sz="3500" baseline="-25000" dirty="0">
              <a:latin typeface="Calibri"/>
              <a:cs typeface="Calibri"/>
            </a:endParaRPr>
          </a:p>
        </p:txBody>
      </p:sp>
      <p:pic>
        <p:nvPicPr>
          <p:cNvPr id="71" name="Picture 18" descr="C:\Users\caitlin\Pictures\UNH_Primary_Vert_CMYK.jpg"/>
          <p:cNvPicPr>
            <a:picLocks noChangeAspect="1" noChangeArrowheads="1"/>
          </p:cNvPicPr>
          <p:nvPr/>
        </p:nvPicPr>
        <p:blipFill>
          <a:blip r:embed="rId4" cstate="print"/>
          <a:srcRect l="35292" r="36543" b="31684"/>
          <a:stretch>
            <a:fillRect/>
          </a:stretch>
        </p:blipFill>
        <p:spPr bwMode="auto">
          <a:xfrm>
            <a:off x="34458776" y="540108"/>
            <a:ext cx="3345439" cy="2557757"/>
          </a:xfrm>
          <a:prstGeom prst="rect">
            <a:avLst/>
          </a:prstGeom>
          <a:noFill/>
        </p:spPr>
      </p:pic>
      <p:pic>
        <p:nvPicPr>
          <p:cNvPr id="76" name="Picture 18" descr="C:\Users\caitlin\Pictures\UNH_Primary_Vert_CMYK.jpg"/>
          <p:cNvPicPr>
            <a:picLocks noChangeAspect="1" noChangeArrowheads="1"/>
          </p:cNvPicPr>
          <p:nvPr/>
        </p:nvPicPr>
        <p:blipFill>
          <a:blip r:embed="rId4" cstate="print"/>
          <a:srcRect l="35292" r="36543" b="31684"/>
          <a:stretch>
            <a:fillRect/>
          </a:stretch>
        </p:blipFill>
        <p:spPr bwMode="auto">
          <a:xfrm>
            <a:off x="617087" y="573446"/>
            <a:ext cx="3345439" cy="2557757"/>
          </a:xfrm>
          <a:prstGeom prst="rect">
            <a:avLst/>
          </a:prstGeom>
          <a:noFill/>
        </p:spPr>
      </p:pic>
      <p:sp>
        <p:nvSpPr>
          <p:cNvPr id="3" name="TextBox 2"/>
          <p:cNvSpPr txBox="1"/>
          <p:nvPr/>
        </p:nvSpPr>
        <p:spPr>
          <a:xfrm>
            <a:off x="617087" y="5000728"/>
            <a:ext cx="9898513" cy="907238"/>
          </a:xfrm>
          <a:prstGeom prst="rect">
            <a:avLst/>
          </a:prstGeom>
          <a:solidFill>
            <a:schemeClr val="accent1">
              <a:lumMod val="75000"/>
            </a:schemeClr>
          </a:solidFill>
        </p:spPr>
        <p:txBody>
          <a:bodyPr wrap="square" lIns="75508" tIns="37752" rIns="75508" bIns="37752" rtlCol="0" anchor="ctr">
            <a:spAutoFit/>
          </a:bodyPr>
          <a:lstStyle/>
          <a:p>
            <a:pPr algn="ctr"/>
            <a:r>
              <a:rPr lang="en-US" sz="5400" b="1" dirty="0" smtClean="0">
                <a:solidFill>
                  <a:schemeClr val="bg1"/>
                </a:solidFill>
                <a:latin typeface="+mj-lt"/>
              </a:rPr>
              <a:t>Introduction</a:t>
            </a:r>
            <a:r>
              <a:rPr lang="en-US" sz="4800" b="1" dirty="0" smtClean="0">
                <a:solidFill>
                  <a:schemeClr val="bg1"/>
                </a:solidFill>
                <a:latin typeface="+mj-lt"/>
              </a:rPr>
              <a:t> </a:t>
            </a:r>
            <a:endParaRPr lang="en-US" sz="4800" b="1" dirty="0">
              <a:solidFill>
                <a:schemeClr val="bg1"/>
              </a:solidFill>
              <a:latin typeface="+mj-lt"/>
            </a:endParaRPr>
          </a:p>
        </p:txBody>
      </p:sp>
      <p:sp>
        <p:nvSpPr>
          <p:cNvPr id="164" name="Rectangle 163"/>
          <p:cNvSpPr/>
          <p:nvPr/>
        </p:nvSpPr>
        <p:spPr>
          <a:xfrm>
            <a:off x="617087" y="5000728"/>
            <a:ext cx="9898513" cy="2543275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29" name="TextBox 128"/>
          <p:cNvSpPr txBox="1"/>
          <p:nvPr/>
        </p:nvSpPr>
        <p:spPr>
          <a:xfrm>
            <a:off x="26441400" y="21708178"/>
            <a:ext cx="10618470" cy="915296"/>
          </a:xfrm>
          <a:prstGeom prst="rect">
            <a:avLst/>
          </a:prstGeom>
          <a:solidFill>
            <a:schemeClr val="accent1">
              <a:lumMod val="75000"/>
            </a:schemeClr>
          </a:solidFill>
        </p:spPr>
        <p:txBody>
          <a:bodyPr wrap="square" lIns="83485" tIns="41742" rIns="83485" bIns="41742" rtlCol="0" anchor="ctr">
            <a:spAutoFit/>
          </a:bodyPr>
          <a:lstStyle/>
          <a:p>
            <a:pPr algn="ctr"/>
            <a:r>
              <a:rPr lang="en-US" sz="5400" b="1" dirty="0" smtClean="0">
                <a:solidFill>
                  <a:schemeClr val="bg1"/>
                </a:solidFill>
                <a:latin typeface="+mj-lt"/>
              </a:rPr>
              <a:t>Acknowledgements </a:t>
            </a:r>
            <a:endParaRPr lang="en-US" sz="5400" b="1" dirty="0">
              <a:solidFill>
                <a:schemeClr val="bg1"/>
              </a:solidFill>
              <a:latin typeface="+mj-lt"/>
            </a:endParaRPr>
          </a:p>
        </p:txBody>
      </p:sp>
      <p:sp>
        <p:nvSpPr>
          <p:cNvPr id="47" name="Rectangle 46"/>
          <p:cNvSpPr/>
          <p:nvPr/>
        </p:nvSpPr>
        <p:spPr>
          <a:xfrm>
            <a:off x="10972800" y="5000729"/>
            <a:ext cx="15011400" cy="25432750"/>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28" name="Rectangle 27"/>
          <p:cNvSpPr/>
          <p:nvPr/>
        </p:nvSpPr>
        <p:spPr>
          <a:xfrm>
            <a:off x="26441400" y="23290112"/>
            <a:ext cx="10618470" cy="1077218"/>
          </a:xfrm>
          <a:prstGeom prst="rect">
            <a:avLst/>
          </a:prstGeom>
        </p:spPr>
        <p:txBody>
          <a:bodyPr wrap="square">
            <a:spAutoFit/>
          </a:bodyPr>
          <a:lstStyle/>
          <a:p>
            <a:pPr algn="ctr"/>
            <a:r>
              <a:rPr lang="en-US" sz="3200" dirty="0" smtClean="0">
                <a:latin typeface="Cambria Math" panose="02040503050406030204" pitchFamily="18" charset="0"/>
                <a:ea typeface="Cambria Math" panose="02040503050406030204" pitchFamily="18" charset="0"/>
              </a:rPr>
              <a:t>Zane </a:t>
            </a:r>
            <a:r>
              <a:rPr lang="en-US" sz="3200" dirty="0" err="1" smtClean="0">
                <a:latin typeface="Cambria Math" panose="02040503050406030204" pitchFamily="18" charset="0"/>
                <a:ea typeface="Cambria Math" panose="02040503050406030204" pitchFamily="18" charset="0"/>
              </a:rPr>
              <a:t>Relethford</a:t>
            </a:r>
            <a:r>
              <a:rPr lang="en-US" sz="3200" dirty="0" smtClean="0">
                <a:latin typeface="Cambria Math" panose="02040503050406030204" pitchFamily="18" charset="0"/>
                <a:ea typeface="Cambria Math" panose="02040503050406030204" pitchFamily="18" charset="0"/>
              </a:rPr>
              <a:t>, Dr. Roy </a:t>
            </a:r>
            <a:r>
              <a:rPr lang="en-US" sz="3200" dirty="0" err="1" smtClean="0">
                <a:latin typeface="Cambria Math" panose="02040503050406030204" pitchFamily="18" charset="0"/>
                <a:ea typeface="Cambria Math" panose="02040503050406030204" pitchFamily="18" charset="0"/>
              </a:rPr>
              <a:t>Planalp</a:t>
            </a:r>
            <a:r>
              <a:rPr lang="en-US" sz="3200" dirty="0" smtClean="0">
                <a:latin typeface="Cambria Math" panose="02040503050406030204" pitchFamily="18" charset="0"/>
                <a:ea typeface="Cambria Math" panose="02040503050406030204" pitchFamily="18" charset="0"/>
              </a:rPr>
              <a:t> and the UNH Department of Chemistry</a:t>
            </a:r>
            <a:endParaRPr lang="en-US" sz="3200" dirty="0">
              <a:latin typeface="Cambria Math" panose="02040503050406030204" pitchFamily="18" charset="0"/>
              <a:ea typeface="Cambria Math" panose="02040503050406030204" pitchFamily="18" charset="0"/>
            </a:endParaRPr>
          </a:p>
        </p:txBody>
      </p:sp>
      <p:sp>
        <p:nvSpPr>
          <p:cNvPr id="14337" name="TextBox 14336"/>
          <p:cNvSpPr txBox="1"/>
          <p:nvPr/>
        </p:nvSpPr>
        <p:spPr>
          <a:xfrm>
            <a:off x="10972799" y="5000728"/>
            <a:ext cx="15011400" cy="923330"/>
          </a:xfrm>
          <a:prstGeom prst="rect">
            <a:avLst/>
          </a:prstGeom>
          <a:solidFill>
            <a:schemeClr val="accent1">
              <a:lumMod val="75000"/>
            </a:schemeClr>
          </a:solidFill>
        </p:spPr>
        <p:txBody>
          <a:bodyPr wrap="square" rtlCol="0">
            <a:spAutoFit/>
          </a:bodyPr>
          <a:lstStyle/>
          <a:p>
            <a:pPr algn="ctr">
              <a:spcAft>
                <a:spcPts val="800"/>
              </a:spcAft>
            </a:pPr>
            <a:r>
              <a:rPr lang="en-US" sz="5400" b="1" dirty="0" smtClean="0">
                <a:solidFill>
                  <a:schemeClr val="bg1"/>
                </a:solidFill>
                <a:latin typeface="+mj-lt"/>
              </a:rPr>
              <a:t>Results and Discussion</a:t>
            </a:r>
          </a:p>
        </p:txBody>
      </p:sp>
      <p:sp>
        <p:nvSpPr>
          <p:cNvPr id="35" name="Rectangle 34"/>
          <p:cNvSpPr/>
          <p:nvPr/>
        </p:nvSpPr>
        <p:spPr>
          <a:xfrm>
            <a:off x="26441400" y="5000728"/>
            <a:ext cx="10618470" cy="25406679"/>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6441400" y="4975470"/>
            <a:ext cx="10618470" cy="907238"/>
          </a:xfrm>
          <a:prstGeom prst="rect">
            <a:avLst/>
          </a:prstGeom>
          <a:solidFill>
            <a:schemeClr val="accent1">
              <a:lumMod val="75000"/>
            </a:schemeClr>
          </a:solidFill>
        </p:spPr>
        <p:txBody>
          <a:bodyPr wrap="square" lIns="75508" tIns="37752" rIns="75508" bIns="37752" rtlCol="0" anchor="ctr">
            <a:spAutoFit/>
          </a:bodyPr>
          <a:lstStyle/>
          <a:p>
            <a:pPr algn="ctr"/>
            <a:r>
              <a:rPr lang="en-US" sz="5400" b="1" dirty="0" smtClean="0">
                <a:solidFill>
                  <a:schemeClr val="bg1"/>
                </a:solidFill>
                <a:latin typeface="+mj-lt"/>
              </a:rPr>
              <a:t>Conclusions</a:t>
            </a:r>
            <a:endParaRPr lang="en-US" sz="5400" b="1" dirty="0">
              <a:solidFill>
                <a:schemeClr val="bg1"/>
              </a:solidFill>
              <a:latin typeface="+mj-lt"/>
            </a:endParaRPr>
          </a:p>
        </p:txBody>
      </p:sp>
      <p:sp>
        <p:nvSpPr>
          <p:cNvPr id="38" name="TextBox 37"/>
          <p:cNvSpPr txBox="1"/>
          <p:nvPr/>
        </p:nvSpPr>
        <p:spPr>
          <a:xfrm>
            <a:off x="26454100" y="24990939"/>
            <a:ext cx="10618470" cy="907238"/>
          </a:xfrm>
          <a:prstGeom prst="rect">
            <a:avLst/>
          </a:prstGeom>
          <a:solidFill>
            <a:schemeClr val="accent1">
              <a:lumMod val="75000"/>
            </a:schemeClr>
          </a:solidFill>
        </p:spPr>
        <p:txBody>
          <a:bodyPr wrap="square" lIns="75508" tIns="37752" rIns="75508" bIns="37752" rtlCol="0" anchor="ctr">
            <a:spAutoFit/>
          </a:bodyPr>
          <a:lstStyle/>
          <a:p>
            <a:pPr algn="ctr"/>
            <a:r>
              <a:rPr lang="en-US" sz="5400" b="1" dirty="0" smtClean="0">
                <a:solidFill>
                  <a:schemeClr val="bg1"/>
                </a:solidFill>
                <a:latin typeface="+mj-lt"/>
              </a:rPr>
              <a:t>References</a:t>
            </a:r>
            <a:endParaRPr lang="en-US" sz="5400" b="1" dirty="0">
              <a:solidFill>
                <a:schemeClr val="bg1"/>
              </a:solidFill>
              <a:latin typeface="+mj-lt"/>
            </a:endParaRPr>
          </a:p>
        </p:txBody>
      </p:sp>
      <p:sp>
        <p:nvSpPr>
          <p:cNvPr id="6" name="TextBox 5"/>
          <p:cNvSpPr txBox="1"/>
          <p:nvPr/>
        </p:nvSpPr>
        <p:spPr>
          <a:xfrm>
            <a:off x="604378" y="28868696"/>
            <a:ext cx="9898513" cy="1384995"/>
          </a:xfrm>
          <a:prstGeom prst="rect">
            <a:avLst/>
          </a:prstGeom>
          <a:noFill/>
        </p:spPr>
        <p:txBody>
          <a:bodyPr wrap="square" rtlCol="0">
            <a:spAutoFit/>
          </a:bodyPr>
          <a:lstStyle/>
          <a:p>
            <a:pPr algn="just"/>
            <a:r>
              <a:rPr lang="en-US" sz="2800" b="1" dirty="0" smtClean="0">
                <a:latin typeface="Cambria Math" panose="02040503050406030204" pitchFamily="18" charset="0"/>
                <a:ea typeface="Cambria Math" panose="02040503050406030204" pitchFamily="18" charset="0"/>
                <a:cs typeface="Arial" panose="020B0604020202020204" pitchFamily="34" charset="0"/>
              </a:rPr>
              <a:t>Scheme 1:  </a:t>
            </a:r>
            <a:r>
              <a:rPr lang="en-US" sz="2800" dirty="0" smtClean="0">
                <a:latin typeface="Cambria Math" panose="02040503050406030204" pitchFamily="18" charset="0"/>
                <a:ea typeface="Cambria Math" panose="02040503050406030204" pitchFamily="18" charset="0"/>
              </a:rPr>
              <a:t>The synthesis of </a:t>
            </a:r>
            <a:r>
              <a:rPr lang="en-US" sz="2800" dirty="0">
                <a:latin typeface="Cambria Math" panose="02040503050406030204" pitchFamily="18" charset="0"/>
                <a:ea typeface="Cambria Math" panose="02040503050406030204" pitchFamily="18" charset="0"/>
              </a:rPr>
              <a:t>1-substituted 4-phenyl 1,2,3-triazole featuring the alkyl halide R group, </a:t>
            </a:r>
            <a:r>
              <a:rPr lang="en-US" sz="2800" dirty="0" smtClean="0">
                <a:latin typeface="Cambria Math" panose="02040503050406030204" pitchFamily="18" charset="0"/>
                <a:ea typeface="Cambria Math" panose="02040503050406030204" pitchFamily="18" charset="0"/>
              </a:rPr>
              <a:t>1-bromo-2-methylpropane.</a:t>
            </a:r>
            <a:r>
              <a:rPr lang="en-US" sz="2800" b="1" dirty="0" smtClean="0">
                <a:latin typeface="Cambria Math" panose="02040503050406030204" pitchFamily="18" charset="0"/>
                <a:ea typeface="Cambria Math" panose="02040503050406030204" pitchFamily="18" charset="0"/>
                <a:cs typeface="Arial" panose="020B0604020202020204" pitchFamily="34" charset="0"/>
              </a:rPr>
              <a:t> </a:t>
            </a:r>
            <a:endParaRPr lang="en-US" sz="2800" dirty="0">
              <a:latin typeface="Cambria Math" panose="02040503050406030204" pitchFamily="18" charset="0"/>
              <a:ea typeface="Cambria Math" panose="02040503050406030204" pitchFamily="18" charset="0"/>
              <a:cs typeface="Arial" panose="020B0604020202020204" pitchFamily="34" charset="0"/>
            </a:endParaRPr>
          </a:p>
        </p:txBody>
      </p:sp>
      <p:sp>
        <p:nvSpPr>
          <p:cNvPr id="33" name="TextBox 32"/>
          <p:cNvSpPr txBox="1"/>
          <p:nvPr/>
        </p:nvSpPr>
        <p:spPr>
          <a:xfrm>
            <a:off x="617086" y="19735800"/>
            <a:ext cx="9898513" cy="907238"/>
          </a:xfrm>
          <a:prstGeom prst="rect">
            <a:avLst/>
          </a:prstGeom>
          <a:solidFill>
            <a:schemeClr val="accent1">
              <a:lumMod val="75000"/>
            </a:schemeClr>
          </a:solidFill>
        </p:spPr>
        <p:txBody>
          <a:bodyPr wrap="square" lIns="75508" tIns="37752" rIns="75508" bIns="37752" rtlCol="0" anchor="ctr">
            <a:spAutoFit/>
          </a:bodyPr>
          <a:lstStyle/>
          <a:p>
            <a:pPr algn="ctr"/>
            <a:r>
              <a:rPr lang="en-US" sz="5400" b="1" dirty="0" smtClean="0">
                <a:solidFill>
                  <a:schemeClr val="bg1"/>
                </a:solidFill>
                <a:latin typeface="+mj-lt"/>
              </a:rPr>
              <a:t>Experimental Design</a:t>
            </a:r>
            <a:endParaRPr lang="en-US" sz="5400" b="1" dirty="0">
              <a:solidFill>
                <a:schemeClr val="bg1"/>
              </a:solidFill>
              <a:latin typeface="+mj-lt"/>
            </a:endParaRPr>
          </a:p>
        </p:txBody>
      </p:sp>
      <p:sp>
        <p:nvSpPr>
          <p:cNvPr id="34" name="TextBox 33"/>
          <p:cNvSpPr txBox="1"/>
          <p:nvPr/>
        </p:nvSpPr>
        <p:spPr>
          <a:xfrm>
            <a:off x="14990445" y="16230600"/>
            <a:ext cx="8267700" cy="400110"/>
          </a:xfrm>
          <a:prstGeom prst="rect">
            <a:avLst/>
          </a:prstGeom>
          <a:noFill/>
        </p:spPr>
        <p:txBody>
          <a:bodyPr wrap="square" rtlCol="0">
            <a:spAutoFit/>
          </a:bodyPr>
          <a:lstStyle/>
          <a:p>
            <a:pPr algn="just"/>
            <a:endParaRPr lang="en-US" sz="2000" dirty="0">
              <a:latin typeface="Arial" panose="020B0604020202020204" pitchFamily="34" charset="0"/>
              <a:cs typeface="Arial" panose="020B0604020202020204" pitchFamily="34" charset="0"/>
            </a:endParaRPr>
          </a:p>
        </p:txBody>
      </p:sp>
      <p:sp>
        <p:nvSpPr>
          <p:cNvPr id="29" name="TextBox 28"/>
          <p:cNvSpPr txBox="1"/>
          <p:nvPr/>
        </p:nvSpPr>
        <p:spPr>
          <a:xfrm>
            <a:off x="26441400" y="16821633"/>
            <a:ext cx="10618470" cy="907238"/>
          </a:xfrm>
          <a:prstGeom prst="rect">
            <a:avLst/>
          </a:prstGeom>
          <a:solidFill>
            <a:schemeClr val="accent1">
              <a:lumMod val="75000"/>
            </a:schemeClr>
          </a:solidFill>
        </p:spPr>
        <p:txBody>
          <a:bodyPr wrap="square" lIns="75508" tIns="37752" rIns="75508" bIns="37752" rtlCol="0" anchor="ctr">
            <a:spAutoFit/>
          </a:bodyPr>
          <a:lstStyle/>
          <a:p>
            <a:pPr algn="ctr"/>
            <a:r>
              <a:rPr lang="en-US" sz="5400" b="1" dirty="0" smtClean="0">
                <a:solidFill>
                  <a:schemeClr val="bg1"/>
                </a:solidFill>
                <a:latin typeface="+mj-lt"/>
              </a:rPr>
              <a:t>Future Work</a:t>
            </a:r>
            <a:endParaRPr lang="en-US" sz="5400" b="1" dirty="0">
              <a:solidFill>
                <a:schemeClr val="bg1"/>
              </a:solidFill>
              <a:latin typeface="+mj-lt"/>
            </a:endParaRPr>
          </a:p>
        </p:txBody>
      </p:sp>
      <p:sp>
        <p:nvSpPr>
          <p:cNvPr id="15" name="TextBox 14"/>
          <p:cNvSpPr txBox="1"/>
          <p:nvPr/>
        </p:nvSpPr>
        <p:spPr>
          <a:xfrm>
            <a:off x="617087" y="5864788"/>
            <a:ext cx="9898513" cy="9818072"/>
          </a:xfrm>
          <a:prstGeom prst="rect">
            <a:avLst/>
          </a:prstGeom>
          <a:noFill/>
        </p:spPr>
        <p:txBody>
          <a:bodyPr wrap="square" rtlCol="0">
            <a:spAutoFit/>
          </a:bodyPr>
          <a:lstStyle/>
          <a:p>
            <a:pPr algn="just"/>
            <a:r>
              <a:rPr lang="en-US" sz="3200" dirty="0" smtClean="0">
                <a:latin typeface="Cambria Math" panose="02040503050406030204" pitchFamily="18" charset="0"/>
                <a:ea typeface="Cambria Math" panose="02040503050406030204" pitchFamily="18" charset="0"/>
              </a:rPr>
              <a:t>Ruthenium-based </a:t>
            </a:r>
            <a:r>
              <a:rPr lang="en-US" sz="3200" dirty="0" err="1" smtClean="0">
                <a:latin typeface="Cambria Math" panose="02040503050406030204" pitchFamily="18" charset="0"/>
                <a:ea typeface="Cambria Math" panose="02040503050406030204" pitchFamily="18" charset="0"/>
              </a:rPr>
              <a:t>metallodrugs</a:t>
            </a:r>
            <a:r>
              <a:rPr lang="en-US" sz="3200" dirty="0" smtClean="0">
                <a:latin typeface="Cambria Math" panose="02040503050406030204" pitchFamily="18" charset="0"/>
                <a:ea typeface="Cambria Math" panose="02040503050406030204" pitchFamily="18" charset="0"/>
              </a:rPr>
              <a:t> have recently emerged as promising therapeutic agents in anticancer therapy.</a:t>
            </a:r>
            <a:r>
              <a:rPr lang="en-US" sz="3200" baseline="30000" dirty="0" smtClean="0">
                <a:latin typeface="Cambria Math" panose="02040503050406030204" pitchFamily="18" charset="0"/>
                <a:ea typeface="Cambria Math" panose="02040503050406030204" pitchFamily="18" charset="0"/>
              </a:rPr>
              <a:t>1</a:t>
            </a:r>
            <a:r>
              <a:rPr lang="en-US" sz="3200" dirty="0" smtClean="0">
                <a:latin typeface="Cambria Math" panose="02040503050406030204" pitchFamily="18" charset="0"/>
                <a:ea typeface="Cambria Math" panose="02040503050406030204" pitchFamily="18" charset="0"/>
              </a:rPr>
              <a:t> Additionally </a:t>
            </a:r>
            <a:r>
              <a:rPr lang="en-US" sz="3200" dirty="0">
                <a:latin typeface="Cambria Math" panose="02040503050406030204" pitchFamily="18" charset="0"/>
                <a:ea typeface="Cambria Math" panose="02040503050406030204" pitchFamily="18" charset="0"/>
              </a:rPr>
              <a:t>i</a:t>
            </a:r>
            <a:r>
              <a:rPr lang="en-US" sz="3200" dirty="0" smtClean="0">
                <a:latin typeface="Cambria Math" panose="02040503050406030204" pitchFamily="18" charset="0"/>
                <a:ea typeface="Cambria Math" panose="02040503050406030204" pitchFamily="18" charset="0"/>
              </a:rPr>
              <a:t>t has been discovered that these compounds are useful in developing newer anticancer agents whose biological and pharmacological properties can be readily modified by changing the ligand type. This idea was tested experimentally by synthesizing similar compounds that varied by ligand and pH through an adapted procedure from </a:t>
            </a:r>
            <a:r>
              <a:rPr lang="en-US" sz="3200" dirty="0" err="1" smtClean="0">
                <a:latin typeface="Cambria Math" panose="02040503050406030204" pitchFamily="18" charset="0"/>
                <a:ea typeface="Cambria Math" panose="02040503050406030204" pitchFamily="18" charset="0"/>
              </a:rPr>
              <a:t>Riedl</a:t>
            </a:r>
            <a:r>
              <a:rPr lang="en-US" sz="3200" dirty="0" smtClean="0">
                <a:latin typeface="Cambria Math" panose="02040503050406030204" pitchFamily="18" charset="0"/>
                <a:ea typeface="Cambria Math" panose="02040503050406030204" pitchFamily="18" charset="0"/>
              </a:rPr>
              <a:t> et al. </a:t>
            </a:r>
            <a:r>
              <a:rPr lang="en-US" sz="3200" dirty="0">
                <a:latin typeface="Cambria Math" panose="02040503050406030204" pitchFamily="18" charset="0"/>
                <a:ea typeface="Cambria Math" panose="02040503050406030204" pitchFamily="18" charset="0"/>
              </a:rPr>
              <a:t>By changing the ligand as well as the pH, these compounds can be used to study how well they fight cancer cells, due to the diseased cells having a slightly lower pH than healthy cells.</a:t>
            </a:r>
            <a:r>
              <a:rPr lang="en-US" sz="3200" baseline="30000" dirty="0">
                <a:latin typeface="Cambria Math" panose="02040503050406030204" pitchFamily="18" charset="0"/>
                <a:ea typeface="Cambria Math" panose="02040503050406030204" pitchFamily="18" charset="0"/>
              </a:rPr>
              <a:t>2</a:t>
            </a:r>
            <a:r>
              <a:rPr lang="en-US" sz="3200" dirty="0">
                <a:latin typeface="Cambria Math" panose="02040503050406030204" pitchFamily="18" charset="0"/>
                <a:ea typeface="Cambria Math" panose="02040503050406030204" pitchFamily="18" charset="0"/>
              </a:rPr>
              <a:t> Based on this knowledge, a ligand with a pH greater than 7.5 is more likely </a:t>
            </a:r>
            <a:r>
              <a:rPr lang="en-US" sz="3200" dirty="0" smtClean="0">
                <a:latin typeface="Cambria Math" panose="02040503050406030204" pitchFamily="18" charset="0"/>
                <a:ea typeface="Cambria Math" panose="02040503050406030204" pitchFamily="18" charset="0"/>
              </a:rPr>
              <a:t>to </a:t>
            </a:r>
            <a:r>
              <a:rPr lang="en-US" sz="3200" dirty="0">
                <a:latin typeface="Cambria Math" panose="02040503050406030204" pitchFamily="18" charset="0"/>
                <a:ea typeface="Cambria Math" panose="02040503050406030204" pitchFamily="18" charset="0"/>
              </a:rPr>
              <a:t>react with tumor tissue than healthy tissue because the tumor tissue is more acidic.</a:t>
            </a:r>
            <a:r>
              <a:rPr lang="en-US" sz="3200" baseline="30000" dirty="0">
                <a:latin typeface="Cambria Math" panose="02040503050406030204" pitchFamily="18" charset="0"/>
                <a:ea typeface="Cambria Math" panose="02040503050406030204" pitchFamily="18" charset="0"/>
              </a:rPr>
              <a:t>2</a:t>
            </a:r>
            <a:r>
              <a:rPr lang="en-US" sz="3200" dirty="0">
                <a:latin typeface="Cambria Math" panose="02040503050406030204" pitchFamily="18" charset="0"/>
                <a:ea typeface="Cambria Math" panose="02040503050406030204" pitchFamily="18" charset="0"/>
              </a:rPr>
              <a:t> Additionally by changing the ligands, and subsequently the ligands pH, size and charge, the permeability of these compounds can be studied and compared to one other.</a:t>
            </a:r>
          </a:p>
          <a:p>
            <a:endParaRPr lang="en-US" sz="2400" dirty="0" smtClean="0"/>
          </a:p>
        </p:txBody>
      </p:sp>
      <p:sp>
        <p:nvSpPr>
          <p:cNvPr id="4" name="Rectangle 3"/>
          <p:cNvSpPr/>
          <p:nvPr/>
        </p:nvSpPr>
        <p:spPr>
          <a:xfrm>
            <a:off x="594224" y="21027955"/>
            <a:ext cx="9908667" cy="4524315"/>
          </a:xfrm>
          <a:prstGeom prst="rect">
            <a:avLst/>
          </a:prstGeom>
        </p:spPr>
        <p:txBody>
          <a:bodyPr wrap="square">
            <a:spAutoFit/>
          </a:bodyPr>
          <a:lstStyle/>
          <a:p>
            <a:pPr lvl="0" algn="just"/>
            <a:r>
              <a:rPr lang="en-US" sz="3200" dirty="0" smtClean="0">
                <a:solidFill>
                  <a:prstClr val="black"/>
                </a:solidFill>
                <a:latin typeface="Cambria Math" panose="02040503050406030204" pitchFamily="18" charset="0"/>
                <a:ea typeface="Cambria Math" panose="02040503050406030204" pitchFamily="18" charset="0"/>
                <a:cs typeface="Calibri"/>
              </a:rPr>
              <a:t>A multistep synthesis was performed using the starting material 1-bromo-2-methylpropane (A), sodium </a:t>
            </a:r>
            <a:r>
              <a:rPr lang="en-US" sz="3200" dirty="0" err="1" smtClean="0">
                <a:solidFill>
                  <a:prstClr val="black"/>
                </a:solidFill>
                <a:latin typeface="Cambria Math" panose="02040503050406030204" pitchFamily="18" charset="0"/>
                <a:ea typeface="Cambria Math" panose="02040503050406030204" pitchFamily="18" charset="0"/>
                <a:cs typeface="Calibri"/>
              </a:rPr>
              <a:t>azide</a:t>
            </a:r>
            <a:r>
              <a:rPr lang="en-US" sz="3200" dirty="0" smtClean="0">
                <a:solidFill>
                  <a:prstClr val="black"/>
                </a:solidFill>
                <a:latin typeface="Cambria Math" panose="02040503050406030204" pitchFamily="18" charset="0"/>
                <a:ea typeface="Cambria Math" panose="02040503050406030204" pitchFamily="18" charset="0"/>
                <a:cs typeface="Calibri"/>
              </a:rPr>
              <a:t>, sodium ascorbate and </a:t>
            </a:r>
            <a:r>
              <a:rPr lang="en-US" sz="3200" dirty="0" err="1" smtClean="0">
                <a:solidFill>
                  <a:prstClr val="black"/>
                </a:solidFill>
                <a:latin typeface="Cambria Math" panose="02040503050406030204" pitchFamily="18" charset="0"/>
                <a:ea typeface="Cambria Math" panose="02040503050406030204" pitchFamily="18" charset="0"/>
                <a:cs typeface="Calibri"/>
              </a:rPr>
              <a:t>phenylacetylene</a:t>
            </a:r>
            <a:r>
              <a:rPr lang="en-US" sz="3200" dirty="0" smtClean="0">
                <a:solidFill>
                  <a:prstClr val="black"/>
                </a:solidFill>
                <a:latin typeface="Cambria Math" panose="02040503050406030204" pitchFamily="18" charset="0"/>
                <a:ea typeface="Cambria Math" panose="02040503050406030204" pitchFamily="18" charset="0"/>
                <a:cs typeface="Calibri"/>
              </a:rPr>
              <a:t> to yield</a:t>
            </a:r>
            <a:r>
              <a:rPr lang="en-US" sz="3200" dirty="0" smtClean="0">
                <a:solidFill>
                  <a:srgbClr val="FF0000"/>
                </a:solidFill>
                <a:latin typeface="Cambria Math" panose="02040503050406030204" pitchFamily="18" charset="0"/>
                <a:ea typeface="Cambria Math" panose="02040503050406030204" pitchFamily="18" charset="0"/>
                <a:cs typeface="Calibri"/>
              </a:rPr>
              <a:t> </a:t>
            </a:r>
            <a:r>
              <a:rPr lang="en-US" sz="3200" dirty="0" smtClean="0">
                <a:latin typeface="Cambria Math" panose="02040503050406030204" pitchFamily="18" charset="0"/>
                <a:ea typeface="Cambria Math" panose="02040503050406030204" pitchFamily="18" charset="0"/>
                <a:cs typeface="Calibri"/>
              </a:rPr>
              <a:t>63</a:t>
            </a:r>
            <a:r>
              <a:rPr lang="en-US" sz="3200" dirty="0" smtClean="0">
                <a:solidFill>
                  <a:prstClr val="black"/>
                </a:solidFill>
                <a:latin typeface="Cambria Math" panose="02040503050406030204" pitchFamily="18" charset="0"/>
                <a:ea typeface="Cambria Math" panose="02040503050406030204" pitchFamily="18" charset="0"/>
                <a:cs typeface="Calibri"/>
              </a:rPr>
              <a:t>% of the intermediate,  1-methylpropane-4-phenyl-1,2,3-triazole (B).  A substitution reaction  was performed  using  </a:t>
            </a:r>
            <a:r>
              <a:rPr lang="en-US" sz="3200" dirty="0">
                <a:latin typeface="Cambria Math" panose="02040503050406030204" pitchFamily="18" charset="0"/>
                <a:ea typeface="Cambria Math" panose="02040503050406030204" pitchFamily="18" charset="0"/>
              </a:rPr>
              <a:t>[</a:t>
            </a:r>
            <a:r>
              <a:rPr lang="en-US" sz="3200" dirty="0" smtClean="0">
                <a:latin typeface="Cambria Math" panose="02040503050406030204" pitchFamily="18" charset="0"/>
                <a:ea typeface="Cambria Math" panose="02040503050406030204" pitchFamily="18" charset="0"/>
              </a:rPr>
              <a:t>Ru(ρ-</a:t>
            </a:r>
            <a:r>
              <a:rPr lang="en-US" sz="3200" dirty="0" err="1" smtClean="0">
                <a:latin typeface="Cambria Math" panose="02040503050406030204" pitchFamily="18" charset="0"/>
                <a:ea typeface="Cambria Math" panose="02040503050406030204" pitchFamily="18" charset="0"/>
              </a:rPr>
              <a:t>cym</a:t>
            </a:r>
            <a:r>
              <a:rPr lang="en-US" sz="3200" dirty="0" smtClean="0">
                <a:latin typeface="Cambria Math" panose="02040503050406030204" pitchFamily="18" charset="0"/>
                <a:ea typeface="Cambria Math" panose="02040503050406030204" pitchFamily="18" charset="0"/>
              </a:rPr>
              <a:t>)Cl</a:t>
            </a:r>
            <a:r>
              <a:rPr lang="en-US" sz="3200" baseline="-25000" dirty="0" smtClean="0">
                <a:latin typeface="Cambria Math" panose="02040503050406030204" pitchFamily="18" charset="0"/>
                <a:ea typeface="Cambria Math" panose="02040503050406030204" pitchFamily="18" charset="0"/>
              </a:rPr>
              <a:t>2</a:t>
            </a:r>
            <a:r>
              <a:rPr lang="en-US" sz="3200" dirty="0" smtClean="0">
                <a:latin typeface="Cambria Math" panose="02040503050406030204" pitchFamily="18" charset="0"/>
                <a:ea typeface="Cambria Math" panose="02040503050406030204" pitchFamily="18" charset="0"/>
              </a:rPr>
              <a:t>]</a:t>
            </a:r>
            <a:r>
              <a:rPr lang="en-US" sz="3200" baseline="-25000" dirty="0" smtClean="0">
                <a:latin typeface="Cambria Math" panose="02040503050406030204" pitchFamily="18" charset="0"/>
                <a:ea typeface="Cambria Math" panose="02040503050406030204" pitchFamily="18" charset="0"/>
              </a:rPr>
              <a:t>2  </a:t>
            </a:r>
            <a:r>
              <a:rPr lang="en-US" sz="3200" dirty="0" smtClean="0">
                <a:latin typeface="Cambria Math" panose="02040503050406030204" pitchFamily="18" charset="0"/>
                <a:ea typeface="Cambria Math" panose="02040503050406030204" pitchFamily="18" charset="0"/>
              </a:rPr>
              <a:t>and sodium acetate to give 28% product (C</a:t>
            </a:r>
            <a:r>
              <a:rPr lang="en-US" sz="3200" dirty="0">
                <a:latin typeface="Cambria Math" panose="02040503050406030204" pitchFamily="18" charset="0"/>
                <a:ea typeface="Cambria Math" panose="02040503050406030204" pitchFamily="18" charset="0"/>
              </a:rPr>
              <a:t>). Each product was analyzed with </a:t>
            </a:r>
            <a:r>
              <a:rPr lang="en-US" sz="3200" baseline="30000" dirty="0">
                <a:latin typeface="Cambria Math" panose="02040503050406030204" pitchFamily="18" charset="0"/>
                <a:ea typeface="Cambria Math" panose="02040503050406030204" pitchFamily="18" charset="0"/>
              </a:rPr>
              <a:t>1</a:t>
            </a:r>
            <a:r>
              <a:rPr lang="en-US" sz="3200" dirty="0">
                <a:latin typeface="Cambria Math" panose="02040503050406030204" pitchFamily="18" charset="0"/>
                <a:ea typeface="Cambria Math" panose="02040503050406030204" pitchFamily="18" charset="0"/>
              </a:rPr>
              <a:t>H </a:t>
            </a:r>
            <a:r>
              <a:rPr lang="en-US" sz="3200" dirty="0" smtClean="0">
                <a:latin typeface="Cambria Math" panose="02040503050406030204" pitchFamily="18" charset="0"/>
                <a:ea typeface="Cambria Math" panose="02040503050406030204" pitchFamily="18" charset="0"/>
              </a:rPr>
              <a:t>NMR </a:t>
            </a:r>
            <a:r>
              <a:rPr lang="en-US" sz="3200" dirty="0">
                <a:latin typeface="Cambria Math" panose="02040503050406030204" pitchFamily="18" charset="0"/>
                <a:ea typeface="Cambria Math" panose="02040503050406030204" pitchFamily="18" charset="0"/>
              </a:rPr>
              <a:t>to verify </a:t>
            </a:r>
            <a:r>
              <a:rPr lang="en-US" sz="3200" dirty="0" smtClean="0">
                <a:latin typeface="Cambria Math" panose="02040503050406030204" pitchFamily="18" charset="0"/>
                <a:ea typeface="Cambria Math" panose="02040503050406030204" pitchFamily="18" charset="0"/>
              </a:rPr>
              <a:t>purity; and the functionality of the final product was tested through  the method of </a:t>
            </a:r>
            <a:r>
              <a:rPr lang="en-US" sz="3200" dirty="0" err="1" smtClean="0">
                <a:latin typeface="Cambria Math" panose="02040503050406030204" pitchFamily="18" charset="0"/>
                <a:ea typeface="Cambria Math" panose="02040503050406030204" pitchFamily="18" charset="0"/>
              </a:rPr>
              <a:t>aquation-anation</a:t>
            </a:r>
            <a:r>
              <a:rPr lang="en-US" sz="3200" dirty="0" smtClean="0">
                <a:latin typeface="Cambria Math" panose="02040503050406030204" pitchFamily="18" charset="0"/>
                <a:ea typeface="Cambria Math" panose="02040503050406030204" pitchFamily="18" charset="0"/>
              </a:rPr>
              <a:t>. </a:t>
            </a:r>
            <a:endParaRPr lang="en-US" sz="3200" dirty="0">
              <a:solidFill>
                <a:prstClr val="black"/>
              </a:solidFill>
              <a:latin typeface="Cambria Math" panose="02040503050406030204" pitchFamily="18" charset="0"/>
              <a:ea typeface="Cambria Math" panose="02040503050406030204" pitchFamily="18" charset="0"/>
              <a:cs typeface="Calibri"/>
            </a:endParaRPr>
          </a:p>
        </p:txBody>
      </p:sp>
      <p:sp>
        <p:nvSpPr>
          <p:cNvPr id="9" name="TextBox 8"/>
          <p:cNvSpPr txBox="1"/>
          <p:nvPr/>
        </p:nvSpPr>
        <p:spPr>
          <a:xfrm>
            <a:off x="26441400" y="26183718"/>
            <a:ext cx="10593070" cy="4031873"/>
          </a:xfrm>
          <a:prstGeom prst="rect">
            <a:avLst/>
          </a:prstGeom>
          <a:noFill/>
        </p:spPr>
        <p:txBody>
          <a:bodyPr wrap="square" rtlCol="0">
            <a:spAutoFit/>
          </a:bodyPr>
          <a:lstStyle/>
          <a:p>
            <a:r>
              <a:rPr lang="en-US" sz="3200" dirty="0">
                <a:latin typeface="Cambria Math" panose="02040503050406030204" pitchFamily="18" charset="0"/>
                <a:ea typeface="Cambria Math" panose="02040503050406030204" pitchFamily="18" charset="0"/>
              </a:rPr>
              <a:t>1. Christoph. A. R., et. al. Inorganic Chemistry </a:t>
            </a:r>
            <a:r>
              <a:rPr lang="en-US" sz="3200" i="1" dirty="0">
                <a:latin typeface="Cambria Math" panose="02040503050406030204" pitchFamily="18" charset="0"/>
                <a:ea typeface="Cambria Math" panose="02040503050406030204" pitchFamily="18" charset="0"/>
              </a:rPr>
              <a:t>Introducing the 4-Phenyl-1,2,3-Triazole Moiety as a Versatile Scaffold for the Development of Cytotoxic Ruthenium (II) and Osmium (II) </a:t>
            </a:r>
            <a:r>
              <a:rPr lang="en-US" sz="3200" i="1" dirty="0" err="1">
                <a:latin typeface="Cambria Math" panose="02040503050406030204" pitchFamily="18" charset="0"/>
                <a:ea typeface="Cambria Math" panose="02040503050406030204" pitchFamily="18" charset="0"/>
              </a:rPr>
              <a:t>Arene</a:t>
            </a:r>
            <a:r>
              <a:rPr lang="en-US" sz="3200" i="1" dirty="0">
                <a:latin typeface="Cambria Math" panose="02040503050406030204" pitchFamily="18" charset="0"/>
                <a:ea typeface="Cambria Math" panose="02040503050406030204" pitchFamily="18" charset="0"/>
              </a:rPr>
              <a:t> </a:t>
            </a:r>
            <a:r>
              <a:rPr lang="en-US" sz="3200" i="1" dirty="0" err="1">
                <a:latin typeface="Cambria Math" panose="02040503050406030204" pitchFamily="18" charset="0"/>
                <a:ea typeface="Cambria Math" panose="02040503050406030204" pitchFamily="18" charset="0"/>
              </a:rPr>
              <a:t>Cyclometalates</a:t>
            </a:r>
            <a:r>
              <a:rPr lang="en-US" sz="3200" i="1" dirty="0">
                <a:latin typeface="Cambria Math" panose="02040503050406030204" pitchFamily="18" charset="0"/>
                <a:ea typeface="Cambria Math" panose="02040503050406030204" pitchFamily="18" charset="0"/>
              </a:rPr>
              <a:t>,</a:t>
            </a:r>
            <a:r>
              <a:rPr lang="en-US" sz="3200" dirty="0">
                <a:latin typeface="Cambria Math" panose="02040503050406030204" pitchFamily="18" charset="0"/>
                <a:ea typeface="Cambria Math" panose="02040503050406030204" pitchFamily="18" charset="0"/>
              </a:rPr>
              <a:t> 2016</a:t>
            </a:r>
          </a:p>
          <a:p>
            <a:r>
              <a:rPr lang="en-US" sz="3200" dirty="0">
                <a:latin typeface="Cambria Math" panose="02040503050406030204" pitchFamily="18" charset="0"/>
                <a:ea typeface="Cambria Math" panose="02040503050406030204" pitchFamily="18" charset="0"/>
              </a:rPr>
              <a:t>2. </a:t>
            </a:r>
            <a:r>
              <a:rPr lang="en-US" sz="3200" dirty="0" err="1">
                <a:latin typeface="Cambria Math" panose="02040503050406030204" pitchFamily="18" charset="0"/>
                <a:ea typeface="Cambria Math" panose="02040503050406030204" pitchFamily="18" charset="0"/>
              </a:rPr>
              <a:t>Tannock</a:t>
            </a:r>
            <a:r>
              <a:rPr lang="en-US" sz="3200" dirty="0">
                <a:latin typeface="Cambria Math" panose="02040503050406030204" pitchFamily="18" charset="0"/>
                <a:ea typeface="Cambria Math" panose="02040503050406030204" pitchFamily="18" charset="0"/>
              </a:rPr>
              <a:t>. I. F., </a:t>
            </a:r>
            <a:r>
              <a:rPr lang="en-US" sz="3200" dirty="0" err="1">
                <a:latin typeface="Cambria Math" panose="02040503050406030204" pitchFamily="18" charset="0"/>
                <a:ea typeface="Cambria Math" panose="02040503050406030204" pitchFamily="18" charset="0"/>
              </a:rPr>
              <a:t>Rotin</a:t>
            </a:r>
            <a:r>
              <a:rPr lang="en-US" sz="3200" dirty="0">
                <a:latin typeface="Cambria Math" panose="02040503050406030204" pitchFamily="18" charset="0"/>
                <a:ea typeface="Cambria Math" panose="02040503050406030204" pitchFamily="18" charset="0"/>
              </a:rPr>
              <a:t> D. Perspectives in Cancer Research </a:t>
            </a:r>
            <a:r>
              <a:rPr lang="en-US" sz="3200" i="1" dirty="0">
                <a:latin typeface="Cambria Math" panose="02040503050406030204" pitchFamily="18" charset="0"/>
                <a:ea typeface="Cambria Math" panose="02040503050406030204" pitchFamily="18" charset="0"/>
              </a:rPr>
              <a:t>Acid pH in Tumors and Its Potential for Therapeutic Exploitation, </a:t>
            </a:r>
            <a:r>
              <a:rPr lang="en-US" sz="3200" dirty="0">
                <a:latin typeface="Cambria Math" panose="02040503050406030204" pitchFamily="18" charset="0"/>
                <a:ea typeface="Cambria Math" panose="02040503050406030204" pitchFamily="18" charset="0"/>
              </a:rPr>
              <a:t>1989</a:t>
            </a:r>
          </a:p>
          <a:p>
            <a:endParaRPr lang="en-US" sz="3200" dirty="0">
              <a:latin typeface="Cambria Math" panose="02040503050406030204" pitchFamily="18" charset="0"/>
              <a:ea typeface="Cambria Math" panose="020405030504060302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485610232"/>
              </p:ext>
            </p:extLst>
          </p:nvPr>
        </p:nvGraphicFramePr>
        <p:xfrm>
          <a:off x="1676401" y="15287864"/>
          <a:ext cx="3964182" cy="3000136"/>
        </p:xfrm>
        <a:graphic>
          <a:graphicData uri="http://schemas.openxmlformats.org/presentationml/2006/ole">
            <mc:AlternateContent xmlns:mc="http://schemas.openxmlformats.org/markup-compatibility/2006">
              <mc:Choice xmlns:v="urn:schemas-microsoft-com:vml" Requires="v">
                <p:oleObj spid="_x0000_s1169" name="CS ChemDraw Drawing" r:id="rId5" imgW="1572874" imgH="1190323" progId="ChemDraw.Document.6.0">
                  <p:embed/>
                </p:oleObj>
              </mc:Choice>
              <mc:Fallback>
                <p:oleObj name="CS ChemDraw Drawing" r:id="rId5" imgW="1572874" imgH="1190323" progId="ChemDraw.Document.6.0">
                  <p:embed/>
                  <p:pic>
                    <p:nvPicPr>
                      <p:cNvPr id="0" name=""/>
                      <p:cNvPicPr/>
                      <p:nvPr/>
                    </p:nvPicPr>
                    <p:blipFill>
                      <a:blip r:embed="rId6"/>
                      <a:stretch>
                        <a:fillRect/>
                      </a:stretch>
                    </p:blipFill>
                    <p:spPr>
                      <a:xfrm>
                        <a:off x="1676401" y="15287864"/>
                        <a:ext cx="3964182" cy="3000136"/>
                      </a:xfrm>
                      <a:prstGeom prst="rect">
                        <a:avLst/>
                      </a:prstGeom>
                    </p:spPr>
                  </p:pic>
                </p:oleObj>
              </mc:Fallback>
            </mc:AlternateContent>
          </a:graphicData>
        </a:graphic>
      </p:graphicFrame>
      <p:sp>
        <p:nvSpPr>
          <p:cNvPr id="11" name="Rectangle 10"/>
          <p:cNvSpPr/>
          <p:nvPr/>
        </p:nvSpPr>
        <p:spPr>
          <a:xfrm>
            <a:off x="6172199" y="16030545"/>
            <a:ext cx="4330691" cy="1200329"/>
          </a:xfrm>
          <a:prstGeom prst="rect">
            <a:avLst/>
          </a:prstGeom>
        </p:spPr>
        <p:txBody>
          <a:bodyPr wrap="square">
            <a:spAutoFit/>
          </a:bodyPr>
          <a:lstStyle/>
          <a:p>
            <a:r>
              <a:rPr lang="en-US" sz="1800" dirty="0">
                <a:latin typeface="Cambria Math" panose="02040503050406030204" pitchFamily="18" charset="0"/>
                <a:ea typeface="Cambria Math" panose="02040503050406030204" pitchFamily="18" charset="0"/>
              </a:rPr>
              <a:t>a. R= </a:t>
            </a:r>
            <a:r>
              <a:rPr lang="en-US" sz="1800" dirty="0" err="1" smtClean="0">
                <a:latin typeface="Cambria Math" panose="02040503050406030204" pitchFamily="18" charset="0"/>
                <a:ea typeface="Cambria Math" panose="02040503050406030204" pitchFamily="18" charset="0"/>
              </a:rPr>
              <a:t>methylpropane</a:t>
            </a:r>
            <a:r>
              <a:rPr lang="en-US" sz="1800" dirty="0" smtClean="0">
                <a:latin typeface="Cambria Math" panose="02040503050406030204" pitchFamily="18" charset="0"/>
                <a:ea typeface="Cambria Math" panose="02040503050406030204" pitchFamily="18" charset="0"/>
              </a:rPr>
              <a:t> </a:t>
            </a:r>
            <a:endParaRPr lang="en-US" sz="1800" dirty="0">
              <a:latin typeface="Cambria Math" panose="02040503050406030204" pitchFamily="18" charset="0"/>
              <a:ea typeface="Cambria Math" panose="02040503050406030204" pitchFamily="18" charset="0"/>
            </a:endParaRPr>
          </a:p>
          <a:p>
            <a:r>
              <a:rPr lang="en-US" sz="1800" dirty="0">
                <a:latin typeface="Cambria Math" panose="02040503050406030204" pitchFamily="18" charset="0"/>
                <a:ea typeface="Cambria Math" panose="02040503050406030204" pitchFamily="18" charset="0"/>
              </a:rPr>
              <a:t>b. R= </a:t>
            </a:r>
            <a:r>
              <a:rPr lang="en-US" sz="1800" dirty="0" err="1" smtClean="0">
                <a:latin typeface="Cambria Math" panose="02040503050406030204" pitchFamily="18" charset="0"/>
                <a:ea typeface="Cambria Math" panose="02040503050406030204" pitchFamily="18" charset="0"/>
              </a:rPr>
              <a:t>acetophenone</a:t>
            </a:r>
            <a:r>
              <a:rPr lang="en-US" sz="1800" dirty="0" smtClean="0">
                <a:latin typeface="Cambria Math" panose="02040503050406030204" pitchFamily="18" charset="0"/>
                <a:ea typeface="Cambria Math" panose="02040503050406030204" pitchFamily="18" charset="0"/>
              </a:rPr>
              <a:t> </a:t>
            </a:r>
            <a:endParaRPr lang="en-US" sz="1800" dirty="0">
              <a:latin typeface="Cambria Math" panose="02040503050406030204" pitchFamily="18" charset="0"/>
              <a:ea typeface="Cambria Math" panose="02040503050406030204" pitchFamily="18" charset="0"/>
            </a:endParaRPr>
          </a:p>
          <a:p>
            <a:r>
              <a:rPr lang="en-US" sz="1800" dirty="0">
                <a:latin typeface="Cambria Math" panose="02040503050406030204" pitchFamily="18" charset="0"/>
                <a:ea typeface="Cambria Math" panose="02040503050406030204" pitchFamily="18" charset="0"/>
              </a:rPr>
              <a:t>c. R</a:t>
            </a:r>
            <a:r>
              <a:rPr lang="en-US" sz="1800">
                <a:latin typeface="Cambria Math" panose="02040503050406030204" pitchFamily="18" charset="0"/>
                <a:ea typeface="Cambria Math" panose="02040503050406030204" pitchFamily="18" charset="0"/>
              </a:rPr>
              <a:t>= </a:t>
            </a:r>
            <a:r>
              <a:rPr lang="en-US" sz="1800" smtClean="0">
                <a:latin typeface="Cambria Math" panose="02040503050406030204" pitchFamily="18" charset="0"/>
                <a:ea typeface="Cambria Math" panose="02040503050406030204" pitchFamily="18" charset="0"/>
              </a:rPr>
              <a:t>acetanilide </a:t>
            </a:r>
            <a:endParaRPr lang="en-US" sz="1800" dirty="0">
              <a:latin typeface="Cambria Math" panose="02040503050406030204" pitchFamily="18" charset="0"/>
              <a:ea typeface="Cambria Math" panose="02040503050406030204" pitchFamily="18" charset="0"/>
            </a:endParaRPr>
          </a:p>
          <a:p>
            <a:r>
              <a:rPr lang="en-US" sz="1800" dirty="0">
                <a:latin typeface="Cambria Math" panose="02040503050406030204" pitchFamily="18" charset="0"/>
                <a:ea typeface="Cambria Math" panose="02040503050406030204" pitchFamily="18" charset="0"/>
              </a:rPr>
              <a:t>d. R= </a:t>
            </a:r>
            <a:r>
              <a:rPr lang="en-US" sz="1800" dirty="0" smtClean="0">
                <a:latin typeface="Cambria Math" panose="02040503050406030204" pitchFamily="18" charset="0"/>
                <a:ea typeface="Cambria Math" panose="02040503050406030204" pitchFamily="18" charset="0"/>
              </a:rPr>
              <a:t>3-chlorophenol</a:t>
            </a:r>
            <a:endParaRPr lang="en-US" sz="1800" dirty="0">
              <a:latin typeface="Cambria Math" panose="02040503050406030204" pitchFamily="18" charset="0"/>
              <a:ea typeface="Cambria Math" panose="02040503050406030204" pitchFamily="18" charset="0"/>
            </a:endParaRPr>
          </a:p>
        </p:txBody>
      </p:sp>
      <p:sp>
        <p:nvSpPr>
          <p:cNvPr id="37" name="TextBox 36"/>
          <p:cNvSpPr txBox="1"/>
          <p:nvPr/>
        </p:nvSpPr>
        <p:spPr>
          <a:xfrm>
            <a:off x="646366" y="18327522"/>
            <a:ext cx="9898513" cy="954107"/>
          </a:xfrm>
          <a:prstGeom prst="rect">
            <a:avLst/>
          </a:prstGeom>
          <a:noFill/>
        </p:spPr>
        <p:txBody>
          <a:bodyPr wrap="square" rtlCol="0">
            <a:spAutoFit/>
          </a:bodyPr>
          <a:lstStyle/>
          <a:p>
            <a:pPr algn="just"/>
            <a:r>
              <a:rPr lang="en-US" sz="2800" b="1" dirty="0" smtClean="0">
                <a:latin typeface="Cambria Math" panose="02040503050406030204" pitchFamily="18" charset="0"/>
                <a:ea typeface="Cambria Math" panose="02040503050406030204" pitchFamily="18" charset="0"/>
                <a:cs typeface="Arial" panose="020B0604020202020204" pitchFamily="34" charset="0"/>
              </a:rPr>
              <a:t>Figure 1: </a:t>
            </a:r>
            <a:r>
              <a:rPr lang="en-US" sz="2800" dirty="0">
                <a:latin typeface="Cambria Math" panose="02040503050406030204" pitchFamily="18" charset="0"/>
                <a:ea typeface="Cambria Math" panose="02040503050406030204" pitchFamily="18" charset="0"/>
              </a:rPr>
              <a:t>1-substituted 4-phenyl </a:t>
            </a:r>
            <a:r>
              <a:rPr lang="en-US" sz="2800" dirty="0" smtClean="0">
                <a:latin typeface="Cambria Math" panose="02040503050406030204" pitchFamily="18" charset="0"/>
                <a:ea typeface="Cambria Math" panose="02040503050406030204" pitchFamily="18" charset="0"/>
              </a:rPr>
              <a:t>1,2,3-triazole  featuring studied pH dependent ligands. </a:t>
            </a:r>
            <a:endParaRPr lang="en-US" sz="2800" dirty="0">
              <a:latin typeface="Cambria Math" panose="02040503050406030204" pitchFamily="18" charset="0"/>
              <a:ea typeface="Cambria Math" panose="02040503050406030204" pitchFamily="18" charset="0"/>
              <a:cs typeface="Arial" panose="020B0604020202020204" pitchFamily="34" charset="0"/>
            </a:endParaRPr>
          </a:p>
        </p:txBody>
      </p:sp>
      <p:sp>
        <p:nvSpPr>
          <p:cNvPr id="12" name="TextBox 11"/>
          <p:cNvSpPr txBox="1"/>
          <p:nvPr/>
        </p:nvSpPr>
        <p:spPr>
          <a:xfrm>
            <a:off x="26416000" y="18261010"/>
            <a:ext cx="10593070" cy="2985433"/>
          </a:xfrm>
          <a:prstGeom prst="rect">
            <a:avLst/>
          </a:prstGeom>
          <a:noFill/>
        </p:spPr>
        <p:txBody>
          <a:bodyPr wrap="square" rtlCol="0">
            <a:spAutoFit/>
          </a:bodyPr>
          <a:lstStyle/>
          <a:p>
            <a:pPr algn="just"/>
            <a:r>
              <a:rPr lang="en-US" sz="3200" dirty="0">
                <a:latin typeface="Cambria Math" panose="02040503050406030204" pitchFamily="18" charset="0"/>
                <a:ea typeface="Cambria Math" panose="02040503050406030204" pitchFamily="18" charset="0"/>
              </a:rPr>
              <a:t>The diffusion of the compounds through semipermeable membranes can be tested through method of dialysis. This could be done to test the permeability of the synthesized compounds—which is a critical feature to ensure the </a:t>
            </a:r>
            <a:r>
              <a:rPr lang="en-US" sz="3200" dirty="0" err="1">
                <a:latin typeface="Cambria Math" panose="02040503050406030204" pitchFamily="18" charset="0"/>
                <a:ea typeface="Cambria Math" panose="02040503050406030204" pitchFamily="18" charset="0"/>
              </a:rPr>
              <a:t>metallodrugs</a:t>
            </a:r>
            <a:r>
              <a:rPr lang="en-US" sz="3200" dirty="0">
                <a:latin typeface="Cambria Math" panose="02040503050406030204" pitchFamily="18" charset="0"/>
                <a:ea typeface="Cambria Math" panose="02040503050406030204" pitchFamily="18" charset="0"/>
              </a:rPr>
              <a:t> are capable of targeting the tumor cells. </a:t>
            </a:r>
          </a:p>
          <a:p>
            <a:pPr algn="just"/>
            <a:endParaRPr lang="en-US" sz="2800" dirty="0">
              <a:latin typeface="Cambria Math" panose="02040503050406030204" pitchFamily="18" charset="0"/>
              <a:ea typeface="Cambria Math" panose="02040503050406030204" pitchFamily="18" charset="0"/>
            </a:endParaRPr>
          </a:p>
        </p:txBody>
      </p:sp>
      <p:sp>
        <p:nvSpPr>
          <p:cNvPr id="14" name="Rectangle 20"/>
          <p:cNvSpPr>
            <a:spLocks noChangeArrowheads="1"/>
          </p:cNvSpPr>
          <p:nvPr/>
        </p:nvSpPr>
        <p:spPr bwMode="auto">
          <a:xfrm>
            <a:off x="0" y="0"/>
            <a:ext cx="384048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7" name="TextBox 16"/>
          <p:cNvSpPr txBox="1"/>
          <p:nvPr/>
        </p:nvSpPr>
        <p:spPr>
          <a:xfrm>
            <a:off x="10972800" y="9419242"/>
            <a:ext cx="15011400" cy="2554545"/>
          </a:xfrm>
          <a:prstGeom prst="rect">
            <a:avLst/>
          </a:prstGeom>
          <a:noFill/>
        </p:spPr>
        <p:txBody>
          <a:bodyPr wrap="square" rtlCol="0">
            <a:spAutoFit/>
          </a:bodyPr>
          <a:lstStyle/>
          <a:p>
            <a:pPr algn="just"/>
            <a:r>
              <a:rPr lang="en-US" sz="3200" dirty="0">
                <a:latin typeface="Cambria Math" panose="02040503050406030204" pitchFamily="18" charset="0"/>
                <a:ea typeface="Cambria Math" panose="02040503050406030204" pitchFamily="18" charset="0"/>
              </a:rPr>
              <a:t>The </a:t>
            </a:r>
            <a:r>
              <a:rPr lang="en-US" sz="3200" dirty="0" err="1" smtClean="0">
                <a:latin typeface="Cambria Math" panose="02040503050406030204" pitchFamily="18" charset="0"/>
                <a:ea typeface="Cambria Math" panose="02040503050406030204" pitchFamily="18" charset="0"/>
              </a:rPr>
              <a:t>CuAAC</a:t>
            </a:r>
            <a:r>
              <a:rPr lang="en-US" sz="3200" dirty="0" smtClean="0">
                <a:latin typeface="Cambria Math" panose="02040503050406030204" pitchFamily="18" charset="0"/>
                <a:ea typeface="Cambria Math" panose="02040503050406030204" pitchFamily="18" charset="0"/>
              </a:rPr>
              <a:t> </a:t>
            </a:r>
            <a:r>
              <a:rPr lang="en-US" sz="3200" dirty="0">
                <a:latin typeface="Cambria Math" panose="02040503050406030204" pitchFamily="18" charset="0"/>
                <a:ea typeface="Cambria Math" panose="02040503050406030204" pitchFamily="18" charset="0"/>
              </a:rPr>
              <a:t>reaction to </a:t>
            </a:r>
            <a:r>
              <a:rPr lang="en-US" sz="3200" dirty="0" smtClean="0">
                <a:latin typeface="Cambria Math" panose="02040503050406030204" pitchFamily="18" charset="0"/>
                <a:ea typeface="Cambria Math" panose="02040503050406030204" pitchFamily="18" charset="0"/>
              </a:rPr>
              <a:t>the intermediate</a:t>
            </a:r>
            <a:r>
              <a:rPr lang="en-US" sz="3200" dirty="0">
                <a:latin typeface="Cambria Math" panose="02040503050406030204" pitchFamily="18" charset="0"/>
                <a:ea typeface="Cambria Math" panose="02040503050406030204" pitchFamily="18" charset="0"/>
              </a:rPr>
              <a:t>, </a:t>
            </a:r>
            <a:r>
              <a:rPr lang="en-US" sz="3200" dirty="0">
                <a:solidFill>
                  <a:prstClr val="black"/>
                </a:solidFill>
                <a:latin typeface="Cambria Math" panose="02040503050406030204" pitchFamily="18" charset="0"/>
                <a:ea typeface="Cambria Math" panose="02040503050406030204" pitchFamily="18" charset="0"/>
                <a:cs typeface="Calibri"/>
              </a:rPr>
              <a:t>1-methylpropane-4-phenyl-1,2,3-triazole (</a:t>
            </a:r>
            <a:r>
              <a:rPr lang="en-US" sz="3200" dirty="0" smtClean="0">
                <a:solidFill>
                  <a:prstClr val="black"/>
                </a:solidFill>
                <a:latin typeface="Cambria Math" panose="02040503050406030204" pitchFamily="18" charset="0"/>
                <a:ea typeface="Cambria Math" panose="02040503050406030204" pitchFamily="18" charset="0"/>
                <a:cs typeface="Calibri"/>
              </a:rPr>
              <a:t>B)</a:t>
            </a:r>
            <a:r>
              <a:rPr lang="en-US" sz="3200" dirty="0">
                <a:latin typeface="Cambria Math" panose="02040503050406030204" pitchFamily="18" charset="0"/>
                <a:ea typeface="Cambria Math" panose="02040503050406030204" pitchFamily="18" charset="0"/>
                <a:cs typeface="Calibri"/>
              </a:rPr>
              <a:t> </a:t>
            </a:r>
            <a:r>
              <a:rPr lang="en-US" sz="3200" dirty="0" smtClean="0">
                <a:latin typeface="Cambria Math" panose="02040503050406030204" pitchFamily="18" charset="0"/>
                <a:ea typeface="Cambria Math" panose="02040503050406030204" pitchFamily="18" charset="0"/>
                <a:cs typeface="Calibri"/>
              </a:rPr>
              <a:t>was </a:t>
            </a:r>
            <a:r>
              <a:rPr lang="en-US" sz="3200" dirty="0" smtClean="0">
                <a:latin typeface="Cambria Math" panose="02040503050406030204" pitchFamily="18" charset="0"/>
                <a:ea typeface="Cambria Math" panose="02040503050406030204" pitchFamily="18" charset="0"/>
              </a:rPr>
              <a:t>successful </a:t>
            </a:r>
            <a:r>
              <a:rPr lang="en-US" sz="3200" dirty="0">
                <a:latin typeface="Cambria Math" panose="02040503050406030204" pitchFamily="18" charset="0"/>
                <a:ea typeface="Cambria Math" panose="02040503050406030204" pitchFamily="18" charset="0"/>
              </a:rPr>
              <a:t>by analysis of </a:t>
            </a:r>
            <a:r>
              <a:rPr lang="en-US" sz="3200" dirty="0">
                <a:latin typeface="Cambria Math" panose="02040503050406030204" pitchFamily="18" charset="0"/>
                <a:ea typeface="Cambria Math" panose="02040503050406030204" pitchFamily="18" charset="0"/>
                <a:cs typeface="Times New Roman"/>
              </a:rPr>
              <a:t>¹H </a:t>
            </a:r>
            <a:r>
              <a:rPr lang="en-US" sz="3200" dirty="0" smtClean="0">
                <a:latin typeface="Cambria Math" panose="02040503050406030204" pitchFamily="18" charset="0"/>
                <a:ea typeface="Cambria Math" panose="02040503050406030204" pitchFamily="18" charset="0"/>
                <a:cs typeface="Times New Roman"/>
              </a:rPr>
              <a:t>NMR. The substitution reaction to product (C) produced an </a:t>
            </a:r>
            <a:r>
              <a:rPr lang="en-US" sz="3200" baseline="30000" dirty="0" smtClean="0">
                <a:latin typeface="Cambria Math" panose="02040503050406030204" pitchFamily="18" charset="0"/>
                <a:ea typeface="Cambria Math" panose="02040503050406030204" pitchFamily="18" charset="0"/>
                <a:cs typeface="Times New Roman"/>
              </a:rPr>
              <a:t>1</a:t>
            </a:r>
            <a:r>
              <a:rPr lang="en-US" sz="3200" dirty="0" smtClean="0">
                <a:latin typeface="Cambria Math" panose="02040503050406030204" pitchFamily="18" charset="0"/>
                <a:ea typeface="Cambria Math" panose="02040503050406030204" pitchFamily="18" charset="0"/>
                <a:cs typeface="Times New Roman"/>
              </a:rPr>
              <a:t>H NMR that was not clear enough to confidently interpret however produced some peaks similar to what was expected. The </a:t>
            </a:r>
            <a:r>
              <a:rPr lang="en-US" sz="3200" baseline="30000" dirty="0" smtClean="0">
                <a:latin typeface="Cambria Math" panose="02040503050406030204" pitchFamily="18" charset="0"/>
                <a:ea typeface="Cambria Math" panose="02040503050406030204" pitchFamily="18" charset="0"/>
                <a:cs typeface="Times New Roman"/>
              </a:rPr>
              <a:t>1</a:t>
            </a:r>
            <a:r>
              <a:rPr lang="en-US" sz="3200" dirty="0" smtClean="0">
                <a:latin typeface="Cambria Math" panose="02040503050406030204" pitchFamily="18" charset="0"/>
                <a:ea typeface="Cambria Math" panose="02040503050406030204" pitchFamily="18" charset="0"/>
                <a:cs typeface="Times New Roman"/>
              </a:rPr>
              <a:t>H NMR of the </a:t>
            </a:r>
            <a:r>
              <a:rPr lang="en-US" sz="3200" dirty="0" err="1" smtClean="0">
                <a:latin typeface="Cambria Math" panose="02040503050406030204" pitchFamily="18" charset="0"/>
                <a:ea typeface="Cambria Math" panose="02040503050406030204" pitchFamily="18" charset="0"/>
                <a:cs typeface="Times New Roman"/>
              </a:rPr>
              <a:t>aquation</a:t>
            </a:r>
            <a:r>
              <a:rPr lang="en-US" sz="3200" dirty="0" err="1">
                <a:latin typeface="Cambria Math" panose="02040503050406030204" pitchFamily="18" charset="0"/>
                <a:ea typeface="Cambria Math" panose="02040503050406030204" pitchFamily="18" charset="0"/>
                <a:cs typeface="Times New Roman"/>
              </a:rPr>
              <a:t>-</a:t>
            </a:r>
            <a:r>
              <a:rPr lang="en-US" sz="3200" dirty="0" err="1" smtClean="0">
                <a:latin typeface="Cambria Math" panose="02040503050406030204" pitchFamily="18" charset="0"/>
                <a:ea typeface="Cambria Math" panose="02040503050406030204" pitchFamily="18" charset="0"/>
                <a:cs typeface="Times New Roman"/>
              </a:rPr>
              <a:t>anation</a:t>
            </a:r>
            <a:r>
              <a:rPr lang="en-US" sz="3200" dirty="0" smtClean="0">
                <a:latin typeface="Cambria Math" panose="02040503050406030204" pitchFamily="18" charset="0"/>
                <a:ea typeface="Cambria Math" panose="02040503050406030204" pitchFamily="18" charset="0"/>
                <a:cs typeface="Times New Roman"/>
              </a:rPr>
              <a:t> reaction was inconclusive. </a:t>
            </a:r>
            <a:endParaRPr lang="en-US" sz="3200" dirty="0">
              <a:latin typeface="Cambria Math" panose="02040503050406030204" pitchFamily="18" charset="0"/>
              <a:ea typeface="Cambria Math" panose="02040503050406030204" pitchFamily="18" charset="0"/>
            </a:endParaRP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139102" y="12307362"/>
            <a:ext cx="10678796" cy="7446365"/>
          </a:xfrm>
          <a:prstGeom prst="rect">
            <a:avLst/>
          </a:prstGeom>
        </p:spPr>
      </p:pic>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111797" y="21540915"/>
            <a:ext cx="10678796" cy="7446366"/>
          </a:xfrm>
          <a:prstGeom prst="rect">
            <a:avLst/>
          </a:prstGeom>
        </p:spPr>
      </p:pic>
      <p:sp>
        <p:nvSpPr>
          <p:cNvPr id="7" name="TextBox 6"/>
          <p:cNvSpPr txBox="1"/>
          <p:nvPr/>
        </p:nvSpPr>
        <p:spPr>
          <a:xfrm>
            <a:off x="26454100" y="6172200"/>
            <a:ext cx="10618470" cy="10926068"/>
          </a:xfrm>
          <a:prstGeom prst="rect">
            <a:avLst/>
          </a:prstGeom>
          <a:noFill/>
        </p:spPr>
        <p:txBody>
          <a:bodyPr wrap="square" rtlCol="0">
            <a:spAutoFit/>
          </a:bodyPr>
          <a:lstStyle/>
          <a:p>
            <a:pPr algn="just"/>
            <a:r>
              <a:rPr lang="en-US" sz="3200" dirty="0" smtClean="0">
                <a:latin typeface="Cambria Math" panose="02040503050406030204" pitchFamily="18" charset="0"/>
                <a:ea typeface="Cambria Math" panose="02040503050406030204" pitchFamily="18" charset="0"/>
              </a:rPr>
              <a:t>The synthesis of the intermediate, 1-methylpropane-4-phenyl-1,2,3-triazole (B) was determined to be successful through analysis of </a:t>
            </a:r>
            <a:r>
              <a:rPr lang="en-US" sz="3200" baseline="30000" dirty="0" smtClean="0">
                <a:latin typeface="Cambria Math" panose="02040503050406030204" pitchFamily="18" charset="0"/>
                <a:ea typeface="Cambria Math" panose="02040503050406030204" pitchFamily="18" charset="0"/>
              </a:rPr>
              <a:t>1</a:t>
            </a:r>
            <a:r>
              <a:rPr lang="en-US" sz="3200" dirty="0" smtClean="0">
                <a:latin typeface="Cambria Math" panose="02040503050406030204" pitchFamily="18" charset="0"/>
                <a:ea typeface="Cambria Math" panose="02040503050406030204" pitchFamily="18" charset="0"/>
              </a:rPr>
              <a:t>H NMR.  The synthesis of the final product (C) cannot confidently be determined as successful by analysis of </a:t>
            </a:r>
            <a:r>
              <a:rPr lang="en-US" sz="3200" baseline="30000" dirty="0" smtClean="0">
                <a:latin typeface="Cambria Math" panose="02040503050406030204" pitchFamily="18" charset="0"/>
                <a:ea typeface="Cambria Math" panose="02040503050406030204" pitchFamily="18" charset="0"/>
              </a:rPr>
              <a:t>1</a:t>
            </a:r>
            <a:r>
              <a:rPr lang="en-US" sz="3200" dirty="0" smtClean="0">
                <a:latin typeface="Cambria Math" panose="02040503050406030204" pitchFamily="18" charset="0"/>
                <a:ea typeface="Cambria Math" panose="02040503050406030204" pitchFamily="18" charset="0"/>
              </a:rPr>
              <a:t>H NMR, however some peaks appeared similar to what was expected.</a:t>
            </a:r>
            <a:r>
              <a:rPr lang="en-US" sz="3200" baseline="30000" dirty="0" smtClean="0">
                <a:latin typeface="Cambria Math" panose="02040503050406030204" pitchFamily="18" charset="0"/>
                <a:ea typeface="Cambria Math" panose="02040503050406030204" pitchFamily="18" charset="0"/>
              </a:rPr>
              <a:t> </a:t>
            </a:r>
          </a:p>
          <a:p>
            <a:pPr algn="just"/>
            <a:endParaRPr lang="en-US" sz="3200" dirty="0" smtClean="0">
              <a:latin typeface="Cambria Math" panose="02040503050406030204" pitchFamily="18" charset="0"/>
              <a:ea typeface="Cambria Math" panose="02040503050406030204" pitchFamily="18" charset="0"/>
            </a:endParaRPr>
          </a:p>
          <a:p>
            <a:pPr algn="just"/>
            <a:r>
              <a:rPr lang="en-US" sz="3200" dirty="0">
                <a:latin typeface="Cambria Math" panose="02040503050406030204" pitchFamily="18" charset="0"/>
                <a:ea typeface="Cambria Math" panose="02040503050406030204" pitchFamily="18" charset="0"/>
              </a:rPr>
              <a:t>The  synthesis using the R group </a:t>
            </a:r>
            <a:r>
              <a:rPr lang="en-US" sz="3200" dirty="0" smtClean="0">
                <a:latin typeface="Cambria Math" panose="02040503050406030204" pitchFamily="18" charset="0"/>
                <a:ea typeface="Cambria Math" panose="02040503050406030204" pitchFamily="18" charset="0"/>
              </a:rPr>
              <a:t>acetanilide was also suggested </a:t>
            </a:r>
            <a:r>
              <a:rPr lang="en-US" sz="3200" dirty="0">
                <a:latin typeface="Cambria Math" panose="02040503050406030204" pitchFamily="18" charset="0"/>
                <a:ea typeface="Cambria Math" panose="02040503050406030204" pitchFamily="18" charset="0"/>
              </a:rPr>
              <a:t>to have been successful through analysis of </a:t>
            </a:r>
            <a:r>
              <a:rPr lang="en-US" sz="3200" baseline="30000" dirty="0">
                <a:latin typeface="Cambria Math" panose="02040503050406030204" pitchFamily="18" charset="0"/>
                <a:ea typeface="Cambria Math" panose="02040503050406030204" pitchFamily="18" charset="0"/>
              </a:rPr>
              <a:t>1</a:t>
            </a:r>
            <a:r>
              <a:rPr lang="en-US" sz="3200" dirty="0">
                <a:latin typeface="Cambria Math" panose="02040503050406030204" pitchFamily="18" charset="0"/>
                <a:ea typeface="Cambria Math" panose="02040503050406030204" pitchFamily="18" charset="0"/>
              </a:rPr>
              <a:t>H NMR. The </a:t>
            </a:r>
            <a:r>
              <a:rPr lang="en-US" sz="3200" dirty="0" smtClean="0">
                <a:latin typeface="Cambria Math" panose="02040503050406030204" pitchFamily="18" charset="0"/>
                <a:ea typeface="Cambria Math" panose="02040503050406030204" pitchFamily="18" charset="0"/>
              </a:rPr>
              <a:t>procedure however should </a:t>
            </a:r>
            <a:r>
              <a:rPr lang="en-US" sz="3200" dirty="0">
                <a:latin typeface="Cambria Math" panose="02040503050406030204" pitchFamily="18" charset="0"/>
                <a:ea typeface="Cambria Math" panose="02040503050406030204" pitchFamily="18" charset="0"/>
              </a:rPr>
              <a:t>be studied further to find a more </a:t>
            </a:r>
            <a:r>
              <a:rPr lang="en-US" sz="3200" dirty="0" smtClean="0">
                <a:latin typeface="Cambria Math" panose="02040503050406030204" pitchFamily="18" charset="0"/>
                <a:ea typeface="Cambria Math" panose="02040503050406030204" pitchFamily="18" charset="0"/>
              </a:rPr>
              <a:t>efficient reaction.</a:t>
            </a:r>
          </a:p>
          <a:p>
            <a:pPr algn="just"/>
            <a:endParaRPr lang="en-US" sz="3200" dirty="0">
              <a:latin typeface="Cambria Math" panose="02040503050406030204" pitchFamily="18" charset="0"/>
              <a:ea typeface="Cambria Math" panose="02040503050406030204" pitchFamily="18" charset="0"/>
            </a:endParaRPr>
          </a:p>
          <a:p>
            <a:pPr algn="just"/>
            <a:r>
              <a:rPr lang="en-US" sz="3200" dirty="0" smtClean="0">
                <a:latin typeface="Cambria Math" panose="02040503050406030204" pitchFamily="18" charset="0"/>
                <a:ea typeface="Cambria Math" panose="02040503050406030204" pitchFamily="18" charset="0"/>
              </a:rPr>
              <a:t>Additionally it was concluded that the synthesis using the R groups </a:t>
            </a:r>
            <a:r>
              <a:rPr lang="en-US" sz="3200" dirty="0" err="1" smtClean="0">
                <a:latin typeface="Cambria Math" panose="02040503050406030204" pitchFamily="18" charset="0"/>
                <a:ea typeface="Cambria Math" panose="02040503050406030204" pitchFamily="18" charset="0"/>
              </a:rPr>
              <a:t>acetophenone</a:t>
            </a:r>
            <a:r>
              <a:rPr lang="en-US" sz="3200" dirty="0" smtClean="0">
                <a:latin typeface="Cambria Math" panose="02040503050406030204" pitchFamily="18" charset="0"/>
                <a:ea typeface="Cambria Math" panose="02040503050406030204" pitchFamily="18" charset="0"/>
              </a:rPr>
              <a:t>, and 3-chlorophenol were unsuccessful by analysis of </a:t>
            </a:r>
            <a:r>
              <a:rPr lang="en-US" sz="3200" baseline="30000" dirty="0" smtClean="0">
                <a:latin typeface="Cambria Math" panose="02040503050406030204" pitchFamily="18" charset="0"/>
                <a:ea typeface="Cambria Math" panose="02040503050406030204" pitchFamily="18" charset="0"/>
              </a:rPr>
              <a:t>1</a:t>
            </a:r>
            <a:r>
              <a:rPr lang="en-US" sz="3200" dirty="0" smtClean="0">
                <a:latin typeface="Cambria Math" panose="02040503050406030204" pitchFamily="18" charset="0"/>
                <a:ea typeface="Cambria Math" panose="02040503050406030204" pitchFamily="18" charset="0"/>
              </a:rPr>
              <a:t>H NMR. These reactions require future research in order to determine the correct conditions these reactions should be run in. </a:t>
            </a:r>
            <a:endParaRPr lang="en-US" sz="3200" dirty="0">
              <a:latin typeface="Cambria Math" panose="02040503050406030204" pitchFamily="18" charset="0"/>
              <a:ea typeface="Cambria Math" panose="02040503050406030204" pitchFamily="18" charset="0"/>
            </a:endParaRPr>
          </a:p>
          <a:p>
            <a:pPr algn="just"/>
            <a:endParaRPr lang="en-US" sz="3200" dirty="0">
              <a:solidFill>
                <a:srgbClr val="FF0000"/>
              </a:solidFill>
              <a:latin typeface="Cambria Math" panose="02040503050406030204" pitchFamily="18" charset="0"/>
              <a:ea typeface="Cambria Math" panose="02040503050406030204" pitchFamily="18" charset="0"/>
            </a:endParaRPr>
          </a:p>
          <a:p>
            <a:pPr algn="just"/>
            <a:r>
              <a:rPr lang="en-US" sz="3200" dirty="0" smtClean="0">
                <a:latin typeface="Cambria Math" panose="02040503050406030204" pitchFamily="18" charset="0"/>
                <a:ea typeface="Cambria Math" panose="02040503050406030204" pitchFamily="18" charset="0"/>
              </a:rPr>
              <a:t>The </a:t>
            </a:r>
            <a:r>
              <a:rPr lang="en-US" sz="3200" dirty="0" err="1">
                <a:latin typeface="Cambria Math" panose="02040503050406030204" pitchFamily="18" charset="0"/>
                <a:ea typeface="Cambria Math" panose="02040503050406030204" pitchFamily="18" charset="0"/>
              </a:rPr>
              <a:t>aquation-anation</a:t>
            </a:r>
            <a:r>
              <a:rPr lang="en-US" sz="3200" dirty="0">
                <a:latin typeface="Cambria Math" panose="02040503050406030204" pitchFamily="18" charset="0"/>
                <a:ea typeface="Cambria Math" panose="02040503050406030204" pitchFamily="18" charset="0"/>
              </a:rPr>
              <a:t> reaction requires further research </a:t>
            </a:r>
            <a:r>
              <a:rPr lang="en-US" sz="3200" dirty="0" smtClean="0">
                <a:latin typeface="Cambria Math" panose="02040503050406030204" pitchFamily="18" charset="0"/>
                <a:ea typeface="Cambria Math" panose="02040503050406030204" pitchFamily="18" charset="0"/>
              </a:rPr>
              <a:t>for all of these compounds in </a:t>
            </a:r>
            <a:r>
              <a:rPr lang="en-US" sz="3200" dirty="0">
                <a:latin typeface="Cambria Math" panose="02040503050406030204" pitchFamily="18" charset="0"/>
                <a:ea typeface="Cambria Math" panose="02040503050406030204" pitchFamily="18" charset="0"/>
              </a:rPr>
              <a:t>order to properly conclude </a:t>
            </a:r>
            <a:r>
              <a:rPr lang="en-US" sz="3200" dirty="0" smtClean="0">
                <a:latin typeface="Cambria Math" panose="02040503050406030204" pitchFamily="18" charset="0"/>
                <a:ea typeface="Cambria Math" panose="02040503050406030204" pitchFamily="18" charset="0"/>
              </a:rPr>
              <a:t>their functionality. </a:t>
            </a:r>
            <a:endParaRPr lang="en-US" sz="3200" dirty="0">
              <a:latin typeface="Cambria Math" panose="02040503050406030204" pitchFamily="18" charset="0"/>
              <a:ea typeface="Cambria Math" panose="02040503050406030204" pitchFamily="18" charset="0"/>
            </a:endParaRPr>
          </a:p>
          <a:p>
            <a:pPr algn="just"/>
            <a:endParaRPr lang="en-US" sz="3200" dirty="0">
              <a:latin typeface="Cambria Math" panose="02040503050406030204" pitchFamily="18" charset="0"/>
              <a:ea typeface="Cambria Math" panose="02040503050406030204" pitchFamily="18" charset="0"/>
            </a:endParaRPr>
          </a:p>
        </p:txBody>
      </p:sp>
      <p:graphicFrame>
        <p:nvGraphicFramePr>
          <p:cNvPr id="8" name="Object 7"/>
          <p:cNvGraphicFramePr>
            <a:graphicFrameLocks noChangeAspect="1"/>
          </p:cNvGraphicFramePr>
          <p:nvPr>
            <p:extLst>
              <p:ext uri="{D42A27DB-BD31-4B8C-83A1-F6EECF244321}">
                <p14:modId xmlns:p14="http://schemas.microsoft.com/office/powerpoint/2010/main" val="2720220170"/>
              </p:ext>
            </p:extLst>
          </p:nvPr>
        </p:nvGraphicFramePr>
        <p:xfrm>
          <a:off x="11887200" y="6248400"/>
          <a:ext cx="13290946" cy="2971800"/>
        </p:xfrm>
        <a:graphic>
          <a:graphicData uri="http://schemas.openxmlformats.org/presentationml/2006/ole">
            <mc:AlternateContent xmlns:mc="http://schemas.openxmlformats.org/markup-compatibility/2006">
              <mc:Choice xmlns:v="urn:schemas-microsoft-com:vml" Requires="v">
                <p:oleObj spid="_x0000_s1170" name="CS ChemDraw Drawing" r:id="rId9" imgW="5906865" imgH="1320130" progId="ChemDraw.Document.6.0">
                  <p:embed/>
                </p:oleObj>
              </mc:Choice>
              <mc:Fallback>
                <p:oleObj name="CS ChemDraw Drawing" r:id="rId9" imgW="5906865" imgH="1320130" progId="ChemDraw.Document.6.0">
                  <p:embed/>
                  <p:pic>
                    <p:nvPicPr>
                      <p:cNvPr id="0" name=""/>
                      <p:cNvPicPr/>
                      <p:nvPr/>
                    </p:nvPicPr>
                    <p:blipFill>
                      <a:blip r:embed="rId10"/>
                      <a:stretch>
                        <a:fillRect/>
                      </a:stretch>
                    </p:blipFill>
                    <p:spPr>
                      <a:xfrm>
                        <a:off x="11887200" y="6248400"/>
                        <a:ext cx="13290946" cy="2971800"/>
                      </a:xfrm>
                      <a:prstGeom prst="rect">
                        <a:avLst/>
                      </a:prstGeom>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2484441435"/>
              </p:ext>
            </p:extLst>
          </p:nvPr>
        </p:nvGraphicFramePr>
        <p:xfrm>
          <a:off x="821208" y="25984200"/>
          <a:ext cx="9490269" cy="2438400"/>
        </p:xfrm>
        <a:graphic>
          <a:graphicData uri="http://schemas.openxmlformats.org/presentationml/2006/ole">
            <mc:AlternateContent xmlns:mc="http://schemas.openxmlformats.org/markup-compatibility/2006">
              <mc:Choice xmlns:v="urn:schemas-microsoft-com:vml" Requires="v">
                <p:oleObj spid="_x0000_s1171" name="CS ChemDraw Drawing" r:id="rId11" imgW="5906865" imgH="1320130" progId="ChemDraw.Document.6.0">
                  <p:embed/>
                </p:oleObj>
              </mc:Choice>
              <mc:Fallback>
                <p:oleObj name="CS ChemDraw Drawing" r:id="rId11" imgW="5906865" imgH="1320130" progId="ChemDraw.Document.6.0">
                  <p:embed/>
                  <p:pic>
                    <p:nvPicPr>
                      <p:cNvPr id="0" name=""/>
                      <p:cNvPicPr/>
                      <p:nvPr/>
                    </p:nvPicPr>
                    <p:blipFill>
                      <a:blip r:embed="rId12"/>
                      <a:stretch>
                        <a:fillRect/>
                      </a:stretch>
                    </p:blipFill>
                    <p:spPr>
                      <a:xfrm>
                        <a:off x="821208" y="25984200"/>
                        <a:ext cx="9490269" cy="2438400"/>
                      </a:xfrm>
                      <a:prstGeom prst="rect">
                        <a:avLst/>
                      </a:prstGeom>
                    </p:spPr>
                  </p:pic>
                </p:oleObj>
              </mc:Fallback>
            </mc:AlternateContent>
          </a:graphicData>
        </a:graphic>
      </p:graphicFrame>
      <p:sp>
        <p:nvSpPr>
          <p:cNvPr id="26" name="TextBox 25"/>
          <p:cNvSpPr txBox="1"/>
          <p:nvPr/>
        </p:nvSpPr>
        <p:spPr>
          <a:xfrm>
            <a:off x="16757821" y="18189022"/>
            <a:ext cx="260008" cy="276999"/>
          </a:xfrm>
          <a:prstGeom prst="rect">
            <a:avLst/>
          </a:prstGeom>
          <a:noFill/>
        </p:spPr>
        <p:txBody>
          <a:bodyPr wrap="none" rtlCol="0">
            <a:spAutoFit/>
          </a:bodyPr>
          <a:lstStyle/>
          <a:p>
            <a:r>
              <a:rPr lang="en-US" sz="1200" dirty="0">
                <a:latin typeface="Cambria Math" panose="02040503050406030204" pitchFamily="18" charset="0"/>
                <a:ea typeface="Cambria Math" panose="02040503050406030204" pitchFamily="18" charset="0"/>
              </a:rPr>
              <a:t>a</a:t>
            </a:r>
          </a:p>
        </p:txBody>
      </p:sp>
      <p:sp>
        <p:nvSpPr>
          <p:cNvPr id="46" name="TextBox 45"/>
          <p:cNvSpPr txBox="1"/>
          <p:nvPr/>
        </p:nvSpPr>
        <p:spPr>
          <a:xfrm>
            <a:off x="17017829" y="18149500"/>
            <a:ext cx="269626" cy="276999"/>
          </a:xfrm>
          <a:prstGeom prst="rect">
            <a:avLst/>
          </a:prstGeom>
          <a:noFill/>
        </p:spPr>
        <p:txBody>
          <a:bodyPr wrap="none" rtlCol="0">
            <a:spAutoFit/>
          </a:bodyPr>
          <a:lstStyle/>
          <a:p>
            <a:r>
              <a:rPr lang="en-US" sz="1200" dirty="0">
                <a:latin typeface="Cambria Math" panose="02040503050406030204" pitchFamily="18" charset="0"/>
                <a:ea typeface="Cambria Math" panose="02040503050406030204" pitchFamily="18" charset="0"/>
              </a:rPr>
              <a:t>b</a:t>
            </a:r>
          </a:p>
        </p:txBody>
      </p:sp>
      <p:sp>
        <p:nvSpPr>
          <p:cNvPr id="48" name="TextBox 47"/>
          <p:cNvSpPr txBox="1"/>
          <p:nvPr/>
        </p:nvSpPr>
        <p:spPr>
          <a:xfrm>
            <a:off x="17327880" y="18011000"/>
            <a:ext cx="260008"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c</a:t>
            </a:r>
            <a:endParaRPr lang="en-US" sz="1200" dirty="0">
              <a:latin typeface="Cambria Math" panose="02040503050406030204" pitchFamily="18" charset="0"/>
              <a:ea typeface="Cambria Math" panose="02040503050406030204" pitchFamily="18" charset="0"/>
            </a:endParaRPr>
          </a:p>
        </p:txBody>
      </p:sp>
      <p:cxnSp>
        <p:nvCxnSpPr>
          <p:cNvPr id="49" name="Straight Connector 48"/>
          <p:cNvCxnSpPr/>
          <p:nvPr/>
        </p:nvCxnSpPr>
        <p:spPr>
          <a:xfrm flipH="1">
            <a:off x="17152642" y="17983977"/>
            <a:ext cx="76200" cy="205045"/>
          </a:xfrm>
          <a:prstGeom prst="line">
            <a:avLst/>
          </a:prstGeom>
          <a:ln w="12700">
            <a:solidFill>
              <a:schemeClr val="tx1"/>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sp>
        <p:nvSpPr>
          <p:cNvPr id="54" name="TextBox 53"/>
          <p:cNvSpPr txBox="1"/>
          <p:nvPr/>
        </p:nvSpPr>
        <p:spPr>
          <a:xfrm>
            <a:off x="19232880" y="17725023"/>
            <a:ext cx="269626"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d</a:t>
            </a:r>
            <a:endParaRPr lang="en-US" sz="1200" dirty="0">
              <a:latin typeface="Cambria Math" panose="02040503050406030204" pitchFamily="18" charset="0"/>
              <a:ea typeface="Cambria Math" panose="02040503050406030204" pitchFamily="18" charset="0"/>
            </a:endParaRPr>
          </a:p>
        </p:txBody>
      </p:sp>
      <p:sp>
        <p:nvSpPr>
          <p:cNvPr id="55" name="TextBox 54"/>
          <p:cNvSpPr txBox="1"/>
          <p:nvPr/>
        </p:nvSpPr>
        <p:spPr>
          <a:xfrm>
            <a:off x="20421600" y="18288000"/>
            <a:ext cx="269626"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e</a:t>
            </a:r>
            <a:endParaRPr lang="en-US" sz="1200" dirty="0">
              <a:latin typeface="Cambria Math" panose="02040503050406030204" pitchFamily="18" charset="0"/>
              <a:ea typeface="Cambria Math" panose="02040503050406030204" pitchFamily="18" charset="0"/>
            </a:endParaRPr>
          </a:p>
        </p:txBody>
      </p:sp>
      <p:sp>
        <p:nvSpPr>
          <p:cNvPr id="56" name="TextBox 55"/>
          <p:cNvSpPr txBox="1"/>
          <p:nvPr/>
        </p:nvSpPr>
        <p:spPr>
          <a:xfrm>
            <a:off x="20841072" y="17855903"/>
            <a:ext cx="231154"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f</a:t>
            </a:r>
            <a:endParaRPr lang="en-US" sz="1200" dirty="0">
              <a:latin typeface="Cambria Math" panose="02040503050406030204" pitchFamily="18" charset="0"/>
              <a:ea typeface="Cambria Math" panose="02040503050406030204" pitchFamily="18" charset="0"/>
            </a:endParaRPr>
          </a:p>
        </p:txBody>
      </p:sp>
      <p:graphicFrame>
        <p:nvGraphicFramePr>
          <p:cNvPr id="14340" name="Object 14339"/>
          <p:cNvGraphicFramePr>
            <a:graphicFrameLocks noChangeAspect="1"/>
          </p:cNvGraphicFramePr>
          <p:nvPr>
            <p:extLst>
              <p:ext uri="{D42A27DB-BD31-4B8C-83A1-F6EECF244321}">
                <p14:modId xmlns:p14="http://schemas.microsoft.com/office/powerpoint/2010/main" val="2429311916"/>
              </p:ext>
            </p:extLst>
          </p:nvPr>
        </p:nvGraphicFramePr>
        <p:xfrm>
          <a:off x="13487400" y="16351716"/>
          <a:ext cx="2455863" cy="2097087"/>
        </p:xfrm>
        <a:graphic>
          <a:graphicData uri="http://schemas.openxmlformats.org/presentationml/2006/ole">
            <mc:AlternateContent xmlns:mc="http://schemas.openxmlformats.org/markup-compatibility/2006">
              <mc:Choice xmlns:v="urn:schemas-microsoft-com:vml" Requires="v">
                <p:oleObj spid="_x0000_s1172" name="CS ChemDraw Drawing" r:id="rId13" imgW="2456635" imgH="2097275" progId="ChemDraw.Document.6.0">
                  <p:embed/>
                </p:oleObj>
              </mc:Choice>
              <mc:Fallback>
                <p:oleObj name="CS ChemDraw Drawing" r:id="rId13" imgW="2456635" imgH="2097275" progId="ChemDraw.Document.6.0">
                  <p:embed/>
                  <p:pic>
                    <p:nvPicPr>
                      <p:cNvPr id="0" name=""/>
                      <p:cNvPicPr/>
                      <p:nvPr/>
                    </p:nvPicPr>
                    <p:blipFill>
                      <a:blip r:embed="rId14"/>
                      <a:stretch>
                        <a:fillRect/>
                      </a:stretch>
                    </p:blipFill>
                    <p:spPr>
                      <a:xfrm>
                        <a:off x="13487400" y="16351716"/>
                        <a:ext cx="2455863" cy="2097087"/>
                      </a:xfrm>
                      <a:prstGeom prst="rect">
                        <a:avLst/>
                      </a:prstGeom>
                    </p:spPr>
                  </p:pic>
                </p:oleObj>
              </mc:Fallback>
            </mc:AlternateContent>
          </a:graphicData>
        </a:graphic>
      </p:graphicFrame>
      <p:cxnSp>
        <p:nvCxnSpPr>
          <p:cNvPr id="59" name="Straight Connector 58"/>
          <p:cNvCxnSpPr/>
          <p:nvPr/>
        </p:nvCxnSpPr>
        <p:spPr>
          <a:xfrm>
            <a:off x="16698383" y="27613381"/>
            <a:ext cx="209550" cy="205045"/>
          </a:xfrm>
          <a:prstGeom prst="line">
            <a:avLst/>
          </a:prstGeom>
          <a:ln w="12700">
            <a:solidFill>
              <a:schemeClr val="tx1"/>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cxnSp>
        <p:nvCxnSpPr>
          <p:cNvPr id="61" name="Straight Connector 60"/>
          <p:cNvCxnSpPr/>
          <p:nvPr/>
        </p:nvCxnSpPr>
        <p:spPr>
          <a:xfrm>
            <a:off x="16783050" y="27156181"/>
            <a:ext cx="209550" cy="205045"/>
          </a:xfrm>
          <a:prstGeom prst="line">
            <a:avLst/>
          </a:prstGeom>
          <a:ln w="12700">
            <a:solidFill>
              <a:schemeClr val="tx1"/>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cxnSp>
        <p:nvCxnSpPr>
          <p:cNvPr id="62" name="Straight Connector 61"/>
          <p:cNvCxnSpPr/>
          <p:nvPr/>
        </p:nvCxnSpPr>
        <p:spPr>
          <a:xfrm flipH="1">
            <a:off x="17220711" y="27333059"/>
            <a:ext cx="214337" cy="280322"/>
          </a:xfrm>
          <a:prstGeom prst="line">
            <a:avLst/>
          </a:prstGeom>
          <a:ln w="12700">
            <a:solidFill>
              <a:schemeClr val="tx1"/>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cxnSp>
        <p:nvCxnSpPr>
          <p:cNvPr id="64" name="Straight Connector 63"/>
          <p:cNvCxnSpPr/>
          <p:nvPr/>
        </p:nvCxnSpPr>
        <p:spPr>
          <a:xfrm flipH="1">
            <a:off x="17291960" y="27481687"/>
            <a:ext cx="286175" cy="280322"/>
          </a:xfrm>
          <a:prstGeom prst="line">
            <a:avLst/>
          </a:prstGeom>
          <a:ln w="12700">
            <a:solidFill>
              <a:schemeClr val="tx1"/>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sp>
        <p:nvSpPr>
          <p:cNvPr id="67" name="TextBox 66"/>
          <p:cNvSpPr txBox="1"/>
          <p:nvPr/>
        </p:nvSpPr>
        <p:spPr>
          <a:xfrm>
            <a:off x="16497813" y="27436503"/>
            <a:ext cx="260008"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a</a:t>
            </a:r>
            <a:endParaRPr lang="en-US" sz="1200" dirty="0">
              <a:latin typeface="Cambria Math" panose="02040503050406030204" pitchFamily="18" charset="0"/>
              <a:ea typeface="Cambria Math" panose="02040503050406030204" pitchFamily="18" charset="0"/>
            </a:endParaRPr>
          </a:p>
        </p:txBody>
      </p:sp>
      <p:sp>
        <p:nvSpPr>
          <p:cNvPr id="68" name="TextBox 67"/>
          <p:cNvSpPr txBox="1"/>
          <p:nvPr/>
        </p:nvSpPr>
        <p:spPr>
          <a:xfrm>
            <a:off x="16568379" y="26981703"/>
            <a:ext cx="269626"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b</a:t>
            </a:r>
            <a:endParaRPr lang="en-US" sz="1200" dirty="0">
              <a:latin typeface="Cambria Math" panose="02040503050406030204" pitchFamily="18" charset="0"/>
              <a:ea typeface="Cambria Math" panose="02040503050406030204" pitchFamily="18" charset="0"/>
            </a:endParaRPr>
          </a:p>
        </p:txBody>
      </p:sp>
      <p:sp>
        <p:nvSpPr>
          <p:cNvPr id="70" name="TextBox 69"/>
          <p:cNvSpPr txBox="1"/>
          <p:nvPr/>
        </p:nvSpPr>
        <p:spPr>
          <a:xfrm>
            <a:off x="16991059" y="27436502"/>
            <a:ext cx="260008"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c</a:t>
            </a:r>
            <a:endParaRPr lang="en-US" sz="1200" dirty="0">
              <a:latin typeface="Cambria Math" panose="02040503050406030204" pitchFamily="18" charset="0"/>
              <a:ea typeface="Cambria Math" panose="02040503050406030204" pitchFamily="18" charset="0"/>
            </a:endParaRPr>
          </a:p>
        </p:txBody>
      </p:sp>
      <p:sp>
        <p:nvSpPr>
          <p:cNvPr id="72" name="TextBox 71"/>
          <p:cNvSpPr txBox="1"/>
          <p:nvPr/>
        </p:nvSpPr>
        <p:spPr>
          <a:xfrm>
            <a:off x="17327880" y="27120203"/>
            <a:ext cx="269626"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d</a:t>
            </a:r>
            <a:endParaRPr lang="en-US" sz="1200" dirty="0">
              <a:latin typeface="Cambria Math" panose="02040503050406030204" pitchFamily="18" charset="0"/>
              <a:ea typeface="Cambria Math" panose="02040503050406030204" pitchFamily="18" charset="0"/>
            </a:endParaRPr>
          </a:p>
        </p:txBody>
      </p:sp>
      <p:sp>
        <p:nvSpPr>
          <p:cNvPr id="73" name="TextBox 72"/>
          <p:cNvSpPr txBox="1"/>
          <p:nvPr/>
        </p:nvSpPr>
        <p:spPr>
          <a:xfrm>
            <a:off x="17529566" y="27258703"/>
            <a:ext cx="260008"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e</a:t>
            </a:r>
            <a:endParaRPr lang="en-US" sz="1200" dirty="0">
              <a:latin typeface="Cambria Math" panose="02040503050406030204" pitchFamily="18" charset="0"/>
              <a:ea typeface="Cambria Math" panose="02040503050406030204" pitchFamily="18" charset="0"/>
            </a:endParaRPr>
          </a:p>
        </p:txBody>
      </p:sp>
      <p:sp>
        <p:nvSpPr>
          <p:cNvPr id="74" name="TextBox 73"/>
          <p:cNvSpPr txBox="1"/>
          <p:nvPr/>
        </p:nvSpPr>
        <p:spPr>
          <a:xfrm>
            <a:off x="18983318" y="27160426"/>
            <a:ext cx="231154"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f</a:t>
            </a:r>
            <a:endParaRPr lang="en-US" sz="1200" dirty="0">
              <a:latin typeface="Cambria Math" panose="02040503050406030204" pitchFamily="18" charset="0"/>
              <a:ea typeface="Cambria Math" panose="02040503050406030204" pitchFamily="18" charset="0"/>
            </a:endParaRPr>
          </a:p>
        </p:txBody>
      </p:sp>
      <p:sp>
        <p:nvSpPr>
          <p:cNvPr id="75" name="TextBox 74"/>
          <p:cNvSpPr txBox="1"/>
          <p:nvPr/>
        </p:nvSpPr>
        <p:spPr>
          <a:xfrm>
            <a:off x="19608800" y="26843203"/>
            <a:ext cx="260008"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g</a:t>
            </a:r>
            <a:endParaRPr lang="en-US" sz="1200" dirty="0">
              <a:latin typeface="Cambria Math" panose="02040503050406030204" pitchFamily="18" charset="0"/>
              <a:ea typeface="Cambria Math" panose="02040503050406030204" pitchFamily="18" charset="0"/>
            </a:endParaRPr>
          </a:p>
        </p:txBody>
      </p:sp>
      <p:sp>
        <p:nvSpPr>
          <p:cNvPr id="77" name="TextBox 76"/>
          <p:cNvSpPr txBox="1"/>
          <p:nvPr/>
        </p:nvSpPr>
        <p:spPr>
          <a:xfrm>
            <a:off x="20547946" y="27033714"/>
            <a:ext cx="227948" cy="276999"/>
          </a:xfrm>
          <a:prstGeom prst="rect">
            <a:avLst/>
          </a:prstGeom>
          <a:noFill/>
        </p:spPr>
        <p:txBody>
          <a:bodyPr wrap="none" rtlCol="0">
            <a:spAutoFit/>
          </a:bodyPr>
          <a:lstStyle/>
          <a:p>
            <a:r>
              <a:rPr lang="en-US" sz="1200" dirty="0" err="1" smtClean="0">
                <a:latin typeface="Cambria Math" panose="02040503050406030204" pitchFamily="18" charset="0"/>
                <a:ea typeface="Cambria Math" panose="02040503050406030204" pitchFamily="18" charset="0"/>
              </a:rPr>
              <a:t>i</a:t>
            </a:r>
            <a:endParaRPr lang="en-US" sz="1200" dirty="0">
              <a:latin typeface="Cambria Math" panose="02040503050406030204" pitchFamily="18" charset="0"/>
              <a:ea typeface="Cambria Math" panose="02040503050406030204" pitchFamily="18" charset="0"/>
            </a:endParaRPr>
          </a:p>
        </p:txBody>
      </p:sp>
      <p:sp>
        <p:nvSpPr>
          <p:cNvPr id="78" name="TextBox 77"/>
          <p:cNvSpPr txBox="1"/>
          <p:nvPr/>
        </p:nvSpPr>
        <p:spPr>
          <a:xfrm>
            <a:off x="20275114" y="27498985"/>
            <a:ext cx="272832"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h</a:t>
            </a:r>
            <a:endParaRPr lang="en-US" sz="1200" dirty="0">
              <a:latin typeface="Cambria Math" panose="02040503050406030204" pitchFamily="18" charset="0"/>
              <a:ea typeface="Cambria Math" panose="02040503050406030204" pitchFamily="18" charset="0"/>
            </a:endParaRPr>
          </a:p>
        </p:txBody>
      </p:sp>
      <p:sp>
        <p:nvSpPr>
          <p:cNvPr id="79" name="TextBox 78"/>
          <p:cNvSpPr txBox="1"/>
          <p:nvPr/>
        </p:nvSpPr>
        <p:spPr>
          <a:xfrm>
            <a:off x="20904542" y="27397202"/>
            <a:ext cx="226344" cy="276999"/>
          </a:xfrm>
          <a:prstGeom prst="rect">
            <a:avLst/>
          </a:prstGeom>
          <a:noFill/>
        </p:spPr>
        <p:txBody>
          <a:bodyPr wrap="none" rtlCol="0">
            <a:spAutoFit/>
          </a:bodyPr>
          <a:lstStyle/>
          <a:p>
            <a:r>
              <a:rPr lang="en-US" sz="1200" dirty="0" err="1">
                <a:latin typeface="Cambria Math" panose="02040503050406030204" pitchFamily="18" charset="0"/>
                <a:ea typeface="Cambria Math" panose="02040503050406030204" pitchFamily="18" charset="0"/>
              </a:rPr>
              <a:t>j</a:t>
            </a:r>
            <a:endParaRPr lang="en-US" sz="1200" dirty="0">
              <a:latin typeface="Cambria Math" panose="02040503050406030204" pitchFamily="18" charset="0"/>
              <a:ea typeface="Cambria Math" panose="02040503050406030204" pitchFamily="18" charset="0"/>
            </a:endParaRPr>
          </a:p>
        </p:txBody>
      </p:sp>
      <p:sp>
        <p:nvSpPr>
          <p:cNvPr id="80" name="TextBox 79"/>
          <p:cNvSpPr txBox="1"/>
          <p:nvPr/>
        </p:nvSpPr>
        <p:spPr>
          <a:xfrm>
            <a:off x="21259800" y="26881316"/>
            <a:ext cx="264816" cy="276999"/>
          </a:xfrm>
          <a:prstGeom prst="rect">
            <a:avLst/>
          </a:prstGeom>
          <a:noFill/>
        </p:spPr>
        <p:txBody>
          <a:bodyPr wrap="none" rtlCol="0">
            <a:spAutoFit/>
          </a:bodyPr>
          <a:lstStyle/>
          <a:p>
            <a:r>
              <a:rPr lang="en-US" sz="1200" dirty="0" smtClean="0">
                <a:latin typeface="Cambria Math" panose="02040503050406030204" pitchFamily="18" charset="0"/>
                <a:ea typeface="Cambria Math" panose="02040503050406030204" pitchFamily="18" charset="0"/>
              </a:rPr>
              <a:t>k</a:t>
            </a:r>
            <a:endParaRPr lang="en-US" sz="1200" dirty="0">
              <a:latin typeface="Cambria Math" panose="02040503050406030204" pitchFamily="18" charset="0"/>
              <a:ea typeface="Cambria Math" panose="02040503050406030204" pitchFamily="18" charset="0"/>
            </a:endParaRPr>
          </a:p>
        </p:txBody>
      </p:sp>
      <p:pic>
        <p:nvPicPr>
          <p:cNvPr id="1092" name="Picture 68"/>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3469679" y="23727181"/>
            <a:ext cx="3438254" cy="25275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1" name="TextBox 80"/>
          <p:cNvSpPr txBox="1"/>
          <p:nvPr/>
        </p:nvSpPr>
        <p:spPr>
          <a:xfrm>
            <a:off x="10980629" y="20119818"/>
            <a:ext cx="15003571" cy="523220"/>
          </a:xfrm>
          <a:prstGeom prst="rect">
            <a:avLst/>
          </a:prstGeom>
          <a:noFill/>
        </p:spPr>
        <p:txBody>
          <a:bodyPr wrap="square" rtlCol="0">
            <a:spAutoFit/>
          </a:bodyPr>
          <a:lstStyle/>
          <a:p>
            <a:pPr algn="ctr"/>
            <a:r>
              <a:rPr lang="en-US" sz="2800" b="1" dirty="0" smtClean="0">
                <a:latin typeface="Cambria Math" panose="02040503050406030204" pitchFamily="18" charset="0"/>
                <a:ea typeface="Cambria Math" panose="02040503050406030204" pitchFamily="18" charset="0"/>
                <a:cs typeface="Arial" panose="020B0604020202020204" pitchFamily="34" charset="0"/>
              </a:rPr>
              <a:t>Figure 2: </a:t>
            </a:r>
            <a:r>
              <a:rPr lang="en-US" sz="2800" baseline="30000" dirty="0" smtClean="0">
                <a:latin typeface="Cambria Math" panose="02040503050406030204" pitchFamily="18" charset="0"/>
                <a:ea typeface="Cambria Math" panose="02040503050406030204" pitchFamily="18" charset="0"/>
                <a:cs typeface="Arial" panose="020B0604020202020204" pitchFamily="34" charset="0"/>
              </a:rPr>
              <a:t>1</a:t>
            </a:r>
            <a:r>
              <a:rPr lang="en-US" sz="2800" dirty="0" smtClean="0">
                <a:latin typeface="Cambria Math" panose="02040503050406030204" pitchFamily="18" charset="0"/>
                <a:ea typeface="Cambria Math" panose="02040503050406030204" pitchFamily="18" charset="0"/>
                <a:cs typeface="Arial" panose="020B0604020202020204" pitchFamily="34" charset="0"/>
              </a:rPr>
              <a:t>H NMR of the intermediate, 1-methylpropane-4-phenyl-1,2,3-triazole (B)</a:t>
            </a:r>
            <a:endParaRPr lang="en-US" sz="2800" dirty="0">
              <a:latin typeface="Cambria Math" panose="02040503050406030204" pitchFamily="18" charset="0"/>
              <a:ea typeface="Cambria Math" panose="02040503050406030204" pitchFamily="18" charset="0"/>
              <a:cs typeface="Arial" panose="020B0604020202020204" pitchFamily="34" charset="0"/>
            </a:endParaRPr>
          </a:p>
        </p:txBody>
      </p:sp>
      <p:sp>
        <p:nvSpPr>
          <p:cNvPr id="82" name="TextBox 81"/>
          <p:cNvSpPr txBox="1"/>
          <p:nvPr/>
        </p:nvSpPr>
        <p:spPr>
          <a:xfrm>
            <a:off x="10949409" y="29550370"/>
            <a:ext cx="15003571" cy="523220"/>
          </a:xfrm>
          <a:prstGeom prst="rect">
            <a:avLst/>
          </a:prstGeom>
          <a:noFill/>
        </p:spPr>
        <p:txBody>
          <a:bodyPr wrap="square" rtlCol="0">
            <a:spAutoFit/>
          </a:bodyPr>
          <a:lstStyle/>
          <a:p>
            <a:pPr algn="ctr"/>
            <a:r>
              <a:rPr lang="en-US" sz="2800" b="1" dirty="0" smtClean="0">
                <a:latin typeface="Cambria Math" panose="02040503050406030204" pitchFamily="18" charset="0"/>
                <a:ea typeface="Cambria Math" panose="02040503050406030204" pitchFamily="18" charset="0"/>
                <a:cs typeface="Arial" panose="020B0604020202020204" pitchFamily="34" charset="0"/>
              </a:rPr>
              <a:t>Figure </a:t>
            </a:r>
            <a:r>
              <a:rPr lang="en-US" sz="2800" b="1" dirty="0">
                <a:latin typeface="Cambria Math" panose="02040503050406030204" pitchFamily="18" charset="0"/>
                <a:ea typeface="Cambria Math" panose="02040503050406030204" pitchFamily="18" charset="0"/>
                <a:cs typeface="Arial" panose="020B0604020202020204" pitchFamily="34" charset="0"/>
              </a:rPr>
              <a:t>3</a:t>
            </a:r>
            <a:r>
              <a:rPr lang="en-US" sz="2800" b="1" dirty="0" smtClean="0">
                <a:latin typeface="Cambria Math" panose="02040503050406030204" pitchFamily="18" charset="0"/>
                <a:ea typeface="Cambria Math" panose="02040503050406030204" pitchFamily="18" charset="0"/>
                <a:cs typeface="Arial" panose="020B0604020202020204" pitchFamily="34" charset="0"/>
              </a:rPr>
              <a:t>: </a:t>
            </a:r>
            <a:r>
              <a:rPr lang="en-US" sz="2800" baseline="30000" dirty="0" smtClean="0">
                <a:latin typeface="Cambria Math" panose="02040503050406030204" pitchFamily="18" charset="0"/>
                <a:ea typeface="Cambria Math" panose="02040503050406030204" pitchFamily="18" charset="0"/>
                <a:cs typeface="Arial" panose="020B0604020202020204" pitchFamily="34" charset="0"/>
              </a:rPr>
              <a:t>1</a:t>
            </a:r>
            <a:r>
              <a:rPr lang="en-US" sz="2800" dirty="0" smtClean="0">
                <a:latin typeface="Cambria Math" panose="02040503050406030204" pitchFamily="18" charset="0"/>
                <a:ea typeface="Cambria Math" panose="02040503050406030204" pitchFamily="18" charset="0"/>
                <a:cs typeface="Arial" panose="020B0604020202020204" pitchFamily="34" charset="0"/>
              </a:rPr>
              <a:t>H NMR of the final product (C)</a:t>
            </a:r>
            <a:endParaRPr lang="en-US" sz="2800" dirty="0">
              <a:latin typeface="Cambria Math" panose="02040503050406030204" pitchFamily="18" charset="0"/>
              <a:ea typeface="Cambria Math" panose="02040503050406030204" pitchFamily="18" charset="0"/>
              <a:cs typeface="Arial" panose="020B0604020202020204" pitchFamily="34" charset="0"/>
            </a:endParaRPr>
          </a:p>
        </p:txBody>
      </p:sp>
      <p:sp>
        <p:nvSpPr>
          <p:cNvPr id="84" name="TextBox 83"/>
          <p:cNvSpPr txBox="1"/>
          <p:nvPr/>
        </p:nvSpPr>
        <p:spPr>
          <a:xfrm>
            <a:off x="1171133" y="28284100"/>
            <a:ext cx="328936" cy="369332"/>
          </a:xfrm>
          <a:prstGeom prst="rect">
            <a:avLst/>
          </a:prstGeom>
          <a:noFill/>
        </p:spPr>
        <p:txBody>
          <a:bodyPr wrap="none" rtlCol="0">
            <a:spAutoFit/>
          </a:bodyPr>
          <a:lstStyle/>
          <a:p>
            <a:r>
              <a:rPr lang="en-US" sz="1800" dirty="0">
                <a:latin typeface="Cambria Math" panose="02040503050406030204" pitchFamily="18" charset="0"/>
                <a:ea typeface="Cambria Math" panose="02040503050406030204" pitchFamily="18" charset="0"/>
              </a:rPr>
              <a:t>A</a:t>
            </a:r>
          </a:p>
        </p:txBody>
      </p:sp>
      <p:sp>
        <p:nvSpPr>
          <p:cNvPr id="85" name="TextBox 84"/>
          <p:cNvSpPr txBox="1"/>
          <p:nvPr/>
        </p:nvSpPr>
        <p:spPr>
          <a:xfrm>
            <a:off x="4508007" y="28284100"/>
            <a:ext cx="328936" cy="369332"/>
          </a:xfrm>
          <a:prstGeom prst="rect">
            <a:avLst/>
          </a:prstGeom>
          <a:noFill/>
        </p:spPr>
        <p:txBody>
          <a:bodyPr wrap="none" rtlCol="0">
            <a:spAutoFit/>
          </a:bodyPr>
          <a:lstStyle/>
          <a:p>
            <a:r>
              <a:rPr lang="en-US" sz="1800" dirty="0" smtClean="0">
                <a:latin typeface="Cambria Math" panose="02040503050406030204" pitchFamily="18" charset="0"/>
                <a:ea typeface="Cambria Math" panose="02040503050406030204" pitchFamily="18" charset="0"/>
              </a:rPr>
              <a:t>B</a:t>
            </a:r>
            <a:endParaRPr lang="en-US" sz="1800" dirty="0">
              <a:latin typeface="Cambria Math" panose="02040503050406030204" pitchFamily="18" charset="0"/>
              <a:ea typeface="Cambria Math" panose="02040503050406030204" pitchFamily="18" charset="0"/>
            </a:endParaRPr>
          </a:p>
        </p:txBody>
      </p:sp>
      <p:sp>
        <p:nvSpPr>
          <p:cNvPr id="86" name="TextBox 85"/>
          <p:cNvSpPr txBox="1"/>
          <p:nvPr/>
        </p:nvSpPr>
        <p:spPr>
          <a:xfrm>
            <a:off x="8534400" y="28284100"/>
            <a:ext cx="314510" cy="369332"/>
          </a:xfrm>
          <a:prstGeom prst="rect">
            <a:avLst/>
          </a:prstGeom>
          <a:noFill/>
        </p:spPr>
        <p:txBody>
          <a:bodyPr wrap="none" rtlCol="0">
            <a:spAutoFit/>
          </a:bodyPr>
          <a:lstStyle/>
          <a:p>
            <a:r>
              <a:rPr lang="en-US" sz="1800" dirty="0">
                <a:latin typeface="Cambria Math" panose="02040503050406030204" pitchFamily="18" charset="0"/>
                <a:ea typeface="Cambria Math" panose="02040503050406030204" pitchFamily="18" charset="0"/>
              </a:rPr>
              <a:t>C</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24854</TotalTime>
  <Words>706</Words>
  <Application>Microsoft Office PowerPoint</Application>
  <PresentationFormat>Custom</PresentationFormat>
  <Paragraphs>114</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CS ChemDraw Drawing</vt:lpstr>
      <vt:lpstr>The Development of Cytotoxic Ruthenium (II) Arene Cyclometalates Using Various pH Dependent Ligands</vt:lpstr>
    </vt:vector>
  </TitlesOfParts>
  <Company>University of Delaware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Alyssa Bangrazi</cp:lastModifiedBy>
  <cp:revision>628</cp:revision>
  <cp:lastPrinted>2015-06-11T14:43:43Z</cp:lastPrinted>
  <dcterms:created xsi:type="dcterms:W3CDTF">2010-10-29T16:31:11Z</dcterms:created>
  <dcterms:modified xsi:type="dcterms:W3CDTF">2017-05-02T17:56:45Z</dcterms:modified>
</cp:coreProperties>
</file>