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A21"/>
    <a:srgbClr val="F7FD13"/>
    <a:srgbClr val="EFEF2D"/>
    <a:srgbClr val="11227E"/>
    <a:srgbClr val="159B15"/>
    <a:srgbClr val="0006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994" autoAdjust="0"/>
    <p:restoredTop sz="84251" autoAdjust="0"/>
  </p:normalViewPr>
  <p:slideViewPr>
    <p:cSldViewPr snapToGrid="0">
      <p:cViewPr>
        <p:scale>
          <a:sx n="10" d="100"/>
          <a:sy n="10" d="100"/>
        </p:scale>
        <p:origin x="-3632" y="-944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CAAA62-C4AC-49BA-AAD2-50B9EAA2FFF4}" type="doc">
      <dgm:prSet loTypeId="urn:microsoft.com/office/officeart/2005/8/layout/hChevron3" loCatId="process" qsTypeId="urn:microsoft.com/office/officeart/2005/8/quickstyle/simple1" qsCatId="simple" csTypeId="urn:microsoft.com/office/officeart/2005/8/colors/colorful5" csCatId="colorful" phldr="1"/>
      <dgm:spPr/>
    </dgm:pt>
    <dgm:pt modelId="{684133CE-6CE1-46D2-A0AD-77F130005410}">
      <dgm:prSet phldrT="[Text]"/>
      <dgm:spPr/>
      <dgm:t>
        <a:bodyPr/>
        <a:lstStyle/>
        <a:p>
          <a:r>
            <a:rPr lang="en-US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Minimize</a:t>
          </a:r>
          <a:r>
            <a:rPr lang="en-US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22E0AB23-2714-493B-A478-8C6E7F6C89A5}" type="parTrans" cxnId="{60C062F8-61C2-484A-82A3-E2C10C86A853}">
      <dgm:prSet/>
      <dgm:spPr/>
      <dgm:t>
        <a:bodyPr/>
        <a:lstStyle/>
        <a:p>
          <a:endParaRPr lang="en-US" b="0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CACD67-FA68-4DD1-896B-6C6A94AC16FC}" type="sibTrans" cxnId="{60C062F8-61C2-484A-82A3-E2C10C86A853}">
      <dgm:prSet/>
      <dgm:spPr/>
      <dgm:t>
        <a:bodyPr/>
        <a:lstStyle/>
        <a:p>
          <a:endParaRPr lang="en-US" b="0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3F9A87-10B1-408B-83CB-EA8F020715C6}">
      <dgm:prSet phldrT="[Text]"/>
      <dgm:spPr/>
      <dgm:t>
        <a:bodyPr/>
        <a:lstStyle/>
        <a:p>
          <a:r>
            <a:rPr lang="en-US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Substitute</a:t>
          </a:r>
          <a:r>
            <a:rPr lang="en-US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E3DAD922-4647-48F1-94F3-155EF6DF27F1}" type="parTrans" cxnId="{EBFC5C69-3253-4D43-AE23-A082FFA7081F}">
      <dgm:prSet/>
      <dgm:spPr/>
      <dgm:t>
        <a:bodyPr/>
        <a:lstStyle/>
        <a:p>
          <a:endParaRPr lang="en-US" b="0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10D750-5933-4B61-8D48-DFAA3CAB311E}" type="sibTrans" cxnId="{EBFC5C69-3253-4D43-AE23-A082FFA7081F}">
      <dgm:prSet/>
      <dgm:spPr/>
      <dgm:t>
        <a:bodyPr/>
        <a:lstStyle/>
        <a:p>
          <a:endParaRPr lang="en-US" b="0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077F01-AB75-4518-BB2A-BA76FBE894B4}">
      <dgm:prSet phldrT="[Text]"/>
      <dgm:spPr/>
      <dgm:t>
        <a:bodyPr/>
        <a:lstStyle/>
        <a:p>
          <a:r>
            <a:rPr lang="en-US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Moderate</a:t>
          </a:r>
        </a:p>
      </dgm:t>
    </dgm:pt>
    <dgm:pt modelId="{95D195DF-A09A-4ACD-B126-F132BEE31B09}" type="parTrans" cxnId="{68BCDAB2-6E3A-4641-BA09-05F4192DA590}">
      <dgm:prSet/>
      <dgm:spPr/>
      <dgm:t>
        <a:bodyPr/>
        <a:lstStyle/>
        <a:p>
          <a:endParaRPr lang="en-US" b="0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31ABE-0698-4074-A7B3-A24DCE7B118E}" type="sibTrans" cxnId="{68BCDAB2-6E3A-4641-BA09-05F4192DA590}">
      <dgm:prSet/>
      <dgm:spPr/>
      <dgm:t>
        <a:bodyPr/>
        <a:lstStyle/>
        <a:p>
          <a:endParaRPr lang="en-US" b="0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CAC6A77-7B12-4FD2-A5DD-7626F3539A1B}">
      <dgm:prSet phldrT="[Text]"/>
      <dgm:spPr>
        <a:solidFill>
          <a:srgbClr val="FFCA21"/>
        </a:solidFill>
      </dgm:spPr>
      <dgm:t>
        <a:bodyPr/>
        <a:lstStyle/>
        <a:p>
          <a:r>
            <a:rPr lang="en-US" b="0" i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Simplify</a:t>
          </a:r>
          <a:r>
            <a:rPr lang="en-US" b="0" i="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37FB32A2-F752-4E05-86A4-1A7DA89CFF2D}" type="parTrans" cxnId="{E1F2CE0B-A48A-4EC2-81CE-730690D5F07A}">
      <dgm:prSet/>
      <dgm:spPr/>
      <dgm:t>
        <a:bodyPr/>
        <a:lstStyle/>
        <a:p>
          <a:endParaRPr lang="en-US" b="0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A407BB-F46A-4D6A-A2F1-C349CBAAE2EA}" type="sibTrans" cxnId="{E1F2CE0B-A48A-4EC2-81CE-730690D5F07A}">
      <dgm:prSet/>
      <dgm:spPr/>
      <dgm:t>
        <a:bodyPr/>
        <a:lstStyle/>
        <a:p>
          <a:endParaRPr lang="en-US" b="0" i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7FC4E4-9D6E-46FD-8E2C-7698369DD6C4}" type="pres">
      <dgm:prSet presAssocID="{90CAAA62-C4AC-49BA-AAD2-50B9EAA2FFF4}" presName="Name0" presStyleCnt="0">
        <dgm:presLayoutVars>
          <dgm:dir/>
          <dgm:resizeHandles val="exact"/>
        </dgm:presLayoutVars>
      </dgm:prSet>
      <dgm:spPr/>
    </dgm:pt>
    <dgm:pt modelId="{01EB3803-A7A4-43AA-8EE2-6A6D920B46E1}" type="pres">
      <dgm:prSet presAssocID="{684133CE-6CE1-46D2-A0AD-77F130005410}" presName="parTxOnly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371220-1C4C-422F-879D-D4F81343BCC8}" type="pres">
      <dgm:prSet presAssocID="{F0CACD67-FA68-4DD1-896B-6C6A94AC16FC}" presName="parSpace" presStyleCnt="0"/>
      <dgm:spPr/>
    </dgm:pt>
    <dgm:pt modelId="{4D3E6D31-B74A-4277-9099-0FEE839295A6}" type="pres">
      <dgm:prSet presAssocID="{0E3F9A87-10B1-408B-83CB-EA8F020715C6}" presName="parTxOnly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3B7C4D-B15A-466C-9A47-57920ECE98CB}" type="pres">
      <dgm:prSet presAssocID="{A910D750-5933-4B61-8D48-DFAA3CAB311E}" presName="parSpace" presStyleCnt="0"/>
      <dgm:spPr/>
    </dgm:pt>
    <dgm:pt modelId="{73039EF0-07FD-47E8-8E96-99CB2D7B3D84}" type="pres">
      <dgm:prSet presAssocID="{B0077F01-AB75-4518-BB2A-BA76FBE894B4}" presName="parTxOnly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77E64A-EDE5-41F1-8DBC-43F54D130D0D}" type="pres">
      <dgm:prSet presAssocID="{63B31ABE-0698-4074-A7B3-A24DCE7B118E}" presName="parSpace" presStyleCnt="0"/>
      <dgm:spPr/>
    </dgm:pt>
    <dgm:pt modelId="{A2BBF7C2-5CA6-42DF-92EB-FDA1B4316A7D}" type="pres">
      <dgm:prSet presAssocID="{7CAC6A77-7B12-4FD2-A5DD-7626F3539A1B}" presName="parTxOnly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BFC5C69-3253-4D43-AE23-A082FFA7081F}" srcId="{90CAAA62-C4AC-49BA-AAD2-50B9EAA2FFF4}" destId="{0E3F9A87-10B1-408B-83CB-EA8F020715C6}" srcOrd="1" destOrd="0" parTransId="{E3DAD922-4647-48F1-94F3-155EF6DF27F1}" sibTransId="{A910D750-5933-4B61-8D48-DFAA3CAB311E}"/>
    <dgm:cxn modelId="{45414A5F-2822-403F-A7F5-BCBFC514B267}" type="presOf" srcId="{0E3F9A87-10B1-408B-83CB-EA8F020715C6}" destId="{4D3E6D31-B74A-4277-9099-0FEE839295A6}" srcOrd="0" destOrd="0" presId="urn:microsoft.com/office/officeart/2005/8/layout/hChevron3"/>
    <dgm:cxn modelId="{0CA0A920-426F-498E-91F2-A2A064B2D65B}" type="presOf" srcId="{684133CE-6CE1-46D2-A0AD-77F130005410}" destId="{01EB3803-A7A4-43AA-8EE2-6A6D920B46E1}" srcOrd="0" destOrd="0" presId="urn:microsoft.com/office/officeart/2005/8/layout/hChevron3"/>
    <dgm:cxn modelId="{68BCDAB2-6E3A-4641-BA09-05F4192DA590}" srcId="{90CAAA62-C4AC-49BA-AAD2-50B9EAA2FFF4}" destId="{B0077F01-AB75-4518-BB2A-BA76FBE894B4}" srcOrd="2" destOrd="0" parTransId="{95D195DF-A09A-4ACD-B126-F132BEE31B09}" sibTransId="{63B31ABE-0698-4074-A7B3-A24DCE7B118E}"/>
    <dgm:cxn modelId="{60C062F8-61C2-484A-82A3-E2C10C86A853}" srcId="{90CAAA62-C4AC-49BA-AAD2-50B9EAA2FFF4}" destId="{684133CE-6CE1-46D2-A0AD-77F130005410}" srcOrd="0" destOrd="0" parTransId="{22E0AB23-2714-493B-A478-8C6E7F6C89A5}" sibTransId="{F0CACD67-FA68-4DD1-896B-6C6A94AC16FC}"/>
    <dgm:cxn modelId="{E1F2CE0B-A48A-4EC2-81CE-730690D5F07A}" srcId="{90CAAA62-C4AC-49BA-AAD2-50B9EAA2FFF4}" destId="{7CAC6A77-7B12-4FD2-A5DD-7626F3539A1B}" srcOrd="3" destOrd="0" parTransId="{37FB32A2-F752-4E05-86A4-1A7DA89CFF2D}" sibTransId="{B6A407BB-F46A-4D6A-A2F1-C349CBAAE2EA}"/>
    <dgm:cxn modelId="{2A2BF263-F501-46F1-9554-6388A40D7A35}" type="presOf" srcId="{7CAC6A77-7B12-4FD2-A5DD-7626F3539A1B}" destId="{A2BBF7C2-5CA6-42DF-92EB-FDA1B4316A7D}" srcOrd="0" destOrd="0" presId="urn:microsoft.com/office/officeart/2005/8/layout/hChevron3"/>
    <dgm:cxn modelId="{600DF11A-C2EE-4586-BC8D-A767EBB1EAD5}" type="presOf" srcId="{90CAAA62-C4AC-49BA-AAD2-50B9EAA2FFF4}" destId="{B17FC4E4-9D6E-46FD-8E2C-7698369DD6C4}" srcOrd="0" destOrd="0" presId="urn:microsoft.com/office/officeart/2005/8/layout/hChevron3"/>
    <dgm:cxn modelId="{92BE7089-7F6F-49B2-B571-5D7B5D2086F0}" type="presOf" srcId="{B0077F01-AB75-4518-BB2A-BA76FBE894B4}" destId="{73039EF0-07FD-47E8-8E96-99CB2D7B3D84}" srcOrd="0" destOrd="0" presId="urn:microsoft.com/office/officeart/2005/8/layout/hChevron3"/>
    <dgm:cxn modelId="{9A3479EF-8EB4-4F7B-B530-7158CE1A0291}" type="presParOf" srcId="{B17FC4E4-9D6E-46FD-8E2C-7698369DD6C4}" destId="{01EB3803-A7A4-43AA-8EE2-6A6D920B46E1}" srcOrd="0" destOrd="0" presId="urn:microsoft.com/office/officeart/2005/8/layout/hChevron3"/>
    <dgm:cxn modelId="{126EFFA8-B7A3-4242-8BB0-FD4A9FF4954D}" type="presParOf" srcId="{B17FC4E4-9D6E-46FD-8E2C-7698369DD6C4}" destId="{64371220-1C4C-422F-879D-D4F81343BCC8}" srcOrd="1" destOrd="0" presId="urn:microsoft.com/office/officeart/2005/8/layout/hChevron3"/>
    <dgm:cxn modelId="{6001DB8E-5127-46B7-AAA4-DD41DC5F1959}" type="presParOf" srcId="{B17FC4E4-9D6E-46FD-8E2C-7698369DD6C4}" destId="{4D3E6D31-B74A-4277-9099-0FEE839295A6}" srcOrd="2" destOrd="0" presId="urn:microsoft.com/office/officeart/2005/8/layout/hChevron3"/>
    <dgm:cxn modelId="{A9F8484F-0104-4E4C-896D-E2D511C78320}" type="presParOf" srcId="{B17FC4E4-9D6E-46FD-8E2C-7698369DD6C4}" destId="{323B7C4D-B15A-466C-9A47-57920ECE98CB}" srcOrd="3" destOrd="0" presId="urn:microsoft.com/office/officeart/2005/8/layout/hChevron3"/>
    <dgm:cxn modelId="{B1EF6A3B-1D84-4464-9144-FBC51901C8C4}" type="presParOf" srcId="{B17FC4E4-9D6E-46FD-8E2C-7698369DD6C4}" destId="{73039EF0-07FD-47E8-8E96-99CB2D7B3D84}" srcOrd="4" destOrd="0" presId="urn:microsoft.com/office/officeart/2005/8/layout/hChevron3"/>
    <dgm:cxn modelId="{8B57612B-17CA-42B6-B24D-30E1ADECD390}" type="presParOf" srcId="{B17FC4E4-9D6E-46FD-8E2C-7698369DD6C4}" destId="{8477E64A-EDE5-41F1-8DBC-43F54D130D0D}" srcOrd="5" destOrd="0" presId="urn:microsoft.com/office/officeart/2005/8/layout/hChevron3"/>
    <dgm:cxn modelId="{51DB3B0D-4F97-4964-8DB7-C2A5B35EFEED}" type="presParOf" srcId="{B17FC4E4-9D6E-46FD-8E2C-7698369DD6C4}" destId="{A2BBF7C2-5CA6-42DF-92EB-FDA1B4316A7D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EB3803-A7A4-43AA-8EE2-6A6D920B46E1}">
      <dsp:nvSpPr>
        <dsp:cNvPr id="0" name=""/>
        <dsp:cNvSpPr/>
      </dsp:nvSpPr>
      <dsp:spPr>
        <a:xfrm>
          <a:off x="2813" y="929323"/>
          <a:ext cx="2822638" cy="1129055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72009" rIns="36005" bIns="72009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Minimize</a:t>
          </a:r>
          <a:r>
            <a:rPr lang="en-US" sz="27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2813" y="929323"/>
        <a:ext cx="2540374" cy="1129055"/>
      </dsp:txXfrm>
    </dsp:sp>
    <dsp:sp modelId="{4D3E6D31-B74A-4277-9099-0FEE839295A6}">
      <dsp:nvSpPr>
        <dsp:cNvPr id="0" name=""/>
        <dsp:cNvSpPr/>
      </dsp:nvSpPr>
      <dsp:spPr>
        <a:xfrm>
          <a:off x="2260924" y="929323"/>
          <a:ext cx="2822638" cy="1129055"/>
        </a:xfrm>
        <a:prstGeom prst="chevron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72009" rIns="36005" bIns="72009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Substitute</a:t>
          </a:r>
          <a:r>
            <a:rPr lang="en-US" sz="27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2825452" y="929323"/>
        <a:ext cx="1693583" cy="1129055"/>
      </dsp:txXfrm>
    </dsp:sp>
    <dsp:sp modelId="{73039EF0-07FD-47E8-8E96-99CB2D7B3D84}">
      <dsp:nvSpPr>
        <dsp:cNvPr id="0" name=""/>
        <dsp:cNvSpPr/>
      </dsp:nvSpPr>
      <dsp:spPr>
        <a:xfrm>
          <a:off x="4519035" y="929323"/>
          <a:ext cx="2822638" cy="1129055"/>
        </a:xfrm>
        <a:prstGeom prst="chevron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72009" rIns="36005" bIns="72009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Moderate</a:t>
          </a:r>
        </a:p>
      </dsp:txBody>
      <dsp:txXfrm>
        <a:off x="5083563" y="929323"/>
        <a:ext cx="1693583" cy="1129055"/>
      </dsp:txXfrm>
    </dsp:sp>
    <dsp:sp modelId="{A2BBF7C2-5CA6-42DF-92EB-FDA1B4316A7D}">
      <dsp:nvSpPr>
        <dsp:cNvPr id="0" name=""/>
        <dsp:cNvSpPr/>
      </dsp:nvSpPr>
      <dsp:spPr>
        <a:xfrm>
          <a:off x="6777146" y="929323"/>
          <a:ext cx="2822638" cy="1129055"/>
        </a:xfrm>
        <a:prstGeom prst="chevron">
          <a:avLst/>
        </a:prstGeom>
        <a:solidFill>
          <a:srgbClr val="FFCA2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8014" tIns="72009" rIns="36005" bIns="72009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0" i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Simplify</a:t>
          </a:r>
          <a:r>
            <a:rPr lang="en-US" sz="2700" b="0" i="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7341674" y="929323"/>
        <a:ext cx="1693583" cy="11290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5/2/17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</a:t>
            </a:r>
            <a:r>
              <a:rPr lang="en-US" baseline="0" dirty="0"/>
              <a:t> is only a template. You may chose to use or not use this format. I highly recommend you use a </a:t>
            </a:r>
            <a:r>
              <a:rPr lang="en-US" baseline="0"/>
              <a:t>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635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072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680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045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552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210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213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757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970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662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30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046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diagramLayout" Target="../diagrams/layout1.xml"/><Relationship Id="rId12" Type="http://schemas.openxmlformats.org/officeDocument/2006/relationships/diagramQuickStyle" Target="../diagrams/quickStyle1.xml"/><Relationship Id="rId13" Type="http://schemas.openxmlformats.org/officeDocument/2006/relationships/diagramColors" Target="../diagrams/colors1.xml"/><Relationship Id="rId14" Type="http://schemas.microsoft.com/office/2007/relationships/diagramDrawing" Target="../diagrams/drawing1.xm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emf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PNG"/><Relationship Id="rId10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8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720" y="1049482"/>
            <a:ext cx="7801408" cy="31605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495853" y="958766"/>
            <a:ext cx="30518100" cy="169277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sz="10400" b="1" spc="150" dirty="0">
                <a:ln w="1143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Production of Nylon 66 Using Bio-Based Feedstock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495853" y="2720496"/>
            <a:ext cx="305181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Sofia Diaco, Ami Humphrey, Jeffrey King, Marjorie Steiner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952500" y="4400579"/>
            <a:ext cx="42070020" cy="0"/>
          </a:xfrm>
          <a:prstGeom prst="line">
            <a:avLst/>
          </a:prstGeom>
          <a:ln w="381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952500" y="6276143"/>
            <a:ext cx="10629900" cy="8724211"/>
          </a:xfrm>
          <a:prstGeom prst="rect">
            <a:avLst/>
          </a:prstGeom>
          <a:solidFill>
            <a:srgbClr val="FF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54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Objectives</a:t>
            </a:r>
          </a:p>
          <a:p>
            <a:pPr marL="1104900" indent="-685800">
              <a:buFont typeface="Arial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Continuously and sustainably produce 85,000,000 pounds of nylon 66 per year</a:t>
            </a:r>
          </a:p>
          <a:p>
            <a:pPr marL="1104900" indent="-685800">
              <a:buFont typeface="Arial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Design to run at 100% and 67% capacity</a:t>
            </a:r>
          </a:p>
          <a:p>
            <a:pPr marL="419100"/>
            <a:endParaRPr lang="en-US" sz="480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419100"/>
            <a:r>
              <a:rPr lang="en-US" sz="54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C2Q Variables</a:t>
            </a:r>
          </a:p>
          <a:p>
            <a:pPr marL="1104900" indent="-685800">
              <a:buFont typeface="Arial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High molecular weight</a:t>
            </a:r>
          </a:p>
          <a:p>
            <a:pPr marL="1104900" indent="-685800">
              <a:buFont typeface="Arial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Low moisture content</a:t>
            </a:r>
          </a:p>
          <a:p>
            <a:pPr marL="1104900" indent="-685800">
              <a:buFont typeface="Arial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5 mm granulated pellets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96800" y="6324270"/>
            <a:ext cx="30525720" cy="13366567"/>
          </a:xfrm>
          <a:prstGeom prst="rect">
            <a:avLst/>
          </a:prstGeom>
          <a:solidFill>
            <a:srgbClr val="FF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465825" y="21678319"/>
            <a:ext cx="14935200" cy="10480336"/>
          </a:xfrm>
          <a:prstGeom prst="rect">
            <a:avLst/>
          </a:prstGeom>
          <a:solidFill>
            <a:srgbClr val="FF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83228" y="17108597"/>
            <a:ext cx="10629900" cy="15013420"/>
          </a:xfrm>
          <a:prstGeom prst="rect">
            <a:avLst/>
          </a:prstGeom>
          <a:solidFill>
            <a:srgbClr val="FF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5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Inherent Safe Design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endParaRPr lang="en-US" sz="5400" dirty="0">
              <a:solidFill>
                <a:schemeClr val="tx1"/>
              </a:solidFill>
            </a:endParaRPr>
          </a:p>
          <a:p>
            <a:pPr marL="419100"/>
            <a:r>
              <a:rPr lang="en-US" sz="5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Loops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8140156" y="21678160"/>
            <a:ext cx="14932152" cy="10480495"/>
          </a:xfrm>
          <a:prstGeom prst="rect">
            <a:avLst/>
          </a:prstGeom>
          <a:solidFill>
            <a:srgbClr val="FF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19100"/>
            <a:r>
              <a:rPr lang="en-US" sz="5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Selling price of $3.24/kg yields DCFRR of 26.9%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Significant market potential (automotive)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Bio-based feedstock and ORC increase sustainability</a:t>
            </a:r>
          </a:p>
          <a:p>
            <a:pPr marL="419100"/>
            <a:endParaRPr lang="en-US" sz="5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9100"/>
            <a:r>
              <a:rPr lang="en-US" sz="5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Lady Power recommends a “GO”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5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9100"/>
            <a:r>
              <a:rPr lang="en-US" sz="5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Acknowledgments</a:t>
            </a:r>
          </a:p>
          <a:p>
            <a:pPr marL="1104900" indent="-685800">
              <a:buFont typeface="Arial"/>
              <a:buChar char="•"/>
            </a:pP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Halpern, Dr. </a:t>
            </a:r>
            <a:r>
              <a:rPr lang="en-US" sz="4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Vasudevan</a:t>
            </a:r>
            <a:r>
              <a:rPr lang="en-US" sz="4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Chemical Engineering Department, Kingsbury Library</a:t>
            </a:r>
          </a:p>
        </p:txBody>
      </p:sp>
      <p:pic>
        <p:nvPicPr>
          <p:cNvPr id="2" name="Picture 1" descr="PFD (2).pdf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" t="383" r="5518" b="2546"/>
          <a:stretch/>
        </p:blipFill>
        <p:spPr>
          <a:xfrm>
            <a:off x="12670584" y="6112605"/>
            <a:ext cx="30067569" cy="9552282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249331"/>
              </p:ext>
            </p:extLst>
          </p:nvPr>
        </p:nvGraphicFramePr>
        <p:xfrm>
          <a:off x="12670584" y="15373974"/>
          <a:ext cx="30067569" cy="4229671"/>
        </p:xfrm>
        <a:graphic>
          <a:graphicData uri="http://schemas.openxmlformats.org/drawingml/2006/table">
            <a:tbl>
              <a:tblPr/>
              <a:tblGrid>
                <a:gridCol w="188911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9153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79153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63322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548793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33224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633224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633224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  <a:gridCol w="548793">
                  <a:extLst>
                    <a:ext uri="{9D8B030D-6E8A-4147-A177-3AD203B41FA5}">
                      <a16:colId xmlns="" xmlns:a16="http://schemas.microsoft.com/office/drawing/2014/main" val="20013"/>
                    </a:ext>
                  </a:extLst>
                </a:gridCol>
                <a:gridCol w="1065926">
                  <a:extLst>
                    <a:ext uri="{9D8B030D-6E8A-4147-A177-3AD203B41FA5}">
                      <a16:colId xmlns="" xmlns:a16="http://schemas.microsoft.com/office/drawing/2014/main" val="20014"/>
                    </a:ext>
                  </a:extLst>
                </a:gridCol>
                <a:gridCol w="1065926">
                  <a:extLst>
                    <a:ext uri="{9D8B030D-6E8A-4147-A177-3AD203B41FA5}">
                      <a16:colId xmlns="" xmlns:a16="http://schemas.microsoft.com/office/drawing/2014/main" val="20015"/>
                    </a:ext>
                  </a:extLst>
                </a:gridCol>
                <a:gridCol w="1065926">
                  <a:extLst>
                    <a:ext uri="{9D8B030D-6E8A-4147-A177-3AD203B41FA5}">
                      <a16:colId xmlns="" xmlns:a16="http://schemas.microsoft.com/office/drawing/2014/main" val="20016"/>
                    </a:ext>
                  </a:extLst>
                </a:gridCol>
                <a:gridCol w="612116">
                  <a:extLst>
                    <a:ext uri="{9D8B030D-6E8A-4147-A177-3AD203B41FA5}">
                      <a16:colId xmlns="" xmlns:a16="http://schemas.microsoft.com/office/drawing/2014/main" val="20017"/>
                    </a:ext>
                  </a:extLst>
                </a:gridCol>
                <a:gridCol w="612116">
                  <a:extLst>
                    <a:ext uri="{9D8B030D-6E8A-4147-A177-3AD203B41FA5}">
                      <a16:colId xmlns="" xmlns:a16="http://schemas.microsoft.com/office/drawing/2014/main" val="20018"/>
                    </a:ext>
                  </a:extLst>
                </a:gridCol>
                <a:gridCol w="612116">
                  <a:extLst>
                    <a:ext uri="{9D8B030D-6E8A-4147-A177-3AD203B41FA5}">
                      <a16:colId xmlns="" xmlns:a16="http://schemas.microsoft.com/office/drawing/2014/main" val="20019"/>
                    </a:ext>
                  </a:extLst>
                </a:gridCol>
                <a:gridCol w="612116">
                  <a:extLst>
                    <a:ext uri="{9D8B030D-6E8A-4147-A177-3AD203B41FA5}">
                      <a16:colId xmlns="" xmlns:a16="http://schemas.microsoft.com/office/drawing/2014/main" val="20020"/>
                    </a:ext>
                  </a:extLst>
                </a:gridCol>
                <a:gridCol w="633224">
                  <a:extLst>
                    <a:ext uri="{9D8B030D-6E8A-4147-A177-3AD203B41FA5}">
                      <a16:colId xmlns="" xmlns:a16="http://schemas.microsoft.com/office/drawing/2014/main" val="20021"/>
                    </a:ext>
                  </a:extLst>
                </a:gridCol>
                <a:gridCol w="633224">
                  <a:extLst>
                    <a:ext uri="{9D8B030D-6E8A-4147-A177-3AD203B41FA5}">
                      <a16:colId xmlns="" xmlns:a16="http://schemas.microsoft.com/office/drawing/2014/main" val="20022"/>
                    </a:ext>
                  </a:extLst>
                </a:gridCol>
                <a:gridCol w="548793">
                  <a:extLst>
                    <a:ext uri="{9D8B030D-6E8A-4147-A177-3AD203B41FA5}">
                      <a16:colId xmlns="" xmlns:a16="http://schemas.microsoft.com/office/drawing/2014/main" val="20023"/>
                    </a:ext>
                  </a:extLst>
                </a:gridCol>
                <a:gridCol w="548793">
                  <a:extLst>
                    <a:ext uri="{9D8B030D-6E8A-4147-A177-3AD203B41FA5}">
                      <a16:colId xmlns="" xmlns:a16="http://schemas.microsoft.com/office/drawing/2014/main" val="20024"/>
                    </a:ext>
                  </a:extLst>
                </a:gridCol>
                <a:gridCol w="1150356">
                  <a:extLst>
                    <a:ext uri="{9D8B030D-6E8A-4147-A177-3AD203B41FA5}">
                      <a16:colId xmlns="" xmlns:a16="http://schemas.microsoft.com/office/drawing/2014/main" val="20025"/>
                    </a:ext>
                  </a:extLst>
                </a:gridCol>
                <a:gridCol w="633224">
                  <a:extLst>
                    <a:ext uri="{9D8B030D-6E8A-4147-A177-3AD203B41FA5}">
                      <a16:colId xmlns="" xmlns:a16="http://schemas.microsoft.com/office/drawing/2014/main" val="20026"/>
                    </a:ext>
                  </a:extLst>
                </a:gridCol>
                <a:gridCol w="1150356">
                  <a:extLst>
                    <a:ext uri="{9D8B030D-6E8A-4147-A177-3AD203B41FA5}">
                      <a16:colId xmlns="" xmlns:a16="http://schemas.microsoft.com/office/drawing/2014/main" val="20027"/>
                    </a:ext>
                  </a:extLst>
                </a:gridCol>
                <a:gridCol w="453810">
                  <a:extLst>
                    <a:ext uri="{9D8B030D-6E8A-4147-A177-3AD203B41FA5}">
                      <a16:colId xmlns="" xmlns:a16="http://schemas.microsoft.com/office/drawing/2014/main" val="20028"/>
                    </a:ext>
                  </a:extLst>
                </a:gridCol>
                <a:gridCol w="1150356">
                  <a:extLst>
                    <a:ext uri="{9D8B030D-6E8A-4147-A177-3AD203B41FA5}">
                      <a16:colId xmlns="" xmlns:a16="http://schemas.microsoft.com/office/drawing/2014/main" val="20029"/>
                    </a:ext>
                  </a:extLst>
                </a:gridCol>
                <a:gridCol w="1150356">
                  <a:extLst>
                    <a:ext uri="{9D8B030D-6E8A-4147-A177-3AD203B41FA5}">
                      <a16:colId xmlns="" xmlns:a16="http://schemas.microsoft.com/office/drawing/2014/main" val="20030"/>
                    </a:ext>
                  </a:extLst>
                </a:gridCol>
                <a:gridCol w="1097588">
                  <a:extLst>
                    <a:ext uri="{9D8B030D-6E8A-4147-A177-3AD203B41FA5}">
                      <a16:colId xmlns="" xmlns:a16="http://schemas.microsoft.com/office/drawing/2014/main" val="20031"/>
                    </a:ext>
                  </a:extLst>
                </a:gridCol>
                <a:gridCol w="1097588">
                  <a:extLst>
                    <a:ext uri="{9D8B030D-6E8A-4147-A177-3AD203B41FA5}">
                      <a16:colId xmlns="" xmlns:a16="http://schemas.microsoft.com/office/drawing/2014/main" val="20032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33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34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35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36"/>
                    </a:ext>
                  </a:extLst>
                </a:gridCol>
                <a:gridCol w="707100">
                  <a:extLst>
                    <a:ext uri="{9D8B030D-6E8A-4147-A177-3AD203B41FA5}">
                      <a16:colId xmlns="" xmlns:a16="http://schemas.microsoft.com/office/drawing/2014/main" val="20037"/>
                    </a:ext>
                  </a:extLst>
                </a:gridCol>
              </a:tblGrid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Stream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8496"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Water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Water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Water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Adipic Acid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Salt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Salt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Steam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Salt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Salt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Water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 Solution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 Solution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 Solution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Nitrogen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Nitrogen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Nitrogen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Nitrogen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Vapor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Steam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Molten Nylon 66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Steam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Molten Nylon 66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Steam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Molten Nylon 66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Molten Nylon 66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Nylon 66 pellets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Nylon 66 pellets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Vent gases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Vent gases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Vent gases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Steam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Vent gases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Temperature (C)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Pressure (barg)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mr-IN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mr-IN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mr-IN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-0.95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mr-IN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-0.20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mr-IN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-0.20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Vapor fraction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Molar flow rate (mol/hr)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164,060.5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155,104.5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155,104.5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27,050.5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21,512.4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9,016.8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173,623.9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173,623.9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140,254.1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33,369.8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33,369.8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12,495.5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8,956.0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21,451.5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21,451.5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21,451.5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5,000.0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5,000.0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5,000.0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5,000.0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44,739.4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43,492.4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1,247.0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1,247.0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49,846.0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28,175.5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21,670.5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117.8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21,552.7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21,552.7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21,552.7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21,552.7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71,667.9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71,785.7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78496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Mass flow rate (kg/hr)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2,955.6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2,794.2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2,794.2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3,143.5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2,499.9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1,047.8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6,985.5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6,985.5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2,526.7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4,458.8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4,458.8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1,452.1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1,613.4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1,613.4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1,613.4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978.7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833.8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144.9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144.9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5,378.6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507.6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4,871.0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1,341.3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1,343.5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658.6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1,868.1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2,002.1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Components (kg/hr)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Adipic Acid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3,143.5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HMDA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2,499.9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1,047.8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1,452.1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1,452.1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1,452.1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1,452.1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145.2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144.9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144.9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Water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2,955.6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2,794.2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2,794.2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2,794.2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i-FI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2,794.2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267.5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s-I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267.5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510.5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Steam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2,526.7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693.4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693.4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507.6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1,201.0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1,203.1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658.6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1,868.1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1,861.7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Nylon salt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4,191.3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4,191.3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4,191.3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4,191.3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Molten nylon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6109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Nylon 66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4,868.1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78496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Nitrogen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0.0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200" b="0" i="0" u="none" strike="noStrike">
                          <a:solidFill>
                            <a:srgbClr val="FFFF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b-NO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140.1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8" name="Rectangle 166"/>
          <p:cNvSpPr>
            <a:spLocks noChangeArrowheads="1"/>
          </p:cNvSpPr>
          <p:nvPr/>
        </p:nvSpPr>
        <p:spPr bwMode="auto">
          <a:xfrm>
            <a:off x="952500" y="4923476"/>
            <a:ext cx="10646692" cy="1371600"/>
          </a:xfrm>
          <a:prstGeom prst="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6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 and C2Q Variables</a:t>
            </a:r>
          </a:p>
        </p:txBody>
      </p:sp>
      <p:sp>
        <p:nvSpPr>
          <p:cNvPr id="19" name="Rectangle 166"/>
          <p:cNvSpPr>
            <a:spLocks noChangeArrowheads="1"/>
          </p:cNvSpPr>
          <p:nvPr/>
        </p:nvSpPr>
        <p:spPr bwMode="auto">
          <a:xfrm>
            <a:off x="883228" y="15722954"/>
            <a:ext cx="10629900" cy="1371600"/>
          </a:xfrm>
          <a:prstGeom prst="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6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Safety Considerations</a:t>
            </a:r>
          </a:p>
        </p:txBody>
      </p:sp>
      <p:sp>
        <p:nvSpPr>
          <p:cNvPr id="20" name="Rectangle 166"/>
          <p:cNvSpPr>
            <a:spLocks noChangeArrowheads="1"/>
          </p:cNvSpPr>
          <p:nvPr/>
        </p:nvSpPr>
        <p:spPr bwMode="auto">
          <a:xfrm>
            <a:off x="12459846" y="20279747"/>
            <a:ext cx="14947157" cy="1371600"/>
          </a:xfrm>
          <a:prstGeom prst="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6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Analysis</a:t>
            </a:r>
          </a:p>
        </p:txBody>
      </p:sp>
      <p:sp>
        <p:nvSpPr>
          <p:cNvPr id="21" name="Rectangle 166"/>
          <p:cNvSpPr>
            <a:spLocks noChangeArrowheads="1"/>
          </p:cNvSpPr>
          <p:nvPr/>
        </p:nvSpPr>
        <p:spPr bwMode="auto">
          <a:xfrm>
            <a:off x="28140477" y="20279747"/>
            <a:ext cx="14929324" cy="1371600"/>
          </a:xfrm>
          <a:prstGeom prst="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6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Conclusions and Recommendations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881" y="21818359"/>
            <a:ext cx="8687539" cy="4846734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2684503" y="22405934"/>
            <a:ext cx="4140799" cy="367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NPT= 4 years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PBP=2.6 years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DBEP= 6 years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DCFRR=26.9%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/>
          <a:srcRect b="9589"/>
          <a:stretch/>
        </p:blipFill>
        <p:spPr>
          <a:xfrm>
            <a:off x="18013461" y="27427681"/>
            <a:ext cx="9197855" cy="464621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2576881" y="28477851"/>
            <a:ext cx="48534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Equipment Cost </a:t>
            </a:r>
          </a:p>
          <a:p>
            <a:pPr algn="ctr"/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966" y="27865110"/>
            <a:ext cx="5464011" cy="40514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782" y="22447908"/>
            <a:ext cx="5396228" cy="44310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1945" y="354359"/>
            <a:ext cx="2146208" cy="3735227"/>
          </a:xfrm>
          <a:prstGeom prst="rect">
            <a:avLst/>
          </a:prstGeom>
        </p:spPr>
      </p:pic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3337611051"/>
              </p:ext>
            </p:extLst>
          </p:nvPr>
        </p:nvGraphicFramePr>
        <p:xfrm>
          <a:off x="1342672" y="17888201"/>
          <a:ext cx="9602598" cy="2987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22" name="Rectangle 166"/>
          <p:cNvSpPr>
            <a:spLocks noChangeArrowheads="1"/>
          </p:cNvSpPr>
          <p:nvPr/>
        </p:nvSpPr>
        <p:spPr bwMode="auto">
          <a:xfrm>
            <a:off x="12482051" y="4942650"/>
            <a:ext cx="30540469" cy="1379888"/>
          </a:xfrm>
          <a:prstGeom prst="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algn="ctr" defTabSz="3762375"/>
            <a:r>
              <a:rPr lang="en-US" sz="6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Flow Diagram and Material Balance</a:t>
            </a:r>
          </a:p>
        </p:txBody>
      </p:sp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</TotalTime>
  <Words>791</Words>
  <Application>Microsoft Macintosh PowerPoint</Application>
  <PresentationFormat>Custom</PresentationFormat>
  <Paragraphs>651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Sofia Diaco</cp:lastModifiedBy>
  <cp:revision>56</cp:revision>
  <dcterms:created xsi:type="dcterms:W3CDTF">2016-04-28T01:04:40Z</dcterms:created>
  <dcterms:modified xsi:type="dcterms:W3CDTF">2017-05-02T15:13:05Z</dcterms:modified>
</cp:coreProperties>
</file>