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B000"/>
    <a:srgbClr val="009200"/>
    <a:srgbClr val="007A00"/>
    <a:srgbClr val="FFFF66"/>
    <a:srgbClr val="006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0775" autoAdjust="0"/>
  </p:normalViewPr>
  <p:slideViewPr>
    <p:cSldViewPr snapToGrid="0">
      <p:cViewPr varScale="1">
        <p:scale>
          <a:sx n="13" d="100"/>
          <a:sy n="13" d="100"/>
        </p:scale>
        <p:origin x="1476" y="7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EBA02F-467F-4156-86C3-702768AC0F9A}" type="datetimeFigureOut">
              <a:rPr lang="en-US" smtClean="0"/>
              <a:t>5/4/2017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05276B-3EE1-41E1-9612-E1EF4F97F082}" type="slidenum">
              <a:rPr lang="en-US" smtClean="0"/>
              <a:t>‹#›</a:t>
            </a:fld>
            <a:endParaRPr lang="en-US"/>
          </a:p>
        </p:txBody>
      </p:sp>
    </p:spTree>
    <p:extLst>
      <p:ext uri="{BB962C8B-B14F-4D97-AF65-F5344CB8AC3E}">
        <p14:creationId xmlns:p14="http://schemas.microsoft.com/office/powerpoint/2010/main" val="736621326"/>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a:t>
            </a:r>
            <a:r>
              <a:rPr lang="en-US" baseline="0" dirty="0"/>
              <a:t> is only a template. You may chose to use or not use this format. I highly recommend you use a </a:t>
            </a:r>
            <a:r>
              <a:rPr lang="en-US" baseline="0"/>
              <a:t>format that works for your group. </a:t>
            </a:r>
            <a:endParaRPr lang="en-US" dirty="0"/>
          </a:p>
        </p:txBody>
      </p:sp>
      <p:sp>
        <p:nvSpPr>
          <p:cNvPr id="4" name="Slide Number Placeholder 3"/>
          <p:cNvSpPr>
            <a:spLocks noGrp="1"/>
          </p:cNvSpPr>
          <p:nvPr>
            <p:ph type="sldNum" sz="quarter" idx="10"/>
          </p:nvPr>
        </p:nvSpPr>
        <p:spPr/>
        <p:txBody>
          <a:bodyPr/>
          <a:lstStyle/>
          <a:p>
            <a:fld id="{8705276B-3EE1-41E1-9612-E1EF4F97F082}" type="slidenum">
              <a:rPr lang="en-US" smtClean="0"/>
              <a:t>1</a:t>
            </a:fld>
            <a:endParaRPr lang="en-US"/>
          </a:p>
        </p:txBody>
      </p:sp>
    </p:spTree>
    <p:extLst>
      <p:ext uri="{BB962C8B-B14F-4D97-AF65-F5344CB8AC3E}">
        <p14:creationId xmlns:p14="http://schemas.microsoft.com/office/powerpoint/2010/main" val="2993068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464570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394793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381747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DA61C5-38A2-42C9-AB3F-12AEA901594A}" type="datetimeFigureOut">
              <a:rPr lang="en-US" smtClean="0"/>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881535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DA61C5-38A2-42C9-AB3F-12AEA901594A}" type="datetimeFigureOut">
              <a:rPr lang="en-US" smtClean="0"/>
              <a:t>5/4/2017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1921581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DA61C5-38A2-42C9-AB3F-12AEA901594A}" type="datetimeFigureOut">
              <a:rPr lang="en-US" smtClean="0"/>
              <a:t>5/4/2017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962763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A61C5-38A2-42C9-AB3F-12AEA901594A}" type="datetimeFigureOut">
              <a:rPr lang="en-US" smtClean="0"/>
              <a:t>5/4/2017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587586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3DA61C5-38A2-42C9-AB3F-12AEA901594A}" type="datetimeFigureOut">
              <a:rPr lang="en-US" smtClean="0"/>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257915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3DA61C5-38A2-42C9-AB3F-12AEA901594A}" type="datetimeFigureOut">
              <a:rPr lang="en-US" smtClean="0"/>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122350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535147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141814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93DA61C5-38A2-42C9-AB3F-12AEA901594A}" type="datetimeFigureOut">
              <a:rPr lang="en-US" smtClean="0"/>
              <a:t>5/4/2017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4900E4F4-B427-4A47-9FFA-AAAF58146637}" type="slidenum">
              <a:rPr lang="en-US" smtClean="0"/>
              <a:t>‹#›</a:t>
            </a:fld>
            <a:endParaRPr lang="en-US"/>
          </a:p>
        </p:txBody>
      </p:sp>
    </p:spTree>
    <p:extLst>
      <p:ext uri="{BB962C8B-B14F-4D97-AF65-F5344CB8AC3E}">
        <p14:creationId xmlns:p14="http://schemas.microsoft.com/office/powerpoint/2010/main" val="29497659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720" y="1049482"/>
            <a:ext cx="7801408" cy="3160597"/>
          </a:xfrm>
          <a:prstGeom prst="rect">
            <a:avLst/>
          </a:prstGeom>
        </p:spPr>
      </p:pic>
      <p:sp>
        <p:nvSpPr>
          <p:cNvPr id="6" name="TextBox 5"/>
          <p:cNvSpPr txBox="1"/>
          <p:nvPr/>
        </p:nvSpPr>
        <p:spPr>
          <a:xfrm>
            <a:off x="11582400" y="1049482"/>
            <a:ext cx="30518100" cy="1209242"/>
          </a:xfrm>
          <a:prstGeom prst="rect">
            <a:avLst/>
          </a:prstGeom>
          <a:noFill/>
        </p:spPr>
        <p:txBody>
          <a:bodyPr wrap="square" rtlCol="0">
            <a:spAutoFit/>
          </a:bodyPr>
          <a:lstStyle/>
          <a:p>
            <a:pPr algn="ctr"/>
            <a:r>
              <a:rPr lang="en-US" dirty="0"/>
              <a:t>Manufacturing Facility for Nylon 6 6</a:t>
            </a:r>
          </a:p>
        </p:txBody>
      </p:sp>
      <p:sp>
        <p:nvSpPr>
          <p:cNvPr id="7" name="TextBox 6"/>
          <p:cNvSpPr txBox="1"/>
          <p:nvPr/>
        </p:nvSpPr>
        <p:spPr>
          <a:xfrm>
            <a:off x="9227128" y="3076091"/>
            <a:ext cx="33795392" cy="1015663"/>
          </a:xfrm>
          <a:prstGeom prst="rect">
            <a:avLst/>
          </a:prstGeom>
          <a:noFill/>
        </p:spPr>
        <p:txBody>
          <a:bodyPr wrap="square" rtlCol="0">
            <a:spAutoFit/>
          </a:bodyPr>
          <a:lstStyle/>
          <a:p>
            <a:pPr algn="ctr"/>
            <a:r>
              <a:rPr lang="en-US" sz="6000" dirty="0"/>
              <a:t>2002 Oakland      From Moneyball	 Curtis Lalonde, James DiLiegro, Juanfeng Sun, Meho </a:t>
            </a:r>
            <a:r>
              <a:rPr lang="en-US" sz="6000" dirty="0" err="1"/>
              <a:t>Kamaric</a:t>
            </a:r>
            <a:r>
              <a:rPr lang="en-US" sz="6000" dirty="0"/>
              <a:t>  </a:t>
            </a:r>
            <a:endParaRPr lang="en-US" dirty="0"/>
          </a:p>
        </p:txBody>
      </p:sp>
      <p:cxnSp>
        <p:nvCxnSpPr>
          <p:cNvPr id="10" name="Straight Connector 9"/>
          <p:cNvCxnSpPr/>
          <p:nvPr/>
        </p:nvCxnSpPr>
        <p:spPr>
          <a:xfrm>
            <a:off x="952500" y="4400579"/>
            <a:ext cx="42070020" cy="0"/>
          </a:xfrm>
          <a:prstGeom prst="line">
            <a:avLst/>
          </a:pr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952500" y="5105399"/>
            <a:ext cx="10629900" cy="14508481"/>
          </a:xfrm>
          <a:prstGeom prst="rect">
            <a:avLst/>
          </a:prstGeom>
          <a:solidFill>
            <a:srgbClr val="FFFF99"/>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19100"/>
            <a:r>
              <a:rPr lang="en-US" sz="4800" dirty="0">
                <a:solidFill>
                  <a:schemeClr val="tx1"/>
                </a:solidFill>
              </a:rPr>
              <a:t>Objectives:</a:t>
            </a:r>
          </a:p>
          <a:p>
            <a:pPr marL="1104900" indent="-685800">
              <a:buFont typeface="Arial" panose="020B0604020202020204" pitchFamily="34" charset="0"/>
              <a:buChar char="•"/>
            </a:pPr>
            <a:r>
              <a:rPr lang="en-US" sz="4400" dirty="0">
                <a:solidFill>
                  <a:schemeClr val="tx1"/>
                </a:solidFill>
              </a:rPr>
              <a:t>To design a plant, from the ground up, for manufacturing nylon 6-6</a:t>
            </a:r>
          </a:p>
          <a:p>
            <a:pPr marL="1104900" indent="-685800">
              <a:buFont typeface="Arial" panose="020B0604020202020204" pitchFamily="34" charset="0"/>
              <a:buChar char="•"/>
            </a:pPr>
            <a:r>
              <a:rPr lang="en-US" sz="4400" dirty="0">
                <a:solidFill>
                  <a:schemeClr val="tx1"/>
                </a:solidFill>
              </a:rPr>
              <a:t>To produce 38.6 million kg of nylon 6,6 yearly.</a:t>
            </a:r>
          </a:p>
          <a:p>
            <a:pPr marL="419100"/>
            <a:endParaRPr lang="en-US" sz="4800" dirty="0">
              <a:solidFill>
                <a:schemeClr val="tx1"/>
              </a:solidFill>
            </a:endParaRPr>
          </a:p>
          <a:p>
            <a:pPr marL="419100"/>
            <a:r>
              <a:rPr lang="en-US" sz="4800" dirty="0">
                <a:solidFill>
                  <a:schemeClr val="tx1"/>
                </a:solidFill>
              </a:rPr>
              <a:t>Market</a:t>
            </a:r>
          </a:p>
          <a:p>
            <a:pPr marL="1104900" indent="-685800">
              <a:buFont typeface="Arial" panose="020B0604020202020204" pitchFamily="34" charset="0"/>
              <a:buChar char="•"/>
            </a:pPr>
            <a:endParaRPr lang="en-US" sz="4800" dirty="0">
              <a:solidFill>
                <a:schemeClr val="tx1"/>
              </a:solidFill>
            </a:endParaRPr>
          </a:p>
          <a:p>
            <a:pPr marL="419100"/>
            <a:endParaRPr lang="en-US" sz="4800" dirty="0">
              <a:solidFill>
                <a:schemeClr val="tx1"/>
              </a:solidFill>
            </a:endParaRPr>
          </a:p>
          <a:p>
            <a:pPr marL="1104900" indent="-685800">
              <a:buFont typeface="Arial" panose="020B0604020202020204" pitchFamily="34" charset="0"/>
              <a:buChar char="•"/>
            </a:pPr>
            <a:endParaRPr lang="en-US" sz="4800" dirty="0">
              <a:solidFill>
                <a:schemeClr val="tx1"/>
              </a:solidFill>
            </a:endParaRPr>
          </a:p>
          <a:p>
            <a:pPr marL="419100"/>
            <a:endParaRPr lang="en-US" sz="4800" b="1" dirty="0">
              <a:solidFill>
                <a:schemeClr val="tx1"/>
              </a:solidFill>
            </a:endParaRPr>
          </a:p>
          <a:p>
            <a:pPr marL="419100"/>
            <a:endParaRPr lang="en-US" sz="4800" dirty="0">
              <a:solidFill>
                <a:schemeClr val="tx1"/>
              </a:solidFill>
            </a:endParaRPr>
          </a:p>
          <a:p>
            <a:pPr marL="876300" indent="-457200">
              <a:buFont typeface="Arial" panose="020B0604020202020204" pitchFamily="34" charset="0"/>
              <a:buChar char="•"/>
            </a:pPr>
            <a:r>
              <a:rPr lang="en-US" sz="2800" dirty="0">
                <a:solidFill>
                  <a:schemeClr val="tx1"/>
                </a:solidFill>
              </a:rPr>
              <a:t>Price of nylon 6,6 is $1.42 per pound ($3.13 per kg)</a:t>
            </a:r>
          </a:p>
          <a:p>
            <a:pPr marL="876300" indent="-457200">
              <a:buFont typeface="Arial" panose="020B0604020202020204" pitchFamily="34" charset="0"/>
              <a:buChar char="•"/>
            </a:pPr>
            <a:r>
              <a:rPr lang="en-US" sz="2800" dirty="0">
                <a:solidFill>
                  <a:schemeClr val="tx1"/>
                </a:solidFill>
              </a:rPr>
              <a:t>Price of nylon is tied to the price of oil</a:t>
            </a:r>
          </a:p>
          <a:p>
            <a:pPr marL="876300" indent="-457200">
              <a:buFont typeface="Arial" panose="020B0604020202020204" pitchFamily="34" charset="0"/>
              <a:buChar char="•"/>
            </a:pPr>
            <a:r>
              <a:rPr lang="en-US" sz="2800" dirty="0">
                <a:solidFill>
                  <a:schemeClr val="tx1"/>
                </a:solidFill>
              </a:rPr>
              <a:t>If oil prices increase, the price of nylon will increase as well</a:t>
            </a:r>
          </a:p>
          <a:p>
            <a:pPr marL="419100"/>
            <a:endParaRPr lang="en-US" sz="4800" dirty="0">
              <a:solidFill>
                <a:schemeClr val="tx1"/>
              </a:solidFill>
            </a:endParaRPr>
          </a:p>
          <a:p>
            <a:pPr marL="419100"/>
            <a:r>
              <a:rPr lang="en-US" sz="4800" dirty="0">
                <a:solidFill>
                  <a:schemeClr val="tx1"/>
                </a:solidFill>
              </a:rPr>
              <a:t>Polymerization:</a:t>
            </a:r>
          </a:p>
          <a:p>
            <a:pPr marL="1104900" indent="-685800">
              <a:buFont typeface="Arial" panose="020B0604020202020204" pitchFamily="34" charset="0"/>
              <a:buChar char="•"/>
            </a:pPr>
            <a:r>
              <a:rPr lang="en-US" sz="3600" dirty="0">
                <a:solidFill>
                  <a:schemeClr val="tx1"/>
                </a:solidFill>
              </a:rPr>
              <a:t>Adipic acid and HMDA are added together to form the nylon 6,6</a:t>
            </a:r>
          </a:p>
          <a:p>
            <a:pPr marL="1104900" indent="-685800">
              <a:buFont typeface="Arial" panose="020B0604020202020204" pitchFamily="34" charset="0"/>
              <a:buChar char="•"/>
            </a:pPr>
            <a:r>
              <a:rPr lang="en-US" sz="3600" dirty="0">
                <a:solidFill>
                  <a:schemeClr val="tx1"/>
                </a:solidFill>
              </a:rPr>
              <a:t>Adipic acid catalyst, HMDA attaches to the protonated molecule</a:t>
            </a:r>
          </a:p>
          <a:p>
            <a:pPr marL="1104900" indent="-685800">
              <a:buFont typeface="Arial" panose="020B0604020202020204" pitchFamily="34" charset="0"/>
              <a:buChar char="•"/>
            </a:pPr>
            <a:r>
              <a:rPr lang="en-US" sz="3600" dirty="0">
                <a:solidFill>
                  <a:schemeClr val="tx1"/>
                </a:solidFill>
              </a:rPr>
              <a:t>Creates Dimer + H</a:t>
            </a:r>
            <a:r>
              <a:rPr lang="en-US" sz="3600" baseline="-25000" dirty="0">
                <a:solidFill>
                  <a:schemeClr val="tx1"/>
                </a:solidFill>
              </a:rPr>
              <a:t>2</a:t>
            </a:r>
            <a:r>
              <a:rPr lang="en-US" sz="3600" dirty="0">
                <a:solidFill>
                  <a:schemeClr val="tx1"/>
                </a:solidFill>
              </a:rPr>
              <a:t>O + H</a:t>
            </a:r>
            <a:r>
              <a:rPr lang="en-US" sz="3600" baseline="30000" dirty="0">
                <a:solidFill>
                  <a:schemeClr val="tx1"/>
                </a:solidFill>
              </a:rPr>
              <a:t>+</a:t>
            </a:r>
            <a:endParaRPr lang="en-US" sz="3600" dirty="0">
              <a:solidFill>
                <a:schemeClr val="tx1"/>
              </a:solidFill>
            </a:endParaRPr>
          </a:p>
        </p:txBody>
      </p:sp>
      <p:sp>
        <p:nvSpPr>
          <p:cNvPr id="12" name="Rectangle 11"/>
          <p:cNvSpPr/>
          <p:nvPr/>
        </p:nvSpPr>
        <p:spPr>
          <a:xfrm>
            <a:off x="12496800" y="5105400"/>
            <a:ext cx="30525720" cy="17030700"/>
          </a:xfrm>
          <a:prstGeom prst="rect">
            <a:avLst/>
          </a:prstGeom>
          <a:solidFill>
            <a:srgbClr val="FFFF99"/>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4800" dirty="0">
              <a:solidFill>
                <a:schemeClr val="tx1"/>
              </a:solidFill>
            </a:endParaRPr>
          </a:p>
          <a:p>
            <a:pPr algn="ctr"/>
            <a:r>
              <a:rPr lang="en-US" sz="4800" dirty="0">
                <a:solidFill>
                  <a:schemeClr val="tx1"/>
                </a:solidFill>
              </a:rPr>
              <a:t>`</a:t>
            </a:r>
          </a:p>
        </p:txBody>
      </p:sp>
      <p:sp>
        <p:nvSpPr>
          <p:cNvPr id="13" name="Rectangle 12"/>
          <p:cNvSpPr/>
          <p:nvPr/>
        </p:nvSpPr>
        <p:spPr>
          <a:xfrm>
            <a:off x="12496800" y="22817474"/>
            <a:ext cx="14935200" cy="9385502"/>
          </a:xfrm>
          <a:prstGeom prst="rect">
            <a:avLst/>
          </a:prstGeom>
          <a:solidFill>
            <a:srgbClr val="FFFF99"/>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19100"/>
            <a:r>
              <a:rPr lang="en-US" sz="4800" dirty="0">
                <a:solidFill>
                  <a:schemeClr val="tx1"/>
                </a:solidFill>
              </a:rPr>
              <a:t>Economic Analysis</a:t>
            </a:r>
          </a:p>
          <a:p>
            <a:pPr marL="419100"/>
            <a:endParaRPr lang="en-US" sz="4800" dirty="0">
              <a:solidFill>
                <a:schemeClr val="tx1"/>
              </a:solidFill>
            </a:endParaRPr>
          </a:p>
          <a:p>
            <a:pPr marL="419100"/>
            <a:endParaRPr lang="en-US" sz="4800" dirty="0">
              <a:solidFill>
                <a:schemeClr val="tx1"/>
              </a:solidFill>
            </a:endParaRPr>
          </a:p>
        </p:txBody>
      </p:sp>
      <p:sp>
        <p:nvSpPr>
          <p:cNvPr id="14" name="Rectangle 13"/>
          <p:cNvSpPr/>
          <p:nvPr/>
        </p:nvSpPr>
        <p:spPr>
          <a:xfrm>
            <a:off x="883228" y="20318699"/>
            <a:ext cx="10629900" cy="11907723"/>
          </a:xfrm>
          <a:prstGeom prst="rect">
            <a:avLst/>
          </a:prstGeom>
          <a:solidFill>
            <a:srgbClr val="FFFF99"/>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19100"/>
            <a:r>
              <a:rPr lang="en-US" sz="4800" dirty="0">
                <a:solidFill>
                  <a:schemeClr val="tx1"/>
                </a:solidFill>
              </a:rPr>
              <a:t>Safety and Other Considerations</a:t>
            </a:r>
          </a:p>
          <a:p>
            <a:pPr marL="863600" indent="-457200">
              <a:lnSpc>
                <a:spcPct val="150000"/>
              </a:lnSpc>
              <a:buFont typeface="Arial" panose="020B0604020202020204" pitchFamily="34" charset="0"/>
              <a:buChar char="•"/>
            </a:pPr>
            <a:r>
              <a:rPr lang="en-US" sz="3600" dirty="0">
                <a:solidFill>
                  <a:schemeClr val="tx1"/>
                </a:solidFill>
              </a:rPr>
              <a:t>Adipic acid, hexamethylene diamine pose safety hazard</a:t>
            </a:r>
          </a:p>
          <a:p>
            <a:pPr marL="863600" indent="-457200">
              <a:lnSpc>
                <a:spcPct val="150000"/>
              </a:lnSpc>
              <a:buFont typeface="Arial" panose="020B0604020202020204" pitchFamily="34" charset="0"/>
              <a:buChar char="•"/>
            </a:pPr>
            <a:r>
              <a:rPr lang="en-US" sz="3600" dirty="0">
                <a:solidFill>
                  <a:schemeClr val="tx1"/>
                </a:solidFill>
              </a:rPr>
              <a:t>Minimal equipment and control system impacted design safety</a:t>
            </a:r>
          </a:p>
          <a:p>
            <a:pPr marL="863600" indent="-457200">
              <a:lnSpc>
                <a:spcPct val="150000"/>
              </a:lnSpc>
              <a:buFont typeface="Arial" panose="020B0604020202020204" pitchFamily="34" charset="0"/>
              <a:buChar char="•"/>
            </a:pPr>
            <a:r>
              <a:rPr lang="en-US" sz="3600" dirty="0">
                <a:solidFill>
                  <a:schemeClr val="tx1"/>
                </a:solidFill>
              </a:rPr>
              <a:t>Water was treated with a tertiary water treatment</a:t>
            </a:r>
          </a:p>
          <a:p>
            <a:pPr marL="863600" indent="-457200">
              <a:lnSpc>
                <a:spcPct val="150000"/>
              </a:lnSpc>
              <a:buFont typeface="Arial" panose="020B0604020202020204" pitchFamily="34" charset="0"/>
              <a:buChar char="•"/>
            </a:pPr>
            <a:r>
              <a:rPr lang="en-US" sz="3600" dirty="0">
                <a:solidFill>
                  <a:schemeClr val="tx1"/>
                </a:solidFill>
              </a:rPr>
              <a:t>Quality control was an important factor in safe design</a:t>
            </a:r>
          </a:p>
          <a:p>
            <a:pPr marL="419100"/>
            <a:endParaRPr lang="en-US" sz="4800" dirty="0">
              <a:solidFill>
                <a:schemeClr val="tx1"/>
              </a:solidFill>
            </a:endParaRPr>
          </a:p>
          <a:p>
            <a:pPr marL="419100"/>
            <a:endParaRPr lang="en-US" sz="4800" dirty="0">
              <a:solidFill>
                <a:schemeClr val="tx1"/>
              </a:solidFill>
            </a:endParaRPr>
          </a:p>
          <a:p>
            <a:pPr marL="419100"/>
            <a:endParaRPr lang="en-US" sz="4800" dirty="0">
              <a:solidFill>
                <a:schemeClr val="tx1"/>
              </a:solidFill>
            </a:endParaRPr>
          </a:p>
          <a:p>
            <a:pPr marL="419100"/>
            <a:endParaRPr lang="en-US" sz="4800" dirty="0">
              <a:solidFill>
                <a:schemeClr val="tx1"/>
              </a:solidFill>
            </a:endParaRPr>
          </a:p>
          <a:p>
            <a:pPr marL="419100"/>
            <a:endParaRPr lang="en-US" sz="4800" dirty="0">
              <a:solidFill>
                <a:schemeClr val="tx1"/>
              </a:solidFill>
            </a:endParaRPr>
          </a:p>
          <a:p>
            <a:pPr marL="419100"/>
            <a:endParaRPr lang="en-US" sz="4800" dirty="0">
              <a:solidFill>
                <a:schemeClr val="tx1"/>
              </a:solidFill>
            </a:endParaRPr>
          </a:p>
          <a:p>
            <a:pPr marL="419100"/>
            <a:endParaRPr lang="en-US" sz="4800" dirty="0">
              <a:solidFill>
                <a:schemeClr val="tx1"/>
              </a:solidFill>
            </a:endParaRPr>
          </a:p>
        </p:txBody>
      </p:sp>
      <p:sp>
        <p:nvSpPr>
          <p:cNvPr id="15" name="Rectangle 14"/>
          <p:cNvSpPr/>
          <p:nvPr/>
        </p:nvSpPr>
        <p:spPr>
          <a:xfrm>
            <a:off x="28140157" y="22840920"/>
            <a:ext cx="14882363" cy="9385502"/>
          </a:xfrm>
          <a:prstGeom prst="rect">
            <a:avLst/>
          </a:prstGeom>
          <a:solidFill>
            <a:srgbClr val="FFFF99"/>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175"/>
            <a:r>
              <a:rPr lang="en-US" sz="4800" dirty="0">
                <a:solidFill>
                  <a:schemeClr val="tx1"/>
                </a:solidFill>
              </a:rPr>
              <a:t>Conclusions</a:t>
            </a:r>
          </a:p>
          <a:p>
            <a:pPr marL="800100" indent="-457200">
              <a:buFont typeface="Arial" panose="020B0604020202020204" pitchFamily="34" charset="0"/>
              <a:buChar char="•"/>
            </a:pPr>
            <a:r>
              <a:rPr lang="en-US" sz="2800" dirty="0">
                <a:solidFill>
                  <a:schemeClr val="tx1"/>
                </a:solidFill>
              </a:rPr>
              <a:t>38.6 million kg per year capacity is achievable</a:t>
            </a:r>
          </a:p>
          <a:p>
            <a:pPr marL="800100" indent="-457200">
              <a:buFont typeface="Arial" panose="020B0604020202020204" pitchFamily="34" charset="0"/>
              <a:buChar char="•"/>
            </a:pPr>
            <a:r>
              <a:rPr lang="en-US" sz="2800" dirty="0">
                <a:solidFill>
                  <a:schemeClr val="tx1"/>
                </a:solidFill>
              </a:rPr>
              <a:t>The process has a 26% return on investment (DCFRR) </a:t>
            </a:r>
          </a:p>
          <a:p>
            <a:pPr marL="800100" indent="-457200">
              <a:buFont typeface="Arial" panose="020B0604020202020204" pitchFamily="34" charset="0"/>
              <a:buChar char="•"/>
            </a:pPr>
            <a:r>
              <a:rPr lang="en-US" sz="2800" dirty="0">
                <a:solidFill>
                  <a:schemeClr val="tx1"/>
                </a:solidFill>
              </a:rPr>
              <a:t>At a 10% hurdle rate the NPV of the process is 14.4 $MM</a:t>
            </a:r>
            <a:endParaRPr lang="en-US" sz="4800" dirty="0">
              <a:solidFill>
                <a:schemeClr val="tx1"/>
              </a:solidFill>
            </a:endParaRPr>
          </a:p>
          <a:p>
            <a:pPr marL="342900" indent="3175"/>
            <a:endParaRPr lang="en-US" sz="4800" dirty="0">
              <a:solidFill>
                <a:schemeClr val="tx1"/>
              </a:solidFill>
            </a:endParaRPr>
          </a:p>
          <a:p>
            <a:pPr marL="342900" indent="3175"/>
            <a:r>
              <a:rPr lang="en-US" sz="4800" dirty="0">
                <a:solidFill>
                  <a:schemeClr val="tx1"/>
                </a:solidFill>
              </a:rPr>
              <a:t>Recommendations</a:t>
            </a:r>
          </a:p>
          <a:p>
            <a:pPr marL="800100" indent="-457200">
              <a:buFont typeface="Arial" panose="020B0604020202020204" pitchFamily="34" charset="0"/>
              <a:buChar char="•"/>
            </a:pPr>
            <a:r>
              <a:rPr lang="en-US" sz="2800" dirty="0">
                <a:solidFill>
                  <a:schemeClr val="tx1"/>
                </a:solidFill>
              </a:rPr>
              <a:t>We recommend that the company moves forward with the design process</a:t>
            </a:r>
          </a:p>
          <a:p>
            <a:pPr marL="342900" indent="3175"/>
            <a:endParaRPr lang="en-US" sz="4800" dirty="0">
              <a:solidFill>
                <a:schemeClr val="tx1"/>
              </a:solidFill>
            </a:endParaRPr>
          </a:p>
          <a:p>
            <a:pPr marL="342900" indent="3175"/>
            <a:r>
              <a:rPr lang="en-US" sz="4800" dirty="0">
                <a:solidFill>
                  <a:schemeClr val="tx1"/>
                </a:solidFill>
              </a:rPr>
              <a:t>Acknowledgments</a:t>
            </a:r>
          </a:p>
          <a:p>
            <a:pPr marL="800100" indent="-457200">
              <a:buFont typeface="Arial" panose="020B0604020202020204" pitchFamily="34" charset="0"/>
              <a:buChar char="•"/>
            </a:pPr>
            <a:r>
              <a:rPr lang="en-US" sz="2800" dirty="0">
                <a:solidFill>
                  <a:schemeClr val="tx1"/>
                </a:solidFill>
              </a:rPr>
              <a:t>We would like to acknowledge the Chemical Engineering department for teaching the necessary concepts to complete this report.</a:t>
            </a:r>
          </a:p>
          <a:p>
            <a:pPr marL="800100" indent="-457200">
              <a:buFont typeface="Arial" panose="020B0604020202020204" pitchFamily="34" charset="0"/>
              <a:buChar char="•"/>
            </a:pPr>
            <a:r>
              <a:rPr lang="en-US" sz="2800" dirty="0">
                <a:solidFill>
                  <a:schemeClr val="tx1"/>
                </a:solidFill>
              </a:rPr>
              <a:t>We would also like to thank Jonah Hill and Brad Pitt for their performance in no particular movie from 2011.</a:t>
            </a:r>
          </a:p>
          <a:p>
            <a:pPr marL="800100" indent="-457200">
              <a:buFont typeface="Arial" panose="020B0604020202020204" pitchFamily="34" charset="0"/>
              <a:buChar char="•"/>
            </a:pPr>
            <a:r>
              <a:rPr lang="en-US" sz="2800" dirty="0">
                <a:solidFill>
                  <a:schemeClr val="tx1"/>
                </a:solidFill>
              </a:rPr>
              <a:t>Finally, we would like to thank, Dunkin Donuts, Papa John’s, the local Chinese restaurant, and the Celtic bar downtown for their crucial roles in helping to complete the project.  Without the help of this league of extraordinary businesses, the heart and soul behind the project would have been crippled and lackluster.</a:t>
            </a:r>
            <a:br>
              <a:rPr lang="en-US" sz="3200" dirty="0">
                <a:solidFill>
                  <a:schemeClr val="tx1"/>
                </a:solidFill>
              </a:rPr>
            </a:br>
            <a:endParaRPr lang="en-US" sz="3200" dirty="0">
              <a:solidFill>
                <a:schemeClr val="tx1"/>
              </a:solidFill>
            </a:endParaRPr>
          </a:p>
          <a:p>
            <a:br>
              <a:rPr lang="en-US" dirty="0"/>
            </a:br>
            <a:endParaRPr lang="en-US" sz="4800" dirty="0">
              <a:solidFill>
                <a:schemeClr val="tx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3839970753"/>
              </p:ext>
            </p:extLst>
          </p:nvPr>
        </p:nvGraphicFramePr>
        <p:xfrm>
          <a:off x="14635338" y="19526600"/>
          <a:ext cx="11683993" cy="2286000"/>
        </p:xfrm>
        <a:graphic>
          <a:graphicData uri="http://schemas.openxmlformats.org/drawingml/2006/table">
            <a:tbl>
              <a:tblPr>
                <a:tableStyleId>{5940675A-B579-460E-94D1-54222C63F5DA}</a:tableStyleId>
              </a:tblPr>
              <a:tblGrid>
                <a:gridCol w="1323615">
                  <a:extLst>
                    <a:ext uri="{9D8B030D-6E8A-4147-A177-3AD203B41FA5}">
                      <a16:colId xmlns:a16="http://schemas.microsoft.com/office/drawing/2014/main" val="323653684"/>
                    </a:ext>
                  </a:extLst>
                </a:gridCol>
                <a:gridCol w="609434">
                  <a:extLst>
                    <a:ext uri="{9D8B030D-6E8A-4147-A177-3AD203B41FA5}">
                      <a16:colId xmlns:a16="http://schemas.microsoft.com/office/drawing/2014/main" val="3765317819"/>
                    </a:ext>
                  </a:extLst>
                </a:gridCol>
                <a:gridCol w="609434">
                  <a:extLst>
                    <a:ext uri="{9D8B030D-6E8A-4147-A177-3AD203B41FA5}">
                      <a16:colId xmlns:a16="http://schemas.microsoft.com/office/drawing/2014/main" val="2335270028"/>
                    </a:ext>
                  </a:extLst>
                </a:gridCol>
                <a:gridCol w="609434">
                  <a:extLst>
                    <a:ext uri="{9D8B030D-6E8A-4147-A177-3AD203B41FA5}">
                      <a16:colId xmlns:a16="http://schemas.microsoft.com/office/drawing/2014/main" val="585348350"/>
                    </a:ext>
                  </a:extLst>
                </a:gridCol>
                <a:gridCol w="609434">
                  <a:extLst>
                    <a:ext uri="{9D8B030D-6E8A-4147-A177-3AD203B41FA5}">
                      <a16:colId xmlns:a16="http://schemas.microsoft.com/office/drawing/2014/main" val="3354521385"/>
                    </a:ext>
                  </a:extLst>
                </a:gridCol>
                <a:gridCol w="609434">
                  <a:extLst>
                    <a:ext uri="{9D8B030D-6E8A-4147-A177-3AD203B41FA5}">
                      <a16:colId xmlns:a16="http://schemas.microsoft.com/office/drawing/2014/main" val="2907568712"/>
                    </a:ext>
                  </a:extLst>
                </a:gridCol>
                <a:gridCol w="609434">
                  <a:extLst>
                    <a:ext uri="{9D8B030D-6E8A-4147-A177-3AD203B41FA5}">
                      <a16:colId xmlns:a16="http://schemas.microsoft.com/office/drawing/2014/main" val="2332973048"/>
                    </a:ext>
                  </a:extLst>
                </a:gridCol>
                <a:gridCol w="609434">
                  <a:extLst>
                    <a:ext uri="{9D8B030D-6E8A-4147-A177-3AD203B41FA5}">
                      <a16:colId xmlns:a16="http://schemas.microsoft.com/office/drawing/2014/main" val="4258749332"/>
                    </a:ext>
                  </a:extLst>
                </a:gridCol>
                <a:gridCol w="609434">
                  <a:extLst>
                    <a:ext uri="{9D8B030D-6E8A-4147-A177-3AD203B41FA5}">
                      <a16:colId xmlns:a16="http://schemas.microsoft.com/office/drawing/2014/main" val="2839861673"/>
                    </a:ext>
                  </a:extLst>
                </a:gridCol>
                <a:gridCol w="609434">
                  <a:extLst>
                    <a:ext uri="{9D8B030D-6E8A-4147-A177-3AD203B41FA5}">
                      <a16:colId xmlns:a16="http://schemas.microsoft.com/office/drawing/2014/main" val="2682203361"/>
                    </a:ext>
                  </a:extLst>
                </a:gridCol>
                <a:gridCol w="609434">
                  <a:extLst>
                    <a:ext uri="{9D8B030D-6E8A-4147-A177-3AD203B41FA5}">
                      <a16:colId xmlns:a16="http://schemas.microsoft.com/office/drawing/2014/main" val="2595824301"/>
                    </a:ext>
                  </a:extLst>
                </a:gridCol>
                <a:gridCol w="609434">
                  <a:extLst>
                    <a:ext uri="{9D8B030D-6E8A-4147-A177-3AD203B41FA5}">
                      <a16:colId xmlns:a16="http://schemas.microsoft.com/office/drawing/2014/main" val="724352063"/>
                    </a:ext>
                  </a:extLst>
                </a:gridCol>
                <a:gridCol w="609434">
                  <a:extLst>
                    <a:ext uri="{9D8B030D-6E8A-4147-A177-3AD203B41FA5}">
                      <a16:colId xmlns:a16="http://schemas.microsoft.com/office/drawing/2014/main" val="567010987"/>
                    </a:ext>
                  </a:extLst>
                </a:gridCol>
                <a:gridCol w="609434">
                  <a:extLst>
                    <a:ext uri="{9D8B030D-6E8A-4147-A177-3AD203B41FA5}">
                      <a16:colId xmlns:a16="http://schemas.microsoft.com/office/drawing/2014/main" val="1248608019"/>
                    </a:ext>
                  </a:extLst>
                </a:gridCol>
                <a:gridCol w="609434">
                  <a:extLst>
                    <a:ext uri="{9D8B030D-6E8A-4147-A177-3AD203B41FA5}">
                      <a16:colId xmlns:a16="http://schemas.microsoft.com/office/drawing/2014/main" val="1102649392"/>
                    </a:ext>
                  </a:extLst>
                </a:gridCol>
                <a:gridCol w="609434">
                  <a:extLst>
                    <a:ext uri="{9D8B030D-6E8A-4147-A177-3AD203B41FA5}">
                      <a16:colId xmlns:a16="http://schemas.microsoft.com/office/drawing/2014/main" val="401156368"/>
                    </a:ext>
                  </a:extLst>
                </a:gridCol>
                <a:gridCol w="609434">
                  <a:extLst>
                    <a:ext uri="{9D8B030D-6E8A-4147-A177-3AD203B41FA5}">
                      <a16:colId xmlns:a16="http://schemas.microsoft.com/office/drawing/2014/main" val="687806704"/>
                    </a:ext>
                  </a:extLst>
                </a:gridCol>
                <a:gridCol w="609434">
                  <a:extLst>
                    <a:ext uri="{9D8B030D-6E8A-4147-A177-3AD203B41FA5}">
                      <a16:colId xmlns:a16="http://schemas.microsoft.com/office/drawing/2014/main" val="3974958815"/>
                    </a:ext>
                  </a:extLst>
                </a:gridCol>
              </a:tblGrid>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Stream</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4</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6</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7</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8</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9</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11</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12</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13</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14</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16</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17</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4175031443"/>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Pressure</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13</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1220883844"/>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Temperature</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60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60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280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192</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27</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40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55</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60606258"/>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Vapor Fraction</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776659233"/>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Total Mass (kg/batch)</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19000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8500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26000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19000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53000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53000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12000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15000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42200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18000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328000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328200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42000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42000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1149476747"/>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HMDA</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8500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12000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12000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2816681215"/>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Adipic Acid</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26000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719795857"/>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Water</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19000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19000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18000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719937251"/>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Process Water</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328000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328000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57888521"/>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Nylon Salt</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30000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4227313284"/>
                  </a:ext>
                </a:extLst>
              </a:tr>
              <a:tr h="190500">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Low MW Nylon Waste</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200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492580970"/>
                  </a:ext>
                </a:extLst>
              </a:tr>
              <a:tr h="190500">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Nylon 66 total</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a:ln w="0">
                            <a:noFill/>
                          </a:ln>
                          <a:solidFill>
                            <a:schemeClr val="tx1"/>
                          </a:solidFill>
                          <a:effectLst>
                            <a:outerShdw blurRad="38100" dist="19050" dir="2700000" algn="tl" rotWithShape="0">
                              <a:schemeClr val="dk1">
                                <a:alpha val="40000"/>
                              </a:schemeClr>
                            </a:outerShdw>
                          </a:effectLst>
                        </a:rPr>
                        <a:t>42000</a:t>
                      </a:r>
                      <a:endParaRPr lang="en-US" sz="1100" b="0" i="0" u="none" strike="noStrike" cap="none" spc="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42000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tc>
                  <a:txBody>
                    <a:bodyPr/>
                    <a:lstStyle/>
                    <a:p>
                      <a:pPr algn="l" fontAlgn="b"/>
                      <a:r>
                        <a:rPr lang="en-US" sz="1100" b="0" u="none" strike="noStrike" cap="none" spc="0" dirty="0">
                          <a:ln w="0">
                            <a:noFill/>
                          </a:ln>
                          <a:solidFill>
                            <a:schemeClr val="tx1"/>
                          </a:solidFill>
                          <a:effectLst>
                            <a:outerShdw blurRad="38100" dist="19050" dir="2700000" algn="tl" rotWithShape="0">
                              <a:schemeClr val="dk1">
                                <a:alpha val="40000"/>
                              </a:schemeClr>
                            </a:outerShdw>
                          </a:effectLst>
                        </a:rPr>
                        <a:t>42000</a:t>
                      </a:r>
                      <a:endParaRPr lang="en-US" sz="1100" b="0" i="0" u="none" strike="noStrike" cap="none" spc="0" dirty="0">
                        <a:ln w="0">
                          <a:noFill/>
                        </a:ln>
                        <a:solidFill>
                          <a:schemeClr val="tx1"/>
                        </a:solidFill>
                        <a:effectLst>
                          <a:outerShdw blurRad="38100" dist="19050" dir="2700000" algn="tl" rotWithShape="0">
                            <a:schemeClr val="dk1">
                              <a:alpha val="40000"/>
                            </a:schemeClr>
                          </a:outerShdw>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509420271"/>
                  </a:ext>
                </a:extLst>
              </a:tr>
            </a:tbl>
          </a:graphicData>
        </a:graphic>
      </p:graphicFrame>
      <p:sp>
        <p:nvSpPr>
          <p:cNvPr id="9" name="TextBox 8"/>
          <p:cNvSpPr txBox="1"/>
          <p:nvPr/>
        </p:nvSpPr>
        <p:spPr>
          <a:xfrm>
            <a:off x="13611584" y="18721651"/>
            <a:ext cx="2733441" cy="646331"/>
          </a:xfrm>
          <a:prstGeom prst="rect">
            <a:avLst/>
          </a:prstGeom>
          <a:noFill/>
        </p:spPr>
        <p:txBody>
          <a:bodyPr wrap="none" rtlCol="0">
            <a:spAutoFit/>
          </a:bodyPr>
          <a:lstStyle/>
          <a:p>
            <a:r>
              <a:rPr lang="en-US" sz="3600" dirty="0"/>
              <a:t>Mass Balance</a:t>
            </a:r>
          </a:p>
        </p:txBody>
      </p:sp>
      <p:pic>
        <p:nvPicPr>
          <p:cNvPr id="1026" name="Picture 2" descr="Official Oakland Athletics Website ML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88536" y="3198851"/>
            <a:ext cx="756489" cy="79140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8336" y="27519756"/>
            <a:ext cx="7801631" cy="3328696"/>
          </a:xfrm>
          <a:prstGeom prst="rect">
            <a:avLst/>
          </a:prstGeom>
        </p:spPr>
      </p:pic>
      <p:sp>
        <p:nvSpPr>
          <p:cNvPr id="18" name="Rectangle 3"/>
          <p:cNvSpPr>
            <a:spLocks noChangeArrowheads="1"/>
          </p:cNvSpPr>
          <p:nvPr/>
        </p:nvSpPr>
        <p:spPr bwMode="auto">
          <a:xfrm>
            <a:off x="0" y="-23446"/>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Cambria" panose="02040503050406030204" pitchFamily="18" charset="0"/>
                <a:ea typeface="MS Mincho"/>
                <a:cs typeface="Times New Roman" panose="02020603050405020304" pitchFamily="18" charset="0"/>
              </a:rPr>
              <a:t> </a:t>
            </a:r>
            <a:endParaRPr kumimoji="0" lang="en-US" altLang="en-US" sz="40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Cambria" panose="02040503050406030204" pitchFamily="18" charset="0"/>
                <a:ea typeface="MS Mincho"/>
                <a:cs typeface="Times New Roman" panose="02020603050405020304" pitchFamily="18" charset="0"/>
              </a:rPr>
              <a:t> </a:t>
            </a:r>
            <a:endParaRPr kumimoji="0" lang="en-US" altLang="en-US" sz="40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a:ln>
                  <a:noFill/>
                </a:ln>
                <a:solidFill>
                  <a:schemeClr val="tx1"/>
                </a:solidFill>
                <a:effectLst/>
                <a:latin typeface="Cambria Math" panose="02040503050406030204" pitchFamily="18" charset="0"/>
                <a:ea typeface="MS Mincho"/>
                <a:cs typeface="Times New Roman" panose="02020603050405020304" pitchFamily="18" charset="0"/>
              </a:rPr>
              <a:t>NPVi=10</a:t>
            </a:r>
            <a:r>
              <a:rPr kumimoji="0" lang="en-US" altLang="en-US" sz="1200" b="0" i="0" u="none" strike="noStrike" cap="none" normalizeH="0" baseline="0">
                <a:ln>
                  <a:noFill/>
                </a:ln>
                <a:solidFill>
                  <a:schemeClr val="tx1"/>
                </a:solidFill>
                <a:effectLst/>
                <a:latin typeface="Cambria" panose="02040503050406030204" pitchFamily="18" charset="0"/>
                <a:ea typeface="MS Mincho"/>
                <a:cs typeface="Times New Roman" panose="02020603050405020304" pitchFamily="18" charset="0"/>
              </a:rPr>
              <a:t>=14.4 million </a:t>
            </a:r>
            <a:endParaRPr kumimoji="0" lang="en-US" altLang="en-US" sz="40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Cambria" panose="02040503050406030204" pitchFamily="18" charset="0"/>
                <a:ea typeface="MS Mincho"/>
                <a:cs typeface="Times New Roman" panose="02020603050405020304" pitchFamily="18" charset="0"/>
              </a:rPr>
              <a:t>DCFRR=26%</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 name="Picture 19" descr="Macintosh HD:Users:sun:Desktop:Screen Shot 2017-05-01 at 2.18.01 PM.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3207190" y="25027739"/>
            <a:ext cx="7620000" cy="4572000"/>
          </a:xfrm>
          <a:prstGeom prst="rect">
            <a:avLst/>
          </a:prstGeom>
          <a:noFill/>
          <a:ln>
            <a:noFill/>
          </a:ln>
        </p:spPr>
      </p:pic>
      <mc:AlternateContent xmlns:mc="http://schemas.openxmlformats.org/markup-compatibility/2006">
        <mc:Choice xmlns:a14="http://schemas.microsoft.com/office/drawing/2010/main" Requires="a14">
          <p:sp>
            <p:nvSpPr>
              <p:cNvPr id="19" name="TextBox 18"/>
              <p:cNvSpPr txBox="1"/>
              <p:nvPr/>
            </p:nvSpPr>
            <p:spPr>
              <a:xfrm>
                <a:off x="20827190" y="25027739"/>
                <a:ext cx="6604810" cy="4247317"/>
              </a:xfrm>
              <a:prstGeom prst="rect">
                <a:avLst/>
              </a:prstGeom>
              <a:noFill/>
            </p:spPr>
            <p:txBody>
              <a:bodyPr wrap="square" rtlCol="0">
                <a:spAutoFit/>
              </a:bodyPr>
              <a:lstStyle/>
              <a:p>
                <a:pPr marL="571500" indent="-571500">
                  <a:lnSpc>
                    <a:spcPct val="150000"/>
                  </a:lnSpc>
                  <a:buFont typeface="Arial" panose="020B0604020202020204" pitchFamily="34" charset="0"/>
                  <a:buChar char="•"/>
                </a:pPr>
                <a14:m>
                  <m:oMath xmlns:m="http://schemas.openxmlformats.org/officeDocument/2006/math">
                    <m:sSub>
                      <m:sSubPr>
                        <m:ctrlPr>
                          <a:rPr lang="en-US" sz="3600" i="1">
                            <a:latin typeface="Cambria Math" panose="02040503050406030204" pitchFamily="18" charset="0"/>
                          </a:rPr>
                        </m:ctrlPr>
                      </m:sSubPr>
                      <m:e>
                        <m:r>
                          <a:rPr lang="en-US" sz="3600" i="1">
                            <a:latin typeface="Cambria Math" panose="02040503050406030204" pitchFamily="18" charset="0"/>
                          </a:rPr>
                          <m:t>𝑁𝑃𝑉</m:t>
                        </m:r>
                      </m:e>
                      <m:sub>
                        <m:r>
                          <a:rPr lang="en-US" sz="3600" i="1">
                            <a:latin typeface="Cambria Math" panose="02040503050406030204" pitchFamily="18" charset="0"/>
                          </a:rPr>
                          <m:t>𝑖</m:t>
                        </m:r>
                        <m:r>
                          <a:rPr lang="en-US" sz="3600" i="1">
                            <a:latin typeface="Cambria Math" panose="02040503050406030204" pitchFamily="18" charset="0"/>
                          </a:rPr>
                          <m:t>=10</m:t>
                        </m:r>
                      </m:sub>
                    </m:sSub>
                  </m:oMath>
                </a14:m>
                <a:r>
                  <a:rPr lang="en-US" sz="3600" dirty="0"/>
                  <a:t>=4.7 MM$</a:t>
                </a:r>
              </a:p>
              <a:p>
                <a:pPr marL="571500" indent="-571500">
                  <a:lnSpc>
                    <a:spcPct val="150000"/>
                  </a:lnSpc>
                  <a:buFont typeface="Arial" panose="020B0604020202020204" pitchFamily="34" charset="0"/>
                  <a:buChar char="•"/>
                </a:pPr>
                <a:r>
                  <a:rPr lang="en-US" sz="3600" dirty="0"/>
                  <a:t>DCFRR=26%</a:t>
                </a:r>
              </a:p>
              <a:p>
                <a:pPr marL="571500" indent="-571500">
                  <a:lnSpc>
                    <a:spcPct val="150000"/>
                  </a:lnSpc>
                  <a:buFont typeface="Arial" panose="020B0604020202020204" pitchFamily="34" charset="0"/>
                  <a:buChar char="•"/>
                </a:pPr>
                <a:r>
                  <a:rPr lang="en-US" sz="3600" dirty="0"/>
                  <a:t>Grass roots total= 4.4 MM$</a:t>
                </a:r>
              </a:p>
              <a:p>
                <a:pPr marL="571500" indent="-571500">
                  <a:lnSpc>
                    <a:spcPct val="150000"/>
                  </a:lnSpc>
                  <a:buFont typeface="Arial" panose="020B0604020202020204" pitchFamily="34" charset="0"/>
                  <a:buChar char="•"/>
                </a:pPr>
                <a:r>
                  <a:rPr lang="en-US" sz="3600" dirty="0"/>
                  <a:t>Manufacturing cost= 103 MM$</a:t>
                </a:r>
              </a:p>
              <a:p>
                <a:pPr marL="571500" indent="-571500">
                  <a:lnSpc>
                    <a:spcPct val="150000"/>
                  </a:lnSpc>
                  <a:buFont typeface="Arial" panose="020B0604020202020204" pitchFamily="34" charset="0"/>
                  <a:buChar char="•"/>
                </a:pPr>
                <a:r>
                  <a:rPr lang="en-US" sz="3600" dirty="0"/>
                  <a:t>Profit after taxes= 1.3 MM$</a:t>
                </a:r>
              </a:p>
            </p:txBody>
          </p:sp>
        </mc:Choice>
        <mc:Fallback>
          <p:sp>
            <p:nvSpPr>
              <p:cNvPr id="19" name="TextBox 18"/>
              <p:cNvSpPr txBox="1">
                <a:spLocks noRot="1" noChangeAspect="1" noMove="1" noResize="1" noEditPoints="1" noAdjustHandles="1" noChangeArrowheads="1" noChangeShapeType="1" noTextEdit="1"/>
              </p:cNvSpPr>
              <p:nvPr/>
            </p:nvSpPr>
            <p:spPr>
              <a:xfrm>
                <a:off x="20827190" y="25027739"/>
                <a:ext cx="6604810" cy="4247317"/>
              </a:xfrm>
              <a:prstGeom prst="rect">
                <a:avLst/>
              </a:prstGeom>
              <a:blipFill>
                <a:blip r:embed="rId7"/>
                <a:stretch>
                  <a:fillRect l="-2585" r="-1200" b="-2586"/>
                </a:stretch>
              </a:blipFill>
            </p:spPr>
            <p:txBody>
              <a:bodyPr/>
              <a:lstStyle/>
              <a:p>
                <a:r>
                  <a:rPr lang="en-US">
                    <a:noFill/>
                  </a:rPr>
                  <a:t> </a:t>
                </a:r>
              </a:p>
            </p:txBody>
          </p:sp>
        </mc:Fallback>
      </mc:AlternateContent>
      <p:pic>
        <p:nvPicPr>
          <p:cNvPr id="22" name="image1.png"/>
          <p:cNvPicPr/>
          <p:nvPr/>
        </p:nvPicPr>
        <p:blipFill>
          <a:blip r:embed="rId8" cstate="print"/>
          <a:stretch>
            <a:fillRect/>
          </a:stretch>
        </p:blipFill>
        <p:spPr>
          <a:xfrm>
            <a:off x="1425720" y="10108574"/>
            <a:ext cx="4533900" cy="3057525"/>
          </a:xfrm>
          <a:prstGeom prst="rect">
            <a:avLst/>
          </a:prstGeom>
        </p:spPr>
      </p:pic>
      <p:sp>
        <p:nvSpPr>
          <p:cNvPr id="21" name="TextBox 20"/>
          <p:cNvSpPr txBox="1"/>
          <p:nvPr/>
        </p:nvSpPr>
        <p:spPr>
          <a:xfrm>
            <a:off x="6146378" y="10638416"/>
            <a:ext cx="5253711" cy="1815882"/>
          </a:xfrm>
          <a:prstGeom prst="rect">
            <a:avLst/>
          </a:prstGeom>
          <a:noFill/>
        </p:spPr>
        <p:txBody>
          <a:bodyPr wrap="square" rtlCol="0">
            <a:spAutoFit/>
          </a:bodyPr>
          <a:lstStyle/>
          <a:p>
            <a:pPr marL="571500" indent="-571500">
              <a:buFont typeface="Arial" panose="020B0604020202020204" pitchFamily="34" charset="0"/>
              <a:buChar char="•"/>
            </a:pPr>
            <a:r>
              <a:rPr lang="en-US" sz="2800" dirty="0"/>
              <a:t>China has the biggest market</a:t>
            </a:r>
          </a:p>
          <a:p>
            <a:pPr marL="571500" indent="-571500">
              <a:buFont typeface="Arial" panose="020B0604020202020204" pitchFamily="34" charset="0"/>
              <a:buChar char="•"/>
            </a:pPr>
            <a:r>
              <a:rPr lang="en-US" sz="2800" dirty="0"/>
              <a:t>Western Europe is second</a:t>
            </a:r>
          </a:p>
          <a:p>
            <a:pPr marL="571500" indent="-571500">
              <a:buFont typeface="Arial" panose="020B0604020202020204" pitchFamily="34" charset="0"/>
              <a:buChar char="•"/>
            </a:pPr>
            <a:r>
              <a:rPr lang="en-US" sz="2800" dirty="0"/>
              <a:t>Together they consume over 50% of the worlds nylon resins</a:t>
            </a:r>
          </a:p>
        </p:txBody>
      </p:sp>
      <p:sp>
        <p:nvSpPr>
          <p:cNvPr id="23" name="TextBox 22"/>
          <p:cNvSpPr txBox="1"/>
          <p:nvPr/>
        </p:nvSpPr>
        <p:spPr>
          <a:xfrm>
            <a:off x="1517514" y="13184830"/>
            <a:ext cx="4442105" cy="246221"/>
          </a:xfrm>
          <a:prstGeom prst="rect">
            <a:avLst/>
          </a:prstGeom>
          <a:noFill/>
        </p:spPr>
        <p:txBody>
          <a:bodyPr wrap="square" rtlCol="0">
            <a:spAutoFit/>
          </a:bodyPr>
          <a:lstStyle/>
          <a:p>
            <a:r>
              <a:rPr lang="en-US" sz="1000" dirty="0"/>
              <a:t>https://www.ihs.com/products/nylon-resins-chemical-economics-handbook.html</a:t>
            </a:r>
          </a:p>
        </p:txBody>
      </p:sp>
      <p:sp>
        <p:nvSpPr>
          <p:cNvPr id="24" name="TextBox 23"/>
          <p:cNvSpPr txBox="1"/>
          <p:nvPr/>
        </p:nvSpPr>
        <p:spPr>
          <a:xfrm>
            <a:off x="3767965" y="30848452"/>
            <a:ext cx="4756826" cy="276999"/>
          </a:xfrm>
          <a:prstGeom prst="rect">
            <a:avLst/>
          </a:prstGeom>
          <a:noFill/>
        </p:spPr>
        <p:txBody>
          <a:bodyPr wrap="square" rtlCol="0">
            <a:spAutoFit/>
          </a:bodyPr>
          <a:lstStyle/>
          <a:p>
            <a:r>
              <a:rPr lang="en-US" sz="1200"/>
              <a:t>http://css.snre.umich.edu/factsheets/us-wastewater-treatment-factsheet</a:t>
            </a:r>
            <a:endParaRPr lang="en-US" sz="1200" dirty="0"/>
          </a:p>
        </p:txBody>
      </p:sp>
      <p:pic>
        <p:nvPicPr>
          <p:cNvPr id="26" name="Picture 25"/>
          <p:cNvPicPr>
            <a:picLocks noChangeAspect="1"/>
          </p:cNvPicPr>
          <p:nvPr/>
        </p:nvPicPr>
        <p:blipFill>
          <a:blip r:embed="rId9"/>
          <a:stretch>
            <a:fillRect/>
          </a:stretch>
        </p:blipFill>
        <p:spPr>
          <a:xfrm>
            <a:off x="15549738" y="5333423"/>
            <a:ext cx="23388462" cy="14795497"/>
          </a:xfrm>
          <a:prstGeom prst="rect">
            <a:avLst/>
          </a:prstGeom>
        </p:spPr>
      </p:pic>
      <p:sp>
        <p:nvSpPr>
          <p:cNvPr id="3" name="TextBox 2"/>
          <p:cNvSpPr txBox="1"/>
          <p:nvPr/>
        </p:nvSpPr>
        <p:spPr>
          <a:xfrm>
            <a:off x="31003336" y="12359639"/>
            <a:ext cx="552090" cy="369332"/>
          </a:xfrm>
          <a:prstGeom prst="rect">
            <a:avLst/>
          </a:prstGeom>
          <a:solidFill>
            <a:schemeClr val="bg1"/>
          </a:solidFill>
        </p:spPr>
        <p:txBody>
          <a:bodyPr wrap="square" rtlCol="0">
            <a:spAutoFit/>
          </a:bodyPr>
          <a:lstStyle/>
          <a:p>
            <a:r>
              <a:rPr lang="en-US" sz="1800" dirty="0"/>
              <a:t>40</a:t>
            </a:r>
          </a:p>
        </p:txBody>
      </p:sp>
    </p:spTree>
    <p:extLst>
      <p:ext uri="{BB962C8B-B14F-4D97-AF65-F5344CB8AC3E}">
        <p14:creationId xmlns:p14="http://schemas.microsoft.com/office/powerpoint/2010/main" val="34801001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184</TotalTime>
  <Words>633</Words>
  <Application>Microsoft Office PowerPoint</Application>
  <PresentationFormat>Custom</PresentationFormat>
  <Paragraphs>280</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Cambria</vt:lpstr>
      <vt:lpstr>Cambria Math</vt:lpstr>
      <vt:lpstr>MS Mincho</vt:lpstr>
      <vt:lpstr>Times New Roman</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Jeffrey Halpern</dc:creator>
  <cp:lastModifiedBy>Curtis D Lalonde</cp:lastModifiedBy>
  <cp:revision>22</cp:revision>
  <dcterms:created xsi:type="dcterms:W3CDTF">2016-04-28T01:04:40Z</dcterms:created>
  <dcterms:modified xsi:type="dcterms:W3CDTF">2017-05-04T19:54:54Z</dcterms:modified>
</cp:coreProperties>
</file>