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5A6A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587" autoAdjust="0"/>
    <p:restoredTop sz="94280" autoAdjust="0"/>
  </p:normalViewPr>
  <p:slideViewPr>
    <p:cSldViewPr snapToGrid="0">
      <p:cViewPr varScale="1">
        <p:scale>
          <a:sx n="13" d="100"/>
          <a:sy n="13" d="100"/>
        </p:scale>
        <p:origin x="1902" y="72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01" d="100"/>
          <a:sy n="101" d="100"/>
        </p:scale>
        <p:origin x="-357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80D-4572-BF7C-6812E17DF19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80D-4572-BF7C-6812E17DF19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80D-4572-BF7C-6812E17DF19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80D-4572-BF7C-6812E17DF19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D80D-4572-BF7C-6812E17DF19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D80D-4572-BF7C-6812E17DF193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D80D-4572-BF7C-6812E17DF193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D80D-4572-BF7C-6812E17DF193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D80D-4572-BF7C-6812E17DF193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D80D-4572-BF7C-6812E17DF193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D80D-4572-BF7C-6812E17DF193}"/>
              </c:ext>
            </c:extLst>
          </c:dPt>
          <c:dLbls>
            <c:dLbl>
              <c:idx val="2"/>
              <c:layout>
                <c:manualLayout>
                  <c:x val="1.0911708481459222E-2"/>
                  <c:y val="-5.5996423160038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80D-4572-BF7C-6812E17DF193}"/>
                </c:ext>
              </c:extLst>
            </c:dLbl>
            <c:dLbl>
              <c:idx val="4"/>
              <c:layout>
                <c:manualLayout>
                  <c:x val="-1.0226024025861724E-2"/>
                  <c:y val="-2.00733278220702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D80D-4572-BF7C-6812E17DF193}"/>
                </c:ext>
              </c:extLst>
            </c:dLbl>
            <c:dLbl>
              <c:idx val="5"/>
              <c:layout>
                <c:manualLayout>
                  <c:x val="3.230054942862084E-3"/>
                  <c:y val="-1.47640198592292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D80D-4572-BF7C-6812E17DF193}"/>
                </c:ext>
              </c:extLst>
            </c:dLbl>
            <c:dLbl>
              <c:idx val="6"/>
              <c:layout>
                <c:manualLayout>
                  <c:x val="7.4869161489443782E-3"/>
                  <c:y val="-3.453600302652412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D80D-4572-BF7C-6812E17DF193}"/>
                </c:ext>
              </c:extLst>
            </c:dLbl>
            <c:dLbl>
              <c:idx val="7"/>
              <c:layout>
                <c:manualLayout>
                  <c:x val="-3.8477079110259987E-4"/>
                  <c:y val="1.3332339766677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D80D-4572-BF7C-6812E17DF193}"/>
                </c:ext>
              </c:extLst>
            </c:dLbl>
            <c:dLbl>
              <c:idx val="9"/>
              <c:layout>
                <c:manualLayout>
                  <c:x val="-1.6466362463249478E-3"/>
                  <c:y val="-2.44483365793738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D80D-4572-BF7C-6812E17DF193}"/>
                </c:ext>
              </c:extLst>
            </c:dLbl>
            <c:dLbl>
              <c:idx val="10"/>
              <c:layout>
                <c:manualLayout>
                  <c:x val="-1.3705201468186464E-2"/>
                  <c:y val="6.39293905296538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D80D-4572-BF7C-6812E17DF19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Sheet1!$A$2:$A$12</c:f>
              <c:strCache>
                <c:ptCount val="11"/>
                <c:pt idx="0">
                  <c:v>Crushers, Mills, and Grinders</c:v>
                </c:pt>
                <c:pt idx="1">
                  <c:v>Heat Exchangers</c:v>
                </c:pt>
                <c:pt idx="2">
                  <c:v>Storage Tanks</c:v>
                </c:pt>
                <c:pt idx="3">
                  <c:v>Separators</c:v>
                </c:pt>
                <c:pt idx="4">
                  <c:v>Conveyors</c:v>
                </c:pt>
                <c:pt idx="5">
                  <c:v>Pumps</c:v>
                </c:pt>
                <c:pt idx="6">
                  <c:v>Mixers and Agitators</c:v>
                </c:pt>
                <c:pt idx="7">
                  <c:v>Reactors</c:v>
                </c:pt>
                <c:pt idx="8">
                  <c:v>Compressors</c:v>
                </c:pt>
                <c:pt idx="9">
                  <c:v>Process Vessels</c:v>
                </c:pt>
                <c:pt idx="10">
                  <c:v>Size Enlargement </c:v>
                </c:pt>
              </c:strCache>
            </c:strRef>
          </c:cat>
          <c:val>
            <c:numRef>
              <c:f>Sheet1!$B$2:$B$12</c:f>
              <c:numCache>
                <c:formatCode>"$"#,##0</c:formatCode>
                <c:ptCount val="11"/>
                <c:pt idx="0">
                  <c:v>33381</c:v>
                </c:pt>
                <c:pt idx="1">
                  <c:v>52195</c:v>
                </c:pt>
                <c:pt idx="2">
                  <c:v>3373277</c:v>
                </c:pt>
                <c:pt idx="3">
                  <c:v>10229</c:v>
                </c:pt>
                <c:pt idx="4">
                  <c:v>280902</c:v>
                </c:pt>
                <c:pt idx="5">
                  <c:v>205340</c:v>
                </c:pt>
                <c:pt idx="6">
                  <c:v>210082</c:v>
                </c:pt>
                <c:pt idx="7">
                  <c:v>457070</c:v>
                </c:pt>
                <c:pt idx="8">
                  <c:v>149340</c:v>
                </c:pt>
                <c:pt idx="9">
                  <c:v>341296</c:v>
                </c:pt>
                <c:pt idx="10">
                  <c:v>679192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D80D-4572-BF7C-6812E17DF1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5095238728731256E-2"/>
          <c:y val="0.78367190236657369"/>
          <c:w val="0.91733368808950499"/>
          <c:h val="0.204464870368554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7F044-5458-4B2E-BFA0-52AAA1C529D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46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990600"/>
            <a:ext cx="31089600" cy="25145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6400800" y="3588603"/>
            <a:ext cx="31089600" cy="83099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852160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1143000" y="7071360"/>
            <a:ext cx="12801600" cy="685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5032736"/>
            <a:ext cx="12801600" cy="1219200"/>
          </a:xfrm>
          <a:prstGeom prst="round1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251936"/>
            <a:ext cx="12801600" cy="9088165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5831800"/>
            <a:ext cx="12801600" cy="1219200"/>
          </a:xfrm>
          <a:prstGeom prst="round1Rect">
            <a:avLst/>
          </a:prstGeom>
          <a:solidFill>
            <a:schemeClr val="accent4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852160"/>
            <a:ext cx="12801600" cy="1219200"/>
          </a:xfrm>
          <a:prstGeom prst="round1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071360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1948160"/>
            <a:ext cx="12801600" cy="6172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5544800" y="23469600"/>
            <a:ext cx="12801600" cy="1752600"/>
          </a:xfrm>
        </p:spPr>
        <p:txBody>
          <a:bodyPr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583180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85216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071360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5837408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831800"/>
            <a:ext cx="12801600" cy="1219200"/>
          </a:xfrm>
          <a:prstGeom prst="round1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0"/>
            <a:ext cx="43891200" cy="5029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400800" y="990600"/>
            <a:ext cx="31089600" cy="2514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6019800"/>
            <a:ext cx="31089600" cy="23629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5/3/2017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8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chart" Target="../charts/chart1.xml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7.jpeg"/><Relationship Id="rId5" Type="http://schemas.openxmlformats.org/officeDocument/2006/relationships/image" Target="../media/image3.jpg"/><Relationship Id="rId10" Type="http://schemas.openxmlformats.org/officeDocument/2006/relationships/hyperlink" Target="https://www.google.com/url?sa=i&amp;rct=j&amp;q=&amp;esrc=s&amp;source=images&amp;cd=&amp;cad=rja&amp;uact=8&amp;ved=0ahUKEwiD1Y6H8IjTAhWmxYMKHaeRAEkQjRwIBw&amp;url=http://read.nxtbook.com/wiley/plasticsengineering/february2016/resinmarketfocus.html&amp;bvm=bv.151325232,d.cGw&amp;psig=AFQjCNGmbqdT4asQLCilzdr7HF2k8u4vOQ&amp;ust=1491328634931029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1358" y="373354"/>
            <a:ext cx="5149850" cy="4246772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416379" y="373354"/>
            <a:ext cx="31089600" cy="1632296"/>
          </a:xfrm>
        </p:spPr>
        <p:txBody>
          <a:bodyPr>
            <a:normAutofit/>
          </a:bodyPr>
          <a:lstStyle/>
          <a:p>
            <a:pPr algn="ctr"/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Nylon 6,6 from HMDA and Adipic Acid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188720" y="5920312"/>
            <a:ext cx="9302817" cy="996286"/>
          </a:xfrm>
          <a:solidFill>
            <a:srgbClr val="4C5A6A"/>
          </a:solidFill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167394" y="18718136"/>
            <a:ext cx="9898380" cy="1219200"/>
          </a:xfrm>
          <a:solidFill>
            <a:srgbClr val="4C5A6A"/>
          </a:solidFill>
        </p:spPr>
        <p:txBody>
          <a:bodyPr/>
          <a:lstStyle/>
          <a:p>
            <a:r>
              <a:rPr lang="en-US" dirty="0"/>
              <a:t>Safety considerations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4"/>
          </p:nvPr>
        </p:nvSpPr>
        <p:spPr>
          <a:xfrm>
            <a:off x="27422850" y="18718136"/>
            <a:ext cx="16049249" cy="1219200"/>
          </a:xfrm>
          <a:solidFill>
            <a:srgbClr val="4C5A6A"/>
          </a:solidFill>
        </p:spPr>
        <p:txBody>
          <a:bodyPr/>
          <a:lstStyle/>
          <a:p>
            <a:r>
              <a:rPr lang="en-US" dirty="0"/>
              <a:t>Conclusions and Recommendations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447897" y="2098362"/>
            <a:ext cx="311868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 Solo and the Boys</a:t>
            </a:r>
          </a:p>
          <a:p>
            <a:pPr algn="ctr"/>
            <a:r>
              <a:rPr lang="en-US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Zachary Lee, Meghan Moore, Stephen Spiro, Edward </a:t>
            </a:r>
            <a:r>
              <a:rPr lang="en-US" sz="6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Stenovitch</a:t>
            </a:r>
            <a:r>
              <a:rPr lang="en-US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/>
            <a:r>
              <a:rPr lang="en-US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Chemical Engineering, University of New Hampshire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397" y="1144645"/>
            <a:ext cx="2478029" cy="2983998"/>
          </a:xfrm>
          <a:prstGeom prst="rect">
            <a:avLst/>
          </a:prstGeom>
        </p:spPr>
      </p:pic>
      <p:sp>
        <p:nvSpPr>
          <p:cNvPr id="29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2101240" y="18718136"/>
            <a:ext cx="14239378" cy="1219200"/>
          </a:xfrm>
        </p:spPr>
        <p:txBody>
          <a:bodyPr/>
          <a:lstStyle/>
          <a:p>
            <a:r>
              <a:rPr lang="en-US" dirty="0"/>
              <a:t>Economic Analysis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1087100" y="5869762"/>
            <a:ext cx="21835782" cy="1046836"/>
          </a:xfrm>
          <a:solidFill>
            <a:srgbClr val="4C5A6A"/>
          </a:solidFill>
        </p:spPr>
        <p:txBody>
          <a:bodyPr/>
          <a:lstStyle/>
          <a:p>
            <a:r>
              <a:rPr lang="en-US" dirty="0"/>
              <a:t>Process Flow diagram and material balance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2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1" y="7437636"/>
            <a:ext cx="21835782" cy="10812860"/>
          </a:xfr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940033"/>
              </p:ext>
            </p:extLst>
          </p:nvPr>
        </p:nvGraphicFramePr>
        <p:xfrm>
          <a:off x="11271898" y="15592931"/>
          <a:ext cx="17074502" cy="2476800"/>
        </p:xfrm>
        <a:graphic>
          <a:graphicData uri="http://schemas.openxmlformats.org/drawingml/2006/table">
            <a:tbl>
              <a:tblPr firstRow="1" firstCol="1" bandRow="1"/>
              <a:tblGrid>
                <a:gridCol w="2715634">
                  <a:extLst>
                    <a:ext uri="{9D8B030D-6E8A-4147-A177-3AD203B41FA5}">
                      <a16:colId xmlns:a16="http://schemas.microsoft.com/office/drawing/2014/main" val="1797711214"/>
                    </a:ext>
                  </a:extLst>
                </a:gridCol>
                <a:gridCol w="539325">
                  <a:extLst>
                    <a:ext uri="{9D8B030D-6E8A-4147-A177-3AD203B41FA5}">
                      <a16:colId xmlns:a16="http://schemas.microsoft.com/office/drawing/2014/main" val="325430140"/>
                    </a:ext>
                  </a:extLst>
                </a:gridCol>
                <a:gridCol w="539325">
                  <a:extLst>
                    <a:ext uri="{9D8B030D-6E8A-4147-A177-3AD203B41FA5}">
                      <a16:colId xmlns:a16="http://schemas.microsoft.com/office/drawing/2014/main" val="1777417043"/>
                    </a:ext>
                  </a:extLst>
                </a:gridCol>
                <a:gridCol w="539325">
                  <a:extLst>
                    <a:ext uri="{9D8B030D-6E8A-4147-A177-3AD203B41FA5}">
                      <a16:colId xmlns:a16="http://schemas.microsoft.com/office/drawing/2014/main" val="3725863124"/>
                    </a:ext>
                  </a:extLst>
                </a:gridCol>
                <a:gridCol w="539325">
                  <a:extLst>
                    <a:ext uri="{9D8B030D-6E8A-4147-A177-3AD203B41FA5}">
                      <a16:colId xmlns:a16="http://schemas.microsoft.com/office/drawing/2014/main" val="2329520835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4072708361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3211344272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3800001697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3253639760"/>
                    </a:ext>
                  </a:extLst>
                </a:gridCol>
                <a:gridCol w="462684">
                  <a:extLst>
                    <a:ext uri="{9D8B030D-6E8A-4147-A177-3AD203B41FA5}">
                      <a16:colId xmlns:a16="http://schemas.microsoft.com/office/drawing/2014/main" val="70033638"/>
                    </a:ext>
                  </a:extLst>
                </a:gridCol>
                <a:gridCol w="462684">
                  <a:extLst>
                    <a:ext uri="{9D8B030D-6E8A-4147-A177-3AD203B41FA5}">
                      <a16:colId xmlns:a16="http://schemas.microsoft.com/office/drawing/2014/main" val="290995223"/>
                    </a:ext>
                  </a:extLst>
                </a:gridCol>
                <a:gridCol w="462684">
                  <a:extLst>
                    <a:ext uri="{9D8B030D-6E8A-4147-A177-3AD203B41FA5}">
                      <a16:colId xmlns:a16="http://schemas.microsoft.com/office/drawing/2014/main" val="3346931407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3297753950"/>
                    </a:ext>
                  </a:extLst>
                </a:gridCol>
                <a:gridCol w="462684">
                  <a:extLst>
                    <a:ext uri="{9D8B030D-6E8A-4147-A177-3AD203B41FA5}">
                      <a16:colId xmlns:a16="http://schemas.microsoft.com/office/drawing/2014/main" val="1590346767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152120103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3590193910"/>
                    </a:ext>
                  </a:extLst>
                </a:gridCol>
                <a:gridCol w="462684">
                  <a:extLst>
                    <a:ext uri="{9D8B030D-6E8A-4147-A177-3AD203B41FA5}">
                      <a16:colId xmlns:a16="http://schemas.microsoft.com/office/drawing/2014/main" val="1691702529"/>
                    </a:ext>
                  </a:extLst>
                </a:gridCol>
                <a:gridCol w="462684">
                  <a:extLst>
                    <a:ext uri="{9D8B030D-6E8A-4147-A177-3AD203B41FA5}">
                      <a16:colId xmlns:a16="http://schemas.microsoft.com/office/drawing/2014/main" val="3785669027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4262565163"/>
                    </a:ext>
                  </a:extLst>
                </a:gridCol>
                <a:gridCol w="462684">
                  <a:extLst>
                    <a:ext uri="{9D8B030D-6E8A-4147-A177-3AD203B41FA5}">
                      <a16:colId xmlns:a16="http://schemas.microsoft.com/office/drawing/2014/main" val="3376651229"/>
                    </a:ext>
                  </a:extLst>
                </a:gridCol>
                <a:gridCol w="462684">
                  <a:extLst>
                    <a:ext uri="{9D8B030D-6E8A-4147-A177-3AD203B41FA5}">
                      <a16:colId xmlns:a16="http://schemas.microsoft.com/office/drawing/2014/main" val="3000003604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1781093131"/>
                    </a:ext>
                  </a:extLst>
                </a:gridCol>
                <a:gridCol w="462684">
                  <a:extLst>
                    <a:ext uri="{9D8B030D-6E8A-4147-A177-3AD203B41FA5}">
                      <a16:colId xmlns:a16="http://schemas.microsoft.com/office/drawing/2014/main" val="3783763747"/>
                    </a:ext>
                  </a:extLst>
                </a:gridCol>
                <a:gridCol w="462684">
                  <a:extLst>
                    <a:ext uri="{9D8B030D-6E8A-4147-A177-3AD203B41FA5}">
                      <a16:colId xmlns:a16="http://schemas.microsoft.com/office/drawing/2014/main" val="763261333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845921162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3328938582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1617886496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3524580232"/>
                    </a:ext>
                  </a:extLst>
                </a:gridCol>
                <a:gridCol w="541052">
                  <a:extLst>
                    <a:ext uri="{9D8B030D-6E8A-4147-A177-3AD203B41FA5}">
                      <a16:colId xmlns:a16="http://schemas.microsoft.com/office/drawing/2014/main" val="2418511488"/>
                    </a:ext>
                  </a:extLst>
                </a:gridCol>
              </a:tblGrid>
              <a:tr h="165120">
                <a:tc gridSpan="29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100% Capacity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6783158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Number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9771804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Temperature (°C)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6219291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Pressure (barg)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3.75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3.85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3.75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7677731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Vapor Fraction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5886857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Mass Flow Rate (kg/hr)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2359.6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3857.5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3857.5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1708.6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2169.7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2967.5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4068.2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5116.4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9184.6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6126.9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728.2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5406.1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575.2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4837.1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148.2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4521.4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4688.5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4688.5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4688.5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4688.5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0036283"/>
                  </a:ext>
                </a:extLst>
              </a:tr>
              <a:tr h="165120">
                <a:tc gridSpan="29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Components (kg/hr)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65602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HMDA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2359.6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2359.6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9810541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Deionized Water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3857.5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1708.6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2148.9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1708.6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2148.9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7927149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Adipic Acid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2967.5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2967.5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3878283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Nitrogen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877758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Nylon Salt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4595.2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1471.7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724.8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158.9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9711763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Water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3857.5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4589.4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3057.7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1531.7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720.8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810.9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569.0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241.9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148.1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4495.6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93.8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93.8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93.8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93.8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1953312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Nylon 6,6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3123.5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3870.4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4436.3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4594.7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4594.7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4594.7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4594.7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255554"/>
                  </a:ext>
                </a:extLst>
              </a:tr>
              <a:tr h="1651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2359.6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3857.5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3857.5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1708.6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2169.7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2967.5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4068.2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5116.4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9184.6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3059.8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6126.9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728.2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5406.1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575.2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4837.1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148.2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4521.4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4688.5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4688.5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4688.5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4688.5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7993777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1240" y="20440242"/>
            <a:ext cx="9396125" cy="660236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167394" y="7465362"/>
            <a:ext cx="9324143" cy="526297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481013" indent="-481013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Grass roots plant: 38.6 MM kg/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81013" indent="-481013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production</a:t>
            </a:r>
          </a:p>
          <a:p>
            <a:pPr marL="481013" indent="-481013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Pellets for end-use in automotive textiles</a:t>
            </a:r>
          </a:p>
          <a:p>
            <a:pPr marL="481013" indent="-481013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3% market growth per year 2012-2020</a:t>
            </a:r>
          </a:p>
          <a:p>
            <a:pPr marL="481013" indent="-481013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100% and 67% analyses completed</a:t>
            </a:r>
          </a:p>
        </p:txBody>
      </p:sp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4237552859"/>
              </p:ext>
            </p:extLst>
          </p:nvPr>
        </p:nvGraphicFramePr>
        <p:xfrm>
          <a:off x="12101240" y="27331011"/>
          <a:ext cx="8111813" cy="5078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1713367"/>
              </p:ext>
            </p:extLst>
          </p:nvPr>
        </p:nvGraphicFramePr>
        <p:xfrm>
          <a:off x="21711740" y="20440241"/>
          <a:ext cx="4628878" cy="6602364"/>
        </p:xfrm>
        <a:graphic>
          <a:graphicData uri="http://schemas.openxmlformats.org/drawingml/2006/table">
            <a:tbl>
              <a:tblPr firstRow="1" firstCol="1" bandRow="1"/>
              <a:tblGrid>
                <a:gridCol w="2314439">
                  <a:extLst>
                    <a:ext uri="{9D8B030D-6E8A-4147-A177-3AD203B41FA5}">
                      <a16:colId xmlns:a16="http://schemas.microsoft.com/office/drawing/2014/main" val="2730306612"/>
                    </a:ext>
                  </a:extLst>
                </a:gridCol>
                <a:gridCol w="2314439">
                  <a:extLst>
                    <a:ext uri="{9D8B030D-6E8A-4147-A177-3AD203B41FA5}">
                      <a16:colId xmlns:a16="http://schemas.microsoft.com/office/drawing/2014/main" val="2277121088"/>
                    </a:ext>
                  </a:extLst>
                </a:gridCol>
              </a:tblGrid>
              <a:tr h="5688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Profitability Measure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Value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6964475"/>
                  </a:ext>
                </a:extLst>
              </a:tr>
              <a:tr h="10489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Undiscounted Net Present Value (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NPV</a:t>
                      </a:r>
                      <a:r>
                        <a:rPr lang="en-US" sz="1800" baseline="-250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i</a:t>
                      </a:r>
                      <a:r>
                        <a:rPr lang="en-US" sz="1800" baseline="-25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=0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$59.8 MM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2344877"/>
                  </a:ext>
                </a:extLst>
              </a:tr>
              <a:tr h="10801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Discounted Net Present Value (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NPV</a:t>
                      </a:r>
                      <a:r>
                        <a:rPr lang="en-US" sz="1800" baseline="-250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i</a:t>
                      </a:r>
                      <a:r>
                        <a:rPr lang="en-US" sz="1800" baseline="-25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=10%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$30.5 MM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431269"/>
                  </a:ext>
                </a:extLst>
              </a:tr>
              <a:tr h="5688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Payback Period (PBP)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1.2 years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1783998"/>
                  </a:ext>
                </a:extLst>
              </a:tr>
              <a:tr h="5848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Net Payout Time (NPT)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1.4 years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7248114"/>
                  </a:ext>
                </a:extLst>
              </a:tr>
              <a:tr h="10801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Discounted Break Even Point (DBEP)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3.4 years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1384944"/>
                  </a:ext>
                </a:extLst>
              </a:tr>
              <a:tr h="110160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Discounted Cash Flow Rate of Return (DCFRR)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65.1 %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7578595"/>
                  </a:ext>
                </a:extLst>
              </a:tr>
              <a:tr h="5688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After-Tax Return Rate 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114 %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865664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598063" y="27331011"/>
            <a:ext cx="5742555" cy="5078313"/>
          </a:xfrm>
          <a:prstGeom prst="rect">
            <a:avLst/>
          </a:prstGeom>
          <a:solidFill>
            <a:srgbClr val="BFBFBF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 4 Economic Analysis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Selling Price: $3.13/kg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Capital Investment: $8.3 MM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Expenses: $111 MM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Revenue from Sales: $121 MM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 Annual Profit After Taxes: $6.3 MM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sz="quarter" idx="34"/>
          </p:nvPr>
        </p:nvSpPr>
        <p:spPr>
          <a:xfrm>
            <a:off x="27422849" y="29345448"/>
            <a:ext cx="16049249" cy="1219200"/>
          </a:xfrm>
          <a:solidFill>
            <a:srgbClr val="4C5A6A"/>
          </a:solidFill>
        </p:spPr>
        <p:txBody>
          <a:bodyPr/>
          <a:lstStyle/>
          <a:p>
            <a:r>
              <a:rPr lang="en-US" dirty="0"/>
              <a:t>Acknowledgements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422849" y="30962774"/>
            <a:ext cx="16049249" cy="144655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would like to thank the force for always keeping us on track and our professors, TA, and the UNH Chemical Engineering Department.</a:t>
            </a:r>
          </a:p>
        </p:txBody>
      </p:sp>
      <p:sp>
        <p:nvSpPr>
          <p:cNvPr id="22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33573719" y="5869761"/>
            <a:ext cx="9898380" cy="1047461"/>
          </a:xfrm>
        </p:spPr>
        <p:txBody>
          <a:bodyPr/>
          <a:lstStyle/>
          <a:p>
            <a:r>
              <a:rPr lang="en-US" dirty="0"/>
              <a:t>Other considerations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333472"/>
              </p:ext>
            </p:extLst>
          </p:nvPr>
        </p:nvGraphicFramePr>
        <p:xfrm>
          <a:off x="1188720" y="24617595"/>
          <a:ext cx="9898380" cy="7793189"/>
        </p:xfrm>
        <a:graphic>
          <a:graphicData uri="http://schemas.openxmlformats.org/drawingml/2006/table">
            <a:tbl>
              <a:tblPr firstRow="1" firstCol="1" bandRow="1"/>
              <a:tblGrid>
                <a:gridCol w="1944553">
                  <a:extLst>
                    <a:ext uri="{9D8B030D-6E8A-4147-A177-3AD203B41FA5}">
                      <a16:colId xmlns:a16="http://schemas.microsoft.com/office/drawing/2014/main" val="661284406"/>
                    </a:ext>
                  </a:extLst>
                </a:gridCol>
                <a:gridCol w="1999899">
                  <a:extLst>
                    <a:ext uri="{9D8B030D-6E8A-4147-A177-3AD203B41FA5}">
                      <a16:colId xmlns:a16="http://schemas.microsoft.com/office/drawing/2014/main" val="1866634437"/>
                    </a:ext>
                  </a:extLst>
                </a:gridCol>
                <a:gridCol w="1944553">
                  <a:extLst>
                    <a:ext uri="{9D8B030D-6E8A-4147-A177-3AD203B41FA5}">
                      <a16:colId xmlns:a16="http://schemas.microsoft.com/office/drawing/2014/main" val="2576745794"/>
                    </a:ext>
                  </a:extLst>
                </a:gridCol>
                <a:gridCol w="2057373">
                  <a:extLst>
                    <a:ext uri="{9D8B030D-6E8A-4147-A177-3AD203B41FA5}">
                      <a16:colId xmlns:a16="http://schemas.microsoft.com/office/drawing/2014/main" val="3993914609"/>
                    </a:ext>
                  </a:extLst>
                </a:gridCol>
                <a:gridCol w="1952002">
                  <a:extLst>
                    <a:ext uri="{9D8B030D-6E8A-4147-A177-3AD203B41FA5}">
                      <a16:colId xmlns:a16="http://schemas.microsoft.com/office/drawing/2014/main" val="2946037523"/>
                    </a:ext>
                  </a:extLst>
                </a:gridCol>
              </a:tblGrid>
              <a:tr h="33599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Guide word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Deviation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Cause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Consequence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Action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37697"/>
                  </a:ext>
                </a:extLst>
              </a:tr>
              <a:tr h="1673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 steam delivered to reactor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Steam supply pipe rupture 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Solution will not drive off water and polymerization will not occur 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Check to make sure flow rates operate at optimum conditions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2146135"/>
                  </a:ext>
                </a:extLst>
              </a:tr>
              <a:tr h="1673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 nitrogen blanketing 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Valve failure 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Air can enter the system which can contaminate the salt solution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Maintenance check by process engineers on valve controllers 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1160638"/>
                  </a:ext>
                </a:extLst>
              </a:tr>
              <a:tr h="1673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More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More water in solution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Valve failure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Purity of Nylon 6,6 decreases 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Maintenance check by process engineers on valve controllers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693709"/>
                  </a:ext>
                </a:extLst>
              </a:tr>
              <a:tr h="152156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More 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More steam entering the jacket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Temperature control loop failure 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Thermal degradation of monomers 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Maintenance check by process engineers on control loops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4280575"/>
                  </a:ext>
                </a:extLst>
              </a:tr>
              <a:tr h="9129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 solution leaving the reactor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L-151 A/B failure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Backup and overflow in R-140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23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Maintain spare pump (L-151 A/B)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315364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7422850" y="20440242"/>
            <a:ext cx="16049248" cy="84023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Recommend that proposed design be carried out for further analysis and eventual construction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process has higher efficiency and is inherently safer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production will run for 350 days/year 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100 % capacity dedicated to Nylon 6,6 pellet production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high quality raw materials to ensure a high-quality product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Nylon 6,6 pellets will be sold for $3.13 per kg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703235" y="7437636"/>
            <a:ext cx="9768863" cy="1074140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Start-up procedure</a:t>
            </a:r>
          </a:p>
          <a:p>
            <a:pPr marL="2020888" lvl="1" indent="-577850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Substitution of air for a nitrogen atmosphere</a:t>
            </a:r>
          </a:p>
          <a:p>
            <a:pPr marL="2020888" lvl="1" indent="-577850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Leak testing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control</a:t>
            </a:r>
          </a:p>
          <a:p>
            <a:pPr marL="2070100" lvl="1" indent="-674688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Equimolar addition of HMDA and Adipic Acid</a:t>
            </a:r>
          </a:p>
          <a:p>
            <a:pPr marL="2070100" lvl="1" indent="-674688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temperatures and pressures to limit thermal degradation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Plant layout</a:t>
            </a:r>
          </a:p>
          <a:p>
            <a:pPr marL="2070100" lvl="1" indent="-674688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Pumps should be isolated</a:t>
            </a:r>
          </a:p>
          <a:p>
            <a:pPr marL="2070100" lvl="1" indent="-674688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Explosion barricades around reactors</a:t>
            </a:r>
          </a:p>
          <a:p>
            <a:pPr marL="1395412" lvl="1"/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244700" y="20440242"/>
            <a:ext cx="5842400" cy="397031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HMDA identified as most hazardous material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hazards associated with high temperatures and pressures.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Parallel relief valve with spring and rupture disk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1167394" y="20440242"/>
            <a:ext cx="3862931" cy="3970318"/>
            <a:chOff x="1167394" y="20440242"/>
            <a:chExt cx="4077306" cy="3674447"/>
          </a:xfrm>
        </p:grpSpPr>
        <p:pic>
          <p:nvPicPr>
            <p:cNvPr id="20" name="Picture 19"/>
            <p:cNvPicPr/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031" r="62797"/>
            <a:stretch/>
          </p:blipFill>
          <p:spPr bwMode="auto">
            <a:xfrm>
              <a:off x="1167394" y="20440242"/>
              <a:ext cx="4077306" cy="367444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25" name="TextBox 24"/>
            <p:cNvSpPr txBox="1"/>
            <p:nvPr/>
          </p:nvSpPr>
          <p:spPr>
            <a:xfrm>
              <a:off x="1392768" y="22250401"/>
              <a:ext cx="405007" cy="28484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400" b="1" dirty="0"/>
                <a:t>45</a:t>
              </a:r>
              <a:endParaRPr lang="en-US" sz="1200" b="1" dirty="0"/>
            </a:p>
          </p:txBody>
        </p:sp>
      </p:grpSp>
      <p:sp>
        <p:nvSpPr>
          <p:cNvPr id="30" name="Text Box 7"/>
          <p:cNvSpPr txBox="1"/>
          <p:nvPr/>
        </p:nvSpPr>
        <p:spPr>
          <a:xfrm>
            <a:off x="37059424" y="1462679"/>
            <a:ext cx="5208238" cy="1858201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500" dirty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rgbClr val="00B0F0">
                      <a:alpha val="40000"/>
                    </a:srgb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HS&amp;B</a:t>
            </a:r>
            <a:endParaRPr lang="en-US" sz="4400" dirty="0">
              <a:solidFill>
                <a:schemeClr val="bg1"/>
              </a:solidFill>
              <a:effectLst>
                <a:glow rad="228600">
                  <a:srgbClr val="00B0F0">
                    <a:alpha val="40000"/>
                  </a:srgb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1" name="Picture 30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539" y="12891473"/>
            <a:ext cx="4246409" cy="28716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 descr="Image result for consumption of for nylon 66">
            <a:hlinkClick r:id="rId10" tgtFrame="&quot;_blank&quot;"/>
          </p:cNvPr>
          <p:cNvPicPr/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" t="4326" r="5000" b="3562"/>
          <a:stretch/>
        </p:blipFill>
        <p:spPr bwMode="auto">
          <a:xfrm>
            <a:off x="5973843" y="12894369"/>
            <a:ext cx="4234682" cy="28687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3" name="Picture 32" descr="nylon-monofilament-market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843" y="15856937"/>
            <a:ext cx="4234682" cy="2752391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/>
          <p:cNvSpPr txBox="1"/>
          <p:nvPr/>
        </p:nvSpPr>
        <p:spPr>
          <a:xfrm>
            <a:off x="1469150" y="16013350"/>
            <a:ext cx="4363987" cy="129266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Nylon monofilament market volume by product, 2012-2020 (kilotons)</a:t>
            </a:r>
          </a:p>
        </p:txBody>
      </p:sp>
      <p:sp>
        <p:nvSpPr>
          <p:cNvPr id="24" name="Arrow: Right 23"/>
          <p:cNvSpPr/>
          <p:nvPr/>
        </p:nvSpPr>
        <p:spPr>
          <a:xfrm>
            <a:off x="2032973" y="17375516"/>
            <a:ext cx="3381238" cy="615023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</p:sld>
</file>

<file path=ppt/theme/theme1.xml><?xml version="1.0" encoding="utf-8"?>
<a:theme xmlns:a="http://schemas.openxmlformats.org/drawingml/2006/main" name="Medical Poster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Poster (blue and brown design)</Template>
  <TotalTime>0</TotalTime>
  <Words>875</Words>
  <Application>Microsoft Office PowerPoint</Application>
  <PresentationFormat>Custom</PresentationFormat>
  <Paragraphs>477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Cambria</vt:lpstr>
      <vt:lpstr>Times New Roman</vt:lpstr>
      <vt:lpstr>Medical Poster</vt:lpstr>
      <vt:lpstr>Nylon 6,6 from HMDA and Adipic Acid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2015-04-29T17:08:18Z</dcterms:created>
  <dcterms:modified xsi:type="dcterms:W3CDTF">2017-05-03T21:34:07Z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