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notesMasterIdLst>
    <p:notesMasterId r:id="rId5"/>
  </p:notes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>
        <p:scale>
          <a:sx n="18" d="100"/>
          <a:sy n="18" d="100"/>
        </p:scale>
        <p:origin x="1781" y="120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2064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trick\Desktop\Chem%20Eng\Unit%20Operations%20(CHE%20612)\Rotation%204\Rotation%204%20Master%20Data%20Sheet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trick\Desktop\Chem%20Eng\Unit%20Operations%20(CHE%20612)\Rotation%204\Rotation%204%20Master%20Data%20Shee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trick\Desktop\Chem%20Eng\Unit%20Operations%20(CHE%20612)\Rotation%204\Rotation%204%20Master%20Data%20Sheet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Patrick\Desktop\Chem%20Eng\Unit%20Operations%20(CHE%20612)\Rotation%204\Rotation%204%20Master%20Data%20Sheet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400" b="1" i="0" baseline="0" dirty="0">
                <a:latin typeface="Cambria" panose="02040503050406030204" pitchFamily="18" charset="0"/>
              </a:rPr>
              <a:t>Aluminum Free Convection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Block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29.902999999999999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Lit>
              <c:ptCount val="1"/>
              <c:pt idx="0">
                <c:v>Aluminum Free</c:v>
              </c:pt>
            </c:strLit>
          </c:cat>
          <c:val>
            <c:numRef>
              <c:f>Averages!$C$2</c:f>
              <c:numCache>
                <c:formatCode>General</c:formatCode>
                <c:ptCount val="1"/>
                <c:pt idx="0">
                  <c:v>199.82475289078081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0C-4C51-A498-8224644EBB1B}"/>
            </c:ext>
          </c:extLst>
        </c:ser>
        <c:ser>
          <c:idx val="3"/>
          <c:order val="3"/>
          <c:tx>
            <c:v>Cylinder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39.876999999999995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Lit>
              <c:ptCount val="1"/>
              <c:pt idx="0">
                <c:v>Aluminum Free</c:v>
              </c:pt>
            </c:strLit>
          </c:cat>
          <c:val>
            <c:numRef>
              <c:f>Averages!$C$5</c:f>
              <c:numCache>
                <c:formatCode>General</c:formatCode>
                <c:ptCount val="1"/>
                <c:pt idx="0">
                  <c:v>247.94002731286488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20C-4C51-A498-8224644EBB1B}"/>
            </c:ext>
          </c:extLst>
        </c:ser>
        <c:ser>
          <c:idx val="6"/>
          <c:order val="6"/>
          <c:tx>
            <c:v>Sphere</c:v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35.036450000000002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Lit>
              <c:ptCount val="1"/>
              <c:pt idx="0">
                <c:v>Aluminum Free</c:v>
              </c:pt>
            </c:strLit>
          </c:cat>
          <c:val>
            <c:numRef>
              <c:f>Averages!$C$8</c:f>
              <c:numCache>
                <c:formatCode>General</c:formatCode>
                <c:ptCount val="1"/>
                <c:pt idx="0">
                  <c:v>208.55015204799997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20C-4C51-A498-8224644EBB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0128744"/>
        <c:axId val="510133008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Lit>
                    <c:ptCount val="1"/>
                    <c:pt idx="0">
                      <c:v>Aluminum Free</c:v>
                    </c:pt>
                  </c:strLit>
                </c:cat>
                <c:val>
                  <c:numRef>
                    <c:extLst>
                      <c:ext uri="{02D57815-91ED-43cb-92C2-25804820EDAC}">
                        <c15:formulaRef>
                          <c15:sqref>Averages!$C$3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3-020C-4C51-A498-8224644EBB1B}"/>
                  </c:ext>
                </c:extLst>
              </c15:ser>
            </c15:filteredBarSeries>
            <c15:filteredBarSeries>
              <c15:ser>
                <c:idx val="2"/>
                <c:order val="2"/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Lit>
                    <c:ptCount val="1"/>
                    <c:pt idx="0">
                      <c:v>Aluminum Free</c:v>
                    </c:pt>
                  </c:strLit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Averages!$C$4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020C-4C51-A498-8224644EBB1B}"/>
                  </c:ext>
                </c:extLst>
              </c15:ser>
            </c15:filteredBarSeries>
            <c15:filteredBarSeries>
              <c15:ser>
                <c:idx val="4"/>
                <c:order val="4"/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Lit>
                    <c:ptCount val="1"/>
                    <c:pt idx="0">
                      <c:v>Aluminum Free</c:v>
                    </c:pt>
                  </c:strLit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Averages!$C$6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020C-4C51-A498-8224644EBB1B}"/>
                  </c:ext>
                </c:extLst>
              </c15:ser>
            </c15:filteredBarSeries>
            <c15:filteredBarSeries>
              <c15:ser>
                <c:idx val="5"/>
                <c:order val="5"/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Lit>
                    <c:ptCount val="1"/>
                    <c:pt idx="0">
                      <c:v>Aluminum Free</c:v>
                    </c:pt>
                  </c:strLit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Averages!$C$7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6-020C-4C51-A498-8224644EBB1B}"/>
                  </c:ext>
                </c:extLst>
              </c15:ser>
            </c15:filteredBarSeries>
            <c15:filteredBarSeries>
              <c15:ser>
                <c:idx val="7"/>
                <c:order val="7"/>
                <c:spPr>
                  <a:solidFill>
                    <a:schemeClr val="accent2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Lit>
                    <c:ptCount val="1"/>
                    <c:pt idx="0">
                      <c:v>Aluminum Free</c:v>
                    </c:pt>
                  </c:strLit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Averages!$C$9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7-020C-4C51-A498-8224644EBB1B}"/>
                  </c:ext>
                </c:extLst>
              </c15:ser>
            </c15:filteredBarSeries>
            <c15:filteredBarSeries>
              <c15:ser>
                <c:idx val="8"/>
                <c:order val="8"/>
                <c:spPr>
                  <a:solidFill>
                    <a:schemeClr val="accent3">
                      <a:lumMod val="60000"/>
                    </a:schemeClr>
                  </a:solidFill>
                  <a:ln>
                    <a:noFill/>
                  </a:ln>
                  <a:effectLst/>
                </c:spPr>
                <c:invertIfNegative val="0"/>
                <c:cat>
                  <c:strLit>
                    <c:ptCount val="1"/>
                    <c:pt idx="0">
                      <c:v>Aluminum Free</c:v>
                    </c:pt>
                  </c:strLit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8-020C-4C51-A498-8224644EBB1B}"/>
                  </c:ext>
                </c:extLst>
              </c15:ser>
            </c15:filteredBarSeries>
          </c:ext>
        </c:extLst>
      </c:barChart>
      <c:catAx>
        <c:axId val="51012874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510133008"/>
        <c:crosses val="autoZero"/>
        <c:auto val="1"/>
        <c:lblAlgn val="ctr"/>
        <c:lblOffset val="100"/>
        <c:noMultiLvlLbl val="0"/>
      </c:catAx>
      <c:valAx>
        <c:axId val="5101330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2200" b="0" i="0" u="none" strike="noStrike" kern="1200" baseline="0">
                    <a:solidFill>
                      <a:sysClr val="windowText" lastClr="000000">
                        <a:lumMod val="65000"/>
                        <a:lumOff val="35000"/>
                      </a:sys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200" b="0" i="0">
                    <a:latin typeface="Cambria" panose="02040503050406030204" pitchFamily="18" charset="0"/>
                  </a:rPr>
                  <a:t>h (</a:t>
                </a:r>
                <a:r>
                  <a:rPr lang="en-US" sz="2200" b="0" i="0">
                    <a:effectLst/>
                    <a:latin typeface="Cambria" panose="02040503050406030204" pitchFamily="18" charset="0"/>
                  </a:rPr>
                  <a:t>W/m</a:t>
                </a:r>
                <a:r>
                  <a:rPr lang="en-US" sz="2200" b="0" i="0" baseline="30000">
                    <a:effectLst/>
                    <a:latin typeface="Cambria" panose="02040503050406030204" pitchFamily="18" charset="0"/>
                  </a:rPr>
                  <a:t>2</a:t>
                </a:r>
                <a:r>
                  <a:rPr lang="en-US" sz="2200" b="0" i="0">
                    <a:effectLst/>
                    <a:latin typeface="Cambria" panose="02040503050406030204" pitchFamily="18" charset="0"/>
                  </a:rPr>
                  <a:t>K)</a:t>
                </a:r>
                <a:r>
                  <a:rPr lang="en-US" sz="2200" b="0" i="0" baseline="0">
                    <a:latin typeface="Cambria" panose="02040503050406030204" pitchFamily="18" charset="0"/>
                  </a:rPr>
                  <a:t> </a:t>
                </a:r>
                <a:endParaRPr lang="en-US" sz="2200" b="0" i="0">
                  <a:latin typeface="Cambria" panose="020405030504060302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2200" b="0" i="0" u="none" strike="noStrike" kern="1200" baseline="0">
                  <a:solidFill>
                    <a:sysClr val="windowText" lastClr="000000">
                      <a:lumMod val="65000"/>
                      <a:lumOff val="35000"/>
                    </a:sys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5101287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400" b="1" i="0" baseline="0" dirty="0">
                <a:latin typeface="Cambria" panose="02040503050406030204" pitchFamily="18" charset="0"/>
              </a:rPr>
              <a:t>Brass Free Convection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Cylinder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5.9053000000000004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Averages!$C$20</c:f>
              <c:numCache>
                <c:formatCode>General</c:formatCode>
                <c:ptCount val="1"/>
                <c:pt idx="0">
                  <c:v>347.03251058635107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680-4EE6-9186-30B7B6CD0594}"/>
            </c:ext>
          </c:extLst>
        </c:ser>
        <c:ser>
          <c:idx val="3"/>
          <c:order val="3"/>
          <c:tx>
            <c:v>Sphere</c:v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12.883400000000002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Averages!$C$23</c:f>
              <c:numCache>
                <c:formatCode>General</c:formatCode>
                <c:ptCount val="1"/>
                <c:pt idx="0">
                  <c:v>440.19346489999992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680-4EE6-9186-30B7B6CD05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0088400"/>
        <c:axId val="510089384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>
                      <c:ext uri="{02D57815-91ED-43cb-92C2-25804820EDAC}">
                        <c15:formulaRef>
                          <c15:sqref>Averages!$C$21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4680-4EE6-9186-30B7B6CD0594}"/>
                  </c:ext>
                </c:extLst>
              </c15:ser>
            </c15:filteredBarSeries>
            <c15:filteredBarSeries>
              <c15:ser>
                <c:idx val="2"/>
                <c:order val="2"/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Averages!$C$22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4680-4EE6-9186-30B7B6CD0594}"/>
                  </c:ext>
                </c:extLst>
              </c15:ser>
            </c15:filteredBarSeries>
            <c15:filteredBarSeries>
              <c15:ser>
                <c:idx val="4"/>
                <c:order val="4"/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Averages!$C$24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4680-4EE6-9186-30B7B6CD0594}"/>
                  </c:ext>
                </c:extLst>
              </c15:ser>
            </c15:filteredBarSeries>
            <c15:filteredBarSeries>
              <c15:ser>
                <c:idx val="5"/>
                <c:order val="5"/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Averages!$C$25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4680-4EE6-9186-30B7B6CD0594}"/>
                  </c:ext>
                </c:extLst>
              </c15:ser>
            </c15:filteredBarSeries>
          </c:ext>
        </c:extLst>
      </c:barChart>
      <c:catAx>
        <c:axId val="510088400"/>
        <c:scaling>
          <c:orientation val="minMax"/>
        </c:scaling>
        <c:delete val="1"/>
        <c:axPos val="b"/>
        <c:majorTickMark val="none"/>
        <c:minorTickMark val="none"/>
        <c:tickLblPos val="nextTo"/>
        <c:crossAx val="510089384"/>
        <c:crosses val="autoZero"/>
        <c:auto val="1"/>
        <c:lblAlgn val="ctr"/>
        <c:lblOffset val="100"/>
        <c:noMultiLvlLbl val="0"/>
      </c:catAx>
      <c:valAx>
        <c:axId val="5100893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200" b="0" i="0" baseline="0" dirty="0">
                    <a:effectLst/>
                    <a:latin typeface="Cambria" panose="02040503050406030204" pitchFamily="18" charset="0"/>
                  </a:rPr>
                  <a:t>h (W/m</a:t>
                </a:r>
                <a:r>
                  <a:rPr lang="en-US" sz="2200" b="0" i="0" baseline="30000" dirty="0">
                    <a:effectLst/>
                    <a:latin typeface="Cambria" panose="02040503050406030204" pitchFamily="18" charset="0"/>
                  </a:rPr>
                  <a:t>2</a:t>
                </a:r>
                <a:r>
                  <a:rPr lang="en-US" sz="2200" b="0" i="0" baseline="0" dirty="0">
                    <a:effectLst/>
                    <a:latin typeface="Cambria" panose="02040503050406030204" pitchFamily="18" charset="0"/>
                  </a:rPr>
                  <a:t>K) </a:t>
                </a:r>
                <a:endParaRPr lang="en-US" sz="2200" b="0" i="0" dirty="0">
                  <a:effectLst/>
                  <a:latin typeface="Cambria" panose="020405030504060302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5100884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400" b="1" i="0" baseline="0" dirty="0">
                <a:latin typeface="Cambria" panose="02040503050406030204" pitchFamily="18" charset="0"/>
              </a:rPr>
              <a:t>Brass Forced Convection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Cylinder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7.910300000000000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Averages!$C$26</c:f>
              <c:numCache>
                <c:formatCode>General</c:formatCode>
                <c:ptCount val="1"/>
                <c:pt idx="0">
                  <c:v>1929.2654825817481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AC5-4AA7-9C3E-D70EF1AD8B51}"/>
            </c:ext>
          </c:extLst>
        </c:ser>
        <c:ser>
          <c:idx val="3"/>
          <c:order val="3"/>
          <c:tx>
            <c:v>Sphere</c:v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9.3130000000000006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Averages!$C$29</c:f>
              <c:numCache>
                <c:formatCode>General</c:formatCode>
                <c:ptCount val="1"/>
                <c:pt idx="0">
                  <c:v>2690.3749656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AC5-4AA7-9C3E-D70EF1AD8B5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10104472"/>
        <c:axId val="510099552"/>
        <c:extLst>
          <c:ext xmlns:c15="http://schemas.microsoft.com/office/drawing/2012/chart" uri="{02D57815-91ED-43cb-92C2-25804820EDAC}">
            <c15:filteredBarSeries>
              <c15:ser>
                <c:idx val="1"/>
                <c:order val="1"/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>
                      <c:ext uri="{02D57815-91ED-43cb-92C2-25804820EDAC}">
                        <c15:formulaRef>
                          <c15:sqref>Averages!$C$27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>
                  <c:ext xmlns:c16="http://schemas.microsoft.com/office/drawing/2014/chart" uri="{C3380CC4-5D6E-409C-BE32-E72D297353CC}">
                    <c16:uniqueId val="{00000002-AAC5-4AA7-9C3E-D70EF1AD8B51}"/>
                  </c:ext>
                </c:extLst>
              </c15:ser>
            </c15:filteredBarSeries>
            <c15:filteredBarSeries>
              <c15:ser>
                <c:idx val="2"/>
                <c:order val="2"/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Averages!$C$28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3-AAC5-4AA7-9C3E-D70EF1AD8B51}"/>
                  </c:ext>
                </c:extLst>
              </c15:ser>
            </c15:filteredBarSeries>
            <c15:filteredBarSeries>
              <c15:ser>
                <c:idx val="4"/>
                <c:order val="4"/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Averages!$C$30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4-AAC5-4AA7-9C3E-D70EF1AD8B51}"/>
                  </c:ext>
                </c:extLst>
              </c15:ser>
            </c15:filteredBarSeries>
            <c15:filteredBarSeries>
              <c15:ser>
                <c:idx val="5"/>
                <c:order val="5"/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Averages!$C$31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5="http://schemas.microsoft.com/office/drawing/2012/chart">
                  <c:ext xmlns:c16="http://schemas.microsoft.com/office/drawing/2014/chart" uri="{C3380CC4-5D6E-409C-BE32-E72D297353CC}">
                    <c16:uniqueId val="{00000005-AAC5-4AA7-9C3E-D70EF1AD8B51}"/>
                  </c:ext>
                </c:extLst>
              </c15:ser>
            </c15:filteredBarSeries>
          </c:ext>
        </c:extLst>
      </c:barChart>
      <c:catAx>
        <c:axId val="510104472"/>
        <c:scaling>
          <c:orientation val="minMax"/>
        </c:scaling>
        <c:delete val="1"/>
        <c:axPos val="b"/>
        <c:majorTickMark val="none"/>
        <c:minorTickMark val="none"/>
        <c:tickLblPos val="nextTo"/>
        <c:crossAx val="510099552"/>
        <c:crosses val="autoZero"/>
        <c:auto val="1"/>
        <c:lblAlgn val="ctr"/>
        <c:lblOffset val="100"/>
        <c:noMultiLvlLbl val="0"/>
      </c:catAx>
      <c:valAx>
        <c:axId val="510099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200" b="0" i="0" baseline="0" dirty="0">
                    <a:effectLst/>
                    <a:latin typeface="Cambria" panose="02040503050406030204" pitchFamily="18" charset="0"/>
                  </a:rPr>
                  <a:t>h (W/m</a:t>
                </a:r>
                <a:r>
                  <a:rPr lang="en-US" sz="2200" b="0" i="0" baseline="30000" dirty="0">
                    <a:effectLst/>
                    <a:latin typeface="Cambria" panose="02040503050406030204" pitchFamily="18" charset="0"/>
                  </a:rPr>
                  <a:t>2</a:t>
                </a:r>
                <a:r>
                  <a:rPr lang="en-US" sz="2200" b="0" i="0" baseline="0" dirty="0">
                    <a:effectLst/>
                    <a:latin typeface="Cambria" panose="02040503050406030204" pitchFamily="18" charset="0"/>
                  </a:rPr>
                  <a:t>K) </a:t>
                </a:r>
                <a:endParaRPr lang="en-US" sz="2200" b="0" i="0" dirty="0">
                  <a:effectLst/>
                  <a:latin typeface="Cambria" panose="020405030504060302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510104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3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400" b="1" i="0" baseline="0" dirty="0">
                <a:effectLst/>
              </a:rPr>
              <a:t>Aluminum Forced Convection</a:t>
            </a:r>
            <a:endParaRPr lang="en-US" sz="3400" b="1" baseline="0" dirty="0"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3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Block</c:v>
          </c:tx>
          <c:spPr>
            <a:solidFill>
              <a:schemeClr val="accent1">
                <a:lumMod val="75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fixedVal"/>
            <c:noEndCap val="0"/>
            <c:val val="46.968400000000003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Averages!$C$11</c:f>
              <c:numCache>
                <c:formatCode>General</c:formatCode>
                <c:ptCount val="1"/>
                <c:pt idx="0">
                  <c:v>1236.5778539280136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C4-418E-BA61-8470C3E49E2D}"/>
            </c:ext>
          </c:extLst>
        </c:ser>
        <c:ser>
          <c:idx val="1"/>
          <c:order val="1"/>
          <c:tx>
            <c:v>Cylinder</c:v>
          </c:tx>
          <c:spPr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6.8289999999999997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Averages!$C$14</c:f>
              <c:numCache>
                <c:formatCode>General</c:formatCode>
                <c:ptCount val="1"/>
                <c:pt idx="0">
                  <c:v>1233.5016358815028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4C4-418E-BA61-8470C3E49E2D}"/>
            </c:ext>
          </c:extLst>
        </c:ser>
        <c:ser>
          <c:idx val="2"/>
          <c:order val="2"/>
          <c:tx>
            <c:v>Sphere</c:v>
          </c:tx>
          <c:spPr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  <a:effectLst/>
          </c:spPr>
          <c:invertIfNegative val="0"/>
          <c:errBars>
            <c:errBarType val="both"/>
            <c:errValType val="percentage"/>
            <c:noEndCap val="0"/>
            <c:val val="5.9595900000000004"/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val>
            <c:numRef>
              <c:f>Averages!$C$17</c:f>
              <c:numCache>
                <c:formatCode>General</c:formatCode>
                <c:ptCount val="1"/>
                <c:pt idx="0">
                  <c:v>1431.7242346189998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4C4-418E-BA61-8470C3E49E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560144704"/>
        <c:axId val="560136176"/>
      </c:barChart>
      <c:catAx>
        <c:axId val="560144704"/>
        <c:scaling>
          <c:orientation val="minMax"/>
        </c:scaling>
        <c:delete val="1"/>
        <c:axPos val="b"/>
        <c:majorTickMark val="none"/>
        <c:minorTickMark val="none"/>
        <c:tickLblPos val="nextTo"/>
        <c:crossAx val="560136176"/>
        <c:crosses val="autoZero"/>
        <c:auto val="1"/>
        <c:lblAlgn val="ctr"/>
        <c:lblOffset val="100"/>
        <c:noMultiLvlLbl val="0"/>
      </c:catAx>
      <c:valAx>
        <c:axId val="560136176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2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200" b="0" i="0" baseline="0">
                    <a:effectLst/>
                    <a:latin typeface="Cambria" panose="02040503050406030204" pitchFamily="18" charset="0"/>
                  </a:rPr>
                  <a:t>h (W/m</a:t>
                </a:r>
                <a:r>
                  <a:rPr lang="en-US" sz="2200" b="0" i="0" baseline="30000">
                    <a:effectLst/>
                    <a:latin typeface="Cambria" panose="02040503050406030204" pitchFamily="18" charset="0"/>
                  </a:rPr>
                  <a:t>2</a:t>
                </a:r>
                <a:r>
                  <a:rPr lang="en-US" sz="2200" b="0" i="0" baseline="0">
                    <a:effectLst/>
                    <a:latin typeface="Cambria" panose="02040503050406030204" pitchFamily="18" charset="0"/>
                  </a:rPr>
                  <a:t>K) </a:t>
                </a:r>
                <a:endParaRPr lang="en-US" sz="2200" b="0" i="0">
                  <a:effectLst/>
                  <a:latin typeface="Cambria" panose="02040503050406030204" pitchFamily="18" charset="0"/>
                </a:endParaRP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2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ambria" panose="02040503050406030204" pitchFamily="18" charset="0"/>
                <a:ea typeface="+mn-ea"/>
                <a:cs typeface="+mn-cs"/>
              </a:defRPr>
            </a:pPr>
            <a:endParaRPr lang="en-US"/>
          </a:p>
        </c:txPr>
        <c:crossAx val="5601447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B5FE0B-7994-4891-BCA0-B9ECD67D0FC9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D0B585-56B3-4C37-BAF3-C6861B9DD98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35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4/27/2017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chart" Target="../charts/chart3.xml"/><Relationship Id="rId18" Type="http://schemas.openxmlformats.org/officeDocument/2006/relationships/image" Target="../media/image13.tmp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chart" Target="../charts/chart2.xml"/><Relationship Id="rId17" Type="http://schemas.openxmlformats.org/officeDocument/2006/relationships/image" Target="../media/image12.png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20" Type="http://schemas.openxmlformats.org/officeDocument/2006/relationships/image" Target="../media/image15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chart" Target="../charts/chart1.xml"/><Relationship Id="rId5" Type="http://schemas.openxmlformats.org/officeDocument/2006/relationships/image" Target="../media/image4.png"/><Relationship Id="rId15" Type="http://schemas.openxmlformats.org/officeDocument/2006/relationships/image" Target="../media/image10.png"/><Relationship Id="rId10" Type="http://schemas.openxmlformats.org/officeDocument/2006/relationships/image" Target="../media/image9.png"/><Relationship Id="rId19" Type="http://schemas.openxmlformats.org/officeDocument/2006/relationships/image" Target="../media/image14.tmp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038071" cy="4088798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6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Analyzing the Effects of Convective Environments, Geometry, and Material on Unsteady Convection</a:t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Patrick McGee, Nathaniel Horn, and Ryan </a:t>
            </a:r>
            <a:r>
              <a:rPr lang="en-US" sz="5600" u="sng" dirty="0" err="1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Bingman</a:t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Department of Chemical Engineering, 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>
          <a:xfrm>
            <a:off x="358654" y="6000072"/>
            <a:ext cx="10914743" cy="447552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400" dirty="0">
                <a:latin typeface="Cambria" panose="02040503050406030204" pitchFamily="18" charset="0"/>
              </a:rPr>
              <a:t>Demonstrate the effects of geometry and material on the convection heat transfer coefficient.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r>
              <a:rPr lang="en-US" sz="4400" dirty="0">
                <a:latin typeface="Cambria" panose="02040503050406030204" pitchFamily="18" charset="0"/>
              </a:rPr>
              <a:t>Demonstrate the effects of agitation on the convection of an object over time and compare to the natural convection of that same object.</a:t>
            </a:r>
          </a:p>
          <a:p>
            <a:pPr marL="571500" indent="-571500" algn="l">
              <a:buFont typeface="Arial" panose="020B0604020202020204" pitchFamily="34" charset="0"/>
              <a:buChar char="•"/>
            </a:pPr>
            <a:endParaRPr lang="en-US" sz="48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358654" y="10852300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25051" y="20512838"/>
            <a:ext cx="10914743" cy="11620354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Cambria" panose="02040503050406030204" pitchFamily="18" charset="0"/>
              </a:rPr>
              <a:t>Objects to be measured include an Al block, Al cylinder, Al sphere, Brass cylinder, and Brass sphere.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Cambria" panose="02040503050406030204" pitchFamily="18" charset="0"/>
              </a:rPr>
              <a:t>Objects measured in triplicate for both forced and natural convection. The objects were returned to Preheat I after cooling. 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900" dirty="0">
                <a:latin typeface="Cambria" panose="02040503050406030204" pitchFamily="18" charset="0"/>
              </a:rPr>
              <a:t>During forced convection, the pitched impeller was set to 200 RPM.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>
          <a:xfrm>
            <a:off x="12333504" y="4851287"/>
            <a:ext cx="19641782" cy="888107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000" dirty="0">
                <a:solidFill>
                  <a:schemeClr val="bg1"/>
                </a:solidFill>
                <a:latin typeface="Cambria" panose="02040503050406030204" pitchFamily="18" charset="0"/>
              </a:rPr>
              <a:t>Results:</a:t>
            </a:r>
          </a:p>
        </p:txBody>
      </p:sp>
      <p:sp>
        <p:nvSpPr>
          <p:cNvPr id="12" name="Subtitle 2"/>
          <p:cNvSpPr txBox="1">
            <a:spLocks/>
          </p:cNvSpPr>
          <p:nvPr/>
        </p:nvSpPr>
        <p:spPr>
          <a:xfrm>
            <a:off x="32492928" y="20512838"/>
            <a:ext cx="10914743" cy="580776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Objects under forced convection have a higher convection coefficient and are able to reach steady state much faster than objects in a natural convective environment.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The sphere has the highest convection coefficient amongst the tested objects most likely due to it having the highest surface area to volume ratio out of all of the objects. 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369597" y="4927623"/>
            <a:ext cx="10914743" cy="71117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Goals</a:t>
            </a:r>
          </a:p>
        </p:txBody>
      </p:sp>
      <p:sp>
        <p:nvSpPr>
          <p:cNvPr id="16" name="Subtitle 2"/>
          <p:cNvSpPr txBox="1">
            <a:spLocks/>
          </p:cNvSpPr>
          <p:nvPr/>
        </p:nvSpPr>
        <p:spPr>
          <a:xfrm>
            <a:off x="12300593" y="6000071"/>
            <a:ext cx="19641782" cy="1598142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17" name="Subtitle 2"/>
          <p:cNvSpPr txBox="1">
            <a:spLocks/>
          </p:cNvSpPr>
          <p:nvPr/>
        </p:nvSpPr>
        <p:spPr>
          <a:xfrm>
            <a:off x="32492925" y="19272075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Conclusions: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32492925" y="26722920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sp>
        <p:nvSpPr>
          <p:cNvPr id="32" name="Subtitle 2"/>
          <p:cNvSpPr txBox="1">
            <a:spLocks/>
          </p:cNvSpPr>
          <p:nvPr/>
        </p:nvSpPr>
        <p:spPr>
          <a:xfrm>
            <a:off x="12287297" y="22563439"/>
            <a:ext cx="19641782" cy="70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>
                <a:solidFill>
                  <a:schemeClr val="bg1"/>
                </a:solidFill>
                <a:latin typeface="Cambria" panose="02040503050406030204" pitchFamily="18" charset="0"/>
              </a:rPr>
              <a:t>sTAMD Simulations</a:t>
            </a: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2314092" y="23688042"/>
            <a:ext cx="19641782" cy="8445150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cxnSp>
        <p:nvCxnSpPr>
          <p:cNvPr id="75" name="Straight Connector 74"/>
          <p:cNvCxnSpPr>
            <a:cxnSpLocks/>
          </p:cNvCxnSpPr>
          <p:nvPr/>
        </p:nvCxnSpPr>
        <p:spPr>
          <a:xfrm>
            <a:off x="19579565" y="24236793"/>
            <a:ext cx="0" cy="71830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9" name="Subtitle 2"/>
          <p:cNvSpPr txBox="1">
            <a:spLocks/>
          </p:cNvSpPr>
          <p:nvPr/>
        </p:nvSpPr>
        <p:spPr>
          <a:xfrm>
            <a:off x="12333504" y="22583890"/>
            <a:ext cx="19641782" cy="700889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>
                <a:solidFill>
                  <a:schemeClr val="bg1"/>
                </a:solidFill>
                <a:latin typeface="Cambria" panose="02040503050406030204" pitchFamily="18" charset="0"/>
              </a:rPr>
              <a:t>Design Problem:</a:t>
            </a: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182" y="1166825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32492928" y="30085578"/>
            <a:ext cx="10914743" cy="2005998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fontScale="55000" lnSpcReduction="2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3100" dirty="0">
                <a:latin typeface="Cambria" panose="02040503050406030204" pitchFamily="18" charset="0"/>
              </a:rPr>
              <a:t>[1]   D. W. Green and R. H. Perry, </a:t>
            </a:r>
            <a:r>
              <a:rPr lang="en-US" sz="3100" i="1" dirty="0">
                <a:latin typeface="Cambria" panose="02040503050406030204" pitchFamily="18" charset="0"/>
              </a:rPr>
              <a:t>Perry’s Chemical Engineer’s Handbook</a:t>
            </a:r>
            <a:r>
              <a:rPr lang="en-US" sz="3100" dirty="0">
                <a:latin typeface="Cambria" panose="02040503050406030204" pitchFamily="18" charset="0"/>
              </a:rPr>
              <a:t>. New York, NY: McGraw-Hill, 2008. </a:t>
            </a:r>
          </a:p>
          <a:p>
            <a:pPr algn="l">
              <a:spcBef>
                <a:spcPts val="0"/>
              </a:spcBef>
            </a:pPr>
            <a:r>
              <a:rPr lang="en-US" sz="3100" dirty="0">
                <a:latin typeface="Cambria" panose="02040503050406030204" pitchFamily="18" charset="0"/>
              </a:rPr>
              <a:t> </a:t>
            </a:r>
          </a:p>
          <a:p>
            <a:pPr algn="l">
              <a:spcBef>
                <a:spcPts val="0"/>
              </a:spcBef>
            </a:pPr>
            <a:r>
              <a:rPr lang="en-US" sz="3100" dirty="0">
                <a:latin typeface="Cambria" panose="02040503050406030204" pitchFamily="18" charset="0"/>
              </a:rPr>
              <a:t>[2] C. J. </a:t>
            </a:r>
            <a:r>
              <a:rPr lang="en-US" sz="3100" dirty="0" err="1">
                <a:latin typeface="Cambria" panose="02040503050406030204" pitchFamily="18" charset="0"/>
              </a:rPr>
              <a:t>Geankoplis</a:t>
            </a:r>
            <a:r>
              <a:rPr lang="en-US" sz="3100" dirty="0">
                <a:latin typeface="Cambria" panose="02040503050406030204" pitchFamily="18" charset="0"/>
              </a:rPr>
              <a:t>. </a:t>
            </a:r>
            <a:r>
              <a:rPr lang="en-US" sz="3100" i="1" dirty="0">
                <a:latin typeface="Cambria" panose="02040503050406030204" pitchFamily="18" charset="0"/>
              </a:rPr>
              <a:t>Transport Processes and Separation Process Principles. </a:t>
            </a:r>
            <a:r>
              <a:rPr lang="en-US" sz="3100" dirty="0">
                <a:latin typeface="Cambria" panose="02040503050406030204" pitchFamily="18" charset="0"/>
              </a:rPr>
              <a:t>Upper Saddle River, NJ: Prentice Hall Press, 2003. </a:t>
            </a:r>
          </a:p>
          <a:p>
            <a:pPr algn="l">
              <a:spcBef>
                <a:spcPts val="0"/>
              </a:spcBef>
            </a:pPr>
            <a:endParaRPr lang="en-US" sz="31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3100" dirty="0">
                <a:latin typeface="Cambria" panose="02040503050406030204" pitchFamily="18" charset="0"/>
              </a:rPr>
              <a:t>[3] T. L. Bergman, A. S. </a:t>
            </a:r>
            <a:r>
              <a:rPr lang="en-US" sz="3100" dirty="0" err="1">
                <a:latin typeface="Cambria" panose="02040503050406030204" pitchFamily="18" charset="0"/>
              </a:rPr>
              <a:t>Lavine</a:t>
            </a:r>
            <a:r>
              <a:rPr lang="en-US" sz="3100" dirty="0">
                <a:latin typeface="Cambria" panose="02040503050406030204" pitchFamily="18" charset="0"/>
              </a:rPr>
              <a:t>, F. P. </a:t>
            </a:r>
            <a:r>
              <a:rPr lang="en-US" sz="3100" dirty="0" err="1">
                <a:latin typeface="Cambria" panose="02040503050406030204" pitchFamily="18" charset="0"/>
              </a:rPr>
              <a:t>Incropera</a:t>
            </a:r>
            <a:r>
              <a:rPr lang="en-US" sz="3100" dirty="0">
                <a:latin typeface="Cambria" panose="02040503050406030204" pitchFamily="18" charset="0"/>
              </a:rPr>
              <a:t>, and D. P. Dewitt, </a:t>
            </a:r>
            <a:r>
              <a:rPr lang="en-US" sz="3100" i="1" dirty="0">
                <a:latin typeface="Cambria" panose="02040503050406030204" pitchFamily="18" charset="0"/>
              </a:rPr>
              <a:t>Fundamentals of Heat and Mass Transfer. </a:t>
            </a:r>
            <a:r>
              <a:rPr lang="en-US" sz="3100" dirty="0">
                <a:latin typeface="Cambria" panose="02040503050406030204" pitchFamily="18" charset="0"/>
              </a:rPr>
              <a:t>Hoboken, NJ: </a:t>
            </a:r>
            <a:r>
              <a:rPr lang="en-US" sz="3100" dirty="0" err="1">
                <a:latin typeface="Cambria" panose="02040503050406030204" pitchFamily="18" charset="0"/>
              </a:rPr>
              <a:t>Jonh</a:t>
            </a:r>
            <a:r>
              <a:rPr lang="en-US" sz="3100" dirty="0">
                <a:latin typeface="Cambria" panose="02040503050406030204" pitchFamily="18" charset="0"/>
              </a:rPr>
              <a:t> Wiley and Sons, Inc, 2011. </a:t>
            </a:r>
          </a:p>
          <a:p>
            <a:pPr algn="l">
              <a:spcBef>
                <a:spcPts val="0"/>
              </a:spcBef>
            </a:pPr>
            <a:endParaRPr lang="en-US" sz="31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3100" dirty="0">
                <a:latin typeface="Cambria" panose="02040503050406030204" pitchFamily="18" charset="0"/>
              </a:rPr>
              <a:t>[4] “CFD Software,” </a:t>
            </a:r>
            <a:r>
              <a:rPr lang="en-US" sz="3100" dirty="0" err="1">
                <a:latin typeface="Cambria" panose="02040503050406030204" pitchFamily="18" charset="0"/>
              </a:rPr>
              <a:t>simFlow</a:t>
            </a:r>
            <a:r>
              <a:rPr lang="en-US" sz="3100" dirty="0">
                <a:latin typeface="Cambria" panose="02040503050406030204" pitchFamily="18" charset="0"/>
              </a:rPr>
              <a:t> CFD. [Online]. Available: https://sim-flow.com/cfd-software/. [Accessed: 01-May-2017].</a:t>
            </a:r>
          </a:p>
          <a:p>
            <a:pPr algn="l">
              <a:spcBef>
                <a:spcPts val="0"/>
              </a:spcBef>
            </a:pPr>
            <a:endParaRPr lang="en-US" sz="22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4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32492930" y="29030239"/>
            <a:ext cx="10914743" cy="63362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fontScale="92500"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References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2984920" y="12216858"/>
            <a:ext cx="5657401" cy="55399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98" name="Subtitle 2"/>
          <p:cNvSpPr txBox="1">
            <a:spLocks/>
          </p:cNvSpPr>
          <p:nvPr/>
        </p:nvSpPr>
        <p:spPr>
          <a:xfrm>
            <a:off x="325051" y="19272075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Methods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369597" y="12142165"/>
            <a:ext cx="10914743" cy="670229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Natural Convection occurs due to the density of the fluid changing with temperature and Forced Convection is driven by an external force. 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700" dirty="0">
              <a:highlight>
                <a:srgbClr val="FFFF00"/>
              </a:highlight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700" dirty="0">
              <a:highlight>
                <a:srgbClr val="FFFF00"/>
              </a:highlight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700" dirty="0">
              <a:highlight>
                <a:srgbClr val="FFFF00"/>
              </a:highlight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2800" dirty="0">
                <a:latin typeface="Cambria" panose="02040503050406030204" pitchFamily="18" charset="0"/>
              </a:rPr>
              <a:t>The LHCM uses the assumption that the internal resistance of an object is less than the surface resistance to convection and thus the object is considered to have a uniform temperature internally and thus is considered to have a “lumped heat”.</a:t>
            </a: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14585182" y="24165050"/>
            <a:ext cx="5933453" cy="538603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Experimental System: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1592932" y="24161017"/>
            <a:ext cx="2890209" cy="538602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Design System:</a:t>
            </a: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32492928" y="27689467"/>
            <a:ext cx="10914743" cy="102725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spcBef>
                <a:spcPts val="0"/>
              </a:spcBef>
            </a:pPr>
            <a:r>
              <a:rPr lang="en-US" sz="2800" dirty="0">
                <a:latin typeface="Cambria" panose="02040503050406030204" pitchFamily="18" charset="0"/>
              </a:rPr>
              <a:t>Professor Adam St. Jean, Lev </a:t>
            </a:r>
            <a:r>
              <a:rPr lang="en-US" sz="2800" dirty="0" err="1">
                <a:latin typeface="Cambria" panose="02040503050406030204" pitchFamily="18" charset="0"/>
              </a:rPr>
              <a:t>Levnitov</a:t>
            </a:r>
            <a:r>
              <a:rPr lang="en-US" sz="2800" dirty="0">
                <a:latin typeface="Cambria" panose="02040503050406030204" pitchFamily="18" charset="0"/>
              </a:rPr>
              <a:t>, Dr. Russell </a:t>
            </a:r>
            <a:r>
              <a:rPr lang="en-US" sz="2800" dirty="0" err="1">
                <a:latin typeface="Cambria" panose="02040503050406030204" pitchFamily="18" charset="0"/>
              </a:rPr>
              <a:t>Carr</a:t>
            </a:r>
            <a:r>
              <a:rPr lang="en-US" sz="2800" dirty="0">
                <a:latin typeface="Cambria" panose="02040503050406030204" pitchFamily="18" charset="0"/>
              </a:rPr>
              <a:t> and the Department of Chemical Engineering </a:t>
            </a:r>
          </a:p>
        </p:txBody>
      </p:sp>
      <p:pic>
        <p:nvPicPr>
          <p:cNvPr id="1026" name="Picture 2" descr="https://upload.wikimedia.org/wikipedia/en/5/50/UNewHampshire_sea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67922" y="668825"/>
            <a:ext cx="3506435" cy="3513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Oval 22"/>
          <p:cNvSpPr/>
          <p:nvPr/>
        </p:nvSpPr>
        <p:spPr>
          <a:xfrm>
            <a:off x="15634965" y="24887362"/>
            <a:ext cx="1367141" cy="1210000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21963436" y="24833581"/>
            <a:ext cx="1785564" cy="1581717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>
            <a:cxnSpLocks/>
            <a:stCxn id="23" idx="0"/>
            <a:endCxn id="23" idx="4"/>
          </p:cNvCxnSpPr>
          <p:nvPr/>
        </p:nvCxnSpPr>
        <p:spPr>
          <a:xfrm>
            <a:off x="16318536" y="24887362"/>
            <a:ext cx="0" cy="121000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cxnSpLocks/>
            <a:stCxn id="24" idx="0"/>
            <a:endCxn id="24" idx="4"/>
          </p:cNvCxnSpPr>
          <p:nvPr/>
        </p:nvCxnSpPr>
        <p:spPr>
          <a:xfrm>
            <a:off x="22856218" y="24833581"/>
            <a:ext cx="0" cy="1581717"/>
          </a:xfrm>
          <a:prstGeom prst="line">
            <a:avLst/>
          </a:prstGeom>
          <a:ln w="12700" cmpd="thickThin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15393203" y="26131001"/>
            <a:ext cx="2519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D=5.06 cm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2154395" y="26484123"/>
            <a:ext cx="25190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D=10 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4582651" y="29215763"/>
            <a:ext cx="318745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h=1431.72 W/m</a:t>
            </a:r>
            <a:r>
              <a:rPr lang="en-US" sz="2800" baseline="30000" dirty="0">
                <a:latin typeface="Cambria" panose="02040503050406030204" pitchFamily="18" charset="0"/>
              </a:rPr>
              <a:t>2</a:t>
            </a:r>
            <a:r>
              <a:rPr lang="en-US" sz="2800" dirty="0">
                <a:latin typeface="Cambria" panose="02040503050406030204" pitchFamily="18" charset="0"/>
              </a:rPr>
              <a:t>K 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5" name="TextBox 64"/>
              <p:cNvSpPr txBox="1"/>
              <p:nvPr/>
            </p:nvSpPr>
            <p:spPr>
              <a:xfrm>
                <a:off x="14565086" y="27794469"/>
                <a:ext cx="2541109" cy="1266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Nu=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h𝐷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2800" dirty="0"/>
                  <a:t>=0.0445</a:t>
                </a:r>
              </a:p>
              <a:p>
                <a:endParaRPr lang="en-US" sz="3600" dirty="0"/>
              </a:p>
            </p:txBody>
          </p:sp>
        </mc:Choice>
        <mc:Fallback>
          <p:sp>
            <p:nvSpPr>
              <p:cNvPr id="65" name="TextBox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65086" y="27794469"/>
                <a:ext cx="2541109" cy="1266885"/>
              </a:xfrm>
              <a:prstGeom prst="rect">
                <a:avLst/>
              </a:prstGeom>
              <a:blipFill>
                <a:blip r:embed="rId4"/>
                <a:stretch>
                  <a:fillRect l="-479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6" name="TextBox 65"/>
              <p:cNvSpPr txBox="1"/>
              <p:nvPr/>
            </p:nvSpPr>
            <p:spPr>
              <a:xfrm>
                <a:off x="20792184" y="27618772"/>
                <a:ext cx="2752700" cy="127605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Cambria" panose="02040503050406030204" pitchFamily="18" charset="0"/>
                  </a:rPr>
                  <a:t>Nu=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hD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k</m:t>
                        </m:r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</a:rPr>
                  <a:t>=0.0445</a:t>
                </a:r>
              </a:p>
              <a:p>
                <a:endParaRPr lang="en-US" sz="3600" dirty="0"/>
              </a:p>
            </p:txBody>
          </p:sp>
        </mc:Choice>
        <mc:Fallback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792184" y="27618772"/>
                <a:ext cx="2752700" cy="1276055"/>
              </a:xfrm>
              <a:prstGeom prst="rect">
                <a:avLst/>
              </a:prstGeom>
              <a:blipFill>
                <a:blip r:embed="rId5"/>
                <a:stretch>
                  <a:fillRect l="-46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8" name="TextBox 67"/>
              <p:cNvSpPr txBox="1"/>
              <p:nvPr/>
            </p:nvSpPr>
            <p:spPr>
              <a:xfrm>
                <a:off x="21033914" y="30707717"/>
                <a:ext cx="3901605" cy="1818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Cambria" panose="02040503050406030204" pitchFamily="18" charset="0"/>
                  </a:rPr>
                  <a:t>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800" b="0" i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="0" i="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k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D</m:t>
                        </m:r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</a:rPr>
                  <a:t>= 724.45 W/m</a:t>
                </a:r>
                <a:r>
                  <a:rPr lang="en-US" sz="2800" baseline="30000" dirty="0">
                    <a:latin typeface="Cambria" panose="02040503050406030204" pitchFamily="18" charset="0"/>
                  </a:rPr>
                  <a:t>2</a:t>
                </a:r>
                <a:r>
                  <a:rPr lang="en-US" sz="2800" dirty="0">
                    <a:latin typeface="Cambria" panose="02040503050406030204" pitchFamily="18" charset="0"/>
                  </a:rPr>
                  <a:t>K</a:t>
                </a:r>
              </a:p>
              <a:p>
                <a:r>
                  <a:rPr lang="en-US" sz="3600" dirty="0"/>
                  <a:t> </a:t>
                </a:r>
              </a:p>
              <a:p>
                <a:endParaRPr lang="en-US" sz="3600" dirty="0"/>
              </a:p>
            </p:txBody>
          </p:sp>
        </mc:Choice>
        <mc:Fallback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33914" y="30707717"/>
                <a:ext cx="3901605" cy="1818575"/>
              </a:xfrm>
              <a:prstGeom prst="rect">
                <a:avLst/>
              </a:prstGeom>
              <a:blipFill>
                <a:blip r:embed="rId6"/>
                <a:stretch>
                  <a:fillRect l="-31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Subtitle 2"/>
          <p:cNvSpPr txBox="1">
            <a:spLocks/>
          </p:cNvSpPr>
          <p:nvPr/>
        </p:nvSpPr>
        <p:spPr>
          <a:xfrm>
            <a:off x="32492925" y="4826236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>
                <a:solidFill>
                  <a:schemeClr val="bg1"/>
                </a:solidFill>
                <a:latin typeface="Cambria" panose="02040503050406030204" pitchFamily="18" charset="0"/>
              </a:rPr>
              <a:t>Discussion: </a:t>
            </a:r>
            <a:endParaRPr lang="en-US" sz="58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76" name="Subtitle 2"/>
          <p:cNvSpPr txBox="1">
            <a:spLocks/>
          </p:cNvSpPr>
          <p:nvPr/>
        </p:nvSpPr>
        <p:spPr>
          <a:xfrm>
            <a:off x="32492925" y="6000071"/>
            <a:ext cx="10914743" cy="12844390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400" dirty="0" err="1">
                <a:latin typeface="Cambria" panose="02040503050406030204" pitchFamily="18" charset="0"/>
              </a:rPr>
              <a:t>h</a:t>
            </a:r>
            <a:r>
              <a:rPr lang="en-US" sz="4400" baseline="-25000" dirty="0" err="1">
                <a:latin typeface="Cambria" panose="02040503050406030204" pitchFamily="18" charset="0"/>
              </a:rPr>
              <a:t>forced</a:t>
            </a:r>
            <a:r>
              <a:rPr lang="en-US" sz="4400" dirty="0">
                <a:latin typeface="Cambria" panose="02040503050406030204" pitchFamily="18" charset="0"/>
              </a:rPr>
              <a:t> &gt; </a:t>
            </a:r>
            <a:r>
              <a:rPr lang="en-US" sz="4400" dirty="0" err="1">
                <a:latin typeface="Cambria" panose="02040503050406030204" pitchFamily="18" charset="0"/>
              </a:rPr>
              <a:t>h</a:t>
            </a:r>
            <a:r>
              <a:rPr lang="en-US" sz="4400" baseline="-25000" dirty="0" err="1">
                <a:latin typeface="Cambria" panose="02040503050406030204" pitchFamily="18" charset="0"/>
              </a:rPr>
              <a:t>natural</a:t>
            </a:r>
            <a:endParaRPr lang="en-US" sz="44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Fluid in motion will wick away more heat and create a higher driving force for convection. 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4000" dirty="0">
                <a:latin typeface="Cambria" panose="02040503050406030204" pitchFamily="18" charset="0"/>
              </a:rPr>
              <a:t>Natural convection only has a density difference as a driving forced for convection. The fluid motion due to this is lower than forced. 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endParaRPr lang="en-US" sz="4000" dirty="0">
              <a:latin typeface="Cambria" panose="02040503050406030204" pitchFamily="18" charset="0"/>
            </a:endParaRPr>
          </a:p>
          <a:p>
            <a:pPr marL="685800" indent="-685800" algn="l">
              <a:buFont typeface="Arial" panose="020B0604020202020204" pitchFamily="34" charset="0"/>
              <a:buChar char="•"/>
            </a:pPr>
            <a:r>
              <a:rPr lang="en-US" sz="4400" dirty="0" err="1">
                <a:latin typeface="Cambria" panose="02040503050406030204" pitchFamily="18" charset="0"/>
              </a:rPr>
              <a:t>h</a:t>
            </a:r>
            <a:r>
              <a:rPr lang="en-US" sz="4400" baseline="-25000" dirty="0" err="1">
                <a:latin typeface="Cambria" panose="02040503050406030204" pitchFamily="18" charset="0"/>
              </a:rPr>
              <a:t>Cylinder</a:t>
            </a:r>
            <a:r>
              <a:rPr lang="en-US" sz="4400" baseline="-25000" dirty="0">
                <a:latin typeface="Cambria" panose="02040503050406030204" pitchFamily="18" charset="0"/>
              </a:rPr>
              <a:t> </a:t>
            </a:r>
            <a:r>
              <a:rPr lang="en-US" sz="4400" dirty="0">
                <a:latin typeface="Cambria" panose="02040503050406030204" pitchFamily="18" charset="0"/>
              </a:rPr>
              <a:t>&lt; </a:t>
            </a:r>
            <a:r>
              <a:rPr lang="en-US" sz="4400" dirty="0" err="1">
                <a:latin typeface="Cambria" panose="02040503050406030204" pitchFamily="18" charset="0"/>
              </a:rPr>
              <a:t>h</a:t>
            </a:r>
            <a:r>
              <a:rPr lang="en-US" sz="4400" baseline="-25000" dirty="0" err="1">
                <a:latin typeface="Cambria" panose="02040503050406030204" pitchFamily="18" charset="0"/>
              </a:rPr>
              <a:t>Sphere</a:t>
            </a:r>
            <a:r>
              <a:rPr lang="en-US" sz="4400" dirty="0">
                <a:latin typeface="Cambria" panose="02040503050406030204" pitchFamily="18" charset="0"/>
              </a:rPr>
              <a:t> &gt; </a:t>
            </a:r>
            <a:r>
              <a:rPr lang="en-US" sz="4400" dirty="0" err="1">
                <a:latin typeface="Cambria" panose="02040503050406030204" pitchFamily="18" charset="0"/>
              </a:rPr>
              <a:t>h</a:t>
            </a:r>
            <a:r>
              <a:rPr lang="en-US" sz="4400" baseline="-25000" dirty="0" err="1">
                <a:latin typeface="Cambria" panose="02040503050406030204" pitchFamily="18" charset="0"/>
              </a:rPr>
              <a:t>Block</a:t>
            </a:r>
            <a:r>
              <a:rPr lang="en-US" sz="4400" baseline="-25000" dirty="0">
                <a:latin typeface="Cambria" panose="02040503050406030204" pitchFamily="18" charset="0"/>
              </a:rPr>
              <a:t> </a:t>
            </a:r>
            <a:endParaRPr lang="en-US" sz="44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r>
              <a:rPr lang="en-US" sz="4000" dirty="0">
                <a:latin typeface="Cambria" panose="02040503050406030204" pitchFamily="18" charset="0"/>
              </a:rPr>
              <a:t>      The sphere has the highest surface area to volume ratio out of all of the objects. This allows more contact with the fluid for convection. </a:t>
            </a: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4000" dirty="0">
              <a:latin typeface="Cambria" panose="020405030504060302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7" name="TextBox 26"/>
              <p:cNvSpPr txBox="1"/>
              <p:nvPr/>
            </p:nvSpPr>
            <p:spPr>
              <a:xfrm>
                <a:off x="25950516" y="24236793"/>
                <a:ext cx="5596283" cy="6967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>
                    <a:latin typeface="Cambria" panose="02040503050406030204" pitchFamily="18" charset="0"/>
                  </a:rPr>
                  <a:t>If the initial temperature of the aluminum sphere in the design problem is 120°C and is to be cooled to 10°C by being submerged in water at 5°C, the following equation for lumped heat capacity can be implemented to solve for time:</a:t>
                </a:r>
              </a:p>
              <a:p>
                <a:endParaRPr lang="en-US" sz="4000" dirty="0">
                  <a:latin typeface="Cambria" panose="02040503050406030204" pitchFamily="18" charset="0"/>
                </a:endParaRPr>
              </a:p>
              <a:p>
                <a:pPr>
                  <a:spcBef>
                    <a:spcPts val="0"/>
                  </a:spcBef>
                </a:pPr>
                <a:r>
                  <a:rPr lang="en-US" sz="4000" dirty="0">
                    <a:latin typeface="Cambria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unc>
                      <m:funcPr>
                        <m:ctrlPr>
                          <a:rPr lang="en-US" sz="4000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n-US" sz="4000" b="0" i="0">
                            <a:latin typeface="Cambria Math" panose="02040503050406030204" pitchFamily="18" charset="0"/>
                          </a:rPr>
                          <m:t>ln</m:t>
                        </m:r>
                      </m:fName>
                      <m:e>
                        <m:d>
                          <m:dPr>
                            <m:ctrlPr>
                              <a:rPr lang="en-US" sz="400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f>
                              <m:fPr>
                                <m:ctrlPr>
                                  <a:rPr lang="en-US" sz="4000">
                                    <a:latin typeface="Cambria Math" panose="02040503050406030204" pitchFamily="18" charset="0"/>
                                  </a:rPr>
                                </m:ctrlPr>
                              </m:fPr>
                              <m:num>
                                <m:r>
                                  <m:rPr>
                                    <m:sty m:val="p"/>
                                  </m:rPr>
                                  <a:rPr lang="en-US" sz="4000" b="0" i="0">
                                    <a:latin typeface="Cambria Math" panose="02040503050406030204" pitchFamily="18" charset="0"/>
                                  </a:rPr>
                                  <m:t>T</m:t>
                                </m:r>
                                <m:r>
                                  <a:rPr lang="en-US" sz="4000" b="0" i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400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4000" b="0" i="0">
                                        <a:latin typeface="Cambria Math" panose="02040503050406030204" pitchFamily="18" charset="0"/>
                                      </a:rPr>
                                      <m:t>T</m:t>
                                    </m:r>
                                  </m:e>
                                  <m:sub>
                                    <m:r>
                                      <a:rPr lang="en-US" sz="4000" b="0" i="0">
                                        <a:latin typeface="Cambria Math" panose="02040503050406030204" pitchFamily="18" charset="0"/>
                                      </a:rPr>
                                      <m:t>∞</m:t>
                                    </m:r>
                                  </m:sub>
                                </m:sSub>
                              </m:num>
                              <m:den>
                                <m:sSub>
                                  <m:sSubPr>
                                    <m:ctrlPr>
                                      <a:rPr lang="en-US" sz="400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4000" b="0" i="0">
                                        <a:latin typeface="Cambria Math" panose="02040503050406030204" pitchFamily="18" charset="0"/>
                                      </a:rPr>
                                      <m:t>T</m:t>
                                    </m:r>
                                  </m:e>
                                  <m:sub>
                                    <m:r>
                                      <m:rPr>
                                        <m:sty m:val="p"/>
                                      </m:rPr>
                                      <a:rPr lang="en-US" sz="4000" b="0" i="0">
                                        <a:latin typeface="Cambria Math" panose="02040503050406030204" pitchFamily="18" charset="0"/>
                                      </a:rPr>
                                      <m:t>i</m:t>
                                    </m:r>
                                  </m:sub>
                                </m:sSub>
                                <m:r>
                                  <a:rPr lang="en-US" sz="4000" b="0" i="0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sSub>
                                  <m:sSubPr>
                                    <m:ctrlPr>
                                      <a:rPr lang="en-US" sz="4000"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m:rPr>
                                        <m:sty m:val="p"/>
                                      </m:rPr>
                                      <a:rPr lang="en-US" sz="4000" b="0" i="0">
                                        <a:latin typeface="Cambria Math" panose="02040503050406030204" pitchFamily="18" charset="0"/>
                                      </a:rPr>
                                      <m:t>T</m:t>
                                    </m:r>
                                  </m:e>
                                  <m:sub>
                                    <m:r>
                                      <a:rPr lang="en-US" sz="4000" b="0" i="0">
                                        <a:latin typeface="Cambria Math" panose="02040503050406030204" pitchFamily="18" charset="0"/>
                                      </a:rPr>
                                      <m:t>∞</m:t>
                                    </m:r>
                                  </m:sub>
                                </m:sSub>
                              </m:den>
                            </m:f>
                          </m:e>
                        </m:d>
                      </m:e>
                    </m:func>
                    <m:r>
                      <a:rPr lang="en-US" sz="4000" b="0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40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0" i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4000" b="0" i="0">
                            <a:latin typeface="Cambria Math" panose="02040503050406030204" pitchFamily="18" charset="0"/>
                          </a:rPr>
                          <m:t>h</m:t>
                        </m:r>
                        <m:sSub>
                          <m:sSubPr>
                            <m:ctrlPr>
                              <a:rPr lang="en-US" sz="400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>
                                <a:latin typeface="Cambria Math" panose="02040503050406030204" pitchFamily="18" charset="0"/>
                              </a:rPr>
                              <m:t>s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sz="4000" b="0" i="0">
                            <a:latin typeface="Cambria Math" panose="02040503050406030204" pitchFamily="18" charset="0"/>
                          </a:rPr>
                          <m:t>t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4000" b="0" i="0">
                            <a:latin typeface="Cambria Math" panose="02040503050406030204" pitchFamily="18" charset="0"/>
                          </a:rPr>
                          <m:t>ρV</m:t>
                        </m:r>
                        <m:sSub>
                          <m:sSubPr>
                            <m:ctrlPr>
                              <a:rPr lang="en-US" sz="400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4000" b="0" i="0">
                                <a:latin typeface="Cambria Math" panose="02040503050406030204" pitchFamily="18" charset="0"/>
                              </a:rPr>
                              <m:t>C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4000" b="0" i="0">
                                <a:latin typeface="Cambria Math" panose="02040503050406030204" pitchFamily="18" charset="0"/>
                              </a:rPr>
                              <m:t>P</m:t>
                            </m:r>
                          </m:sub>
                        </m:sSub>
                      </m:den>
                    </m:f>
                  </m:oMath>
                </a14:m>
                <a:endParaRPr lang="en-US" sz="3200" dirty="0">
                  <a:latin typeface="Cambria" panose="02040503050406030204" pitchFamily="18" charset="0"/>
                </a:endParaRPr>
              </a:p>
              <a:p>
                <a:endParaRPr lang="en-US" sz="2400" dirty="0"/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Cambria" panose="02040503050406030204" pitchFamily="18" charset="0"/>
                  </a:rPr>
                  <a:t>The time required to cool this aluminum sphere is equal to 1208.98 seconds or 20.15 minutes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latin typeface="Cambria" panose="02040503050406030204" pitchFamily="18" charset="0"/>
                  </a:rPr>
                  <a:t>Given the same object under the same experimental forced convective environment will have a cooling time of 2640 seconds or 44 minutes.</a:t>
                </a:r>
                <a:endParaRPr lang="en-US" sz="2400" dirty="0"/>
              </a:p>
            </p:txBody>
          </p:sp>
        </mc:Choice>
        <mc:Fallback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50516" y="24236793"/>
                <a:ext cx="5596283" cy="6967100"/>
              </a:xfrm>
              <a:prstGeom prst="rect">
                <a:avLst/>
              </a:prstGeom>
              <a:blipFill>
                <a:blip r:embed="rId7"/>
                <a:stretch>
                  <a:fillRect l="-1743" t="-700" r="-26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12722757" y="26715776"/>
            <a:ext cx="3595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Natural Convection: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2722756" y="28601876"/>
            <a:ext cx="3595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Forced Convection: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0518635" y="27023810"/>
            <a:ext cx="49321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Natural Convection: (Bi=0.015)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14548525" y="27365808"/>
            <a:ext cx="3187455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h=208.55 W/m</a:t>
            </a:r>
            <a:r>
              <a:rPr lang="en-US" sz="2800" baseline="30000" dirty="0">
                <a:latin typeface="Cambria" panose="02040503050406030204" pitchFamily="18" charset="0"/>
              </a:rPr>
              <a:t>2</a:t>
            </a:r>
            <a:r>
              <a:rPr lang="en-US" sz="2800" dirty="0">
                <a:latin typeface="Cambria" panose="02040503050406030204" pitchFamily="18" charset="0"/>
              </a:rPr>
              <a:t>K </a:t>
            </a:r>
            <a:endParaRPr lang="en-US" sz="3600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3" name="TextBox 62"/>
              <p:cNvSpPr txBox="1"/>
              <p:nvPr/>
            </p:nvSpPr>
            <p:spPr>
              <a:xfrm>
                <a:off x="20945464" y="29899544"/>
                <a:ext cx="2541109" cy="1266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Nu=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h𝐷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2800" dirty="0"/>
                  <a:t>=0.3057</a:t>
                </a:r>
              </a:p>
              <a:p>
                <a:endParaRPr lang="en-US" sz="3600" dirty="0"/>
              </a:p>
            </p:txBody>
          </p:sp>
        </mc:Choice>
        <mc:Fallback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45464" y="29899544"/>
                <a:ext cx="2541109" cy="1266885"/>
              </a:xfrm>
              <a:prstGeom prst="rect">
                <a:avLst/>
              </a:prstGeom>
              <a:blipFill>
                <a:blip r:embed="rId8"/>
                <a:stretch>
                  <a:fillRect l="-50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20518634" y="29405343"/>
            <a:ext cx="5160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Cambria" panose="02040503050406030204" pitchFamily="18" charset="0"/>
              </a:rPr>
              <a:t>Forced Convection: (Bi=0.1019)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9" name="TextBox 68"/>
              <p:cNvSpPr txBox="1"/>
              <p:nvPr/>
            </p:nvSpPr>
            <p:spPr>
              <a:xfrm>
                <a:off x="14622009" y="29899544"/>
                <a:ext cx="2541109" cy="12668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/>
                  <a:t>Nu=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h𝐷</m:t>
                        </m:r>
                      </m:num>
                      <m:den>
                        <m:r>
                          <a:rPr lang="en-US" sz="2800" i="1">
                            <a:latin typeface="Cambria Math" panose="02040503050406030204" pitchFamily="18" charset="0"/>
                          </a:rPr>
                          <m:t>𝑘</m:t>
                        </m:r>
                      </m:den>
                    </m:f>
                  </m:oMath>
                </a14:m>
                <a:r>
                  <a:rPr lang="en-US" sz="2800" dirty="0"/>
                  <a:t>=0.3057</a:t>
                </a:r>
              </a:p>
              <a:p>
                <a:endParaRPr lang="en-US" sz="3600" dirty="0"/>
              </a:p>
            </p:txBody>
          </p:sp>
        </mc:Choice>
        <mc:Fallback>
          <p:sp>
            <p:nvSpPr>
              <p:cNvPr id="69" name="TextBox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22009" y="29899544"/>
                <a:ext cx="2541109" cy="1266885"/>
              </a:xfrm>
              <a:prstGeom prst="rect">
                <a:avLst/>
              </a:prstGeom>
              <a:blipFill>
                <a:blip r:embed="rId9"/>
                <a:stretch>
                  <a:fillRect l="-50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3" name="TextBox 72"/>
              <p:cNvSpPr txBox="1"/>
              <p:nvPr/>
            </p:nvSpPr>
            <p:spPr>
              <a:xfrm>
                <a:off x="20974614" y="28561653"/>
                <a:ext cx="3901605" cy="18185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>
                    <a:latin typeface="Cambria" panose="02040503050406030204" pitchFamily="18" charset="0"/>
                  </a:rPr>
                  <a:t>h=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m:rPr>
                                <m:sty m:val="p"/>
                              </m:rPr>
                              <a:rPr lang="en-US" sz="2800" b="0" i="0">
                                <a:latin typeface="Cambria Math" panose="02040503050406030204" pitchFamily="18" charset="0"/>
                              </a:rPr>
                              <m:t>N</m:t>
                            </m:r>
                          </m:e>
                          <m:sub>
                            <m:r>
                              <m:rPr>
                                <m:sty m:val="p"/>
                              </m:rPr>
                              <a:rPr lang="en-US" sz="2800" b="0" i="0">
                                <a:latin typeface="Cambria Math" panose="02040503050406030204" pitchFamily="18" charset="0"/>
                              </a:rPr>
                              <m:t>u</m:t>
                            </m:r>
                          </m:sub>
                        </m:sSub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k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800" b="0" i="0">
                            <a:latin typeface="Cambria Math" panose="02040503050406030204" pitchFamily="18" charset="0"/>
                          </a:rPr>
                          <m:t>D</m:t>
                        </m:r>
                      </m:den>
                    </m:f>
                  </m:oMath>
                </a14:m>
                <a:r>
                  <a:rPr lang="en-US" sz="2800" dirty="0">
                    <a:latin typeface="Cambria" panose="02040503050406030204" pitchFamily="18" charset="0"/>
                  </a:rPr>
                  <a:t>=105.465 W/m</a:t>
                </a:r>
                <a:r>
                  <a:rPr lang="en-US" sz="2800" baseline="30000" dirty="0">
                    <a:latin typeface="Cambria" panose="02040503050406030204" pitchFamily="18" charset="0"/>
                  </a:rPr>
                  <a:t>2</a:t>
                </a:r>
                <a:r>
                  <a:rPr lang="en-US" sz="2800" dirty="0">
                    <a:latin typeface="Cambria" panose="02040503050406030204" pitchFamily="18" charset="0"/>
                  </a:rPr>
                  <a:t>K</a:t>
                </a:r>
              </a:p>
              <a:p>
                <a:r>
                  <a:rPr lang="en-US" sz="3600" dirty="0"/>
                  <a:t> </a:t>
                </a:r>
              </a:p>
              <a:p>
                <a:endParaRPr lang="en-US" sz="3600" dirty="0"/>
              </a:p>
            </p:txBody>
          </p:sp>
        </mc:Choice>
        <mc:Fallback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74614" y="28561653"/>
                <a:ext cx="3901605" cy="1818575"/>
              </a:xfrm>
              <a:prstGeom prst="rect">
                <a:avLst/>
              </a:prstGeom>
              <a:blipFill>
                <a:blip r:embed="rId10"/>
                <a:stretch>
                  <a:fillRect l="-32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ectangle 35"/>
          <p:cNvSpPr/>
          <p:nvPr/>
        </p:nvSpPr>
        <p:spPr>
          <a:xfrm>
            <a:off x="17334543" y="18577579"/>
            <a:ext cx="683571" cy="62057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Rectangle 77"/>
          <p:cNvSpPr/>
          <p:nvPr/>
        </p:nvSpPr>
        <p:spPr>
          <a:xfrm>
            <a:off x="22011156" y="18565482"/>
            <a:ext cx="683571" cy="62057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Rectangle 78"/>
          <p:cNvSpPr/>
          <p:nvPr/>
        </p:nvSpPr>
        <p:spPr>
          <a:xfrm>
            <a:off x="27099700" y="18565482"/>
            <a:ext cx="683571" cy="62057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TextBox 36"/>
          <p:cNvSpPr txBox="1"/>
          <p:nvPr/>
        </p:nvSpPr>
        <p:spPr>
          <a:xfrm>
            <a:off x="18018114" y="18617233"/>
            <a:ext cx="321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mbria" panose="02040503050406030204" pitchFamily="18" charset="0"/>
              </a:rPr>
              <a:t>Block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2856218" y="18610372"/>
            <a:ext cx="321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mbria" panose="02040503050406030204" pitchFamily="18" charset="0"/>
              </a:rPr>
              <a:t>Cylinder</a:t>
            </a:r>
            <a:endParaRPr lang="en-US" sz="3200" dirty="0">
              <a:latin typeface="Cambria" panose="02040503050406030204" pitchFamily="18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28024970" y="18687300"/>
            <a:ext cx="3216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latin typeface="Cambria" panose="02040503050406030204" pitchFamily="18" charset="0"/>
              </a:rPr>
              <a:t>Sphere</a:t>
            </a:r>
            <a:endParaRPr lang="en-US" sz="3200" dirty="0">
              <a:latin typeface="Cambria" panose="02040503050406030204" pitchFamily="18" charset="0"/>
            </a:endParaRPr>
          </a:p>
        </p:txBody>
      </p:sp>
      <p:graphicFrame>
        <p:nvGraphicFramePr>
          <p:cNvPr id="82" name="Chart 81">
            <a:extLst>
              <a:ext uri="{FF2B5EF4-FFF2-40B4-BE49-F238E27FC236}">
                <a16:creationId xmlns:a16="http://schemas.microsoft.com/office/drawing/2014/main" id="{853234C9-0695-4F9F-B553-76818E54C1B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19896683"/>
              </p:ext>
            </p:extLst>
          </p:nvPr>
        </p:nvGraphicFramePr>
        <p:xfrm>
          <a:off x="13017430" y="6379917"/>
          <a:ext cx="8965026" cy="5836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83" name="Chart 82">
            <a:extLst>
              <a:ext uri="{FF2B5EF4-FFF2-40B4-BE49-F238E27FC236}">
                <a16:creationId xmlns:a16="http://schemas.microsoft.com/office/drawing/2014/main" id="{EBC4F2CC-E126-4277-B0CB-B6A0FA94AC5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67988279"/>
              </p:ext>
            </p:extLst>
          </p:nvPr>
        </p:nvGraphicFramePr>
        <p:xfrm>
          <a:off x="13573984" y="12653175"/>
          <a:ext cx="8547500" cy="5738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aphicFrame>
        <p:nvGraphicFramePr>
          <p:cNvPr id="84" name="Chart 83">
            <a:extLst>
              <a:ext uri="{FF2B5EF4-FFF2-40B4-BE49-F238E27FC236}">
                <a16:creationId xmlns:a16="http://schemas.microsoft.com/office/drawing/2014/main" id="{CC2F23C0-E650-42D7-9794-813D5F2E8D7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8369307"/>
              </p:ext>
            </p:extLst>
          </p:nvPr>
        </p:nvGraphicFramePr>
        <p:xfrm>
          <a:off x="22694727" y="12653175"/>
          <a:ext cx="8546529" cy="574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3"/>
          </a:graphicData>
        </a:graphic>
      </p:graphicFrame>
      <p:graphicFrame>
        <p:nvGraphicFramePr>
          <p:cNvPr id="86" name="Chart 85">
            <a:extLst>
              <a:ext uri="{FF2B5EF4-FFF2-40B4-BE49-F238E27FC236}">
                <a16:creationId xmlns:a16="http://schemas.microsoft.com/office/drawing/2014/main" id="{47072378-1773-4E6C-9D61-C4FEB496289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83753334"/>
              </p:ext>
            </p:extLst>
          </p:nvPr>
        </p:nvGraphicFramePr>
        <p:xfrm>
          <a:off x="22856218" y="6379917"/>
          <a:ext cx="8385038" cy="58369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40" name="TextBox 39"/>
          <p:cNvSpPr txBox="1"/>
          <p:nvPr/>
        </p:nvSpPr>
        <p:spPr>
          <a:xfrm>
            <a:off x="13017430" y="19272075"/>
            <a:ext cx="1822382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On average there was a 530% increase and a 480% increase  in the convection coefficient between natural and forced environments for Aluminum and Brass Objects respectively.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Using a t-test, it was determined that shape of the object has a significant effect on the convection coefficient in a forced environment. Shape does not have a significant effect in a free convective environment. The convection environment also has a significant effect.  </a:t>
            </a: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5631155" y="13794866"/>
            <a:ext cx="4547067" cy="1685138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5546445" y="8748877"/>
            <a:ext cx="4631777" cy="1685138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743875" y="15628622"/>
            <a:ext cx="28960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</a:rPr>
              <a:t>Natural Convection</a:t>
            </a:r>
          </a:p>
        </p:txBody>
      </p:sp>
      <p:sp>
        <p:nvSpPr>
          <p:cNvPr id="87" name="TextBox 86"/>
          <p:cNvSpPr txBox="1"/>
          <p:nvPr/>
        </p:nvSpPr>
        <p:spPr>
          <a:xfrm>
            <a:off x="36743875" y="10628815"/>
            <a:ext cx="28536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</a:rPr>
              <a:t>Forced Convection</a:t>
            </a: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736757" y="16604511"/>
            <a:ext cx="6396239" cy="2182772"/>
          </a:xfrm>
          <a:prstGeom prst="rect">
            <a:avLst/>
          </a:prstGeom>
        </p:spPr>
      </p:pic>
      <p:pic>
        <p:nvPicPr>
          <p:cNvPr id="90" name="Picture 89" descr="Screen Clipping"/>
          <p:cNvPicPr/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058" y="12915560"/>
            <a:ext cx="1295400" cy="1897380"/>
          </a:xfrm>
          <a:prstGeom prst="rect">
            <a:avLst/>
          </a:prstGeom>
        </p:spPr>
      </p:pic>
      <p:pic>
        <p:nvPicPr>
          <p:cNvPr id="91" name="Picture 90" descr="Screen Clipping"/>
          <p:cNvPicPr/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2422" y="13280289"/>
            <a:ext cx="2994660" cy="1470660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3926946" y="14448146"/>
            <a:ext cx="97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mbria" panose="02040503050406030204" pitchFamily="18" charset="0"/>
              </a:rPr>
              <a:t>[3]</a:t>
            </a:r>
            <a:endParaRPr lang="en-US" sz="2000" dirty="0">
              <a:latin typeface="Cambria" panose="02040503050406030204" pitchFamily="18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8457029" y="14410758"/>
            <a:ext cx="97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>
                <a:latin typeface="Cambria" panose="02040503050406030204" pitchFamily="18" charset="0"/>
              </a:rPr>
              <a:t>[3]</a:t>
            </a:r>
            <a:endParaRPr lang="en-US" sz="2000" dirty="0">
              <a:latin typeface="Cambria" panose="02040503050406030204" pitchFamily="18" charset="0"/>
            </a:endParaRPr>
          </a:p>
        </p:txBody>
      </p:sp>
      <p:pic>
        <p:nvPicPr>
          <p:cNvPr id="95" name="Picture 94" descr="Screen Clipping"/>
          <p:cNvPicPr/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17" y="23538083"/>
            <a:ext cx="10092299" cy="7169633"/>
          </a:xfrm>
          <a:prstGeom prst="rect">
            <a:avLst/>
          </a:prstGeom>
        </p:spPr>
      </p:pic>
      <p:sp>
        <p:nvSpPr>
          <p:cNvPr id="53" name="Arrow: Right 52"/>
          <p:cNvSpPr/>
          <p:nvPr/>
        </p:nvSpPr>
        <p:spPr>
          <a:xfrm>
            <a:off x="20967191" y="13568189"/>
            <a:ext cx="2070845" cy="1685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Arrow: Right 96"/>
          <p:cNvSpPr/>
          <p:nvPr/>
        </p:nvSpPr>
        <p:spPr>
          <a:xfrm>
            <a:off x="20964969" y="7523898"/>
            <a:ext cx="2092374" cy="168513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TextBox 53"/>
          <p:cNvSpPr txBox="1"/>
          <p:nvPr/>
        </p:nvSpPr>
        <p:spPr>
          <a:xfrm>
            <a:off x="21033914" y="8055451"/>
            <a:ext cx="2023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ambria" panose="02040503050406030204" pitchFamily="18" charset="0"/>
              </a:rPr>
              <a:t>+</a:t>
            </a:r>
            <a:r>
              <a:rPr lang="en-US" sz="3600" dirty="0">
                <a:solidFill>
                  <a:schemeClr val="bg1"/>
                </a:solidFill>
                <a:latin typeface="Cambria" panose="02040503050406030204" pitchFamily="18" charset="0"/>
              </a:rPr>
              <a:t>530</a:t>
            </a:r>
            <a:r>
              <a:rPr lang="en-US" sz="3200" dirty="0">
                <a:solidFill>
                  <a:schemeClr val="bg1"/>
                </a:solidFill>
                <a:latin typeface="Cambria" panose="02040503050406030204" pitchFamily="18" charset="0"/>
              </a:rPr>
              <a:t>%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21034639" y="14118370"/>
            <a:ext cx="2023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Cambria" panose="02040503050406030204" pitchFamily="18" charset="0"/>
              </a:rPr>
              <a:t>+</a:t>
            </a:r>
            <a:r>
              <a:rPr lang="en-US" sz="3600" dirty="0">
                <a:solidFill>
                  <a:schemeClr val="bg1"/>
                </a:solidFill>
                <a:latin typeface="Cambria" panose="02040503050406030204" pitchFamily="18" charset="0"/>
              </a:rPr>
              <a:t>480</a:t>
            </a:r>
            <a:r>
              <a:rPr lang="en-US" sz="3200" dirty="0">
                <a:solidFill>
                  <a:schemeClr val="bg1"/>
                </a:solidFill>
                <a:latin typeface="Cambria" panose="02040503050406030204" pitchFamily="18" charset="0"/>
              </a:rPr>
              <a:t>%</a:t>
            </a:r>
          </a:p>
        </p:txBody>
      </p:sp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14895</TotalTime>
  <Words>789</Words>
  <Application>Microsoft Office PowerPoint</Application>
  <PresentationFormat>Custom</PresentationFormat>
  <Paragraphs>117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</vt:lpstr>
      <vt:lpstr>Cambria Math</vt:lpstr>
      <vt:lpstr>Office Theme</vt:lpstr>
      <vt:lpstr>Analyzing the Effects of Convective Environments, Geometry, and Material on Unsteady Convection Patrick McGee, Nathaniel Horn, and Ryan Bingman Department of Chemical Engineering, University of New Hampshire, Durham, NH 03824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Patrick McGee</cp:lastModifiedBy>
  <cp:revision>228</cp:revision>
  <dcterms:created xsi:type="dcterms:W3CDTF">2016-03-05T16:55:12Z</dcterms:created>
  <dcterms:modified xsi:type="dcterms:W3CDTF">2017-05-02T16:28:23Z</dcterms:modified>
</cp:coreProperties>
</file>