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drawings/drawing1.xml" ContentType="application/vnd.openxmlformats-officedocument.drawingml.chartshape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3"/>
  </p:notesMasterIdLst>
  <p:sldIdLst>
    <p:sldId id="256" r:id="rId2"/>
  </p:sldIdLst>
  <p:sldSz cx="43891200" cy="32918400"/>
  <p:notesSz cx="6858000" cy="9144000"/>
  <p:defaultTextStyle>
    <a:defPPr>
      <a:defRPr lang="en-US"/>
    </a:defPPr>
    <a:lvl1pPr marL="0" algn="l" defTabSz="3686861" rtl="0" eaLnBrk="1" latinLnBrk="0" hangingPunct="1">
      <a:defRPr sz="7258" kern="1200">
        <a:solidFill>
          <a:schemeClr val="tx1"/>
        </a:solidFill>
        <a:latin typeface="+mn-lt"/>
        <a:ea typeface="+mn-ea"/>
        <a:cs typeface="+mn-cs"/>
      </a:defRPr>
    </a:lvl1pPr>
    <a:lvl2pPr marL="1843430" algn="l" defTabSz="3686861" rtl="0" eaLnBrk="1" latinLnBrk="0" hangingPunct="1">
      <a:defRPr sz="7258" kern="1200">
        <a:solidFill>
          <a:schemeClr val="tx1"/>
        </a:solidFill>
        <a:latin typeface="+mn-lt"/>
        <a:ea typeface="+mn-ea"/>
        <a:cs typeface="+mn-cs"/>
      </a:defRPr>
    </a:lvl2pPr>
    <a:lvl3pPr marL="3686861" algn="l" defTabSz="3686861" rtl="0" eaLnBrk="1" latinLnBrk="0" hangingPunct="1">
      <a:defRPr sz="7258" kern="1200">
        <a:solidFill>
          <a:schemeClr val="tx1"/>
        </a:solidFill>
        <a:latin typeface="+mn-lt"/>
        <a:ea typeface="+mn-ea"/>
        <a:cs typeface="+mn-cs"/>
      </a:defRPr>
    </a:lvl3pPr>
    <a:lvl4pPr marL="5530291" algn="l" defTabSz="3686861" rtl="0" eaLnBrk="1" latinLnBrk="0" hangingPunct="1">
      <a:defRPr sz="7258" kern="1200">
        <a:solidFill>
          <a:schemeClr val="tx1"/>
        </a:solidFill>
        <a:latin typeface="+mn-lt"/>
        <a:ea typeface="+mn-ea"/>
        <a:cs typeface="+mn-cs"/>
      </a:defRPr>
    </a:lvl4pPr>
    <a:lvl5pPr marL="7373722" algn="l" defTabSz="3686861" rtl="0" eaLnBrk="1" latinLnBrk="0" hangingPunct="1">
      <a:defRPr sz="7258" kern="1200">
        <a:solidFill>
          <a:schemeClr val="tx1"/>
        </a:solidFill>
        <a:latin typeface="+mn-lt"/>
        <a:ea typeface="+mn-ea"/>
        <a:cs typeface="+mn-cs"/>
      </a:defRPr>
    </a:lvl5pPr>
    <a:lvl6pPr marL="9217152" algn="l" defTabSz="3686861" rtl="0" eaLnBrk="1" latinLnBrk="0" hangingPunct="1">
      <a:defRPr sz="7258" kern="1200">
        <a:solidFill>
          <a:schemeClr val="tx1"/>
        </a:solidFill>
        <a:latin typeface="+mn-lt"/>
        <a:ea typeface="+mn-ea"/>
        <a:cs typeface="+mn-cs"/>
      </a:defRPr>
    </a:lvl6pPr>
    <a:lvl7pPr marL="11060582" algn="l" defTabSz="3686861" rtl="0" eaLnBrk="1" latinLnBrk="0" hangingPunct="1">
      <a:defRPr sz="7258" kern="1200">
        <a:solidFill>
          <a:schemeClr val="tx1"/>
        </a:solidFill>
        <a:latin typeface="+mn-lt"/>
        <a:ea typeface="+mn-ea"/>
        <a:cs typeface="+mn-cs"/>
      </a:defRPr>
    </a:lvl7pPr>
    <a:lvl8pPr marL="12904013" algn="l" defTabSz="3686861" rtl="0" eaLnBrk="1" latinLnBrk="0" hangingPunct="1">
      <a:defRPr sz="7258" kern="1200">
        <a:solidFill>
          <a:schemeClr val="tx1"/>
        </a:solidFill>
        <a:latin typeface="+mn-lt"/>
        <a:ea typeface="+mn-ea"/>
        <a:cs typeface="+mn-cs"/>
      </a:defRPr>
    </a:lvl8pPr>
    <a:lvl9pPr marL="14747443" algn="l" defTabSz="3686861" rtl="0" eaLnBrk="1" latinLnBrk="0" hangingPunct="1">
      <a:defRPr sz="7258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5FCFF"/>
    <a:srgbClr val="003591"/>
    <a:srgbClr val="DDA7B8"/>
    <a:srgbClr val="CEB6CB"/>
    <a:srgbClr val="BAA6D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0882" autoAdjust="0"/>
    <p:restoredTop sz="94280" autoAdjust="0"/>
  </p:normalViewPr>
  <p:slideViewPr>
    <p:cSldViewPr snapToGrid="0">
      <p:cViewPr varScale="1">
        <p:scale>
          <a:sx n="15" d="100"/>
          <a:sy n="15" d="100"/>
        </p:scale>
        <p:origin x="918" y="11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oleObject" Target="file:///C:\Users\Leif%20Burgess\AppData\Local\Box\Box%20Edit\Documents\tJkbLCkJFEepHfqgiPVe_Q==\Equpiment%20costing%20Nylon%2066%20reduced%20price%202.5kg.xlsx" TargetMode="External"/><Relationship Id="rId2" Type="http://schemas.microsoft.com/office/2011/relationships/chartColorStyle" Target="colors1.xml"/><Relationship Id="rId1" Type="http://schemas.microsoft.com/office/2011/relationships/chartStyle" Target="style1.xml"/><Relationship Id="rId4" Type="http://schemas.openxmlformats.org/officeDocument/2006/relationships/chartUserShapes" Target="../drawings/drawing1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1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>
        <c:manualLayout>
          <c:layoutTarget val="inner"/>
          <c:xMode val="edge"/>
          <c:yMode val="edge"/>
          <c:x val="8.9136916070022443E-2"/>
          <c:y val="7.7261445025653769E-2"/>
          <c:w val="0.81881372446340217"/>
          <c:h val="0.80160191243700185"/>
        </c:manualLayout>
      </c:layout>
      <c:scatterChart>
        <c:scatterStyle val="lineMarker"/>
        <c:varyColors val="0"/>
        <c:ser>
          <c:idx val="0"/>
          <c:order val="0"/>
          <c:tx>
            <c:v>0.00%</c:v>
          </c:tx>
          <c:spPr>
            <a:ln w="28575" cap="rnd">
              <a:solidFill>
                <a:schemeClr val="tx1"/>
              </a:solidFill>
              <a:round/>
            </a:ln>
            <a:effectLst/>
          </c:spPr>
          <c:marker>
            <c:symbol val="none"/>
          </c:marker>
          <c:trendline>
            <c:spPr>
              <a:ln w="19050" cap="rnd">
                <a:noFill/>
                <a:prstDash val="sysDot"/>
              </a:ln>
              <a:effectLst/>
            </c:spPr>
            <c:trendlineType val="linear"/>
            <c:dispRSqr val="0"/>
            <c:dispEq val="0"/>
          </c:trendline>
          <c:trendline>
            <c:spPr>
              <a:ln w="19050" cap="rnd">
                <a:noFill/>
                <a:prstDash val="sysDot"/>
              </a:ln>
              <a:effectLst/>
            </c:spPr>
            <c:trendlineType val="linear"/>
            <c:dispRSqr val="0"/>
            <c:dispEq val="1"/>
            <c:trendlineLbl>
              <c:layout>
                <c:manualLayout>
                  <c:x val="-2.3698930518859792E-2"/>
                  <c:y val="-9.666777960551029E-2"/>
                </c:manualLayout>
              </c:layout>
              <c:tx>
                <c:rich>
                  <a:bodyPr rot="0" spcFirstLastPara="1" vertOverflow="ellipsis" vert="horz" wrap="square" anchor="ctr" anchorCtr="1"/>
                  <a:lstStyle/>
                  <a:p>
                    <a:pPr>
                      <a:defRPr sz="1600" b="0" i="0" u="none" strike="noStrike" kern="1200" baseline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latin typeface="+mn-lt"/>
                        <a:ea typeface="+mn-ea"/>
                        <a:cs typeface="+mn-cs"/>
                      </a:defRPr>
                    </a:pPr>
                    <a:r>
                      <a:rPr lang="en-US" sz="1600" b="1"/>
                      <a:t>NPV</a:t>
                    </a:r>
                    <a:r>
                      <a:rPr lang="en-US" sz="1600" b="1" baseline="0"/>
                      <a:t> = 45$</a:t>
                    </a:r>
                  </a:p>
                  <a:p>
                    <a:pPr>
                      <a:defRPr sz="1600"/>
                    </a:pPr>
                    <a:r>
                      <a:rPr lang="en-US" sz="1600" b="0" baseline="0"/>
                      <a:t>i = 0.0%</a:t>
                    </a:r>
                    <a:endParaRPr lang="en-US" sz="1600" b="0"/>
                  </a:p>
                </c:rich>
              </c:tx>
              <c:numFmt formatCode="General" sourceLinked="0"/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anchor="ctr" anchorCtr="1"/>
                <a:lstStyle/>
                <a:p>
                  <a:pPr>
                    <a:defRPr sz="1600" b="0" i="0" u="none" strike="noStrike" kern="1200" baseline="0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en-US"/>
                </a:p>
              </c:txPr>
            </c:trendlineLbl>
          </c:trendline>
          <c:xVal>
            <c:numRef>
              <c:f>Sheet3!$B$4:$B$16</c:f>
              <c:numCache>
                <c:formatCode>General</c:formatCode>
                <c:ptCount val="13"/>
                <c:pt idx="0">
                  <c:v>0</c:v>
                </c:pt>
                <c:pt idx="1">
                  <c:v>1</c:v>
                </c:pt>
                <c:pt idx="2">
                  <c:v>2</c:v>
                </c:pt>
                <c:pt idx="3">
                  <c:v>3</c:v>
                </c:pt>
                <c:pt idx="4">
                  <c:v>4</c:v>
                </c:pt>
                <c:pt idx="5">
                  <c:v>5</c:v>
                </c:pt>
                <c:pt idx="6">
                  <c:v>6</c:v>
                </c:pt>
                <c:pt idx="7">
                  <c:v>7</c:v>
                </c:pt>
                <c:pt idx="8">
                  <c:v>8</c:v>
                </c:pt>
                <c:pt idx="9">
                  <c:v>9</c:v>
                </c:pt>
                <c:pt idx="10">
                  <c:v>10</c:v>
                </c:pt>
                <c:pt idx="11">
                  <c:v>11</c:v>
                </c:pt>
                <c:pt idx="12">
                  <c:v>12</c:v>
                </c:pt>
              </c:numCache>
            </c:numRef>
          </c:xVal>
          <c:yVal>
            <c:numRef>
              <c:f>Sheet3!$L$4:$L$16</c:f>
              <c:numCache>
                <c:formatCode>"$"#,##0.00</c:formatCode>
                <c:ptCount val="13"/>
                <c:pt idx="0">
                  <c:v>0</c:v>
                </c:pt>
                <c:pt idx="1">
                  <c:v>-2.591437284</c:v>
                </c:pt>
                <c:pt idx="2">
                  <c:v>-5.9603057532000001</c:v>
                </c:pt>
                <c:pt idx="3">
                  <c:v>-0.82310189743627582</c:v>
                </c:pt>
                <c:pt idx="4">
                  <c:v>4.728731923767449</c:v>
                </c:pt>
                <c:pt idx="5">
                  <c:v>10.125079507931174</c:v>
                </c:pt>
                <c:pt idx="6">
                  <c:v>15.365940855054898</c:v>
                </c:pt>
                <c:pt idx="7">
                  <c:v>20.503144710818624</c:v>
                </c:pt>
                <c:pt idx="8">
                  <c:v>25.588519820902349</c:v>
                </c:pt>
                <c:pt idx="9">
                  <c:v>30.622066185306075</c:v>
                </c:pt>
                <c:pt idx="10">
                  <c:v>35.603783804029803</c:v>
                </c:pt>
                <c:pt idx="11">
                  <c:v>40.585501422753524</c:v>
                </c:pt>
                <c:pt idx="12">
                  <c:v>45.41173280443725</c:v>
                </c:pt>
              </c:numCache>
            </c:numRef>
          </c:yVal>
          <c:smooth val="0"/>
          <c:extLst>
            <c:ext xmlns:c16="http://schemas.microsoft.com/office/drawing/2014/chart" uri="{C3380CC4-5D6E-409C-BE32-E72D297353CC}">
              <c16:uniqueId val="{00000002-46D2-4B11-989B-1F24356B85BE}"/>
            </c:ext>
          </c:extLst>
        </c:ser>
        <c:ser>
          <c:idx val="1"/>
          <c:order val="1"/>
          <c:tx>
            <c:strRef>
              <c:f>Sheet3!$M$2</c:f>
              <c:strCache>
                <c:ptCount val="1"/>
                <c:pt idx="0">
                  <c:v>10.00%</c:v>
                </c:pt>
              </c:strCache>
            </c:strRef>
          </c:tx>
          <c:spPr>
            <a:ln w="28575" cap="rnd">
              <a:solidFill>
                <a:schemeClr val="tx1"/>
              </a:solidFill>
              <a:round/>
            </a:ln>
            <a:effectLst/>
          </c:spPr>
          <c:marker>
            <c:symbol val="none"/>
          </c:marker>
          <c:trendline>
            <c:spPr>
              <a:ln w="19050" cap="rnd">
                <a:noFill/>
                <a:prstDash val="sysDot"/>
              </a:ln>
              <a:effectLst/>
            </c:spPr>
            <c:trendlineType val="linear"/>
            <c:dispRSqr val="0"/>
            <c:dispEq val="0"/>
          </c:trendline>
          <c:trendline>
            <c:spPr>
              <a:ln w="19050" cap="rnd">
                <a:noFill/>
                <a:prstDash val="sysDot"/>
              </a:ln>
              <a:effectLst/>
            </c:spPr>
            <c:trendlineType val="linear"/>
            <c:dispRSqr val="0"/>
            <c:dispEq val="1"/>
            <c:trendlineLbl>
              <c:layout>
                <c:manualLayout>
                  <c:x val="-2.9379314148061261E-2"/>
                  <c:y val="-4.9743527445657638E-2"/>
                </c:manualLayout>
              </c:layout>
              <c:tx>
                <c:rich>
                  <a:bodyPr rot="0" spcFirstLastPara="1" vertOverflow="ellipsis" vert="horz" wrap="square" anchor="ctr" anchorCtr="1"/>
                  <a:lstStyle/>
                  <a:p>
                    <a:pPr>
                      <a:defRPr sz="900" b="0" i="0" u="none" strike="noStrike" kern="1200" baseline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latin typeface="+mn-lt"/>
                        <a:ea typeface="+mn-ea"/>
                        <a:cs typeface="+mn-cs"/>
                      </a:defRPr>
                    </a:pPr>
                    <a:r>
                      <a:rPr lang="en-US" sz="1600" b="1" baseline="0"/>
                      <a:t>NPV =21$</a:t>
                    </a:r>
                  </a:p>
                  <a:p>
                    <a:pPr>
                      <a:defRPr/>
                    </a:pPr>
                    <a:r>
                      <a:rPr lang="en-US" sz="1600" b="0" baseline="0"/>
                      <a:t> i= 10.0%</a:t>
                    </a:r>
                    <a:endParaRPr lang="en-US" sz="1600" b="0"/>
                  </a:p>
                </c:rich>
              </c:tx>
              <c:numFmt formatCode="General" sourceLinked="0"/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anchor="ctr" anchorCtr="1"/>
                <a:lstStyle/>
                <a:p>
                  <a:pPr>
                    <a:defRPr sz="900" b="0" i="0" u="none" strike="noStrike" kern="1200" baseline="0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en-US"/>
                </a:p>
              </c:txPr>
            </c:trendlineLbl>
          </c:trendline>
          <c:xVal>
            <c:numRef>
              <c:f>Sheet3!$B$4:$B$16</c:f>
              <c:numCache>
                <c:formatCode>General</c:formatCode>
                <c:ptCount val="13"/>
                <c:pt idx="0">
                  <c:v>0</c:v>
                </c:pt>
                <c:pt idx="1">
                  <c:v>1</c:v>
                </c:pt>
                <c:pt idx="2">
                  <c:v>2</c:v>
                </c:pt>
                <c:pt idx="3">
                  <c:v>3</c:v>
                </c:pt>
                <c:pt idx="4">
                  <c:v>4</c:v>
                </c:pt>
                <c:pt idx="5">
                  <c:v>5</c:v>
                </c:pt>
                <c:pt idx="6">
                  <c:v>6</c:v>
                </c:pt>
                <c:pt idx="7">
                  <c:v>7</c:v>
                </c:pt>
                <c:pt idx="8">
                  <c:v>8</c:v>
                </c:pt>
                <c:pt idx="9">
                  <c:v>9</c:v>
                </c:pt>
                <c:pt idx="10">
                  <c:v>10</c:v>
                </c:pt>
                <c:pt idx="11">
                  <c:v>11</c:v>
                </c:pt>
                <c:pt idx="12">
                  <c:v>12</c:v>
                </c:pt>
              </c:numCache>
            </c:numRef>
          </c:xVal>
          <c:yVal>
            <c:numRef>
              <c:f>Sheet3!$N$4:$N$16</c:f>
              <c:numCache>
                <c:formatCode>"$"#,##0.00</c:formatCode>
                <c:ptCount val="13"/>
                <c:pt idx="0">
                  <c:v>0</c:v>
                </c:pt>
                <c:pt idx="1">
                  <c:v>-2.3558520763636359</c:v>
                </c:pt>
                <c:pt idx="2">
                  <c:v>-5.1400408938842972</c:v>
                </c:pt>
                <c:pt idx="3">
                  <c:v>-1.280383601800358</c:v>
                </c:pt>
                <c:pt idx="4">
                  <c:v>2.5115936000326613</c:v>
                </c:pt>
                <c:pt idx="5">
                  <c:v>5.8623008816786761</c:v>
                </c:pt>
                <c:pt idx="6">
                  <c:v>8.8206304831565383</c:v>
                </c:pt>
                <c:pt idx="7">
                  <c:v>11.456828346747781</c:v>
                </c:pt>
                <c:pt idx="8">
                  <c:v>13.829193366736721</c:v>
                </c:pt>
                <c:pt idx="9">
                  <c:v>15.96390839184782</c:v>
                </c:pt>
                <c:pt idx="10">
                  <c:v>17.884576189579619</c:v>
                </c:pt>
                <c:pt idx="11">
                  <c:v>19.630637823881251</c:v>
                </c:pt>
                <c:pt idx="12">
                  <c:v>21.168423875486521</c:v>
                </c:pt>
              </c:numCache>
            </c:numRef>
          </c:yVal>
          <c:smooth val="0"/>
          <c:extLst>
            <c:ext xmlns:c16="http://schemas.microsoft.com/office/drawing/2014/chart" uri="{C3380CC4-5D6E-409C-BE32-E72D297353CC}">
              <c16:uniqueId val="{00000005-46D2-4B11-989B-1F24356B85BE}"/>
            </c:ext>
          </c:extLst>
        </c:ser>
        <c:ser>
          <c:idx val="2"/>
          <c:order val="2"/>
          <c:tx>
            <c:strRef>
              <c:f>Sheet3!$O$2</c:f>
              <c:strCache>
                <c:ptCount val="1"/>
                <c:pt idx="0">
                  <c:v>68%</c:v>
                </c:pt>
              </c:strCache>
            </c:strRef>
          </c:tx>
          <c:spPr>
            <a:ln w="28575" cap="rnd">
              <a:solidFill>
                <a:schemeClr val="tx1"/>
              </a:solidFill>
              <a:round/>
            </a:ln>
            <a:effectLst/>
          </c:spPr>
          <c:marker>
            <c:symbol val="none"/>
          </c:marker>
          <c:trendline>
            <c:spPr>
              <a:ln w="19050" cap="rnd">
                <a:noFill/>
                <a:prstDash val="sysDot"/>
              </a:ln>
              <a:effectLst/>
            </c:spPr>
            <c:trendlineType val="linear"/>
            <c:dispRSqr val="0"/>
            <c:dispEq val="0"/>
          </c:trendline>
          <c:trendline>
            <c:spPr>
              <a:ln w="19050" cap="rnd">
                <a:noFill/>
                <a:prstDash val="sysDot"/>
              </a:ln>
              <a:effectLst/>
            </c:spPr>
            <c:trendlineType val="linear"/>
            <c:dispRSqr val="0"/>
            <c:dispEq val="1"/>
            <c:trendlineLbl>
              <c:layout>
                <c:manualLayout>
                  <c:x val="-1.6695275703310249E-2"/>
                  <c:y val="-7.3182732588301005E-2"/>
                </c:manualLayout>
              </c:layout>
              <c:tx>
                <c:rich>
                  <a:bodyPr rot="0" spcFirstLastPara="1" vertOverflow="ellipsis" vert="horz" wrap="square" anchor="ctr" anchorCtr="1"/>
                  <a:lstStyle/>
                  <a:p>
                    <a:pPr>
                      <a:defRPr sz="1600" b="0" i="0" u="none" strike="noStrike" kern="1200" baseline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latin typeface="+mn-lt"/>
                        <a:ea typeface="+mn-ea"/>
                        <a:cs typeface="+mn-cs"/>
                      </a:defRPr>
                    </a:pPr>
                    <a:r>
                      <a:rPr lang="en-US" sz="1600" b="1" baseline="0"/>
                      <a:t>NPV = $0.0</a:t>
                    </a:r>
                  </a:p>
                  <a:p>
                    <a:pPr>
                      <a:defRPr sz="1600"/>
                    </a:pPr>
                    <a:r>
                      <a:rPr lang="en-US" sz="1600" b="0" baseline="0"/>
                      <a:t>i = 68%</a:t>
                    </a:r>
                    <a:endParaRPr lang="en-US" sz="1600" b="0"/>
                  </a:p>
                </c:rich>
              </c:tx>
              <c:numFmt formatCode="General" sourceLinked="0"/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anchor="ctr" anchorCtr="1"/>
                <a:lstStyle/>
                <a:p>
                  <a:pPr>
                    <a:defRPr sz="1600" b="0" i="0" u="none" strike="noStrike" kern="1200" baseline="0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en-US"/>
                </a:p>
              </c:txPr>
            </c:trendlineLbl>
          </c:trendline>
          <c:xVal>
            <c:numRef>
              <c:f>Sheet3!$B$4:$B$16</c:f>
              <c:numCache>
                <c:formatCode>General</c:formatCode>
                <c:ptCount val="13"/>
                <c:pt idx="0">
                  <c:v>0</c:v>
                </c:pt>
                <c:pt idx="1">
                  <c:v>1</c:v>
                </c:pt>
                <c:pt idx="2">
                  <c:v>2</c:v>
                </c:pt>
                <c:pt idx="3">
                  <c:v>3</c:v>
                </c:pt>
                <c:pt idx="4">
                  <c:v>4</c:v>
                </c:pt>
                <c:pt idx="5">
                  <c:v>5</c:v>
                </c:pt>
                <c:pt idx="6">
                  <c:v>6</c:v>
                </c:pt>
                <c:pt idx="7">
                  <c:v>7</c:v>
                </c:pt>
                <c:pt idx="8">
                  <c:v>8</c:v>
                </c:pt>
                <c:pt idx="9">
                  <c:v>9</c:v>
                </c:pt>
                <c:pt idx="10">
                  <c:v>10</c:v>
                </c:pt>
                <c:pt idx="11">
                  <c:v>11</c:v>
                </c:pt>
                <c:pt idx="12">
                  <c:v>12</c:v>
                </c:pt>
              </c:numCache>
            </c:numRef>
          </c:xVal>
          <c:yVal>
            <c:numRef>
              <c:f>Sheet3!$P$4:$P$16</c:f>
              <c:numCache>
                <c:formatCode>"$"#,##0.00</c:formatCode>
                <c:ptCount val="13"/>
                <c:pt idx="0">
                  <c:v>0</c:v>
                </c:pt>
                <c:pt idx="1">
                  <c:v>-1.5430506138172606</c:v>
                </c:pt>
                <c:pt idx="2">
                  <c:v>-2.7374869117563825</c:v>
                </c:pt>
                <c:pt idx="3">
                  <c:v>-1.6529478307629393</c:v>
                </c:pt>
                <c:pt idx="4">
                  <c:v>-0.95504600658120153</c:v>
                </c:pt>
                <c:pt idx="5">
                  <c:v>-0.55112423795312038</c:v>
                </c:pt>
                <c:pt idx="6">
                  <c:v>-0.31754217862531053</c:v>
                </c:pt>
                <c:pt idx="7">
                  <c:v>-0.18120852250416944</c:v>
                </c:pt>
                <c:pt idx="8">
                  <c:v>-0.10084874167386965</c:v>
                </c:pt>
                <c:pt idx="9">
                  <c:v>-5.34868224681826E-2</c:v>
                </c:pt>
                <c:pt idx="10">
                  <c:v>-2.5575925427692509E-2</c:v>
                </c:pt>
                <c:pt idx="11">
                  <c:v>-8.956604915315948E-3</c:v>
                </c:pt>
                <c:pt idx="12">
                  <c:v>6.303738405328968E-4</c:v>
                </c:pt>
              </c:numCache>
            </c:numRef>
          </c:yVal>
          <c:smooth val="0"/>
          <c:extLst>
            <c:ext xmlns:c16="http://schemas.microsoft.com/office/drawing/2014/chart" uri="{C3380CC4-5D6E-409C-BE32-E72D297353CC}">
              <c16:uniqueId val="{00000008-46D2-4B11-989B-1F24356B85BE}"/>
            </c:ext>
          </c:extLst>
        </c:ser>
        <c:ser>
          <c:idx val="3"/>
          <c:order val="3"/>
          <c:tx>
            <c:v>Start up</c:v>
          </c:tx>
          <c:spPr>
            <a:ln w="9525" cap="rnd">
              <a:solidFill>
                <a:schemeClr val="tx1"/>
              </a:solidFill>
              <a:prstDash val="sysDash"/>
              <a:round/>
            </a:ln>
            <a:effectLst/>
          </c:spPr>
          <c:marker>
            <c:symbol val="none"/>
          </c:marker>
          <c:xVal>
            <c:numRef>
              <c:f>Sheet3!$A$30:$A$31</c:f>
              <c:numCache>
                <c:formatCode>General</c:formatCode>
                <c:ptCount val="2"/>
                <c:pt idx="0">
                  <c:v>2</c:v>
                </c:pt>
                <c:pt idx="1">
                  <c:v>2</c:v>
                </c:pt>
              </c:numCache>
            </c:numRef>
          </c:xVal>
          <c:yVal>
            <c:numRef>
              <c:f>Sheet3!$B$30:$B$31</c:f>
              <c:numCache>
                <c:formatCode>General</c:formatCode>
                <c:ptCount val="2"/>
                <c:pt idx="0">
                  <c:v>205</c:v>
                </c:pt>
                <c:pt idx="1">
                  <c:v>-100</c:v>
                </c:pt>
              </c:numCache>
            </c:numRef>
          </c:yVal>
          <c:smooth val="0"/>
          <c:extLst>
            <c:ext xmlns:c16="http://schemas.microsoft.com/office/drawing/2014/chart" uri="{C3380CC4-5D6E-409C-BE32-E72D297353CC}">
              <c16:uniqueId val="{00000009-46D2-4B11-989B-1F24356B85BE}"/>
            </c:ext>
          </c:extLst>
        </c:ser>
        <c:ser>
          <c:idx val="4"/>
          <c:order val="4"/>
          <c:tx>
            <c:v>Working cp</c:v>
          </c:tx>
          <c:spPr>
            <a:ln w="19050" cap="rnd">
              <a:solidFill>
                <a:schemeClr val="tx1"/>
              </a:solidFill>
              <a:prstDash val="dash"/>
              <a:round/>
            </a:ln>
            <a:effectLst/>
          </c:spPr>
          <c:marker>
            <c:symbol val="none"/>
          </c:marker>
          <c:xVal>
            <c:numRef>
              <c:f>Sheet3!$A$24:$A$25</c:f>
              <c:numCache>
                <c:formatCode>General</c:formatCode>
                <c:ptCount val="2"/>
                <c:pt idx="0">
                  <c:v>2.5</c:v>
                </c:pt>
                <c:pt idx="1">
                  <c:v>3.5</c:v>
                </c:pt>
              </c:numCache>
            </c:numRef>
          </c:xVal>
          <c:yVal>
            <c:numRef>
              <c:f>Sheet3!$B$24:$B$25</c:f>
              <c:numCache>
                <c:formatCode>General</c:formatCode>
                <c:ptCount val="2"/>
                <c:pt idx="0">
                  <c:v>-0.77700000000000002</c:v>
                </c:pt>
                <c:pt idx="1">
                  <c:v>-0.7</c:v>
                </c:pt>
              </c:numCache>
            </c:numRef>
          </c:yVal>
          <c:smooth val="0"/>
          <c:extLst>
            <c:ext xmlns:c16="http://schemas.microsoft.com/office/drawing/2014/chart" uri="{C3380CC4-5D6E-409C-BE32-E72D297353CC}">
              <c16:uniqueId val="{0000000A-46D2-4B11-989B-1F24356B85BE}"/>
            </c:ext>
          </c:extLst>
        </c:ser>
        <c:ser>
          <c:idx val="5"/>
          <c:order val="5"/>
          <c:tx>
            <c:v>PBP</c:v>
          </c:tx>
          <c:spPr>
            <a:ln w="15875" cap="rnd">
              <a:solidFill>
                <a:schemeClr val="tx1"/>
              </a:solidFill>
              <a:prstDash val="sysDot"/>
              <a:round/>
            </a:ln>
            <a:effectLst/>
          </c:spPr>
          <c:marker>
            <c:symbol val="none"/>
          </c:marker>
          <c:dPt>
            <c:idx val="5"/>
            <c:marker>
              <c:symbol val="none"/>
            </c:marker>
            <c:bubble3D val="0"/>
            <c:spPr>
              <a:ln w="15875" cap="rnd">
                <a:solidFill>
                  <a:schemeClr val="tx1"/>
                </a:solidFill>
                <a:prstDash val="sysDot"/>
                <a:round/>
              </a:ln>
              <a:effectLst/>
            </c:spPr>
            <c:extLst>
              <c:ext xmlns:c16="http://schemas.microsoft.com/office/drawing/2014/chart" uri="{C3380CC4-5D6E-409C-BE32-E72D297353CC}">
                <c16:uniqueId val="{0000000C-46D2-4B11-989B-1F24356B85BE}"/>
              </c:ext>
            </c:extLst>
          </c:dPt>
          <c:xVal>
            <c:numRef>
              <c:f>Sheet3!$A$27:$A$28</c:f>
              <c:numCache>
                <c:formatCode>General</c:formatCode>
                <c:ptCount val="2"/>
                <c:pt idx="0">
                  <c:v>3.4</c:v>
                </c:pt>
                <c:pt idx="1">
                  <c:v>3.4</c:v>
                </c:pt>
              </c:numCache>
            </c:numRef>
          </c:xVal>
          <c:yVal>
            <c:numRef>
              <c:f>Sheet3!$B$27:$B$28</c:f>
              <c:numCache>
                <c:formatCode>General</c:formatCode>
                <c:ptCount val="2"/>
                <c:pt idx="0">
                  <c:v>205</c:v>
                </c:pt>
                <c:pt idx="1">
                  <c:v>-100</c:v>
                </c:pt>
              </c:numCache>
            </c:numRef>
          </c:yVal>
          <c:smooth val="0"/>
          <c:extLst>
            <c:ext xmlns:c16="http://schemas.microsoft.com/office/drawing/2014/chart" uri="{C3380CC4-5D6E-409C-BE32-E72D297353CC}">
              <c16:uniqueId val="{0000000D-46D2-4B11-989B-1F24356B85BE}"/>
            </c:ext>
          </c:extLst>
        </c:ser>
        <c:ser>
          <c:idx val="6"/>
          <c:order val="6"/>
          <c:tx>
            <c:v>DBEP</c:v>
          </c:tx>
          <c:spPr>
            <a:ln w="22225" cap="rnd">
              <a:solidFill>
                <a:schemeClr val="tx1"/>
              </a:solidFill>
              <a:prstDash val="sysDot"/>
              <a:round/>
            </a:ln>
            <a:effectLst/>
          </c:spPr>
          <c:marker>
            <c:symbol val="none"/>
          </c:marker>
          <c:xVal>
            <c:numRef>
              <c:f>Sheet3!$A$33:$A$34</c:f>
              <c:numCache>
                <c:formatCode>General</c:formatCode>
                <c:ptCount val="2"/>
                <c:pt idx="0">
                  <c:v>3.05</c:v>
                </c:pt>
                <c:pt idx="1">
                  <c:v>3.05</c:v>
                </c:pt>
              </c:numCache>
            </c:numRef>
          </c:xVal>
          <c:yVal>
            <c:numRef>
              <c:f>Sheet3!$B$33:$B$34</c:f>
              <c:numCache>
                <c:formatCode>General</c:formatCode>
                <c:ptCount val="2"/>
                <c:pt idx="0">
                  <c:v>205</c:v>
                </c:pt>
                <c:pt idx="1">
                  <c:v>-1000</c:v>
                </c:pt>
              </c:numCache>
            </c:numRef>
          </c:yVal>
          <c:smooth val="0"/>
          <c:extLst>
            <c:ext xmlns:c16="http://schemas.microsoft.com/office/drawing/2014/chart" uri="{C3380CC4-5D6E-409C-BE32-E72D297353CC}">
              <c16:uniqueId val="{0000000E-46D2-4B11-989B-1F24356B85BE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axId val="509784152"/>
        <c:axId val="509784480"/>
      </c:scatterChart>
      <c:valAx>
        <c:axId val="509784152"/>
        <c:scaling>
          <c:orientation val="minMax"/>
          <c:max val="12"/>
        </c:scaling>
        <c:delete val="0"/>
        <c:axPos val="b"/>
        <c:title>
          <c:tx>
            <c:rich>
              <a:bodyPr rot="0" spcFirstLastPara="1" vertOverflow="ellipsis" vert="horz" wrap="square" anchor="ctr" anchorCtr="1"/>
              <a:lstStyle/>
              <a:p>
                <a:pPr>
                  <a:defRPr sz="1100" b="1" i="0" u="none" strike="noStrike" kern="1200" baseline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en-US" sz="1100" b="1"/>
                  <a:t>End of Year</a:t>
                </a:r>
              </a:p>
            </c:rich>
          </c:tx>
          <c:overlay val="0"/>
          <c:spPr>
            <a:noFill/>
            <a:ln>
              <a:noFill/>
            </a:ln>
            <a:effectLst/>
          </c:spPr>
          <c:txPr>
            <a:bodyPr rot="0" spcFirstLastPara="1" vertOverflow="ellipsis" vert="horz" wrap="square" anchor="ctr" anchorCtr="1"/>
            <a:lstStyle/>
            <a:p>
              <a:pPr>
                <a:defRPr sz="1100" b="1" i="0" u="none" strike="noStrike" kern="1200" baseline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en-US"/>
            </a:p>
          </c:txPr>
        </c:title>
        <c:numFmt formatCode="General" sourceLinked="1"/>
        <c:majorTickMark val="cross"/>
        <c:minorTickMark val="none"/>
        <c:tickLblPos val="low"/>
        <c:spPr>
          <a:noFill/>
          <a:ln w="9525" cap="flat" cmpd="sng" algn="ctr">
            <a:solidFill>
              <a:schemeClr val="tx1"/>
            </a:solidFill>
            <a:round/>
          </a:ln>
          <a:effectLst/>
        </c:spPr>
        <c:txPr>
          <a:bodyPr rot="-60000000" spcFirstLastPara="1" vertOverflow="ellipsis" vert="horz" wrap="square" anchor="ctr" anchorCtr="0"/>
          <a:lstStyle/>
          <a:p>
            <a:pPr>
              <a:defRPr sz="1000" b="1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509784480"/>
        <c:crosses val="autoZero"/>
        <c:crossBetween val="midCat"/>
        <c:majorUnit val="1"/>
      </c:valAx>
      <c:valAx>
        <c:axId val="509784480"/>
        <c:scaling>
          <c:orientation val="minMax"/>
          <c:max val="50"/>
          <c:min val="-10"/>
        </c:scaling>
        <c:delete val="0"/>
        <c:axPos val="l"/>
        <c:title>
          <c:tx>
            <c:rich>
              <a:bodyPr rot="-5400000" spcFirstLastPara="1" vertOverflow="ellipsis" vert="horz" wrap="square" anchor="ctr" anchorCtr="1"/>
              <a:lstStyle/>
              <a:p>
                <a:pPr>
                  <a:defRPr sz="1100" b="1" i="0" u="none" strike="noStrike" kern="1200" baseline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en-US" sz="1100" b="1"/>
                  <a:t>Cumullative</a:t>
                </a:r>
                <a:r>
                  <a:rPr lang="en-US" sz="1100" b="1" baseline="0"/>
                  <a:t> Cash Flow ($MM)</a:t>
                </a:r>
                <a:endParaRPr lang="en-US" sz="1100" b="1"/>
              </a:p>
            </c:rich>
          </c:tx>
          <c:layout>
            <c:manualLayout>
              <c:xMode val="edge"/>
              <c:yMode val="edge"/>
              <c:x val="8.8280379704653005E-3"/>
              <c:y val="0.27964610057545625"/>
            </c:manualLayout>
          </c:layout>
          <c:overlay val="0"/>
          <c:spPr>
            <a:noFill/>
            <a:ln>
              <a:noFill/>
            </a:ln>
            <a:effectLst/>
          </c:spPr>
          <c:txPr>
            <a:bodyPr rot="-5400000" spcFirstLastPara="1" vertOverflow="ellipsis" vert="horz" wrap="square" anchor="ctr" anchorCtr="1"/>
            <a:lstStyle/>
            <a:p>
              <a:pPr>
                <a:defRPr sz="1100" b="1" i="0" u="none" strike="noStrike" kern="1200" baseline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en-US"/>
            </a:p>
          </c:txPr>
        </c:title>
        <c:numFmt formatCode="&quot;$&quot;#,##0" sourceLinked="0"/>
        <c:majorTickMark val="out"/>
        <c:minorTickMark val="none"/>
        <c:tickLblPos val="nextTo"/>
        <c:spPr>
          <a:noFill/>
          <a:ln>
            <a:solidFill>
              <a:schemeClr val="dk1"/>
            </a:solidFill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000" b="1" i="0" u="none" strike="noStrike" kern="1200" baseline="0">
                <a:ln w="0" cmpd="dbl">
                  <a:noFill/>
                  <a:prstDash val="solid"/>
                </a:ln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509784152"/>
        <c:crosses val="autoZero"/>
        <c:crossBetween val="midCat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  <c:userShapes r:id="rId4"/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2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solidFill>
        <a:schemeClr val="phClr"/>
      </a:solidFill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solidFill>
        <a:schemeClr val="phClr"/>
      </a:solidFill>
    </cs:spPr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solidFill>
        <a:schemeClr val="phClr"/>
      </a:solidFill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drawings/drawing1.xml><?xml version="1.0" encoding="utf-8"?>
<c:userShapes xmlns:c="http://schemas.openxmlformats.org/drawingml/2006/chart">
  <cdr:relSizeAnchor xmlns:cdr="http://schemas.openxmlformats.org/drawingml/2006/chartDrawing">
    <cdr:from>
      <cdr:x>0.2237</cdr:x>
      <cdr:y>0.35681</cdr:y>
    </cdr:from>
    <cdr:to>
      <cdr:x>0.29581</cdr:x>
      <cdr:y>0.35788</cdr:y>
    </cdr:to>
    <cdr:cxnSp macro="">
      <cdr:nvCxnSpPr>
        <cdr:cNvPr id="3" name="Straight Arrow Connector 2">
          <a:extLst xmlns:a="http://schemas.openxmlformats.org/drawingml/2006/main">
            <a:ext uri="{FF2B5EF4-FFF2-40B4-BE49-F238E27FC236}">
              <a16:creationId xmlns:a16="http://schemas.microsoft.com/office/drawing/2014/main" id="{5F688591-826B-4DB1-8C92-4A85960C134A}"/>
            </a:ext>
          </a:extLst>
        </cdr:cNvPr>
        <cdr:cNvCxnSpPr/>
      </cdr:nvCxnSpPr>
      <cdr:spPr>
        <a:xfrm xmlns:a="http://schemas.openxmlformats.org/drawingml/2006/main">
          <a:off x="1760495" y="1401029"/>
          <a:ext cx="567527" cy="4188"/>
        </a:xfrm>
        <a:prstGeom xmlns:a="http://schemas.openxmlformats.org/drawingml/2006/main" prst="straightConnector1">
          <a:avLst/>
        </a:prstGeom>
        <a:ln xmlns:a="http://schemas.openxmlformats.org/drawingml/2006/main">
          <a:headEnd type="triangle"/>
          <a:tailEnd type="triangle"/>
        </a:ln>
      </cdr:spPr>
      <cdr:style>
        <a:lnRef xmlns:a="http://schemas.openxmlformats.org/drawingml/2006/main" idx="1">
          <a:schemeClr val="dk1"/>
        </a:lnRef>
        <a:fillRef xmlns:a="http://schemas.openxmlformats.org/drawingml/2006/main" idx="0">
          <a:schemeClr val="dk1"/>
        </a:fillRef>
        <a:effectRef xmlns:a="http://schemas.openxmlformats.org/drawingml/2006/main" idx="0">
          <a:schemeClr val="dk1"/>
        </a:effectRef>
        <a:fontRef xmlns:a="http://schemas.openxmlformats.org/drawingml/2006/main" idx="minor">
          <a:schemeClr val="tx1"/>
        </a:fontRef>
      </cdr:style>
    </cdr:cxnSp>
  </cdr:relSizeAnchor>
  <cdr:relSizeAnchor xmlns:cdr="http://schemas.openxmlformats.org/drawingml/2006/chartDrawing">
    <cdr:from>
      <cdr:x>0.22312</cdr:x>
      <cdr:y>0.21233</cdr:y>
    </cdr:from>
    <cdr:to>
      <cdr:x>0.3186</cdr:x>
      <cdr:y>0.21304</cdr:y>
    </cdr:to>
    <cdr:cxnSp macro="">
      <cdr:nvCxnSpPr>
        <cdr:cNvPr id="4" name="Straight Arrow Connector 3">
          <a:extLst xmlns:a="http://schemas.openxmlformats.org/drawingml/2006/main">
            <a:ext uri="{FF2B5EF4-FFF2-40B4-BE49-F238E27FC236}">
              <a16:creationId xmlns:a16="http://schemas.microsoft.com/office/drawing/2014/main" id="{F420DE63-B11B-40F2-9341-2505B731A1BD}"/>
            </a:ext>
          </a:extLst>
        </cdr:cNvPr>
        <cdr:cNvCxnSpPr/>
      </cdr:nvCxnSpPr>
      <cdr:spPr>
        <a:xfrm xmlns:a="http://schemas.openxmlformats.org/drawingml/2006/main" flipV="1">
          <a:off x="1755930" y="833717"/>
          <a:ext cx="751386" cy="2793"/>
        </a:xfrm>
        <a:prstGeom xmlns:a="http://schemas.openxmlformats.org/drawingml/2006/main" prst="straightConnector1">
          <a:avLst/>
        </a:prstGeom>
        <a:ln xmlns:a="http://schemas.openxmlformats.org/drawingml/2006/main">
          <a:headEnd type="triangle"/>
          <a:tailEnd type="triangle"/>
        </a:ln>
      </cdr:spPr>
      <cdr:style>
        <a:lnRef xmlns:a="http://schemas.openxmlformats.org/drawingml/2006/main" idx="1">
          <a:schemeClr val="dk1"/>
        </a:lnRef>
        <a:fillRef xmlns:a="http://schemas.openxmlformats.org/drawingml/2006/main" idx="0">
          <a:schemeClr val="dk1"/>
        </a:fillRef>
        <a:effectRef xmlns:a="http://schemas.openxmlformats.org/drawingml/2006/main" idx="0">
          <a:schemeClr val="dk1"/>
        </a:effectRef>
        <a:fontRef xmlns:a="http://schemas.openxmlformats.org/drawingml/2006/main" idx="minor">
          <a:schemeClr val="tx1"/>
        </a:fontRef>
      </cdr:style>
    </cdr:cxnSp>
  </cdr:relSizeAnchor>
  <cdr:relSizeAnchor xmlns:cdr="http://schemas.openxmlformats.org/drawingml/2006/chartDrawing">
    <cdr:from>
      <cdr:x>0.08508</cdr:x>
      <cdr:y>0.22853</cdr:y>
    </cdr:from>
    <cdr:to>
      <cdr:x>0.22823</cdr:x>
      <cdr:y>0.28938</cdr:y>
    </cdr:to>
    <cdr:sp macro="" textlink="">
      <cdr:nvSpPr>
        <cdr:cNvPr id="7" name="TextBox 5">
          <a:extLst xmlns:a="http://schemas.openxmlformats.org/drawingml/2006/main">
            <a:ext uri="{FF2B5EF4-FFF2-40B4-BE49-F238E27FC236}">
              <a16:creationId xmlns:a16="http://schemas.microsoft.com/office/drawing/2014/main" id="{89A27C5A-2ECE-40F6-8E77-9461C886EEA6}"/>
            </a:ext>
          </a:extLst>
        </cdr:cNvPr>
        <cdr:cNvSpPr txBox="1"/>
      </cdr:nvSpPr>
      <cdr:spPr>
        <a:xfrm xmlns:a="http://schemas.openxmlformats.org/drawingml/2006/main">
          <a:off x="669551" y="897317"/>
          <a:ext cx="1126599" cy="238959"/>
        </a:xfrm>
        <a:prstGeom xmlns:a="http://schemas.openxmlformats.org/drawingml/2006/main" prst="rect">
          <a:avLst/>
        </a:prstGeom>
        <a:noFill xmlns:a="http://schemas.openxmlformats.org/drawingml/2006/main"/>
        <a:ln xmlns:a="http://schemas.openxmlformats.org/drawingml/2006/main" w="9525" cmpd="sng">
          <a:noFill/>
        </a:ln>
      </cdr:spPr>
      <cdr:style>
        <a:lnRef xmlns:a="http://schemas.openxmlformats.org/drawingml/2006/main" idx="0">
          <a:scrgbClr r="0" g="0" b="0"/>
        </a:lnRef>
        <a:fillRef xmlns:a="http://schemas.openxmlformats.org/drawingml/2006/main" idx="0">
          <a:scrgbClr r="0" g="0" b="0"/>
        </a:fillRef>
        <a:effectRef xmlns:a="http://schemas.openxmlformats.org/drawingml/2006/main" idx="0">
          <a:scrgbClr r="0" g="0" b="0"/>
        </a:effectRef>
        <a:fontRef xmlns:a="http://schemas.openxmlformats.org/drawingml/2006/main" idx="minor">
          <a:schemeClr val="dk1"/>
        </a:fontRef>
      </cdr:style>
      <cdr:txBody>
        <a:bodyPr xmlns:a="http://schemas.openxmlformats.org/drawingml/2006/main" wrap="square" rtlCol="0" anchor="t"/>
        <a:lstStyle xmlns:a="http://schemas.openxmlformats.org/drawingml/2006/main">
          <a:lvl1pPr marL="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1pPr>
          <a:lvl2pPr marL="45720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2pPr>
          <a:lvl3pPr marL="91440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3pPr>
          <a:lvl4pPr marL="137160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4pPr>
          <a:lvl5pPr marL="182880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5pPr>
          <a:lvl6pPr marL="228600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6pPr>
          <a:lvl7pPr marL="274320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7pPr>
          <a:lvl8pPr marL="320040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8pPr>
          <a:lvl9pPr marL="365760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r>
            <a:rPr lang="en-US" sz="1600"/>
            <a:t>NPT</a:t>
          </a:r>
          <a:r>
            <a:rPr lang="en-US" sz="1600" baseline="0"/>
            <a:t> = 1.4 Y</a:t>
          </a:r>
          <a:endParaRPr lang="en-US" sz="1600"/>
        </a:p>
      </cdr:txBody>
    </cdr:sp>
  </cdr:relSizeAnchor>
  <cdr:relSizeAnchor xmlns:cdr="http://schemas.openxmlformats.org/drawingml/2006/chartDrawing">
    <cdr:from>
      <cdr:x>0.08324</cdr:x>
      <cdr:y>0.11244</cdr:y>
    </cdr:from>
    <cdr:to>
      <cdr:x>0.3186</cdr:x>
      <cdr:y>0.11322</cdr:y>
    </cdr:to>
    <cdr:cxnSp macro="">
      <cdr:nvCxnSpPr>
        <cdr:cNvPr id="8" name="Straight Arrow Connector 7">
          <a:extLst xmlns:a="http://schemas.openxmlformats.org/drawingml/2006/main">
            <a:ext uri="{FF2B5EF4-FFF2-40B4-BE49-F238E27FC236}">
              <a16:creationId xmlns:a16="http://schemas.microsoft.com/office/drawing/2014/main" id="{BBB12A89-DC9A-4774-9D93-81150D66A905}"/>
            </a:ext>
          </a:extLst>
        </cdr:cNvPr>
        <cdr:cNvCxnSpPr/>
      </cdr:nvCxnSpPr>
      <cdr:spPr>
        <a:xfrm xmlns:a="http://schemas.openxmlformats.org/drawingml/2006/main" flipV="1">
          <a:off x="655124" y="441511"/>
          <a:ext cx="1852192" cy="3068"/>
        </a:xfrm>
        <a:prstGeom xmlns:a="http://schemas.openxmlformats.org/drawingml/2006/main" prst="straightConnector1">
          <a:avLst/>
        </a:prstGeom>
        <a:ln xmlns:a="http://schemas.openxmlformats.org/drawingml/2006/main">
          <a:headEnd type="triangle"/>
          <a:tailEnd type="triangle"/>
        </a:ln>
      </cdr:spPr>
      <cdr:style>
        <a:lnRef xmlns:a="http://schemas.openxmlformats.org/drawingml/2006/main" idx="1">
          <a:schemeClr val="dk1"/>
        </a:lnRef>
        <a:fillRef xmlns:a="http://schemas.openxmlformats.org/drawingml/2006/main" idx="0">
          <a:schemeClr val="dk1"/>
        </a:fillRef>
        <a:effectRef xmlns:a="http://schemas.openxmlformats.org/drawingml/2006/main" idx="0">
          <a:schemeClr val="dk1"/>
        </a:effectRef>
        <a:fontRef xmlns:a="http://schemas.openxmlformats.org/drawingml/2006/main" idx="minor">
          <a:schemeClr val="tx1"/>
        </a:fontRef>
      </cdr:style>
    </cdr:cxnSp>
  </cdr:relSizeAnchor>
  <cdr:relSizeAnchor xmlns:cdr="http://schemas.openxmlformats.org/drawingml/2006/chartDrawing">
    <cdr:from>
      <cdr:x>0.08143</cdr:x>
      <cdr:y>0.11134</cdr:y>
    </cdr:from>
    <cdr:to>
      <cdr:x>0.24455</cdr:x>
      <cdr:y>0.16096</cdr:y>
    </cdr:to>
    <cdr:sp macro="" textlink="">
      <cdr:nvSpPr>
        <cdr:cNvPr id="9" name="TextBox 5">
          <a:extLst xmlns:a="http://schemas.openxmlformats.org/drawingml/2006/main">
            <a:ext uri="{FF2B5EF4-FFF2-40B4-BE49-F238E27FC236}">
              <a16:creationId xmlns:a16="http://schemas.microsoft.com/office/drawing/2014/main" id="{89A27C5A-2ECE-40F6-8E77-9461C886EEA6}"/>
            </a:ext>
          </a:extLst>
        </cdr:cNvPr>
        <cdr:cNvSpPr txBox="1"/>
      </cdr:nvSpPr>
      <cdr:spPr>
        <a:xfrm xmlns:a="http://schemas.openxmlformats.org/drawingml/2006/main">
          <a:off x="640822" y="437198"/>
          <a:ext cx="1283787" cy="194813"/>
        </a:xfrm>
        <a:prstGeom xmlns:a="http://schemas.openxmlformats.org/drawingml/2006/main" prst="rect">
          <a:avLst/>
        </a:prstGeom>
        <a:noFill xmlns:a="http://schemas.openxmlformats.org/drawingml/2006/main"/>
        <a:ln xmlns:a="http://schemas.openxmlformats.org/drawingml/2006/main" w="9525" cmpd="sng">
          <a:noFill/>
        </a:ln>
      </cdr:spPr>
      <cdr:style>
        <a:lnRef xmlns:a="http://schemas.openxmlformats.org/drawingml/2006/main" idx="0">
          <a:scrgbClr r="0" g="0" b="0"/>
        </a:lnRef>
        <a:fillRef xmlns:a="http://schemas.openxmlformats.org/drawingml/2006/main" idx="0">
          <a:scrgbClr r="0" g="0" b="0"/>
        </a:fillRef>
        <a:effectRef xmlns:a="http://schemas.openxmlformats.org/drawingml/2006/main" idx="0">
          <a:scrgbClr r="0" g="0" b="0"/>
        </a:effectRef>
        <a:fontRef xmlns:a="http://schemas.openxmlformats.org/drawingml/2006/main" idx="minor">
          <a:schemeClr val="dk1"/>
        </a:fontRef>
      </cdr:style>
      <cdr:txBody>
        <a:bodyPr xmlns:a="http://schemas.openxmlformats.org/drawingml/2006/main" wrap="square" rtlCol="0" anchor="t"/>
        <a:lstStyle xmlns:a="http://schemas.openxmlformats.org/drawingml/2006/main">
          <a:lvl1pPr marL="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1pPr>
          <a:lvl2pPr marL="45720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2pPr>
          <a:lvl3pPr marL="91440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3pPr>
          <a:lvl4pPr marL="137160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4pPr>
          <a:lvl5pPr marL="182880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5pPr>
          <a:lvl6pPr marL="228600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6pPr>
          <a:lvl7pPr marL="274320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7pPr>
          <a:lvl8pPr marL="320040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8pPr>
          <a:lvl9pPr marL="365760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r>
            <a:rPr lang="en-US" sz="1600"/>
            <a:t>DBEP</a:t>
          </a:r>
          <a:r>
            <a:rPr lang="en-US" sz="1600" baseline="0"/>
            <a:t> = 3.4 Y</a:t>
          </a:r>
          <a:endParaRPr lang="en-US" sz="1600"/>
        </a:p>
      </cdr:txBody>
    </cdr:sp>
  </cdr:relSizeAnchor>
  <cdr:relSizeAnchor xmlns:cdr="http://schemas.openxmlformats.org/drawingml/2006/chartDrawing">
    <cdr:from>
      <cdr:x>0.08036</cdr:x>
      <cdr:y>0.35177</cdr:y>
    </cdr:from>
    <cdr:to>
      <cdr:x>0.23419</cdr:x>
      <cdr:y>0.41405</cdr:y>
    </cdr:to>
    <cdr:sp macro="" textlink="">
      <cdr:nvSpPr>
        <cdr:cNvPr id="10" name="TextBox 5">
          <a:extLst xmlns:a="http://schemas.openxmlformats.org/drawingml/2006/main">
            <a:ext uri="{FF2B5EF4-FFF2-40B4-BE49-F238E27FC236}">
              <a16:creationId xmlns:a16="http://schemas.microsoft.com/office/drawing/2014/main" id="{89A27C5A-2ECE-40F6-8E77-9461C886EEA6}"/>
            </a:ext>
          </a:extLst>
        </cdr:cNvPr>
        <cdr:cNvSpPr txBox="1"/>
      </cdr:nvSpPr>
      <cdr:spPr>
        <a:xfrm xmlns:a="http://schemas.openxmlformats.org/drawingml/2006/main">
          <a:off x="632406" y="1381245"/>
          <a:ext cx="1210626" cy="244556"/>
        </a:xfrm>
        <a:prstGeom xmlns:a="http://schemas.openxmlformats.org/drawingml/2006/main" prst="rect">
          <a:avLst/>
        </a:prstGeom>
        <a:noFill xmlns:a="http://schemas.openxmlformats.org/drawingml/2006/main"/>
        <a:ln xmlns:a="http://schemas.openxmlformats.org/drawingml/2006/main" w="9525" cmpd="sng">
          <a:noFill/>
        </a:ln>
      </cdr:spPr>
      <cdr:style>
        <a:lnRef xmlns:a="http://schemas.openxmlformats.org/drawingml/2006/main" idx="0">
          <a:scrgbClr r="0" g="0" b="0"/>
        </a:lnRef>
        <a:fillRef xmlns:a="http://schemas.openxmlformats.org/drawingml/2006/main" idx="0">
          <a:scrgbClr r="0" g="0" b="0"/>
        </a:fillRef>
        <a:effectRef xmlns:a="http://schemas.openxmlformats.org/drawingml/2006/main" idx="0">
          <a:scrgbClr r="0" g="0" b="0"/>
        </a:effectRef>
        <a:fontRef xmlns:a="http://schemas.openxmlformats.org/drawingml/2006/main" idx="minor">
          <a:schemeClr val="dk1"/>
        </a:fontRef>
      </cdr:style>
      <cdr:txBody>
        <a:bodyPr xmlns:a="http://schemas.openxmlformats.org/drawingml/2006/main" wrap="square" rtlCol="0" anchor="t"/>
        <a:lstStyle xmlns:a="http://schemas.openxmlformats.org/drawingml/2006/main">
          <a:lvl1pPr marL="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1pPr>
          <a:lvl2pPr marL="45720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2pPr>
          <a:lvl3pPr marL="91440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3pPr>
          <a:lvl4pPr marL="137160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4pPr>
          <a:lvl5pPr marL="182880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5pPr>
          <a:lvl6pPr marL="228600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6pPr>
          <a:lvl7pPr marL="274320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7pPr>
          <a:lvl8pPr marL="320040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8pPr>
          <a:lvl9pPr marL="365760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r>
            <a:rPr lang="en-US" sz="1600"/>
            <a:t>PBP</a:t>
          </a:r>
          <a:r>
            <a:rPr lang="en-US" sz="1600" baseline="0"/>
            <a:t> = 1.05 Y</a:t>
          </a:r>
          <a:endParaRPr lang="en-US" sz="1600"/>
        </a:p>
      </cdr:txBody>
    </cdr:sp>
  </cdr:relSizeAnchor>
</c:userShape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0EBA02F-467F-4156-86C3-702768AC0F9A}" type="datetimeFigureOut">
              <a:rPr lang="en-US" smtClean="0"/>
              <a:t>5/3/2017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705276B-3EE1-41E1-9612-E1EF4F97F08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3662132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3686861" rtl="0" eaLnBrk="1" latinLnBrk="0" hangingPunct="1">
      <a:defRPr sz="4838" kern="1200">
        <a:solidFill>
          <a:schemeClr val="tx1"/>
        </a:solidFill>
        <a:latin typeface="+mn-lt"/>
        <a:ea typeface="+mn-ea"/>
        <a:cs typeface="+mn-cs"/>
      </a:defRPr>
    </a:lvl1pPr>
    <a:lvl2pPr marL="1843430" algn="l" defTabSz="3686861" rtl="0" eaLnBrk="1" latinLnBrk="0" hangingPunct="1">
      <a:defRPr sz="4838" kern="1200">
        <a:solidFill>
          <a:schemeClr val="tx1"/>
        </a:solidFill>
        <a:latin typeface="+mn-lt"/>
        <a:ea typeface="+mn-ea"/>
        <a:cs typeface="+mn-cs"/>
      </a:defRPr>
    </a:lvl2pPr>
    <a:lvl3pPr marL="3686861" algn="l" defTabSz="3686861" rtl="0" eaLnBrk="1" latinLnBrk="0" hangingPunct="1">
      <a:defRPr sz="4838" kern="1200">
        <a:solidFill>
          <a:schemeClr val="tx1"/>
        </a:solidFill>
        <a:latin typeface="+mn-lt"/>
        <a:ea typeface="+mn-ea"/>
        <a:cs typeface="+mn-cs"/>
      </a:defRPr>
    </a:lvl3pPr>
    <a:lvl4pPr marL="5530291" algn="l" defTabSz="3686861" rtl="0" eaLnBrk="1" latinLnBrk="0" hangingPunct="1">
      <a:defRPr sz="4838" kern="1200">
        <a:solidFill>
          <a:schemeClr val="tx1"/>
        </a:solidFill>
        <a:latin typeface="+mn-lt"/>
        <a:ea typeface="+mn-ea"/>
        <a:cs typeface="+mn-cs"/>
      </a:defRPr>
    </a:lvl4pPr>
    <a:lvl5pPr marL="7373722" algn="l" defTabSz="3686861" rtl="0" eaLnBrk="1" latinLnBrk="0" hangingPunct="1">
      <a:defRPr sz="4838" kern="1200">
        <a:solidFill>
          <a:schemeClr val="tx1"/>
        </a:solidFill>
        <a:latin typeface="+mn-lt"/>
        <a:ea typeface="+mn-ea"/>
        <a:cs typeface="+mn-cs"/>
      </a:defRPr>
    </a:lvl5pPr>
    <a:lvl6pPr marL="9217152" algn="l" defTabSz="3686861" rtl="0" eaLnBrk="1" latinLnBrk="0" hangingPunct="1">
      <a:defRPr sz="4838" kern="1200">
        <a:solidFill>
          <a:schemeClr val="tx1"/>
        </a:solidFill>
        <a:latin typeface="+mn-lt"/>
        <a:ea typeface="+mn-ea"/>
        <a:cs typeface="+mn-cs"/>
      </a:defRPr>
    </a:lvl6pPr>
    <a:lvl7pPr marL="11060582" algn="l" defTabSz="3686861" rtl="0" eaLnBrk="1" latinLnBrk="0" hangingPunct="1">
      <a:defRPr sz="4838" kern="1200">
        <a:solidFill>
          <a:schemeClr val="tx1"/>
        </a:solidFill>
        <a:latin typeface="+mn-lt"/>
        <a:ea typeface="+mn-ea"/>
        <a:cs typeface="+mn-cs"/>
      </a:defRPr>
    </a:lvl7pPr>
    <a:lvl8pPr marL="12904013" algn="l" defTabSz="3686861" rtl="0" eaLnBrk="1" latinLnBrk="0" hangingPunct="1">
      <a:defRPr sz="4838" kern="1200">
        <a:solidFill>
          <a:schemeClr val="tx1"/>
        </a:solidFill>
        <a:latin typeface="+mn-lt"/>
        <a:ea typeface="+mn-ea"/>
        <a:cs typeface="+mn-cs"/>
      </a:defRPr>
    </a:lvl8pPr>
    <a:lvl9pPr marL="14747443" algn="l" defTabSz="3686861" rtl="0" eaLnBrk="1" latinLnBrk="0" hangingPunct="1">
      <a:defRPr sz="4838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This</a:t>
            </a:r>
            <a:r>
              <a:rPr lang="en-US" baseline="0" dirty="0"/>
              <a:t> is only a template. You may chose to use or not use this format. I highly recommend you use a format that works for your group. 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705276B-3EE1-41E1-9612-E1EF4F97F082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9306886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291840" y="5387342"/>
            <a:ext cx="37307520" cy="11460480"/>
          </a:xfrm>
        </p:spPr>
        <p:txBody>
          <a:bodyPr anchor="b"/>
          <a:lstStyle>
            <a:lvl1pPr algn="ctr">
              <a:defRPr sz="288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5486400" y="17289782"/>
            <a:ext cx="32918400" cy="7947658"/>
          </a:xfrm>
        </p:spPr>
        <p:txBody>
          <a:bodyPr/>
          <a:lstStyle>
            <a:lvl1pPr marL="0" indent="0" algn="ctr">
              <a:buNone/>
              <a:defRPr sz="11520"/>
            </a:lvl1pPr>
            <a:lvl2pPr marL="2194560" indent="0" algn="ctr">
              <a:buNone/>
              <a:defRPr sz="9600"/>
            </a:lvl2pPr>
            <a:lvl3pPr marL="4389120" indent="0" algn="ctr">
              <a:buNone/>
              <a:defRPr sz="8640"/>
            </a:lvl3pPr>
            <a:lvl4pPr marL="6583680" indent="0" algn="ctr">
              <a:buNone/>
              <a:defRPr sz="7680"/>
            </a:lvl4pPr>
            <a:lvl5pPr marL="8778240" indent="0" algn="ctr">
              <a:buNone/>
              <a:defRPr sz="7680"/>
            </a:lvl5pPr>
            <a:lvl6pPr marL="10972800" indent="0" algn="ctr">
              <a:buNone/>
              <a:defRPr sz="7680"/>
            </a:lvl6pPr>
            <a:lvl7pPr marL="13167360" indent="0" algn="ctr">
              <a:buNone/>
              <a:defRPr sz="7680"/>
            </a:lvl7pPr>
            <a:lvl8pPr marL="15361920" indent="0" algn="ctr">
              <a:buNone/>
              <a:defRPr sz="7680"/>
            </a:lvl8pPr>
            <a:lvl9pPr marL="17556480" indent="0" algn="ctr">
              <a:buNone/>
              <a:defRPr sz="768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DA61C5-38A2-42C9-AB3F-12AEA901594A}" type="datetimeFigureOut">
              <a:rPr lang="en-US" smtClean="0"/>
              <a:t>5/3/2017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00E4F4-B427-4A47-9FFA-AAAF5814663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6457049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DA61C5-38A2-42C9-AB3F-12AEA901594A}" type="datetimeFigureOut">
              <a:rPr lang="en-US" smtClean="0"/>
              <a:t>5/3/2017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00E4F4-B427-4A47-9FFA-AAAF5814663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9479314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994662" y="8206749"/>
            <a:ext cx="37856160" cy="13693138"/>
          </a:xfrm>
        </p:spPr>
        <p:txBody>
          <a:bodyPr anchor="b"/>
          <a:lstStyle>
            <a:lvl1pPr>
              <a:defRPr sz="288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994662" y="22029429"/>
            <a:ext cx="37856160" cy="7200898"/>
          </a:xfrm>
        </p:spPr>
        <p:txBody>
          <a:bodyPr/>
          <a:lstStyle>
            <a:lvl1pPr marL="0" indent="0">
              <a:buNone/>
              <a:defRPr sz="11520">
                <a:solidFill>
                  <a:schemeClr val="tx1"/>
                </a:solidFill>
              </a:defRPr>
            </a:lvl1pPr>
            <a:lvl2pPr marL="2194560" indent="0">
              <a:buNone/>
              <a:defRPr sz="9600">
                <a:solidFill>
                  <a:schemeClr val="tx1">
                    <a:tint val="75000"/>
                  </a:schemeClr>
                </a:solidFill>
              </a:defRPr>
            </a:lvl2pPr>
            <a:lvl3pPr marL="4389120" indent="0">
              <a:buNone/>
              <a:defRPr sz="8640">
                <a:solidFill>
                  <a:schemeClr val="tx1">
                    <a:tint val="75000"/>
                  </a:schemeClr>
                </a:solidFill>
              </a:defRPr>
            </a:lvl3pPr>
            <a:lvl4pPr marL="6583680" indent="0">
              <a:buNone/>
              <a:defRPr sz="7680">
                <a:solidFill>
                  <a:schemeClr val="tx1">
                    <a:tint val="75000"/>
                  </a:schemeClr>
                </a:solidFill>
              </a:defRPr>
            </a:lvl4pPr>
            <a:lvl5pPr marL="8778240" indent="0">
              <a:buNone/>
              <a:defRPr sz="7680">
                <a:solidFill>
                  <a:schemeClr val="tx1">
                    <a:tint val="75000"/>
                  </a:schemeClr>
                </a:solidFill>
              </a:defRPr>
            </a:lvl5pPr>
            <a:lvl6pPr marL="10972800" indent="0">
              <a:buNone/>
              <a:defRPr sz="7680">
                <a:solidFill>
                  <a:schemeClr val="tx1">
                    <a:tint val="75000"/>
                  </a:schemeClr>
                </a:solidFill>
              </a:defRPr>
            </a:lvl6pPr>
            <a:lvl7pPr marL="13167360" indent="0">
              <a:buNone/>
              <a:defRPr sz="7680">
                <a:solidFill>
                  <a:schemeClr val="tx1">
                    <a:tint val="75000"/>
                  </a:schemeClr>
                </a:solidFill>
              </a:defRPr>
            </a:lvl7pPr>
            <a:lvl8pPr marL="15361920" indent="0">
              <a:buNone/>
              <a:defRPr sz="7680">
                <a:solidFill>
                  <a:schemeClr val="tx1">
                    <a:tint val="75000"/>
                  </a:schemeClr>
                </a:solidFill>
              </a:defRPr>
            </a:lvl8pPr>
            <a:lvl9pPr marL="17556480" indent="0">
              <a:buNone/>
              <a:defRPr sz="768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DA61C5-38A2-42C9-AB3F-12AEA901594A}" type="datetimeFigureOut">
              <a:rPr lang="en-US" smtClean="0"/>
              <a:t>5/3/2017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00E4F4-B427-4A47-9FFA-AAAF5814663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8174751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3017520" y="8763000"/>
            <a:ext cx="18653760" cy="2088642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2219920" y="8763000"/>
            <a:ext cx="18653760" cy="2088642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DA61C5-38A2-42C9-AB3F-12AEA901594A}" type="datetimeFigureOut">
              <a:rPr lang="en-US" smtClean="0"/>
              <a:t>5/3/2017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00E4F4-B427-4A47-9FFA-AAAF5814663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8153595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23237" y="1752607"/>
            <a:ext cx="37856160" cy="6362702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023242" y="8069582"/>
            <a:ext cx="18568032" cy="3954778"/>
          </a:xfrm>
        </p:spPr>
        <p:txBody>
          <a:bodyPr anchor="b"/>
          <a:lstStyle>
            <a:lvl1pPr marL="0" indent="0">
              <a:buNone/>
              <a:defRPr sz="11520" b="1"/>
            </a:lvl1pPr>
            <a:lvl2pPr marL="2194560" indent="0">
              <a:buNone/>
              <a:defRPr sz="9600" b="1"/>
            </a:lvl2pPr>
            <a:lvl3pPr marL="4389120" indent="0">
              <a:buNone/>
              <a:defRPr sz="8640" b="1"/>
            </a:lvl3pPr>
            <a:lvl4pPr marL="6583680" indent="0">
              <a:buNone/>
              <a:defRPr sz="7680" b="1"/>
            </a:lvl4pPr>
            <a:lvl5pPr marL="8778240" indent="0">
              <a:buNone/>
              <a:defRPr sz="7680" b="1"/>
            </a:lvl5pPr>
            <a:lvl6pPr marL="10972800" indent="0">
              <a:buNone/>
              <a:defRPr sz="7680" b="1"/>
            </a:lvl6pPr>
            <a:lvl7pPr marL="13167360" indent="0">
              <a:buNone/>
              <a:defRPr sz="7680" b="1"/>
            </a:lvl7pPr>
            <a:lvl8pPr marL="15361920" indent="0">
              <a:buNone/>
              <a:defRPr sz="7680" b="1"/>
            </a:lvl8pPr>
            <a:lvl9pPr marL="17556480" indent="0">
              <a:buNone/>
              <a:defRPr sz="768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023242" y="12024360"/>
            <a:ext cx="18568032" cy="1768602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22219922" y="8069582"/>
            <a:ext cx="18659477" cy="3954778"/>
          </a:xfrm>
        </p:spPr>
        <p:txBody>
          <a:bodyPr anchor="b"/>
          <a:lstStyle>
            <a:lvl1pPr marL="0" indent="0">
              <a:buNone/>
              <a:defRPr sz="11520" b="1"/>
            </a:lvl1pPr>
            <a:lvl2pPr marL="2194560" indent="0">
              <a:buNone/>
              <a:defRPr sz="9600" b="1"/>
            </a:lvl2pPr>
            <a:lvl3pPr marL="4389120" indent="0">
              <a:buNone/>
              <a:defRPr sz="8640" b="1"/>
            </a:lvl3pPr>
            <a:lvl4pPr marL="6583680" indent="0">
              <a:buNone/>
              <a:defRPr sz="7680" b="1"/>
            </a:lvl4pPr>
            <a:lvl5pPr marL="8778240" indent="0">
              <a:buNone/>
              <a:defRPr sz="7680" b="1"/>
            </a:lvl5pPr>
            <a:lvl6pPr marL="10972800" indent="0">
              <a:buNone/>
              <a:defRPr sz="7680" b="1"/>
            </a:lvl6pPr>
            <a:lvl7pPr marL="13167360" indent="0">
              <a:buNone/>
              <a:defRPr sz="7680" b="1"/>
            </a:lvl7pPr>
            <a:lvl8pPr marL="15361920" indent="0">
              <a:buNone/>
              <a:defRPr sz="7680" b="1"/>
            </a:lvl8pPr>
            <a:lvl9pPr marL="17556480" indent="0">
              <a:buNone/>
              <a:defRPr sz="768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22219922" y="12024360"/>
            <a:ext cx="18659477" cy="1768602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DA61C5-38A2-42C9-AB3F-12AEA901594A}" type="datetimeFigureOut">
              <a:rPr lang="en-US" smtClean="0"/>
              <a:t>5/3/2017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00E4F4-B427-4A47-9FFA-AAAF5814663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2158122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DA61C5-38A2-42C9-AB3F-12AEA901594A}" type="datetimeFigureOut">
              <a:rPr lang="en-US" smtClean="0"/>
              <a:t>5/3/2017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00E4F4-B427-4A47-9FFA-AAAF5814663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6276303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DA61C5-38A2-42C9-AB3F-12AEA901594A}" type="datetimeFigureOut">
              <a:rPr lang="en-US" smtClean="0"/>
              <a:t>5/3/2017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00E4F4-B427-4A47-9FFA-AAAF5814663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8758670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23237" y="2194560"/>
            <a:ext cx="14156054" cy="7680960"/>
          </a:xfrm>
        </p:spPr>
        <p:txBody>
          <a:bodyPr anchor="b"/>
          <a:lstStyle>
            <a:lvl1pPr>
              <a:defRPr sz="1536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8659477" y="4739647"/>
            <a:ext cx="22219920" cy="23393400"/>
          </a:xfrm>
        </p:spPr>
        <p:txBody>
          <a:bodyPr/>
          <a:lstStyle>
            <a:lvl1pPr>
              <a:defRPr sz="15360"/>
            </a:lvl1pPr>
            <a:lvl2pPr>
              <a:defRPr sz="13440"/>
            </a:lvl2pPr>
            <a:lvl3pPr>
              <a:defRPr sz="11520"/>
            </a:lvl3pPr>
            <a:lvl4pPr>
              <a:defRPr sz="9600"/>
            </a:lvl4pPr>
            <a:lvl5pPr>
              <a:defRPr sz="9600"/>
            </a:lvl5pPr>
            <a:lvl6pPr>
              <a:defRPr sz="9600"/>
            </a:lvl6pPr>
            <a:lvl7pPr>
              <a:defRPr sz="9600"/>
            </a:lvl7pPr>
            <a:lvl8pPr>
              <a:defRPr sz="9600"/>
            </a:lvl8pPr>
            <a:lvl9pPr>
              <a:defRPr sz="9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023237" y="9875520"/>
            <a:ext cx="14156054" cy="18295622"/>
          </a:xfrm>
        </p:spPr>
        <p:txBody>
          <a:bodyPr/>
          <a:lstStyle>
            <a:lvl1pPr marL="0" indent="0">
              <a:buNone/>
              <a:defRPr sz="7680"/>
            </a:lvl1pPr>
            <a:lvl2pPr marL="2194560" indent="0">
              <a:buNone/>
              <a:defRPr sz="6720"/>
            </a:lvl2pPr>
            <a:lvl3pPr marL="4389120" indent="0">
              <a:buNone/>
              <a:defRPr sz="5760"/>
            </a:lvl3pPr>
            <a:lvl4pPr marL="6583680" indent="0">
              <a:buNone/>
              <a:defRPr sz="4800"/>
            </a:lvl4pPr>
            <a:lvl5pPr marL="8778240" indent="0">
              <a:buNone/>
              <a:defRPr sz="4800"/>
            </a:lvl5pPr>
            <a:lvl6pPr marL="10972800" indent="0">
              <a:buNone/>
              <a:defRPr sz="4800"/>
            </a:lvl6pPr>
            <a:lvl7pPr marL="13167360" indent="0">
              <a:buNone/>
              <a:defRPr sz="4800"/>
            </a:lvl7pPr>
            <a:lvl8pPr marL="15361920" indent="0">
              <a:buNone/>
              <a:defRPr sz="4800"/>
            </a:lvl8pPr>
            <a:lvl9pPr marL="17556480" indent="0">
              <a:buNone/>
              <a:defRPr sz="48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DA61C5-38A2-42C9-AB3F-12AEA901594A}" type="datetimeFigureOut">
              <a:rPr lang="en-US" smtClean="0"/>
              <a:t>5/3/2017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00E4F4-B427-4A47-9FFA-AAAF5814663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5791524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23237" y="2194560"/>
            <a:ext cx="14156054" cy="7680960"/>
          </a:xfrm>
        </p:spPr>
        <p:txBody>
          <a:bodyPr anchor="b"/>
          <a:lstStyle>
            <a:lvl1pPr>
              <a:defRPr sz="1536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8659477" y="4739647"/>
            <a:ext cx="22219920" cy="23393400"/>
          </a:xfrm>
        </p:spPr>
        <p:txBody>
          <a:bodyPr anchor="t"/>
          <a:lstStyle>
            <a:lvl1pPr marL="0" indent="0">
              <a:buNone/>
              <a:defRPr sz="15360"/>
            </a:lvl1pPr>
            <a:lvl2pPr marL="2194560" indent="0">
              <a:buNone/>
              <a:defRPr sz="13440"/>
            </a:lvl2pPr>
            <a:lvl3pPr marL="4389120" indent="0">
              <a:buNone/>
              <a:defRPr sz="11520"/>
            </a:lvl3pPr>
            <a:lvl4pPr marL="6583680" indent="0">
              <a:buNone/>
              <a:defRPr sz="9600"/>
            </a:lvl4pPr>
            <a:lvl5pPr marL="8778240" indent="0">
              <a:buNone/>
              <a:defRPr sz="9600"/>
            </a:lvl5pPr>
            <a:lvl6pPr marL="10972800" indent="0">
              <a:buNone/>
              <a:defRPr sz="9600"/>
            </a:lvl6pPr>
            <a:lvl7pPr marL="13167360" indent="0">
              <a:buNone/>
              <a:defRPr sz="9600"/>
            </a:lvl7pPr>
            <a:lvl8pPr marL="15361920" indent="0">
              <a:buNone/>
              <a:defRPr sz="9600"/>
            </a:lvl8pPr>
            <a:lvl9pPr marL="17556480" indent="0">
              <a:buNone/>
              <a:defRPr sz="9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023237" y="9875520"/>
            <a:ext cx="14156054" cy="18295622"/>
          </a:xfrm>
        </p:spPr>
        <p:txBody>
          <a:bodyPr/>
          <a:lstStyle>
            <a:lvl1pPr marL="0" indent="0">
              <a:buNone/>
              <a:defRPr sz="7680"/>
            </a:lvl1pPr>
            <a:lvl2pPr marL="2194560" indent="0">
              <a:buNone/>
              <a:defRPr sz="6720"/>
            </a:lvl2pPr>
            <a:lvl3pPr marL="4389120" indent="0">
              <a:buNone/>
              <a:defRPr sz="5760"/>
            </a:lvl3pPr>
            <a:lvl4pPr marL="6583680" indent="0">
              <a:buNone/>
              <a:defRPr sz="4800"/>
            </a:lvl4pPr>
            <a:lvl5pPr marL="8778240" indent="0">
              <a:buNone/>
              <a:defRPr sz="4800"/>
            </a:lvl5pPr>
            <a:lvl6pPr marL="10972800" indent="0">
              <a:buNone/>
              <a:defRPr sz="4800"/>
            </a:lvl6pPr>
            <a:lvl7pPr marL="13167360" indent="0">
              <a:buNone/>
              <a:defRPr sz="4800"/>
            </a:lvl7pPr>
            <a:lvl8pPr marL="15361920" indent="0">
              <a:buNone/>
              <a:defRPr sz="4800"/>
            </a:lvl8pPr>
            <a:lvl9pPr marL="17556480" indent="0">
              <a:buNone/>
              <a:defRPr sz="48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DA61C5-38A2-42C9-AB3F-12AEA901594A}" type="datetimeFigureOut">
              <a:rPr lang="en-US" smtClean="0"/>
              <a:t>5/3/2017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00E4F4-B427-4A47-9FFA-AAAF5814663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2350087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DA61C5-38A2-42C9-AB3F-12AEA901594A}" type="datetimeFigureOut">
              <a:rPr lang="en-US" smtClean="0"/>
              <a:t>5/3/2017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00E4F4-B427-4A47-9FFA-AAAF5814663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3514790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31409642" y="1752600"/>
            <a:ext cx="9464040" cy="27896822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017522" y="1752600"/>
            <a:ext cx="27843480" cy="27896822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DA61C5-38A2-42C9-AB3F-12AEA901594A}" type="datetimeFigureOut">
              <a:rPr lang="en-US" smtClean="0"/>
              <a:t>5/3/2017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00E4F4-B427-4A47-9FFA-AAAF5814663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4181472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3017520" y="1752607"/>
            <a:ext cx="37856160" cy="636270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017520" y="8763000"/>
            <a:ext cx="37856160" cy="2088642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3017520" y="30510487"/>
            <a:ext cx="9875520" cy="1752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576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3DA61C5-38A2-42C9-AB3F-12AEA901594A}" type="datetimeFigureOut">
              <a:rPr lang="en-US" smtClean="0"/>
              <a:t>5/3/2017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4538960" y="30510487"/>
            <a:ext cx="14813280" cy="1752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576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0998160" y="30510487"/>
            <a:ext cx="9875520" cy="1752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576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900E4F4-B427-4A47-9FFA-AAAF5814663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4976598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4389120" rtl="0" eaLnBrk="1" latinLnBrk="0" hangingPunct="1">
        <a:lnSpc>
          <a:spcPct val="90000"/>
        </a:lnSpc>
        <a:spcBef>
          <a:spcPct val="0"/>
        </a:spcBef>
        <a:buNone/>
        <a:defRPr sz="2112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097280" indent="-1097280" algn="l" defTabSz="4389120" rtl="0" eaLnBrk="1" latinLnBrk="0" hangingPunct="1">
        <a:lnSpc>
          <a:spcPct val="90000"/>
        </a:lnSpc>
        <a:spcBef>
          <a:spcPts val="4800"/>
        </a:spcBef>
        <a:buFont typeface="Arial" panose="020B0604020202020204" pitchFamily="34" charset="0"/>
        <a:buChar char="•"/>
        <a:defRPr sz="13440" kern="1200">
          <a:solidFill>
            <a:schemeClr val="tx1"/>
          </a:solidFill>
          <a:latin typeface="+mn-lt"/>
          <a:ea typeface="+mn-ea"/>
          <a:cs typeface="+mn-cs"/>
        </a:defRPr>
      </a:lvl1pPr>
      <a:lvl2pPr marL="3291840" indent="-1097280" algn="l" defTabSz="4389120" rtl="0" eaLnBrk="1" latinLnBrk="0" hangingPunct="1">
        <a:lnSpc>
          <a:spcPct val="90000"/>
        </a:lnSpc>
        <a:spcBef>
          <a:spcPts val="2400"/>
        </a:spcBef>
        <a:buFont typeface="Arial" panose="020B0604020202020204" pitchFamily="34" charset="0"/>
        <a:buChar char="•"/>
        <a:defRPr sz="11520" kern="1200">
          <a:solidFill>
            <a:schemeClr val="tx1"/>
          </a:solidFill>
          <a:latin typeface="+mn-lt"/>
          <a:ea typeface="+mn-ea"/>
          <a:cs typeface="+mn-cs"/>
        </a:defRPr>
      </a:lvl2pPr>
      <a:lvl3pPr marL="5486400" indent="-1097280" algn="l" defTabSz="4389120" rtl="0" eaLnBrk="1" latinLnBrk="0" hangingPunct="1">
        <a:lnSpc>
          <a:spcPct val="90000"/>
        </a:lnSpc>
        <a:spcBef>
          <a:spcPts val="2400"/>
        </a:spcBef>
        <a:buFont typeface="Arial" panose="020B0604020202020204" pitchFamily="34" charset="0"/>
        <a:buChar char="•"/>
        <a:defRPr sz="9600" kern="1200">
          <a:solidFill>
            <a:schemeClr val="tx1"/>
          </a:solidFill>
          <a:latin typeface="+mn-lt"/>
          <a:ea typeface="+mn-ea"/>
          <a:cs typeface="+mn-cs"/>
        </a:defRPr>
      </a:lvl3pPr>
      <a:lvl4pPr marL="7680960" indent="-1097280" algn="l" defTabSz="4389120" rtl="0" eaLnBrk="1" latinLnBrk="0" hangingPunct="1">
        <a:lnSpc>
          <a:spcPct val="90000"/>
        </a:lnSpc>
        <a:spcBef>
          <a:spcPts val="2400"/>
        </a:spcBef>
        <a:buFont typeface="Arial" panose="020B0604020202020204" pitchFamily="34" charset="0"/>
        <a:buChar char="•"/>
        <a:defRPr sz="8640" kern="1200">
          <a:solidFill>
            <a:schemeClr val="tx1"/>
          </a:solidFill>
          <a:latin typeface="+mn-lt"/>
          <a:ea typeface="+mn-ea"/>
          <a:cs typeface="+mn-cs"/>
        </a:defRPr>
      </a:lvl4pPr>
      <a:lvl5pPr marL="9875520" indent="-1097280" algn="l" defTabSz="4389120" rtl="0" eaLnBrk="1" latinLnBrk="0" hangingPunct="1">
        <a:lnSpc>
          <a:spcPct val="90000"/>
        </a:lnSpc>
        <a:spcBef>
          <a:spcPts val="2400"/>
        </a:spcBef>
        <a:buFont typeface="Arial" panose="020B0604020202020204" pitchFamily="34" charset="0"/>
        <a:buChar char="•"/>
        <a:defRPr sz="8640" kern="1200">
          <a:solidFill>
            <a:schemeClr val="tx1"/>
          </a:solidFill>
          <a:latin typeface="+mn-lt"/>
          <a:ea typeface="+mn-ea"/>
          <a:cs typeface="+mn-cs"/>
        </a:defRPr>
      </a:lvl5pPr>
      <a:lvl6pPr marL="12070080" indent="-1097280" algn="l" defTabSz="4389120" rtl="0" eaLnBrk="1" latinLnBrk="0" hangingPunct="1">
        <a:lnSpc>
          <a:spcPct val="90000"/>
        </a:lnSpc>
        <a:spcBef>
          <a:spcPts val="2400"/>
        </a:spcBef>
        <a:buFont typeface="Arial" panose="020B0604020202020204" pitchFamily="34" charset="0"/>
        <a:buChar char="•"/>
        <a:defRPr sz="8640" kern="1200">
          <a:solidFill>
            <a:schemeClr val="tx1"/>
          </a:solidFill>
          <a:latin typeface="+mn-lt"/>
          <a:ea typeface="+mn-ea"/>
          <a:cs typeface="+mn-cs"/>
        </a:defRPr>
      </a:lvl6pPr>
      <a:lvl7pPr marL="14264640" indent="-1097280" algn="l" defTabSz="4389120" rtl="0" eaLnBrk="1" latinLnBrk="0" hangingPunct="1">
        <a:lnSpc>
          <a:spcPct val="90000"/>
        </a:lnSpc>
        <a:spcBef>
          <a:spcPts val="2400"/>
        </a:spcBef>
        <a:buFont typeface="Arial" panose="020B0604020202020204" pitchFamily="34" charset="0"/>
        <a:buChar char="•"/>
        <a:defRPr sz="8640" kern="1200">
          <a:solidFill>
            <a:schemeClr val="tx1"/>
          </a:solidFill>
          <a:latin typeface="+mn-lt"/>
          <a:ea typeface="+mn-ea"/>
          <a:cs typeface="+mn-cs"/>
        </a:defRPr>
      </a:lvl7pPr>
      <a:lvl8pPr marL="16459200" indent="-1097280" algn="l" defTabSz="4389120" rtl="0" eaLnBrk="1" latinLnBrk="0" hangingPunct="1">
        <a:lnSpc>
          <a:spcPct val="90000"/>
        </a:lnSpc>
        <a:spcBef>
          <a:spcPts val="2400"/>
        </a:spcBef>
        <a:buFont typeface="Arial" panose="020B0604020202020204" pitchFamily="34" charset="0"/>
        <a:buChar char="•"/>
        <a:defRPr sz="8640" kern="1200">
          <a:solidFill>
            <a:schemeClr val="tx1"/>
          </a:solidFill>
          <a:latin typeface="+mn-lt"/>
          <a:ea typeface="+mn-ea"/>
          <a:cs typeface="+mn-cs"/>
        </a:defRPr>
      </a:lvl8pPr>
      <a:lvl9pPr marL="18653760" indent="-1097280" algn="l" defTabSz="4389120" rtl="0" eaLnBrk="1" latinLnBrk="0" hangingPunct="1">
        <a:lnSpc>
          <a:spcPct val="90000"/>
        </a:lnSpc>
        <a:spcBef>
          <a:spcPts val="2400"/>
        </a:spcBef>
        <a:buFont typeface="Arial" panose="020B0604020202020204" pitchFamily="34" charset="0"/>
        <a:buChar char="•"/>
        <a:defRPr sz="864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389120" rtl="0" eaLnBrk="1" latinLnBrk="0" hangingPunct="1">
        <a:defRPr sz="8640" kern="1200">
          <a:solidFill>
            <a:schemeClr val="tx1"/>
          </a:solidFill>
          <a:latin typeface="+mn-lt"/>
          <a:ea typeface="+mn-ea"/>
          <a:cs typeface="+mn-cs"/>
        </a:defRPr>
      </a:lvl1pPr>
      <a:lvl2pPr marL="2194560" algn="l" defTabSz="4389120" rtl="0" eaLnBrk="1" latinLnBrk="0" hangingPunct="1">
        <a:defRPr sz="8640" kern="1200">
          <a:solidFill>
            <a:schemeClr val="tx1"/>
          </a:solidFill>
          <a:latin typeface="+mn-lt"/>
          <a:ea typeface="+mn-ea"/>
          <a:cs typeface="+mn-cs"/>
        </a:defRPr>
      </a:lvl2pPr>
      <a:lvl3pPr marL="4389120" algn="l" defTabSz="4389120" rtl="0" eaLnBrk="1" latinLnBrk="0" hangingPunct="1">
        <a:defRPr sz="8640" kern="1200">
          <a:solidFill>
            <a:schemeClr val="tx1"/>
          </a:solidFill>
          <a:latin typeface="+mn-lt"/>
          <a:ea typeface="+mn-ea"/>
          <a:cs typeface="+mn-cs"/>
        </a:defRPr>
      </a:lvl3pPr>
      <a:lvl4pPr marL="6583680" algn="l" defTabSz="4389120" rtl="0" eaLnBrk="1" latinLnBrk="0" hangingPunct="1">
        <a:defRPr sz="8640" kern="1200">
          <a:solidFill>
            <a:schemeClr val="tx1"/>
          </a:solidFill>
          <a:latin typeface="+mn-lt"/>
          <a:ea typeface="+mn-ea"/>
          <a:cs typeface="+mn-cs"/>
        </a:defRPr>
      </a:lvl4pPr>
      <a:lvl5pPr marL="8778240" algn="l" defTabSz="4389120" rtl="0" eaLnBrk="1" latinLnBrk="0" hangingPunct="1">
        <a:defRPr sz="8640" kern="1200">
          <a:solidFill>
            <a:schemeClr val="tx1"/>
          </a:solidFill>
          <a:latin typeface="+mn-lt"/>
          <a:ea typeface="+mn-ea"/>
          <a:cs typeface="+mn-cs"/>
        </a:defRPr>
      </a:lvl5pPr>
      <a:lvl6pPr marL="10972800" algn="l" defTabSz="4389120" rtl="0" eaLnBrk="1" latinLnBrk="0" hangingPunct="1">
        <a:defRPr sz="8640" kern="1200">
          <a:solidFill>
            <a:schemeClr val="tx1"/>
          </a:solidFill>
          <a:latin typeface="+mn-lt"/>
          <a:ea typeface="+mn-ea"/>
          <a:cs typeface="+mn-cs"/>
        </a:defRPr>
      </a:lvl6pPr>
      <a:lvl7pPr marL="13167360" algn="l" defTabSz="4389120" rtl="0" eaLnBrk="1" latinLnBrk="0" hangingPunct="1">
        <a:defRPr sz="8640" kern="1200">
          <a:solidFill>
            <a:schemeClr val="tx1"/>
          </a:solidFill>
          <a:latin typeface="+mn-lt"/>
          <a:ea typeface="+mn-ea"/>
          <a:cs typeface="+mn-cs"/>
        </a:defRPr>
      </a:lvl7pPr>
      <a:lvl8pPr marL="15361920" algn="l" defTabSz="4389120" rtl="0" eaLnBrk="1" latinLnBrk="0" hangingPunct="1">
        <a:defRPr sz="8640" kern="1200">
          <a:solidFill>
            <a:schemeClr val="tx1"/>
          </a:solidFill>
          <a:latin typeface="+mn-lt"/>
          <a:ea typeface="+mn-ea"/>
          <a:cs typeface="+mn-cs"/>
        </a:defRPr>
      </a:lvl8pPr>
      <a:lvl9pPr marL="17556480" algn="l" defTabSz="4389120" rtl="0" eaLnBrk="1" latinLnBrk="0" hangingPunct="1">
        <a:defRPr sz="864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13" Type="http://schemas.openxmlformats.org/officeDocument/2006/relationships/image" Target="../media/image10.emf"/><Relationship Id="rId3" Type="http://schemas.openxmlformats.org/officeDocument/2006/relationships/image" Target="../media/image1.png"/><Relationship Id="rId7" Type="http://schemas.openxmlformats.org/officeDocument/2006/relationships/image" Target="../media/image5.png"/><Relationship Id="rId12" Type="http://schemas.openxmlformats.org/officeDocument/2006/relationships/chart" Target="../charts/chart1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11" Type="http://schemas.openxmlformats.org/officeDocument/2006/relationships/image" Target="../media/image9.png"/><Relationship Id="rId5" Type="http://schemas.openxmlformats.org/officeDocument/2006/relationships/image" Target="../media/image3.png"/><Relationship Id="rId10" Type="http://schemas.openxmlformats.org/officeDocument/2006/relationships/image" Target="../media/image8.gif"/><Relationship Id="rId4" Type="http://schemas.openxmlformats.org/officeDocument/2006/relationships/image" Target="../media/image2.png"/><Relationship Id="rId9" Type="http://schemas.openxmlformats.org/officeDocument/2006/relationships/image" Target="../media/image7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Rectangle 19"/>
          <p:cNvSpPr/>
          <p:nvPr/>
        </p:nvSpPr>
        <p:spPr>
          <a:xfrm>
            <a:off x="9161814" y="-293553"/>
            <a:ext cx="34664072" cy="4937601"/>
          </a:xfrm>
          <a:prstGeom prst="rect">
            <a:avLst/>
          </a:prstGeom>
          <a:blipFill dpi="0" rotWithShape="1">
            <a:blip r:embed="rId3">
              <a:alphaModFix amt="34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5" name="Rectangle 14"/>
          <p:cNvSpPr/>
          <p:nvPr/>
        </p:nvSpPr>
        <p:spPr>
          <a:xfrm>
            <a:off x="28140157" y="22831196"/>
            <a:ext cx="14882363" cy="9071640"/>
          </a:xfrm>
          <a:prstGeom prst="rect">
            <a:avLst/>
          </a:prstGeom>
          <a:solidFill>
            <a:schemeClr val="bg1"/>
          </a:solidFill>
          <a:ln w="38100">
            <a:solidFill>
              <a:schemeClr val="accent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marL="1104900" indent="-685800">
              <a:buFont typeface="Arial" panose="020B0604020202020204" pitchFamily="34" charset="0"/>
              <a:buChar char="•"/>
            </a:pPr>
            <a:endParaRPr lang="en-US" sz="4800" dirty="0">
              <a:solidFill>
                <a:schemeClr val="tx1"/>
              </a:solidFill>
            </a:endParaRPr>
          </a:p>
          <a:p>
            <a:pPr marL="1104900" indent="-685800">
              <a:buFont typeface="Arial" panose="020B0604020202020204" pitchFamily="34" charset="0"/>
              <a:buChar char="•"/>
            </a:pPr>
            <a:endParaRPr lang="en-US" sz="4800" dirty="0">
              <a:solidFill>
                <a:schemeClr val="tx1"/>
              </a:solidFill>
            </a:endParaRPr>
          </a:p>
          <a:p>
            <a:pPr marL="1104900" indent="-685800">
              <a:buFont typeface="Arial" panose="020B0604020202020204" pitchFamily="34" charset="0"/>
              <a:buChar char="•"/>
            </a:pPr>
            <a:endParaRPr lang="en-US" sz="4800" dirty="0">
              <a:solidFill>
                <a:schemeClr val="tx1"/>
              </a:solidFill>
            </a:endParaRPr>
          </a:p>
          <a:p>
            <a:pPr marL="1104900" indent="-685800">
              <a:buFont typeface="Arial" panose="020B0604020202020204" pitchFamily="34" charset="0"/>
              <a:buChar char="•"/>
            </a:pPr>
            <a:endParaRPr lang="en-US" sz="4800" dirty="0">
              <a:solidFill>
                <a:schemeClr val="tx1"/>
              </a:solidFill>
            </a:endParaRPr>
          </a:p>
          <a:p>
            <a:pPr marL="1104900" indent="-685800">
              <a:buFont typeface="Arial" panose="020B0604020202020204" pitchFamily="34" charset="0"/>
              <a:buChar char="•"/>
            </a:pPr>
            <a:endParaRPr lang="en-US" sz="4800" dirty="0">
              <a:solidFill>
                <a:schemeClr val="tx1"/>
              </a:solidFill>
            </a:endParaRPr>
          </a:p>
          <a:p>
            <a:pPr marL="419100" algn="ctr"/>
            <a:endParaRPr lang="en-US" sz="4800" dirty="0">
              <a:solidFill>
                <a:schemeClr val="tx1"/>
              </a:solidFill>
            </a:endParaRPr>
          </a:p>
          <a:p>
            <a:pPr marL="419100" algn="ctr"/>
            <a:endParaRPr lang="en-US" sz="4800" dirty="0">
              <a:solidFill>
                <a:schemeClr val="tx1"/>
              </a:solidFill>
            </a:endParaRPr>
          </a:p>
          <a:p>
            <a:pPr marL="1104900" indent="-685800">
              <a:buFont typeface="Arial" panose="020B0604020202020204" pitchFamily="34" charset="0"/>
              <a:buChar char="•"/>
            </a:pPr>
            <a:r>
              <a:rPr lang="en-US" sz="3600" dirty="0">
                <a:solidFill>
                  <a:schemeClr val="tx1"/>
                </a:solidFill>
              </a:rPr>
              <a:t>Our team would like to thank the entire Chemical Engineering Department for their guidance and assistance. We would also like to thank Kurtis from Eddy Pumps for providing pricing information.</a:t>
            </a:r>
          </a:p>
          <a:p>
            <a:pPr marL="1104900" indent="-685800">
              <a:buFont typeface="Arial" panose="020B0604020202020204" pitchFamily="34" charset="0"/>
              <a:buChar char="•"/>
            </a:pPr>
            <a:endParaRPr lang="en-US" sz="3600" dirty="0">
              <a:solidFill>
                <a:schemeClr val="tx1"/>
              </a:solidFill>
            </a:endParaRPr>
          </a:p>
          <a:p>
            <a:pPr marL="419100"/>
            <a:r>
              <a:rPr lang="en-US" sz="3600" dirty="0"/>
              <a:t>/</a:t>
            </a:r>
          </a:p>
          <a:p>
            <a:pPr marL="1104900" indent="-685800">
              <a:buFont typeface="Arial" panose="020B0604020202020204" pitchFamily="34" charset="0"/>
              <a:buChar char="•"/>
            </a:pPr>
            <a:endParaRPr lang="en-US" sz="3600" dirty="0">
              <a:solidFill>
                <a:schemeClr val="tx1"/>
              </a:solidFill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25720" y="1049482"/>
            <a:ext cx="7801408" cy="3160597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10874935" y="79394"/>
            <a:ext cx="3051810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8000" b="1" dirty="0"/>
              <a:t>Manufacturing  Nylon  66  from  the  Ground  Up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1824062" y="3411453"/>
            <a:ext cx="30518100" cy="12092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              </a:t>
            </a:r>
            <a:r>
              <a:rPr lang="en-US" sz="6800" dirty="0"/>
              <a:t>Team USA     Leif Burgess     Kevin LaSalle     Erin Tiedemann    </a:t>
            </a:r>
          </a:p>
        </p:txBody>
      </p:sp>
      <p:cxnSp>
        <p:nvCxnSpPr>
          <p:cNvPr id="10" name="Straight Connector 9"/>
          <p:cNvCxnSpPr/>
          <p:nvPr/>
        </p:nvCxnSpPr>
        <p:spPr>
          <a:xfrm>
            <a:off x="952500" y="4596521"/>
            <a:ext cx="42070020" cy="0"/>
          </a:xfrm>
          <a:prstGeom prst="line">
            <a:avLst/>
          </a:prstGeom>
          <a:ln w="38100">
            <a:solidFill>
              <a:schemeClr val="accent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Rectangle 10"/>
          <p:cNvSpPr/>
          <p:nvPr/>
        </p:nvSpPr>
        <p:spPr>
          <a:xfrm>
            <a:off x="838200" y="5105400"/>
            <a:ext cx="10629900" cy="17030700"/>
          </a:xfrm>
          <a:prstGeom prst="rect">
            <a:avLst/>
          </a:prstGeom>
          <a:solidFill>
            <a:schemeClr val="bg1"/>
          </a:solidFill>
          <a:ln w="38100">
            <a:solidFill>
              <a:schemeClr val="accent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marL="1104900" indent="-685800">
              <a:buFont typeface="Arial" panose="020B0604020202020204" pitchFamily="34" charset="0"/>
              <a:buChar char="•"/>
            </a:pPr>
            <a:endParaRPr lang="en-US" sz="4800" dirty="0">
              <a:solidFill>
                <a:schemeClr val="tx1"/>
              </a:solidFill>
            </a:endParaRPr>
          </a:p>
          <a:p>
            <a:pPr marL="1104900" indent="-685800">
              <a:buFont typeface="Arial" panose="020B0604020202020204" pitchFamily="34" charset="0"/>
              <a:buChar char="•"/>
            </a:pPr>
            <a:r>
              <a:rPr lang="en-US" sz="4600" dirty="0">
                <a:solidFill>
                  <a:schemeClr val="tx1"/>
                </a:solidFill>
              </a:rPr>
              <a:t>Class 4 estimation </a:t>
            </a:r>
          </a:p>
          <a:p>
            <a:pPr marL="1104900" indent="-685800">
              <a:buFont typeface="Arial" panose="020B0604020202020204" pitchFamily="34" charset="0"/>
              <a:buChar char="•"/>
            </a:pPr>
            <a:r>
              <a:rPr lang="en-US" sz="4600" dirty="0">
                <a:solidFill>
                  <a:schemeClr val="tx1"/>
                </a:solidFill>
              </a:rPr>
              <a:t>85 million pounds annually</a:t>
            </a:r>
          </a:p>
          <a:p>
            <a:pPr marL="1104900" indent="-685800">
              <a:buFont typeface="Arial" panose="020B0604020202020204" pitchFamily="34" charset="0"/>
              <a:buChar char="•"/>
            </a:pPr>
            <a:r>
              <a:rPr lang="en-US" sz="4600" dirty="0">
                <a:solidFill>
                  <a:schemeClr val="tx1"/>
                </a:solidFill>
              </a:rPr>
              <a:t>Parameters of Interest</a:t>
            </a:r>
          </a:p>
          <a:p>
            <a:pPr marL="2948330" lvl="1" indent="-685800">
              <a:buFont typeface="Arial" panose="020B0604020202020204" pitchFamily="34" charset="0"/>
              <a:buChar char="•"/>
            </a:pPr>
            <a:r>
              <a:rPr lang="en-US" sz="4600" dirty="0">
                <a:solidFill>
                  <a:schemeClr val="tx1"/>
                </a:solidFill>
              </a:rPr>
              <a:t>Minimize Branching</a:t>
            </a:r>
          </a:p>
          <a:p>
            <a:pPr marL="2948330" lvl="1" indent="-685800">
              <a:buFont typeface="Arial" panose="020B0604020202020204" pitchFamily="34" charset="0"/>
              <a:buChar char="•"/>
            </a:pPr>
            <a:r>
              <a:rPr lang="en-US" sz="4600" dirty="0">
                <a:solidFill>
                  <a:schemeClr val="tx1"/>
                </a:solidFill>
              </a:rPr>
              <a:t>Controlled Viscosity</a:t>
            </a:r>
          </a:p>
          <a:p>
            <a:pPr marL="1104900" indent="-685800">
              <a:buFont typeface="Arial" panose="020B0604020202020204" pitchFamily="34" charset="0"/>
              <a:buChar char="•"/>
            </a:pPr>
            <a:r>
              <a:rPr lang="en-US" sz="4600" dirty="0">
                <a:solidFill>
                  <a:schemeClr val="tx1"/>
                </a:solidFill>
              </a:rPr>
              <a:t>Safety</a:t>
            </a:r>
          </a:p>
          <a:p>
            <a:pPr marL="2948330" lvl="1" indent="-685800">
              <a:buFont typeface="Arial" panose="020B0604020202020204" pitchFamily="34" charset="0"/>
              <a:buChar char="•"/>
            </a:pPr>
            <a:endParaRPr lang="en-US" sz="4800" dirty="0">
              <a:solidFill>
                <a:schemeClr val="tx1"/>
              </a:solidFill>
            </a:endParaRPr>
          </a:p>
          <a:p>
            <a:pPr marL="1104900" indent="-685800">
              <a:buFont typeface="Arial" panose="020B0604020202020204" pitchFamily="34" charset="0"/>
              <a:buChar char="•"/>
            </a:pPr>
            <a:r>
              <a:rPr lang="en-US" sz="4600" dirty="0">
                <a:solidFill>
                  <a:schemeClr val="tx1"/>
                </a:solidFill>
              </a:rPr>
              <a:t>What is Nylon 66?</a:t>
            </a:r>
          </a:p>
          <a:p>
            <a:pPr marL="419100"/>
            <a:endParaRPr lang="en-US" sz="4800" b="1" dirty="0">
              <a:solidFill>
                <a:schemeClr val="tx1"/>
              </a:solidFill>
            </a:endParaRPr>
          </a:p>
          <a:p>
            <a:pPr marL="419100"/>
            <a:endParaRPr lang="en-US" sz="4800" b="1" dirty="0">
              <a:solidFill>
                <a:schemeClr val="tx1"/>
              </a:solidFill>
            </a:endParaRPr>
          </a:p>
          <a:p>
            <a:pPr marL="419100"/>
            <a:endParaRPr lang="en-US" sz="4800" b="1" dirty="0">
              <a:solidFill>
                <a:schemeClr val="tx1"/>
              </a:solidFill>
            </a:endParaRPr>
          </a:p>
          <a:p>
            <a:pPr marL="419100"/>
            <a:endParaRPr lang="en-US" sz="4800" b="1" dirty="0">
              <a:solidFill>
                <a:schemeClr val="tx1"/>
              </a:solidFill>
            </a:endParaRPr>
          </a:p>
          <a:p>
            <a:pPr marL="419100"/>
            <a:endParaRPr lang="en-US" sz="4800" b="1" dirty="0">
              <a:solidFill>
                <a:schemeClr val="tx1"/>
              </a:solidFill>
            </a:endParaRPr>
          </a:p>
          <a:p>
            <a:pPr marL="1104900" indent="-685800">
              <a:buFont typeface="Arial" panose="020B0604020202020204" pitchFamily="34" charset="0"/>
              <a:buChar char="•"/>
            </a:pPr>
            <a:r>
              <a:rPr lang="en-US" sz="4600" dirty="0">
                <a:solidFill>
                  <a:schemeClr val="tx1"/>
                </a:solidFill>
              </a:rPr>
              <a:t>Why Nylon 66?</a:t>
            </a:r>
          </a:p>
          <a:p>
            <a:pPr marL="419100"/>
            <a:r>
              <a:rPr lang="en-US" sz="4800" dirty="0">
                <a:solidFill>
                  <a:schemeClr val="tx1"/>
                </a:solidFill>
              </a:rPr>
              <a:t> </a:t>
            </a:r>
          </a:p>
          <a:p>
            <a:pPr marL="419100"/>
            <a:endParaRPr lang="en-US" sz="4800" dirty="0">
              <a:solidFill>
                <a:schemeClr val="tx1"/>
              </a:solidFill>
            </a:endParaRPr>
          </a:p>
          <a:p>
            <a:pPr marL="419100"/>
            <a:endParaRPr lang="en-US" sz="4800" dirty="0">
              <a:solidFill>
                <a:schemeClr val="tx1"/>
              </a:solidFill>
            </a:endParaRPr>
          </a:p>
          <a:p>
            <a:pPr marL="419100"/>
            <a:endParaRPr lang="en-US" sz="4800" dirty="0">
              <a:solidFill>
                <a:schemeClr val="tx1"/>
              </a:solidFill>
            </a:endParaRPr>
          </a:p>
          <a:p>
            <a:pPr marL="419100"/>
            <a:endParaRPr lang="en-US" sz="4800" dirty="0">
              <a:solidFill>
                <a:schemeClr val="tx1"/>
              </a:solidFill>
            </a:endParaRPr>
          </a:p>
          <a:p>
            <a:pPr marL="419100"/>
            <a:endParaRPr lang="en-US" sz="4800" dirty="0">
              <a:solidFill>
                <a:schemeClr val="tx1"/>
              </a:solidFill>
            </a:endParaRPr>
          </a:p>
          <a:p>
            <a:pPr marL="419100"/>
            <a:endParaRPr lang="en-US" sz="4800" dirty="0">
              <a:solidFill>
                <a:schemeClr val="tx1"/>
              </a:solidFill>
            </a:endParaRPr>
          </a:p>
          <a:p>
            <a:pPr marL="419100"/>
            <a:endParaRPr lang="en-US" sz="4800" dirty="0">
              <a:solidFill>
                <a:schemeClr val="tx1"/>
              </a:solidFill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12496800" y="5105400"/>
            <a:ext cx="30525720" cy="17030700"/>
          </a:xfrm>
          <a:prstGeom prst="rect">
            <a:avLst/>
          </a:prstGeom>
          <a:solidFill>
            <a:schemeClr val="bg1"/>
          </a:solidFill>
          <a:ln w="38100">
            <a:solidFill>
              <a:schemeClr val="accent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endParaRPr lang="en-US" sz="4800" dirty="0">
              <a:solidFill>
                <a:schemeClr val="tx1"/>
              </a:solidFill>
            </a:endParaRPr>
          </a:p>
          <a:p>
            <a:pPr algn="ctr"/>
            <a:endParaRPr lang="en-US" sz="4800" dirty="0">
              <a:solidFill>
                <a:schemeClr val="tx1"/>
              </a:solidFill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12374827" y="22831196"/>
            <a:ext cx="14935200" cy="9071640"/>
          </a:xfrm>
          <a:prstGeom prst="rect">
            <a:avLst/>
          </a:prstGeom>
          <a:solidFill>
            <a:schemeClr val="bg1"/>
          </a:solidFill>
          <a:ln w="38100">
            <a:solidFill>
              <a:schemeClr val="accent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marL="419100"/>
            <a:endParaRPr lang="en-US" sz="4400" dirty="0">
              <a:solidFill>
                <a:schemeClr val="tx1"/>
              </a:solidFill>
            </a:endParaRPr>
          </a:p>
          <a:p>
            <a:pPr marL="419100"/>
            <a:endParaRPr lang="en-US" sz="4400" dirty="0">
              <a:solidFill>
                <a:schemeClr val="tx1"/>
              </a:solidFill>
            </a:endParaRPr>
          </a:p>
          <a:p>
            <a:pPr marL="990600" indent="-571500" algn="just">
              <a:buFont typeface="Arial" panose="020B0604020202020204" pitchFamily="34" charset="0"/>
              <a:buChar char="•"/>
            </a:pPr>
            <a:endParaRPr lang="en-US" sz="4400" dirty="0">
              <a:solidFill>
                <a:schemeClr val="tx1"/>
              </a:solidFill>
            </a:endParaRPr>
          </a:p>
          <a:p>
            <a:pPr marL="419100"/>
            <a:endParaRPr lang="en-US" sz="4400" dirty="0">
              <a:solidFill>
                <a:schemeClr val="tx1"/>
              </a:solidFill>
            </a:endParaRPr>
          </a:p>
        </p:txBody>
      </p:sp>
      <p:sp>
        <p:nvSpPr>
          <p:cNvPr id="14" name="Rectangle 13"/>
          <p:cNvSpPr/>
          <p:nvPr/>
        </p:nvSpPr>
        <p:spPr>
          <a:xfrm>
            <a:off x="838200" y="22840920"/>
            <a:ext cx="10629900" cy="9061916"/>
          </a:xfrm>
          <a:prstGeom prst="rect">
            <a:avLst/>
          </a:prstGeom>
          <a:solidFill>
            <a:schemeClr val="bg1"/>
          </a:solidFill>
          <a:ln w="38100">
            <a:solidFill>
              <a:schemeClr val="accent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marL="1104900" indent="-685800">
              <a:buFont typeface="Arial" panose="020B0604020202020204" pitchFamily="34" charset="0"/>
              <a:buChar char="•"/>
            </a:pPr>
            <a:endParaRPr lang="en-US" sz="4800" dirty="0">
              <a:solidFill>
                <a:schemeClr val="tx1"/>
              </a:solidFill>
            </a:endParaRPr>
          </a:p>
          <a:p>
            <a:pPr marL="1104900" indent="-685800">
              <a:buFont typeface="Arial" panose="020B0604020202020204" pitchFamily="34" charset="0"/>
              <a:buChar char="•"/>
            </a:pPr>
            <a:endParaRPr lang="en-US" sz="4800" dirty="0">
              <a:solidFill>
                <a:schemeClr val="tx1"/>
              </a:solidFill>
            </a:endParaRPr>
          </a:p>
          <a:p>
            <a:pPr marL="1104900" indent="-685800">
              <a:buFont typeface="Arial" panose="020B0604020202020204" pitchFamily="34" charset="0"/>
              <a:buChar char="•"/>
            </a:pPr>
            <a:endParaRPr lang="en-US" sz="4800" dirty="0">
              <a:solidFill>
                <a:schemeClr val="tx1"/>
              </a:solidFill>
            </a:endParaRPr>
          </a:p>
          <a:p>
            <a:pPr marL="1104900" indent="-685800">
              <a:buFont typeface="Arial" panose="020B0604020202020204" pitchFamily="34" charset="0"/>
              <a:buChar char="•"/>
            </a:pPr>
            <a:endParaRPr lang="en-US" sz="4800" dirty="0">
              <a:solidFill>
                <a:schemeClr val="tx1"/>
              </a:solidFill>
            </a:endParaRPr>
          </a:p>
          <a:p>
            <a:pPr marL="1104900" indent="-685800">
              <a:buFont typeface="Arial" panose="020B0604020202020204" pitchFamily="34" charset="0"/>
              <a:buChar char="•"/>
            </a:pPr>
            <a:endParaRPr lang="en-US" sz="4800" dirty="0">
              <a:solidFill>
                <a:schemeClr val="tx1"/>
              </a:solidFill>
            </a:endParaRPr>
          </a:p>
          <a:p>
            <a:pPr marL="1104900" indent="-685800">
              <a:buFont typeface="Arial" panose="020B0604020202020204" pitchFamily="34" charset="0"/>
              <a:buChar char="•"/>
            </a:pPr>
            <a:endParaRPr lang="en-US" sz="4800" dirty="0">
              <a:solidFill>
                <a:schemeClr val="tx1"/>
              </a:solidFill>
            </a:endParaRPr>
          </a:p>
          <a:p>
            <a:pPr marL="1104900" indent="-685800">
              <a:buFont typeface="Arial" panose="020B0604020202020204" pitchFamily="34" charset="0"/>
              <a:buChar char="•"/>
            </a:pPr>
            <a:endParaRPr lang="en-US" sz="4800" dirty="0">
              <a:solidFill>
                <a:schemeClr val="tx1"/>
              </a:solidFill>
            </a:endParaRPr>
          </a:p>
          <a:p>
            <a:pPr marL="1104900" indent="-685800">
              <a:buFont typeface="Arial" panose="020B0604020202020204" pitchFamily="34" charset="0"/>
              <a:buChar char="•"/>
            </a:pPr>
            <a:endParaRPr lang="en-US" sz="4800" dirty="0">
              <a:solidFill>
                <a:schemeClr val="tx1"/>
              </a:solidFill>
            </a:endParaRPr>
          </a:p>
          <a:p>
            <a:pPr marL="1104900" indent="-685800">
              <a:buFont typeface="Arial" panose="020B0604020202020204" pitchFamily="34" charset="0"/>
              <a:buChar char="•"/>
            </a:pPr>
            <a:r>
              <a:rPr lang="en-US" sz="4600" dirty="0">
                <a:solidFill>
                  <a:schemeClr val="tx1"/>
                </a:solidFill>
              </a:rPr>
              <a:t>Highly exothermic reaction</a:t>
            </a:r>
          </a:p>
          <a:p>
            <a:pPr marL="1104900" indent="-685800">
              <a:buFont typeface="Arial" panose="020B0604020202020204" pitchFamily="34" charset="0"/>
              <a:buChar char="•"/>
            </a:pPr>
            <a:r>
              <a:rPr lang="en-US" sz="4600" dirty="0">
                <a:solidFill>
                  <a:schemeClr val="tx1"/>
                </a:solidFill>
              </a:rPr>
              <a:t>Block A</a:t>
            </a:r>
          </a:p>
          <a:p>
            <a:pPr marL="1104900" indent="-685800">
              <a:buFont typeface="Arial" panose="020B0604020202020204" pitchFamily="34" charset="0"/>
              <a:buChar char="•"/>
            </a:pPr>
            <a:r>
              <a:rPr lang="en-US" sz="4600" dirty="0">
                <a:solidFill>
                  <a:schemeClr val="tx1"/>
                </a:solidFill>
              </a:rPr>
              <a:t>Corrosion</a:t>
            </a:r>
          </a:p>
          <a:p>
            <a:pPr marL="419100"/>
            <a:endParaRPr lang="en-US" sz="4800" dirty="0">
              <a:solidFill>
                <a:schemeClr val="tx1"/>
              </a:solidFill>
            </a:endParaRPr>
          </a:p>
          <a:p>
            <a:pPr marL="1104900" indent="-685800">
              <a:buFont typeface="Arial" panose="020B0604020202020204" pitchFamily="34" charset="0"/>
              <a:buChar char="•"/>
            </a:pPr>
            <a:endParaRPr lang="en-US" sz="4800" dirty="0">
              <a:solidFill>
                <a:schemeClr val="tx1"/>
              </a:solidFill>
            </a:endParaRPr>
          </a:p>
          <a:p>
            <a:pPr marL="1104900" indent="-685800">
              <a:buFont typeface="Arial" panose="020B0604020202020204" pitchFamily="34" charset="0"/>
              <a:buChar char="•"/>
            </a:pPr>
            <a:endParaRPr lang="en-US" sz="4800" dirty="0">
              <a:solidFill>
                <a:schemeClr val="tx1"/>
              </a:solidFill>
            </a:endParaRPr>
          </a:p>
          <a:p>
            <a:pPr marL="419100"/>
            <a:endParaRPr lang="en-US" sz="4800" dirty="0">
              <a:solidFill>
                <a:schemeClr val="tx1"/>
              </a:solidFill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00370" y="23774910"/>
            <a:ext cx="5095677" cy="4539532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12496800" y="5105400"/>
            <a:ext cx="30525720" cy="830997"/>
          </a:xfrm>
          <a:prstGeom prst="rect">
            <a:avLst/>
          </a:prstGeom>
          <a:solidFill>
            <a:srgbClr val="003591"/>
          </a:solidFill>
        </p:spPr>
        <p:txBody>
          <a:bodyPr wrap="square" rtlCol="0">
            <a:spAutoFit/>
          </a:bodyPr>
          <a:lstStyle/>
          <a:p>
            <a:pPr lvl="0" algn="ctr"/>
            <a:r>
              <a:rPr lang="en-US" sz="4800" b="1" dirty="0">
                <a:solidFill>
                  <a:schemeClr val="bg1"/>
                </a:solidFill>
              </a:rPr>
              <a:t>Process Flow Diagram and Material Balance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850542" y="5105399"/>
            <a:ext cx="10629900" cy="830997"/>
          </a:xfrm>
          <a:prstGeom prst="rect">
            <a:avLst/>
          </a:prstGeom>
          <a:solidFill>
            <a:srgbClr val="003591"/>
          </a:solidFill>
        </p:spPr>
        <p:txBody>
          <a:bodyPr wrap="square" rtlCol="0">
            <a:spAutoFit/>
          </a:bodyPr>
          <a:lstStyle/>
          <a:p>
            <a:pPr marL="419100" lvl="0" algn="ctr"/>
            <a:r>
              <a:rPr lang="en-US" sz="4800" b="1" dirty="0">
                <a:solidFill>
                  <a:schemeClr val="bg1"/>
                </a:solidFill>
              </a:rPr>
              <a:t>Objectives</a:t>
            </a:r>
            <a:endParaRPr lang="en-US" sz="4800" dirty="0">
              <a:solidFill>
                <a:schemeClr val="bg1"/>
              </a:solidFill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857250" y="10076833"/>
            <a:ext cx="10629900" cy="830997"/>
          </a:xfrm>
          <a:prstGeom prst="rect">
            <a:avLst/>
          </a:prstGeom>
          <a:solidFill>
            <a:srgbClr val="003591"/>
          </a:solidFill>
        </p:spPr>
        <p:txBody>
          <a:bodyPr wrap="square" rtlCol="0">
            <a:spAutoFit/>
          </a:bodyPr>
          <a:lstStyle/>
          <a:p>
            <a:pPr marL="419100" lvl="0" algn="ctr"/>
            <a:r>
              <a:rPr lang="en-US" sz="4800" b="1" dirty="0">
                <a:solidFill>
                  <a:schemeClr val="bg1"/>
                </a:solidFill>
              </a:rPr>
              <a:t>Nylon 66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838200" y="22851915"/>
            <a:ext cx="10629900" cy="830997"/>
          </a:xfrm>
          <a:prstGeom prst="rect">
            <a:avLst/>
          </a:prstGeom>
          <a:solidFill>
            <a:srgbClr val="003591"/>
          </a:solidFill>
        </p:spPr>
        <p:txBody>
          <a:bodyPr wrap="square" rtlCol="0">
            <a:spAutoFit/>
          </a:bodyPr>
          <a:lstStyle/>
          <a:p>
            <a:pPr marL="419100" lvl="0" algn="ctr"/>
            <a:r>
              <a:rPr lang="en-US" sz="4800" b="1" dirty="0">
                <a:solidFill>
                  <a:schemeClr val="bg1"/>
                </a:solidFill>
              </a:rPr>
              <a:t>Safety and Other Considerations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12392722" y="22840920"/>
            <a:ext cx="14935200" cy="830997"/>
          </a:xfrm>
          <a:prstGeom prst="rect">
            <a:avLst/>
          </a:prstGeom>
          <a:solidFill>
            <a:srgbClr val="003591"/>
          </a:solidFill>
        </p:spPr>
        <p:txBody>
          <a:bodyPr wrap="square" rtlCol="0">
            <a:spAutoFit/>
          </a:bodyPr>
          <a:lstStyle/>
          <a:p>
            <a:pPr marL="419100" lvl="0" algn="ctr"/>
            <a:r>
              <a:rPr lang="en-US" sz="4800" b="1" dirty="0">
                <a:solidFill>
                  <a:schemeClr val="bg1"/>
                </a:solidFill>
              </a:rPr>
              <a:t>Economic Analysis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28140157" y="22840920"/>
            <a:ext cx="14882363" cy="830997"/>
          </a:xfrm>
          <a:prstGeom prst="rect">
            <a:avLst/>
          </a:prstGeom>
          <a:solidFill>
            <a:srgbClr val="003591"/>
          </a:solidFill>
        </p:spPr>
        <p:txBody>
          <a:bodyPr wrap="square" rtlCol="0">
            <a:spAutoFit/>
          </a:bodyPr>
          <a:lstStyle/>
          <a:p>
            <a:pPr marL="419100" lvl="0" algn="ctr"/>
            <a:r>
              <a:rPr lang="en-US" sz="4800" b="1" dirty="0">
                <a:solidFill>
                  <a:schemeClr val="bg1"/>
                </a:solidFill>
              </a:rPr>
              <a:t>Conclusions and Recommendations</a:t>
            </a:r>
          </a:p>
        </p:txBody>
      </p:sp>
      <p:sp>
        <p:nvSpPr>
          <p:cNvPr id="26" name="TextBox 25"/>
          <p:cNvSpPr txBox="1"/>
          <p:nvPr/>
        </p:nvSpPr>
        <p:spPr>
          <a:xfrm>
            <a:off x="21899932" y="24228794"/>
            <a:ext cx="5247773" cy="29238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19100" algn="ctr"/>
            <a:r>
              <a:rPr lang="en-US" sz="4600" b="1" dirty="0"/>
              <a:t>3.13$/kg</a:t>
            </a:r>
          </a:p>
          <a:p>
            <a:pPr marL="1104900" indent="-685800">
              <a:buFont typeface="Arial" panose="020B0604020202020204" pitchFamily="34" charset="0"/>
              <a:buChar char="•"/>
            </a:pPr>
            <a:r>
              <a:rPr lang="en-US" sz="4600" dirty="0"/>
              <a:t>DCFRR: 192%</a:t>
            </a:r>
          </a:p>
          <a:p>
            <a:pPr marL="1104900" indent="-685800">
              <a:buFont typeface="Arial" panose="020B0604020202020204" pitchFamily="34" charset="0"/>
              <a:buChar char="•"/>
            </a:pPr>
            <a:r>
              <a:rPr lang="en-US" sz="4600" dirty="0"/>
              <a:t>NPT:  0.25 </a:t>
            </a:r>
            <a:r>
              <a:rPr lang="en-US" sz="4600" dirty="0" err="1"/>
              <a:t>yrs</a:t>
            </a:r>
            <a:endParaRPr lang="en-US" sz="4600" dirty="0"/>
          </a:p>
          <a:p>
            <a:pPr marL="1104900" indent="-685800">
              <a:buFont typeface="Arial" panose="020B0604020202020204" pitchFamily="34" charset="0"/>
              <a:buChar char="•"/>
            </a:pPr>
            <a:r>
              <a:rPr lang="en-US" sz="4600" dirty="0" err="1"/>
              <a:t>NPV</a:t>
            </a:r>
            <a:r>
              <a:rPr lang="en-US" sz="1800" baseline="-25000" dirty="0" err="1"/>
              <a:t>i</a:t>
            </a:r>
            <a:r>
              <a:rPr lang="en-US" sz="1800" baseline="-25000" dirty="0"/>
              <a:t>=10%</a:t>
            </a:r>
            <a:r>
              <a:rPr lang="en-US" sz="4600" dirty="0"/>
              <a:t>:</a:t>
            </a:r>
            <a:r>
              <a:rPr lang="en-US" sz="2800" dirty="0"/>
              <a:t> </a:t>
            </a:r>
            <a:r>
              <a:rPr lang="en-US" sz="4600" dirty="0"/>
              <a:t>101 MM$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58249" y="16975698"/>
            <a:ext cx="3233111" cy="1846709"/>
          </a:xfrm>
          <a:prstGeom prst="rect">
            <a:avLst/>
          </a:prstGeom>
        </p:spPr>
      </p:pic>
      <p:pic>
        <p:nvPicPr>
          <p:cNvPr id="1028" name="Picture 4" descr="Image result for parachute.pn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87671" y="18719964"/>
            <a:ext cx="2892690" cy="26553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Image result for spandex shirt.png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80361" y="16194222"/>
            <a:ext cx="2199291" cy="26391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Image result for simple nylon 66 reaction mechanism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5584" y="11608799"/>
            <a:ext cx="7870414" cy="30548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6" name="Picture 12" descr="Image result for polymerization cartoon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592867">
            <a:off x="5699066" y="13952365"/>
            <a:ext cx="5859945" cy="15549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8" name="Picture 14" descr="Image result for toothbrush.png"/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9317013">
            <a:off x="1112085" y="18796614"/>
            <a:ext cx="2646691" cy="26466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8" name="TextBox 27"/>
          <p:cNvSpPr txBox="1"/>
          <p:nvPr/>
        </p:nvSpPr>
        <p:spPr>
          <a:xfrm>
            <a:off x="5738009" y="23625305"/>
            <a:ext cx="5314950" cy="54565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685800" indent="-685800">
              <a:buFont typeface="Arial" panose="020B0604020202020204" pitchFamily="34" charset="0"/>
              <a:buChar char="•"/>
            </a:pPr>
            <a:r>
              <a:rPr lang="en-US" sz="4600" dirty="0"/>
              <a:t>Ammonia</a:t>
            </a:r>
          </a:p>
          <a:p>
            <a:pPr marL="2529230" lvl="1" indent="-685800">
              <a:buSzPct val="80000"/>
              <a:buFont typeface="Wingdings" panose="05000000000000000000" pitchFamily="2" charset="2"/>
              <a:buChar char="Ø"/>
            </a:pPr>
            <a:r>
              <a:rPr lang="en-US" sz="4600" dirty="0"/>
              <a:t>Toxic</a:t>
            </a:r>
          </a:p>
          <a:p>
            <a:pPr marL="2529230" lvl="1" indent="-685800">
              <a:buSzPct val="80000"/>
              <a:buFont typeface="Wingdings" panose="05000000000000000000" pitchFamily="2" charset="2"/>
              <a:buChar char="Ø"/>
            </a:pPr>
            <a:r>
              <a:rPr lang="en-US" sz="4600" dirty="0"/>
              <a:t>20 g/</a:t>
            </a:r>
            <a:r>
              <a:rPr lang="en-US" sz="4600" dirty="0" err="1"/>
              <a:t>hr</a:t>
            </a:r>
            <a:endParaRPr lang="en-US" sz="4600" dirty="0"/>
          </a:p>
          <a:p>
            <a:pPr marL="685800" indent="-685800">
              <a:buFont typeface="Arial" panose="020B0604020202020204" pitchFamily="34" charset="0"/>
              <a:buChar char="•"/>
            </a:pPr>
            <a:r>
              <a:rPr lang="en-US" sz="4600" dirty="0"/>
              <a:t>Cyclopentanone</a:t>
            </a:r>
          </a:p>
          <a:p>
            <a:pPr marL="2529230" lvl="1" indent="-685800">
              <a:buSzPct val="80000"/>
              <a:buFont typeface="Wingdings" panose="05000000000000000000" pitchFamily="2" charset="2"/>
              <a:buChar char="Ø"/>
            </a:pPr>
            <a:r>
              <a:rPr lang="en-US" sz="4600" dirty="0"/>
              <a:t>Explosive</a:t>
            </a:r>
          </a:p>
          <a:p>
            <a:pPr marL="2529230" lvl="1" indent="-685800">
              <a:buSzPct val="80000"/>
              <a:buFont typeface="Wingdings" panose="05000000000000000000" pitchFamily="2" charset="2"/>
              <a:buChar char="Ø"/>
            </a:pPr>
            <a:r>
              <a:rPr lang="en-US" sz="4600" dirty="0"/>
              <a:t>506 g/</a:t>
            </a:r>
            <a:r>
              <a:rPr lang="en-US" sz="4600" dirty="0" err="1"/>
              <a:t>hr</a:t>
            </a:r>
            <a:endParaRPr lang="en-US" sz="4600" dirty="0"/>
          </a:p>
          <a:p>
            <a:endParaRPr lang="en-US" dirty="0"/>
          </a:p>
        </p:txBody>
      </p:sp>
      <p:sp>
        <p:nvSpPr>
          <p:cNvPr id="38" name="TextBox 37"/>
          <p:cNvSpPr txBox="1"/>
          <p:nvPr/>
        </p:nvSpPr>
        <p:spPr>
          <a:xfrm>
            <a:off x="22013054" y="28314442"/>
            <a:ext cx="5021527" cy="474867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19100" algn="ctr"/>
            <a:r>
              <a:rPr lang="en-US" sz="4600" b="1" dirty="0"/>
              <a:t>2.50$/kg</a:t>
            </a:r>
          </a:p>
          <a:p>
            <a:pPr marL="1104900" indent="-685800">
              <a:buFont typeface="Arial" panose="020B0604020202020204" pitchFamily="34" charset="0"/>
              <a:buChar char="•"/>
            </a:pPr>
            <a:r>
              <a:rPr lang="en-US" sz="4600" dirty="0"/>
              <a:t>DCFRR: 68%</a:t>
            </a:r>
          </a:p>
          <a:p>
            <a:pPr marL="1104900" indent="-685800">
              <a:buFont typeface="Arial" panose="020B0604020202020204" pitchFamily="34" charset="0"/>
              <a:buChar char="•"/>
            </a:pPr>
            <a:r>
              <a:rPr lang="en-US" sz="4600" dirty="0"/>
              <a:t>NPT:  1.4 </a:t>
            </a:r>
            <a:r>
              <a:rPr lang="en-US" sz="4600" dirty="0" err="1"/>
              <a:t>yrs</a:t>
            </a:r>
            <a:endParaRPr lang="en-US" sz="4600" dirty="0"/>
          </a:p>
          <a:p>
            <a:pPr marL="1104900" indent="-685800">
              <a:buFont typeface="Arial" panose="020B0604020202020204" pitchFamily="34" charset="0"/>
              <a:buChar char="•"/>
            </a:pPr>
            <a:r>
              <a:rPr lang="en-US" sz="4600" dirty="0" err="1"/>
              <a:t>NPV</a:t>
            </a:r>
            <a:r>
              <a:rPr lang="en-US" sz="1800" baseline="-25000" dirty="0" err="1"/>
              <a:t>i</a:t>
            </a:r>
            <a:r>
              <a:rPr lang="en-US" sz="1800" baseline="-25000" dirty="0"/>
              <a:t>=10%</a:t>
            </a:r>
            <a:r>
              <a:rPr lang="en-US" sz="4600" dirty="0"/>
              <a:t>:</a:t>
            </a:r>
            <a:r>
              <a:rPr lang="en-US" sz="2800" dirty="0"/>
              <a:t> </a:t>
            </a:r>
            <a:r>
              <a:rPr lang="en-US" sz="4600" dirty="0"/>
              <a:t>21 MM$</a:t>
            </a:r>
          </a:p>
          <a:p>
            <a:pPr marL="1104900" indent="-685800">
              <a:buFont typeface="Arial" panose="020B0604020202020204" pitchFamily="34" charset="0"/>
              <a:buChar char="•"/>
            </a:pPr>
            <a:endParaRPr lang="en-US" sz="4600" dirty="0"/>
          </a:p>
          <a:p>
            <a:endParaRPr lang="en-US" dirty="0"/>
          </a:p>
        </p:txBody>
      </p:sp>
      <p:graphicFrame>
        <p:nvGraphicFramePr>
          <p:cNvPr id="43" name="Chart 42">
            <a:extLst>
              <a:ext uri="{FF2B5EF4-FFF2-40B4-BE49-F238E27FC236}">
                <a16:creationId xmlns:a16="http://schemas.microsoft.com/office/drawing/2014/main" id="{62854C0A-0FF4-4DE6-9002-40C7B4F53C5C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067478471"/>
              </p:ext>
            </p:extLst>
          </p:nvPr>
        </p:nvGraphicFramePr>
        <p:xfrm>
          <a:off x="12725400" y="24228794"/>
          <a:ext cx="9563099" cy="689890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12"/>
          </a:graphicData>
        </a:graphic>
      </p:graphicFrame>
      <p:pic>
        <p:nvPicPr>
          <p:cNvPr id="18" name="Picture 17"/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12807042" y="6229315"/>
            <a:ext cx="29686391" cy="15633001"/>
          </a:xfrm>
          <a:prstGeom prst="rect">
            <a:avLst/>
          </a:prstGeom>
        </p:spPr>
      </p:pic>
      <p:graphicFrame>
        <p:nvGraphicFramePr>
          <p:cNvPr id="24" name="Table 2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98147889"/>
              </p:ext>
            </p:extLst>
          </p:nvPr>
        </p:nvGraphicFramePr>
        <p:xfrm>
          <a:off x="28180129" y="23664672"/>
          <a:ext cx="14805766" cy="42062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402883">
                  <a:extLst>
                    <a:ext uri="{9D8B030D-6E8A-4147-A177-3AD203B41FA5}">
                      <a16:colId xmlns:a16="http://schemas.microsoft.com/office/drawing/2014/main" val="2892573756"/>
                    </a:ext>
                  </a:extLst>
                </a:gridCol>
                <a:gridCol w="7402883">
                  <a:extLst>
                    <a:ext uri="{9D8B030D-6E8A-4147-A177-3AD203B41FA5}">
                      <a16:colId xmlns:a16="http://schemas.microsoft.com/office/drawing/2014/main" val="2500539105"/>
                    </a:ext>
                  </a:extLst>
                </a:gridCol>
              </a:tblGrid>
              <a:tr h="3108960">
                <a:tc>
                  <a:txBody>
                    <a:bodyPr/>
                    <a:lstStyle/>
                    <a:p>
                      <a:pPr marL="685800" marR="0" lvl="0" indent="-685800" algn="l" defTabSz="438912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US" sz="4600" b="0" dirty="0">
                          <a:solidFill>
                            <a:schemeClr val="tx1"/>
                          </a:solidFill>
                        </a:rPr>
                        <a:t>Sell price: 2.50$/kg</a:t>
                      </a:r>
                    </a:p>
                    <a:p>
                      <a:pPr marL="685800" indent="-685800">
                        <a:buFont typeface="Arial" panose="020B0604020202020204" pitchFamily="34" charset="0"/>
                        <a:buChar char="•"/>
                      </a:pPr>
                      <a:r>
                        <a:rPr lang="en-US" sz="4600" b="0" dirty="0">
                          <a:solidFill>
                            <a:schemeClr val="tx1"/>
                          </a:solidFill>
                        </a:rPr>
                        <a:t>DCFRR: 68%</a:t>
                      </a:r>
                    </a:p>
                  </a:txBody>
                  <a:tcPr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1104900" indent="-685800">
                        <a:buFont typeface="Arial" panose="020B0604020202020204" pitchFamily="34" charset="0"/>
                        <a:buChar char="•"/>
                      </a:pPr>
                      <a:r>
                        <a:rPr lang="en-US" sz="4600" b="0" dirty="0">
                          <a:solidFill>
                            <a:schemeClr val="tx1"/>
                          </a:solidFill>
                        </a:rPr>
                        <a:t>Replace</a:t>
                      </a:r>
                      <a:r>
                        <a:rPr lang="en-US" sz="4600" b="0" baseline="0" dirty="0">
                          <a:solidFill>
                            <a:schemeClr val="tx1"/>
                          </a:solidFill>
                        </a:rPr>
                        <a:t> Compressor</a:t>
                      </a:r>
                      <a:endParaRPr lang="en-US" sz="4600" b="0" dirty="0">
                        <a:solidFill>
                          <a:schemeClr val="tx1"/>
                        </a:solidFill>
                      </a:endParaRPr>
                    </a:p>
                    <a:p>
                      <a:pPr marL="1104900" indent="-685800">
                        <a:buFont typeface="Arial" panose="020B0604020202020204" pitchFamily="34" charset="0"/>
                        <a:buChar char="•"/>
                      </a:pPr>
                      <a:r>
                        <a:rPr lang="en-US" sz="4600" b="0" dirty="0">
                          <a:solidFill>
                            <a:schemeClr val="tx1"/>
                          </a:solidFill>
                        </a:rPr>
                        <a:t>Future</a:t>
                      </a:r>
                      <a:r>
                        <a:rPr lang="en-US" sz="4600" b="0" baseline="0" dirty="0">
                          <a:solidFill>
                            <a:schemeClr val="tx1"/>
                          </a:solidFill>
                        </a:rPr>
                        <a:t> Safety Analysis</a:t>
                      </a:r>
                      <a:endParaRPr lang="en-US" sz="4600" b="0" dirty="0">
                        <a:solidFill>
                          <a:schemeClr val="tx1"/>
                        </a:solidFill>
                      </a:endParaRPr>
                    </a:p>
                    <a:p>
                      <a:pPr marL="2948330" lvl="1" indent="-685800">
                        <a:buSzPct val="80000"/>
                        <a:buFont typeface="Wingdings" panose="05000000000000000000" pitchFamily="2" charset="2"/>
                        <a:buChar char="Ø"/>
                      </a:pPr>
                      <a:r>
                        <a:rPr lang="en-US" sz="4600" b="0" dirty="0">
                          <a:solidFill>
                            <a:schemeClr val="tx1"/>
                          </a:solidFill>
                        </a:rPr>
                        <a:t>Block A</a:t>
                      </a:r>
                    </a:p>
                    <a:p>
                      <a:pPr marL="2948330" lvl="1" indent="-685800">
                        <a:buSzPct val="80000"/>
                        <a:buFont typeface="Wingdings" panose="05000000000000000000" pitchFamily="2" charset="2"/>
                        <a:buChar char="Ø"/>
                      </a:pPr>
                      <a:r>
                        <a:rPr lang="en-US" sz="4600" b="0" dirty="0">
                          <a:solidFill>
                            <a:schemeClr val="tx1"/>
                          </a:solidFill>
                        </a:rPr>
                        <a:t>Pump corrosion</a:t>
                      </a:r>
                    </a:p>
                    <a:p>
                      <a:pPr marL="2262530" lvl="1" indent="0">
                        <a:buSzPct val="80000"/>
                        <a:buFont typeface="Wingdings" panose="05000000000000000000" pitchFamily="2" charset="2"/>
                        <a:buNone/>
                      </a:pPr>
                      <a:r>
                        <a:rPr lang="en-US" sz="4600" dirty="0">
                          <a:solidFill>
                            <a:schemeClr val="tx1"/>
                          </a:solidFill>
                        </a:rPr>
                        <a:t>	</a:t>
                      </a:r>
                    </a:p>
                    <a:p>
                      <a:pPr marL="2948330" lvl="1" indent="-685800">
                        <a:buSzPct val="80000"/>
                        <a:buFont typeface="Wingdings" panose="05000000000000000000" pitchFamily="2" charset="2"/>
                        <a:buChar char="Ø"/>
                      </a:pPr>
                      <a:endParaRPr lang="en-US" sz="4600" dirty="0">
                        <a:solidFill>
                          <a:schemeClr val="lt1"/>
                        </a:solidFill>
                      </a:endParaRPr>
                    </a:p>
                  </a:txBody>
                  <a:tcPr marT="0" marB="0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06177380"/>
                  </a:ext>
                </a:extLst>
              </a:tr>
            </a:tbl>
          </a:graphicData>
        </a:graphic>
      </p:graphicFrame>
      <p:sp>
        <p:nvSpPr>
          <p:cNvPr id="29" name="TextBox 28"/>
          <p:cNvSpPr txBox="1"/>
          <p:nvPr/>
        </p:nvSpPr>
        <p:spPr>
          <a:xfrm>
            <a:off x="28796490" y="25349186"/>
            <a:ext cx="8668512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19100" algn="ctr"/>
            <a:r>
              <a:rPr lang="en-US" sz="8000" dirty="0"/>
              <a:t>This plant is a </a:t>
            </a:r>
            <a:r>
              <a:rPr lang="en-US" sz="8000" b="1" dirty="0"/>
              <a:t>‘GO’</a:t>
            </a:r>
            <a:r>
              <a:rPr lang="en-US" sz="8000" dirty="0"/>
              <a:t> </a:t>
            </a:r>
            <a:endParaRPr lang="en-US" sz="6600" dirty="0"/>
          </a:p>
        </p:txBody>
      </p:sp>
      <p:sp>
        <p:nvSpPr>
          <p:cNvPr id="25" name="TextBox 24"/>
          <p:cNvSpPr txBox="1"/>
          <p:nvPr/>
        </p:nvSpPr>
        <p:spPr>
          <a:xfrm>
            <a:off x="28140157" y="27133975"/>
            <a:ext cx="14882363" cy="830997"/>
          </a:xfrm>
          <a:prstGeom prst="rect">
            <a:avLst/>
          </a:prstGeom>
          <a:solidFill>
            <a:srgbClr val="003591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4800" b="1" dirty="0">
                <a:solidFill>
                  <a:schemeClr val="bg1"/>
                </a:solidFill>
              </a:rPr>
              <a:t>Acknowledgments</a:t>
            </a:r>
            <a:endParaRPr lang="en-US" sz="4800" dirty="0">
              <a:solidFill>
                <a:schemeClr val="bg1"/>
              </a:solidFill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28216754" y="30429600"/>
            <a:ext cx="14769141" cy="220060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dirty="0"/>
              <a:t>http://pngimg.com/img/sport/parachute</a:t>
            </a:r>
          </a:p>
          <a:p>
            <a:r>
              <a:rPr lang="en-US" sz="1200" dirty="0"/>
              <a:t>https://www.google.com/search?q=toothbrush.png&amp;source=lnms&amp;tbm=isch&amp;sa=X&amp;ved=0ahUKEwjHhcSo2tHTAhUm_4MKHQ_qAYEQ_AUICigB&amp;biw=1422&amp;bih=735#imgrc=pRnfAu90TY3Z4M</a:t>
            </a:r>
          </a:p>
          <a:p>
            <a:r>
              <a:rPr lang="en-US" sz="1200" dirty="0"/>
              <a:t>https://www.google.com/search?q=toothbrush.png&amp;source=lnms&amp;tbm=isch&amp;sa=X&amp;ved=0ahUKEwjHhcSo2tHTAhUm_4MKHQ_qAYEQ_AUICigB&amp;biw=1422&amp;bih=735#imgrc=pRnfAu90TY3Z4M</a:t>
            </a:r>
          </a:p>
          <a:p>
            <a:r>
              <a:rPr lang="en-US" sz="1200" dirty="0"/>
              <a:t>https://dsrleasing.com/car-listings/2017-dodge-viper-gts-coupe-lease-1359-mo/</a:t>
            </a:r>
          </a:p>
          <a:p>
            <a:r>
              <a:rPr lang="en-US" sz="1200" dirty="0"/>
              <a:t>http://www.pslc.ws/macrog/nysyn.htm</a:t>
            </a:r>
          </a:p>
          <a:p>
            <a:r>
              <a:rPr lang="en-US" sz="1200" dirty="0"/>
              <a:t>http://pslc.ws/macrog/kidsmac/basics.htm</a:t>
            </a:r>
          </a:p>
          <a:p>
            <a:endParaRPr lang="en-US" sz="1400" dirty="0"/>
          </a:p>
          <a:p>
            <a:endParaRPr lang="en-US" sz="1400" dirty="0"/>
          </a:p>
          <a:p>
            <a:endParaRPr lang="en-US" sz="1400" dirty="0"/>
          </a:p>
          <a:p>
            <a:endParaRPr lang="en-US" sz="1200" dirty="0"/>
          </a:p>
          <a:p>
            <a:endParaRPr lang="en-US" sz="1100" dirty="0"/>
          </a:p>
        </p:txBody>
      </p:sp>
      <p:sp>
        <p:nvSpPr>
          <p:cNvPr id="47" name="TextBox 46"/>
          <p:cNvSpPr txBox="1"/>
          <p:nvPr/>
        </p:nvSpPr>
        <p:spPr>
          <a:xfrm>
            <a:off x="28154729" y="29719184"/>
            <a:ext cx="14882363" cy="646331"/>
          </a:xfrm>
          <a:prstGeom prst="rect">
            <a:avLst/>
          </a:prstGeom>
          <a:solidFill>
            <a:srgbClr val="003591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3600" b="1" dirty="0">
                <a:solidFill>
                  <a:schemeClr val="bg1"/>
                </a:solidFill>
              </a:rPr>
              <a:t>Bibliography</a:t>
            </a:r>
            <a:endParaRPr lang="en-US" sz="36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8010014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911</TotalTime>
  <Words>237</Words>
  <Application>Microsoft Office PowerPoint</Application>
  <PresentationFormat>Custom</PresentationFormat>
  <Paragraphs>94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Arial</vt:lpstr>
      <vt:lpstr>Calibri</vt:lpstr>
      <vt:lpstr>Calibri Light</vt:lpstr>
      <vt:lpstr>Wingdings</vt:lpstr>
      <vt:lpstr>Office Theme</vt:lpstr>
      <vt:lpstr>PowerPoint Presentation</vt:lpstr>
    </vt:vector>
  </TitlesOfParts>
  <Company>University of New Hampshire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Jeffrey Halpern</dc:creator>
  <cp:lastModifiedBy>Leif Burgess</cp:lastModifiedBy>
  <cp:revision>50</cp:revision>
  <dcterms:created xsi:type="dcterms:W3CDTF">2016-04-28T01:04:40Z</dcterms:created>
  <dcterms:modified xsi:type="dcterms:W3CDTF">2017-05-03T14:47:05Z</dcterms:modified>
</cp:coreProperties>
</file>