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1B18"/>
    <a:srgbClr val="F7F7F7"/>
    <a:srgbClr val="A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84251" autoAdjust="0"/>
  </p:normalViewPr>
  <p:slideViewPr>
    <p:cSldViewPr snapToGrid="0">
      <p:cViewPr>
        <p:scale>
          <a:sx n="40" d="100"/>
          <a:sy n="40" d="100"/>
        </p:scale>
        <p:origin x="-2064" y="-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EBA02F-467F-4156-86C3-702768AC0F9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5276B-3EE1-41E1-9612-E1EF4F97F0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621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</a:t>
            </a:r>
            <a:r>
              <a:rPr lang="en-US" baseline="0" dirty="0"/>
              <a:t> is only a template. You may chose to use or not use this format. I highly recommend you use a </a:t>
            </a:r>
            <a:r>
              <a:rPr lang="en-US" baseline="0"/>
              <a:t>format that works for your group.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5276B-3EE1-41E1-9612-E1EF4F97F0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06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57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793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747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535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581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763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86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15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00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147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14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A61C5-38A2-42C9-AB3F-12AEA901594A}" type="datetimeFigureOut">
              <a:rPr lang="en-US" smtClean="0"/>
              <a:t>5/2/2017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0E4F4-B427-4A47-9FFA-AAAF581466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765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Relationship Id="rId9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637" y="579278"/>
            <a:ext cx="7385344" cy="3370098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952500" y="4400579"/>
            <a:ext cx="4207002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636090" y="6678205"/>
            <a:ext cx="11281628" cy="32506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Produce 85 million </a:t>
            </a:r>
            <a:r>
              <a:rPr lang="en-US" sz="4400" dirty="0" err="1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lb</a:t>
            </a: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 of nylon-6,6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Inherently safe continuous process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$3.7 Billion Industry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Textile and Automotive: 44% Market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b="1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1940" y="24058940"/>
            <a:ext cx="11275420" cy="85124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Inherently Safe</a:t>
            </a:r>
          </a:p>
          <a:p>
            <a:pPr marL="2948330" lvl="1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Substitute</a:t>
            </a:r>
          </a:p>
          <a:p>
            <a:pPr marL="2948330" lvl="1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Moderate</a:t>
            </a:r>
          </a:p>
          <a:p>
            <a:pPr marL="2948330" lvl="1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Minimize</a:t>
            </a:r>
          </a:p>
          <a:p>
            <a:pPr marL="2948330" lvl="1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Simplify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HAZOP</a:t>
            </a:r>
          </a:p>
          <a:p>
            <a:pPr marL="2948330" lvl="1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R-110</a:t>
            </a:r>
          </a:p>
          <a:p>
            <a:pPr marL="2948330" lvl="1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Q-150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Material &amp; Health Concerns</a:t>
            </a:r>
          </a:p>
          <a:p>
            <a:pPr marL="2948330" lvl="1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AA and HMDA, Ammonia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Relief Valves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Other Considerations</a:t>
            </a:r>
          </a:p>
          <a:p>
            <a:pPr marL="419100"/>
            <a:endParaRPr lang="en-US" sz="4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9100"/>
            <a:endParaRPr lang="en-US" sz="4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056679" y="21445220"/>
            <a:ext cx="14495591" cy="31591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990600" indent="-5715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Continuous design is profitable</a:t>
            </a:r>
          </a:p>
          <a:p>
            <a:pPr marL="2948330" lvl="1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DCFRR = 66%</a:t>
            </a:r>
          </a:p>
          <a:p>
            <a:pPr marL="1104900" indent="-685800">
              <a:buFont typeface="Arial" panose="020B0604020202020204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Continuous process is inherently safer than the semi-batch alternative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91940" y="17141260"/>
            <a:ext cx="11275420" cy="48096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464716" y="4907883"/>
            <a:ext cx="30557804" cy="14080726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>
              <a:solidFill>
                <a:schemeClr val="tx1"/>
              </a:solidFill>
            </a:endParaRPr>
          </a:p>
          <a:p>
            <a:pPr algn="ctr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2818096" y="19893616"/>
            <a:ext cx="15593385" cy="93558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r>
              <a:rPr 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Arial" panose="020B0604020202020204" pitchFamily="34" charset="0"/>
              </a:rPr>
              <a:t>Economic Analysis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47791" y="22573220"/>
            <a:ext cx="11319569" cy="1058538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r>
              <a:rPr 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Arial" panose="020B0604020202020204" pitchFamily="34" charset="0"/>
              </a:rPr>
              <a:t>Safety and Other Considerations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91940" y="15900549"/>
            <a:ext cx="11275420" cy="892796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r>
              <a:rPr lang="en-US" sz="4800" dirty="0">
                <a:solidFill>
                  <a:schemeClr val="bg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Critical to Quality Variables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36090" y="5214868"/>
            <a:ext cx="11275420" cy="1056955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r>
              <a:rPr 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Arial" panose="020B0604020202020204" pitchFamily="34" charset="0"/>
              </a:rPr>
              <a:t>Objectives and Introduction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9008837" y="19893616"/>
            <a:ext cx="14495591" cy="93558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r>
              <a:rPr 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Arial" panose="020B0604020202020204" pitchFamily="34" charset="0"/>
              </a:rPr>
              <a:t>Conclusions &amp; Recommendations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9008837" y="29838316"/>
            <a:ext cx="14495591" cy="22778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Dynamic Tension would like to thank Professor Halpern for his support throughout the last semester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9056680" y="25220392"/>
            <a:ext cx="14495590" cy="270748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endParaRPr lang="en-US" sz="4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9100" algn="ctr"/>
            <a:r>
              <a:rPr lang="en-US" sz="44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From both a safety and economic standpoint, the proposed continuous design is recommended as a GO</a:t>
            </a:r>
          </a:p>
          <a:p>
            <a:pPr marL="419100" algn="ctr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91940" y="10431028"/>
            <a:ext cx="11275420" cy="923664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r>
              <a:rPr 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Arial" panose="020B0604020202020204" pitchFamily="34" charset="0"/>
              </a:rPr>
              <a:t>Block Flow Diagram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867360" y="645876"/>
            <a:ext cx="215714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Mongolian Baiti" panose="03000500000000000000" pitchFamily="66" charset="0"/>
              </a:rPr>
              <a:t>Continuous Production of Nylon-6,6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911510" y="2630507"/>
            <a:ext cx="221088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Mongolian Baiti" panose="03000500000000000000" pitchFamily="66" charset="0"/>
              </a:rPr>
              <a:t>Justin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Mongolian Baiti" panose="03000500000000000000" pitchFamily="66" charset="0"/>
              </a:rPr>
              <a:t>Cournoyer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Mongolian Baiti" panose="03000500000000000000" pitchFamily="66" charset="0"/>
              </a:rPr>
              <a:t>, Ryan Lacey, Courtney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Mongolian Baiti" panose="03000500000000000000" pitchFamily="66" charset="0"/>
              </a:rPr>
              <a:t>McLoud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Mongolian Baiti" panose="03000500000000000000" pitchFamily="66" charset="0"/>
              </a:rPr>
              <a:t> and Shannon Murphy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682821"/>
              </p:ext>
            </p:extLst>
          </p:nvPr>
        </p:nvGraphicFramePr>
        <p:xfrm>
          <a:off x="13423789" y="15018567"/>
          <a:ext cx="29007584" cy="3411387"/>
        </p:xfrm>
        <a:graphic>
          <a:graphicData uri="http://schemas.openxmlformats.org/drawingml/2006/table">
            <a:tbl>
              <a:tblPr firstRow="1" firstCol="1" bandRow="1"/>
              <a:tblGrid>
                <a:gridCol w="26005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20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002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30025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130025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1300259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1300259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1248248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</a:tblGrid>
              <a:tr h="311348"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Continuous Material Balance 100%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34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Component (</a:t>
                      </a:r>
                      <a:r>
                        <a:rPr lang="en-US" sz="1200" i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lb</a:t>
                      </a:r>
                      <a:r>
                        <a:rPr lang="en-US" sz="12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/hour)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i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Stream 21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34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Adipic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Acid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8823.025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882.302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588.2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34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HMDA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7015.713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701.5716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701.713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701.713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701.713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701.5716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34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Water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20590.36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20590.36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144.897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144.897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20445.463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144.897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144.897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20300.566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144.897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144.897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20155.669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14568.79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5586.879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586.879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34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Phosporic Acid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364.3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364.3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364.3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364.3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364.3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364.3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34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Ammonia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46.26923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46.26923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46.26923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46.26923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46.26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34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Nylon Salt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14254.87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14254.87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14254.87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14254.87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14254.87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34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Nylon 6,6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10732.32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0925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8823.025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7015.713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20590.36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364.3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36839.6728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438.997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144.897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36400.8152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438.997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144.897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35961.8182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438.997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144.897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294.1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35522.8212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15680.9216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19841.749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11319.199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9" t="5188" r="4804" b="18111"/>
          <a:stretch/>
        </p:blipFill>
        <p:spPr>
          <a:xfrm>
            <a:off x="36304475" y="333468"/>
            <a:ext cx="6367528" cy="31837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Rectangle 12"/>
          <p:cNvSpPr/>
          <p:nvPr/>
        </p:nvSpPr>
        <p:spPr>
          <a:xfrm>
            <a:off x="12896211" y="30725692"/>
            <a:ext cx="15515270" cy="159318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r>
              <a:rPr lang="en-US" sz="48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DCFRR=66%</a:t>
            </a:r>
          </a:p>
          <a:p>
            <a:pPr marL="419100" algn="ctr"/>
            <a:r>
              <a:rPr lang="en-US" sz="4800" dirty="0">
                <a:solidFill>
                  <a:schemeClr val="tx1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ROI=84%</a:t>
            </a:r>
          </a:p>
          <a:p>
            <a:pPr marL="419100" algn="ctr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6688" y="11532417"/>
            <a:ext cx="2963383" cy="11685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38303" y="12733037"/>
            <a:ext cx="4300152" cy="2051980"/>
          </a:xfrm>
          <a:prstGeom prst="rect">
            <a:avLst/>
          </a:prstGeom>
        </p:spPr>
      </p:pic>
      <p:grpSp>
        <p:nvGrpSpPr>
          <p:cNvPr id="65" name="Group 64"/>
          <p:cNvGrpSpPr/>
          <p:nvPr/>
        </p:nvGrpSpPr>
        <p:grpSpPr>
          <a:xfrm>
            <a:off x="2255879" y="17463641"/>
            <a:ext cx="8020843" cy="4391805"/>
            <a:chOff x="749300" y="1407404"/>
            <a:chExt cx="6543649" cy="3182445"/>
          </a:xfrm>
        </p:grpSpPr>
        <p:sp>
          <p:nvSpPr>
            <p:cNvPr id="66" name="TextBox 65"/>
            <p:cNvSpPr txBox="1"/>
            <p:nvPr/>
          </p:nvSpPr>
          <p:spPr>
            <a:xfrm>
              <a:off x="749300" y="2343834"/>
              <a:ext cx="1270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golian Baiti"/>
                  <a:cs typeface="Mongolian Baiti"/>
                </a:rPr>
                <a:t>Product Efficiency </a:t>
              </a:r>
            </a:p>
          </p:txBody>
        </p:sp>
        <p:sp>
          <p:nvSpPr>
            <p:cNvPr id="67" name="Striped Right Arrow 66"/>
            <p:cNvSpPr/>
            <p:nvPr/>
          </p:nvSpPr>
          <p:spPr>
            <a:xfrm rot="20024027" flipV="1">
              <a:off x="1879257" y="2306096"/>
              <a:ext cx="892751" cy="200844"/>
            </a:xfrm>
            <a:prstGeom prst="stripedRightArrow">
              <a:avLst/>
            </a:prstGeom>
            <a:solidFill>
              <a:srgbClr val="1F497D">
                <a:lumMod val="60000"/>
                <a:lumOff val="40000"/>
              </a:srgbClr>
            </a:solidFill>
            <a:ln w="9525" cap="flat" cmpd="sng" algn="ctr">
              <a:solidFill>
                <a:srgbClr val="1F497D">
                  <a:lumMod val="50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8" name="Striped Right Arrow 67"/>
            <p:cNvSpPr/>
            <p:nvPr/>
          </p:nvSpPr>
          <p:spPr>
            <a:xfrm rot="1923109" flipV="1">
              <a:off x="1866156" y="3075024"/>
              <a:ext cx="892751" cy="200844"/>
            </a:xfrm>
            <a:prstGeom prst="stripedRightArrow">
              <a:avLst/>
            </a:prstGeom>
            <a:solidFill>
              <a:srgbClr val="558ED5"/>
            </a:solidFill>
            <a:ln w="9525" cap="flat" cmpd="sng" algn="ctr">
              <a:solidFill>
                <a:srgbClr val="10253F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2781300" y="1974502"/>
              <a:ext cx="889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golian Baiti"/>
                  <a:cs typeface="Mongolian Baiti"/>
                </a:rPr>
                <a:t>Purity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455584" y="3369673"/>
              <a:ext cx="1676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1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golian Baiti"/>
                  <a:cs typeface="Mongolian Baiti"/>
                </a:rPr>
                <a:t>Packaging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 </a:t>
              </a:r>
            </a:p>
          </p:txBody>
        </p:sp>
        <p:sp>
          <p:nvSpPr>
            <p:cNvPr id="71" name="Right Arrow 70"/>
            <p:cNvSpPr/>
            <p:nvPr/>
          </p:nvSpPr>
          <p:spPr>
            <a:xfrm rot="19806676">
              <a:off x="3526455" y="1798634"/>
              <a:ext cx="559519" cy="114928"/>
            </a:xfrm>
            <a:prstGeom prst="rightArrow">
              <a:avLst/>
            </a:prstGeom>
            <a:gradFill rotWithShape="1">
              <a:gsLst>
                <a:gs pos="0">
                  <a:srgbClr val="4F81BD">
                    <a:tint val="100000"/>
                    <a:shade val="100000"/>
                    <a:satMod val="130000"/>
                  </a:srgbClr>
                </a:gs>
                <a:gs pos="100000">
                  <a:srgbClr val="4F81BD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10253F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5754473" y="2905166"/>
              <a:ext cx="13716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golian Baiti"/>
                  <a:cs typeface="Mongolian Baiti"/>
                </a:rPr>
                <a:t>Ammonia by-product removed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013793" y="1407404"/>
              <a:ext cx="13963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golian Baiti"/>
                  <a:cs typeface="Mongolian Baiti"/>
                </a:rPr>
                <a:t>Cleaning and Maintenance  </a:t>
              </a:r>
            </a:p>
          </p:txBody>
        </p:sp>
        <p:sp>
          <p:nvSpPr>
            <p:cNvPr id="74" name="Right Arrow 73"/>
            <p:cNvSpPr/>
            <p:nvPr/>
          </p:nvSpPr>
          <p:spPr>
            <a:xfrm rot="1730374">
              <a:off x="3592845" y="2410651"/>
              <a:ext cx="559519" cy="114928"/>
            </a:xfrm>
            <a:prstGeom prst="rightArrow">
              <a:avLst/>
            </a:prstGeom>
            <a:gradFill rotWithShape="1">
              <a:gsLst>
                <a:gs pos="0">
                  <a:srgbClr val="4F81BD">
                    <a:tint val="100000"/>
                    <a:shade val="100000"/>
                    <a:satMod val="130000"/>
                  </a:srgbClr>
                </a:gs>
                <a:gs pos="100000">
                  <a:srgbClr val="4F81BD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10253F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747333" y="1786501"/>
              <a:ext cx="15456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golian Baiti"/>
                  <a:cs typeface="Mongolian Baiti"/>
                </a:rPr>
                <a:t>Full Separation of Raw Materials </a:t>
              </a:r>
            </a:p>
          </p:txBody>
        </p:sp>
        <p:sp>
          <p:nvSpPr>
            <p:cNvPr id="76" name="Right Arrow 75"/>
            <p:cNvSpPr/>
            <p:nvPr/>
          </p:nvSpPr>
          <p:spPr>
            <a:xfrm rot="20844743">
              <a:off x="3869410" y="3439983"/>
              <a:ext cx="559519" cy="114928"/>
            </a:xfrm>
            <a:prstGeom prst="rightArrow">
              <a:avLst/>
            </a:prstGeom>
            <a:gradFill rotWithShape="1">
              <a:gsLst>
                <a:gs pos="0">
                  <a:srgbClr val="4F81BD">
                    <a:tint val="100000"/>
                    <a:shade val="100000"/>
                    <a:satMod val="130000"/>
                  </a:srgbClr>
                </a:gs>
                <a:gs pos="100000">
                  <a:srgbClr val="4F81BD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10253F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7" name="Right Arrow 76"/>
            <p:cNvSpPr/>
            <p:nvPr/>
          </p:nvSpPr>
          <p:spPr>
            <a:xfrm rot="1872653">
              <a:off x="3797640" y="3875657"/>
              <a:ext cx="559519" cy="114928"/>
            </a:xfrm>
            <a:prstGeom prst="rightArrow">
              <a:avLst/>
            </a:prstGeom>
            <a:gradFill rotWithShape="1">
              <a:gsLst>
                <a:gs pos="0">
                  <a:srgbClr val="4F81BD">
                    <a:tint val="100000"/>
                    <a:shade val="100000"/>
                    <a:satMod val="130000"/>
                  </a:srgbClr>
                </a:gs>
                <a:gs pos="100000">
                  <a:srgbClr val="4F81BD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10253F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321784" y="3306612"/>
              <a:ext cx="1295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golian Baiti"/>
                  <a:cs typeface="Mongolian Baiti"/>
                </a:rPr>
                <a:t>Extruded into Pellets</a:t>
              </a: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4169384" y="4005074"/>
              <a:ext cx="11265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golian Baiti"/>
                  <a:cs typeface="Mongolian Baiti"/>
                </a:rPr>
                <a:t>Spun into Fibers</a:t>
              </a: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131983" y="2463279"/>
              <a:ext cx="127810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golian Baiti"/>
                  <a:cs typeface="Mongolian Baiti"/>
                </a:rPr>
                <a:t>Temperature</a:t>
              </a: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golian Baiti"/>
                  <a:cs typeface="Mongolian Baiti"/>
                </a:rPr>
                <a:t> 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Mongolian Baiti"/>
                  <a:cs typeface="Mongolian Baiti"/>
                </a:rPr>
                <a:t>Control</a:t>
              </a:r>
            </a:p>
          </p:txBody>
        </p:sp>
        <p:sp>
          <p:nvSpPr>
            <p:cNvPr id="81" name="Right Arrow 80"/>
            <p:cNvSpPr/>
            <p:nvPr/>
          </p:nvSpPr>
          <p:spPr>
            <a:xfrm rot="19806676">
              <a:off x="5337425" y="2358794"/>
              <a:ext cx="559519" cy="114928"/>
            </a:xfrm>
            <a:prstGeom prst="rightArrow">
              <a:avLst/>
            </a:prstGeom>
            <a:gradFill rotWithShape="1">
              <a:gsLst>
                <a:gs pos="0">
                  <a:srgbClr val="4F81BD">
                    <a:tint val="100000"/>
                    <a:shade val="100000"/>
                    <a:satMod val="130000"/>
                  </a:srgbClr>
                </a:gs>
                <a:gs pos="100000">
                  <a:srgbClr val="4F81BD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10253F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2" name="Right Arrow 81"/>
            <p:cNvSpPr/>
            <p:nvPr/>
          </p:nvSpPr>
          <p:spPr>
            <a:xfrm rot="1730374">
              <a:off x="5339019" y="2968154"/>
              <a:ext cx="559519" cy="114928"/>
            </a:xfrm>
            <a:prstGeom prst="rightArrow">
              <a:avLst/>
            </a:prstGeom>
            <a:gradFill rotWithShape="1">
              <a:gsLst>
                <a:gs pos="0">
                  <a:srgbClr val="4F81BD">
                    <a:tint val="100000"/>
                    <a:shade val="100000"/>
                    <a:satMod val="130000"/>
                  </a:srgbClr>
                </a:gs>
                <a:gs pos="100000">
                  <a:srgbClr val="4F81BD">
                    <a:tint val="50000"/>
                    <a:shade val="100000"/>
                    <a:satMod val="350000"/>
                  </a:srgbClr>
                </a:gs>
              </a:gsLst>
              <a:lin ang="16200000" scaled="0"/>
            </a:gradFill>
            <a:ln w="9525" cap="flat" cmpd="sng" algn="ctr">
              <a:solidFill>
                <a:srgbClr val="10253F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3" name="Rectangle 82"/>
          <p:cNvSpPr/>
          <p:nvPr/>
        </p:nvSpPr>
        <p:spPr>
          <a:xfrm>
            <a:off x="29056679" y="28353372"/>
            <a:ext cx="14495591" cy="93558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 algn="ctr"/>
            <a:r>
              <a:rPr 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Arial" panose="020B0604020202020204" pitchFamily="34" charset="0"/>
              </a:rPr>
              <a:t>Acknowledgements</a:t>
            </a: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591940" y="11554005"/>
            <a:ext cx="11281629" cy="39231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/>
            <a:endParaRPr lang="en-US" sz="4800" dirty="0">
              <a:solidFill>
                <a:schemeClr val="tx1"/>
              </a:solidFill>
            </a:endParaRPr>
          </a:p>
        </p:txBody>
      </p:sp>
      <p:grpSp>
        <p:nvGrpSpPr>
          <p:cNvPr id="85" name="Group 84"/>
          <p:cNvGrpSpPr/>
          <p:nvPr/>
        </p:nvGrpSpPr>
        <p:grpSpPr>
          <a:xfrm>
            <a:off x="448525" y="11900624"/>
            <a:ext cx="11462985" cy="3557961"/>
            <a:chOff x="1473496" y="3860199"/>
            <a:chExt cx="11748606" cy="3516051"/>
          </a:xfrm>
        </p:grpSpPr>
        <p:sp>
          <p:nvSpPr>
            <p:cNvPr id="86" name="Rectangle 85"/>
            <p:cNvSpPr/>
            <p:nvPr/>
          </p:nvSpPr>
          <p:spPr>
            <a:xfrm>
              <a:off x="3964288" y="3869899"/>
              <a:ext cx="1524692" cy="1379433"/>
            </a:xfrm>
            <a:prstGeom prst="rect">
              <a:avLst/>
            </a:prstGeom>
            <a:solidFill>
              <a:schemeClr val="lt1">
                <a:alpha val="77000"/>
              </a:schemeClr>
            </a:solidFill>
            <a:ln/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  <a:latin typeface="Mongolian Baiti"/>
                  <a:cs typeface="Mongolian Baiti"/>
                </a:rPr>
                <a:t>Polymerization Reactor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6336291" y="3940455"/>
              <a:ext cx="1212575" cy="1212575"/>
            </a:xfrm>
            <a:prstGeom prst="rect">
              <a:avLst/>
            </a:prstGeom>
            <a:solidFill>
              <a:schemeClr val="lt1">
                <a:alpha val="72000"/>
              </a:schemeClr>
            </a:solidFill>
            <a:ln/>
            <a:effectLst>
              <a:glow rad="228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  <a:latin typeface="Mongolian Baiti"/>
                  <a:cs typeface="Mongolian Baiti"/>
                </a:rPr>
                <a:t>Separation</a:t>
              </a:r>
            </a:p>
          </p:txBody>
        </p:sp>
        <p:cxnSp>
          <p:nvCxnSpPr>
            <p:cNvPr id="88" name="Straight Arrow Connector 87"/>
            <p:cNvCxnSpPr/>
            <p:nvPr/>
          </p:nvCxnSpPr>
          <p:spPr>
            <a:xfrm>
              <a:off x="3121983" y="4034572"/>
              <a:ext cx="834891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/>
            <p:cNvSpPr txBox="1"/>
            <p:nvPr/>
          </p:nvSpPr>
          <p:spPr>
            <a:xfrm>
              <a:off x="2029173" y="3860199"/>
              <a:ext cx="120212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latin typeface="Mongolian Baiti"/>
                  <a:cs typeface="Mongolian Baiti"/>
                </a:rPr>
                <a:t>Adipic Acid 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842593" y="4500392"/>
              <a:ext cx="141951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i="1" dirty="0">
                  <a:latin typeface="Mongolian Baiti"/>
                  <a:cs typeface="Mongolian Baiti"/>
                </a:rPr>
                <a:t>HMDA</a:t>
              </a:r>
              <a:r>
                <a:rPr lang="en-US" sz="1400" dirty="0">
                  <a:latin typeface="Cambria" panose="02040503050406030204" pitchFamily="18" charset="0"/>
                </a:rPr>
                <a:t> </a:t>
              </a:r>
            </a:p>
          </p:txBody>
        </p:sp>
        <p:cxnSp>
          <p:nvCxnSpPr>
            <p:cNvPr id="91" name="Straight Arrow Connector 90"/>
            <p:cNvCxnSpPr/>
            <p:nvPr/>
          </p:nvCxnSpPr>
          <p:spPr>
            <a:xfrm>
              <a:off x="3129396" y="4682602"/>
              <a:ext cx="834891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Arrow Connector 91"/>
            <p:cNvCxnSpPr>
              <a:stCxn id="86" idx="3"/>
              <a:endCxn id="87" idx="1"/>
            </p:cNvCxnSpPr>
            <p:nvPr/>
          </p:nvCxnSpPr>
          <p:spPr>
            <a:xfrm flipV="1">
              <a:off x="5488980" y="4546743"/>
              <a:ext cx="847311" cy="1287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Arrow Connector 92"/>
            <p:cNvCxnSpPr/>
            <p:nvPr/>
          </p:nvCxnSpPr>
          <p:spPr>
            <a:xfrm>
              <a:off x="3101176" y="4952594"/>
              <a:ext cx="834891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Box 93"/>
            <p:cNvSpPr txBox="1"/>
            <p:nvPr/>
          </p:nvSpPr>
          <p:spPr>
            <a:xfrm>
              <a:off x="2216369" y="4776623"/>
              <a:ext cx="7045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latin typeface="Mongolian Baiti"/>
                  <a:cs typeface="Mongolian Baiti"/>
                </a:rPr>
                <a:t>Water</a:t>
              </a:r>
              <a:r>
                <a:rPr lang="en-US" sz="1400" dirty="0">
                  <a:latin typeface="Cambria" panose="02040503050406030204" pitchFamily="18" charset="0"/>
                </a:rPr>
                <a:t> </a:t>
              </a:r>
            </a:p>
          </p:txBody>
        </p:sp>
        <p:cxnSp>
          <p:nvCxnSpPr>
            <p:cNvPr id="95" name="Straight Arrow Connector 94"/>
            <p:cNvCxnSpPr/>
            <p:nvPr/>
          </p:nvCxnSpPr>
          <p:spPr>
            <a:xfrm>
              <a:off x="7548865" y="4546739"/>
              <a:ext cx="834891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Rectangle 95"/>
            <p:cNvSpPr/>
            <p:nvPr/>
          </p:nvSpPr>
          <p:spPr>
            <a:xfrm>
              <a:off x="10499826" y="3953327"/>
              <a:ext cx="1212575" cy="1212575"/>
            </a:xfrm>
            <a:prstGeom prst="rect">
              <a:avLst/>
            </a:prstGeom>
            <a:solidFill>
              <a:schemeClr val="lt1">
                <a:alpha val="75000"/>
              </a:schemeClr>
            </a:solidFill>
            <a:ln/>
            <a:effectLst>
              <a:glow rad="228600">
                <a:schemeClr val="accent6">
                  <a:satMod val="175000"/>
                  <a:alpha val="40000"/>
                </a:schemeClr>
              </a:glo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  <a:latin typeface="Mongolian Baiti"/>
                  <a:cs typeface="Mongolian Baiti"/>
                </a:rPr>
                <a:t>Extruder</a:t>
              </a:r>
            </a:p>
          </p:txBody>
        </p:sp>
        <p:cxnSp>
          <p:nvCxnSpPr>
            <p:cNvPr id="97" name="Straight Arrow Connector 96"/>
            <p:cNvCxnSpPr/>
            <p:nvPr/>
          </p:nvCxnSpPr>
          <p:spPr>
            <a:xfrm flipV="1">
              <a:off x="11712400" y="4559614"/>
              <a:ext cx="364161" cy="196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Box 97"/>
            <p:cNvSpPr txBox="1"/>
            <p:nvPr/>
          </p:nvSpPr>
          <p:spPr>
            <a:xfrm>
              <a:off x="11720790" y="4383902"/>
              <a:ext cx="150131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dirty="0">
                  <a:latin typeface="Mongolian Baiti"/>
                  <a:cs typeface="Mongolian Baiti"/>
                </a:rPr>
                <a:t>Nylon-6,6</a:t>
              </a: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371042" y="6073142"/>
              <a:ext cx="12381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dirty="0">
                  <a:latin typeface="Mongolian Baiti"/>
                  <a:cs typeface="Mongolian Baiti"/>
                </a:rPr>
                <a:t>Water</a:t>
              </a:r>
              <a:r>
                <a:rPr lang="en-US" sz="1400" dirty="0">
                  <a:latin typeface="Cambria" panose="02040503050406030204" pitchFamily="18" charset="0"/>
                </a:rPr>
                <a:t> </a:t>
              </a:r>
            </a:p>
          </p:txBody>
        </p:sp>
        <p:pic>
          <p:nvPicPr>
            <p:cNvPr id="100" name="Picture 9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5400000">
              <a:off x="8523658" y="5550207"/>
              <a:ext cx="932769" cy="18899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5400000">
              <a:off x="6476194" y="5524916"/>
              <a:ext cx="932769" cy="188992"/>
            </a:xfrm>
            <a:prstGeom prst="rect">
              <a:avLst/>
            </a:prstGeom>
          </p:spPr>
        </p:pic>
        <p:sp>
          <p:nvSpPr>
            <p:cNvPr id="102" name="TextBox 101"/>
            <p:cNvSpPr txBox="1"/>
            <p:nvPr/>
          </p:nvSpPr>
          <p:spPr>
            <a:xfrm>
              <a:off x="6072758" y="6083588"/>
              <a:ext cx="167581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dirty="0">
                  <a:latin typeface="Cambria" panose="02040503050406030204" pitchFamily="18" charset="0"/>
                </a:rPr>
                <a:t>Water, Ammonia, HMDA, Adipic Acid, Phosphoric Acid</a:t>
              </a:r>
            </a:p>
            <a:p>
              <a:pPr algn="ctr"/>
              <a:endParaRPr lang="en-US" sz="1400" dirty="0">
                <a:latin typeface="Cambria" panose="02040503050406030204" pitchFamily="18" charset="0"/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8383753" y="3895185"/>
              <a:ext cx="1451254" cy="1297704"/>
            </a:xfrm>
            <a:prstGeom prst="rect">
              <a:avLst/>
            </a:prstGeom>
            <a:solidFill>
              <a:schemeClr val="lt1">
                <a:alpha val="67000"/>
              </a:schemeClr>
            </a:solidFill>
            <a:ln/>
            <a:effectLst>
              <a:glow rad="228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  <a:latin typeface="Mongolian Baiti"/>
                  <a:cs typeface="Mongolian Baiti"/>
                </a:rPr>
                <a:t>Final Polymerization Reactor</a:t>
              </a:r>
            </a:p>
          </p:txBody>
        </p:sp>
        <p:cxnSp>
          <p:nvCxnSpPr>
            <p:cNvPr id="104" name="Straight Arrow Connector 103"/>
            <p:cNvCxnSpPr/>
            <p:nvPr/>
          </p:nvCxnSpPr>
          <p:spPr>
            <a:xfrm flipV="1">
              <a:off x="9850152" y="4544037"/>
              <a:ext cx="625222" cy="343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Arrow Connector 104"/>
            <p:cNvCxnSpPr/>
            <p:nvPr/>
          </p:nvCxnSpPr>
          <p:spPr>
            <a:xfrm>
              <a:off x="3157980" y="4349443"/>
              <a:ext cx="789796" cy="3892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6" name="TextBox 105"/>
            <p:cNvSpPr txBox="1"/>
            <p:nvPr/>
          </p:nvSpPr>
          <p:spPr>
            <a:xfrm>
              <a:off x="1473496" y="4169716"/>
              <a:ext cx="2040014" cy="338554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i="1" dirty="0">
                  <a:latin typeface="Mongolian Baiti"/>
                  <a:cs typeface="Mongolian Baiti"/>
                </a:rPr>
                <a:t>Phosphoric Acid </a:t>
              </a:r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12803416" y="21153470"/>
            <a:ext cx="15608065" cy="90217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419100"/>
            <a:endParaRPr lang="en-US" sz="4800" dirty="0">
              <a:solidFill>
                <a:schemeClr val="tx1"/>
              </a:solidFill>
            </a:endParaRPr>
          </a:p>
          <a:p>
            <a:pPr marL="1104900" indent="-685800">
              <a:buFont typeface="Arial" panose="020B0604020202020204" pitchFamily="34" charset="0"/>
              <a:buChar char="•"/>
            </a:pPr>
            <a:endParaRPr lang="en-US" sz="4800" dirty="0">
              <a:solidFill>
                <a:schemeClr val="tx1"/>
              </a:solidFill>
            </a:endParaRPr>
          </a:p>
        </p:txBody>
      </p:sp>
      <p:pic>
        <p:nvPicPr>
          <p:cNvPr id="121" name="Picture 1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2336" y="21153470"/>
            <a:ext cx="15140274" cy="85164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968429" y="5108819"/>
            <a:ext cx="29737301" cy="9760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100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584</TotalTime>
  <Words>441</Words>
  <Application>Microsoft Office PowerPoint</Application>
  <PresentationFormat>Custom</PresentationFormat>
  <Paragraphs>258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Georgia</vt:lpstr>
      <vt:lpstr>Mongolian Baiti</vt:lpstr>
      <vt:lpstr>Times New Roman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Halpern</dc:creator>
  <cp:lastModifiedBy>Justin</cp:lastModifiedBy>
  <cp:revision>51</cp:revision>
  <dcterms:created xsi:type="dcterms:W3CDTF">2016-04-28T01:04:40Z</dcterms:created>
  <dcterms:modified xsi:type="dcterms:W3CDTF">2017-05-02T19:50:40Z</dcterms:modified>
</cp:coreProperties>
</file>