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91"/>
    <a:srgbClr val="F5F9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31" autoAdjust="0"/>
    <p:restoredTop sz="94660"/>
  </p:normalViewPr>
  <p:slideViewPr>
    <p:cSldViewPr snapToGrid="0">
      <p:cViewPr varScale="1">
        <p:scale>
          <a:sx n="15" d="100"/>
          <a:sy n="15" d="100"/>
        </p:scale>
        <p:origin x="134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Users\nschedeler127\Desktop\pie%20char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4400" b="0" i="0" u="none" strike="noStrike" kern="1200" spc="0" baseline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defRPr>
            </a:pPr>
            <a:r>
              <a:rPr lang="en-US" sz="4400" dirty="0"/>
              <a:t>Market Applications</a:t>
            </a:r>
          </a:p>
        </c:rich>
      </c:tx>
      <c:layout>
        <c:manualLayout>
          <c:xMode val="edge"/>
          <c:yMode val="edge"/>
          <c:x val="0.486046559906397"/>
          <c:y val="2.0683726854495499E-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4400" b="0" i="0" u="none" strike="noStrike" kern="1200" spc="0" baseline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55701790395821305"/>
          <c:y val="0.19420127399215201"/>
          <c:w val="0.226349961321307"/>
          <c:h val="0.60709936252348096"/>
        </c:manualLayout>
      </c:layout>
      <c:pieChart>
        <c:varyColors val="1"/>
        <c:ser>
          <c:idx val="0"/>
          <c:order val="0"/>
          <c:spPr>
            <a:ln w="3175">
              <a:noFill/>
            </a:ln>
          </c:spPr>
          <c:dPt>
            <c:idx val="0"/>
            <c:bubble3D val="0"/>
            <c:explosion val="9"/>
            <c:spPr>
              <a:solidFill>
                <a:srgbClr val="002A75"/>
              </a:solidFill>
              <a:ln w="3175">
                <a:noFill/>
              </a:ln>
              <a:effectLst>
                <a:outerShdw blurRad="50800" dist="50800" dir="5400000" sx="105000" sy="105000" algn="ctr" rotWithShape="0">
                  <a:schemeClr val="tx1"/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356-4831-B441-E4DB54FBAA7A}"/>
              </c:ext>
            </c:extLst>
          </c:dPt>
          <c:dPt>
            <c:idx val="1"/>
            <c:bubble3D val="0"/>
            <c:explosion val="10"/>
            <c:spPr>
              <a:solidFill>
                <a:srgbClr val="FFC000"/>
              </a:solidFill>
              <a:ln w="3175">
                <a:noFill/>
              </a:ln>
              <a:effectLst>
                <a:outerShdw blurRad="50800" dist="50800" dir="5400000" algn="ctr" rotWithShape="0">
                  <a:schemeClr val="tx1"/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B356-4831-B441-E4DB54FBAA7A}"/>
              </c:ext>
            </c:extLst>
          </c:dPt>
          <c:dPt>
            <c:idx val="2"/>
            <c:bubble3D val="0"/>
            <c:explosion val="10"/>
            <c:spPr>
              <a:solidFill>
                <a:schemeClr val="accent3"/>
              </a:solidFill>
              <a:ln w="3175">
                <a:noFill/>
              </a:ln>
              <a:effectLst>
                <a:outerShdw blurRad="50800" dist="50800" dir="5400000" algn="ctr" rotWithShape="0">
                  <a:schemeClr val="tx1"/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B356-4831-B441-E4DB54FBAA7A}"/>
              </c:ext>
            </c:extLst>
          </c:dPt>
          <c:dPt>
            <c:idx val="3"/>
            <c:bubble3D val="0"/>
            <c:explosion val="10"/>
            <c:spPr>
              <a:solidFill>
                <a:schemeClr val="accent2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356-4831-B441-E4DB54FBAA7A}"/>
              </c:ext>
            </c:extLst>
          </c:dPt>
          <c:dPt>
            <c:idx val="4"/>
            <c:bubble3D val="0"/>
            <c:explosion val="10"/>
            <c:spPr>
              <a:solidFill>
                <a:srgbClr val="7030A0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B356-4831-B441-E4DB54FBAA7A}"/>
              </c:ext>
            </c:extLst>
          </c:dPt>
          <c:dPt>
            <c:idx val="5"/>
            <c:bubble3D val="0"/>
            <c:explosion val="10"/>
            <c:spPr>
              <a:solidFill>
                <a:srgbClr val="00B050"/>
              </a:solidFill>
              <a:ln w="3175">
                <a:noFill/>
              </a:ln>
              <a:effectLst>
                <a:outerShdw blurRad="50800" dist="50800" dir="5400000" algn="ctr" rotWithShape="0">
                  <a:schemeClr val="tx1"/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B356-4831-B441-E4DB54FBAA7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800" b="0" i="0" u="none" strike="noStrike" kern="1200" baseline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eparator>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Automotive </c:v>
                </c:pt>
                <c:pt idx="1">
                  <c:v>Films &amp; Coatings</c:v>
                </c:pt>
                <c:pt idx="2">
                  <c:v>Industrial</c:v>
                </c:pt>
                <c:pt idx="3">
                  <c:v>Electical - Electronics</c:v>
                </c:pt>
                <c:pt idx="4">
                  <c:v>Other</c:v>
                </c:pt>
                <c:pt idx="5">
                  <c:v>Consumer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36</c:v>
                </c:pt>
                <c:pt idx="1">
                  <c:v>14</c:v>
                </c:pt>
                <c:pt idx="2">
                  <c:v>13</c:v>
                </c:pt>
                <c:pt idx="3">
                  <c:v>12</c:v>
                </c:pt>
                <c:pt idx="4">
                  <c:v>15</c:v>
                </c:pt>
                <c:pt idx="5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B356-4831-B441-E4DB54FBAA7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253"/>
      </c:pieChart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5.3784923988094799E-2"/>
          <c:y val="0.12754323909409401"/>
          <c:w val="0.36250380075134703"/>
          <c:h val="0.8319851446661840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4000">
          <a:solidFill>
            <a:schemeClr val="tx1"/>
          </a:solidFill>
          <a:latin typeface="Times New Roman" charset="0"/>
          <a:ea typeface="Times New Roman" charset="0"/>
          <a:cs typeface="Times New Roman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9EC7-9DB9-4D72-8831-2F8AA7223F96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C192-0504-4C5B-A68C-CE331B87B7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853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9EC7-9DB9-4D72-8831-2F8AA7223F96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C192-0504-4C5B-A68C-CE331B87B7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955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9EC7-9DB9-4D72-8831-2F8AA7223F96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C192-0504-4C5B-A68C-CE331B87B7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962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9EC7-9DB9-4D72-8831-2F8AA7223F96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C192-0504-4C5B-A68C-CE331B87B7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9407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9EC7-9DB9-4D72-8831-2F8AA7223F96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C192-0504-4C5B-A68C-CE331B87B7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329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9EC7-9DB9-4D72-8831-2F8AA7223F96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C192-0504-4C5B-A68C-CE331B87B7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0287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9EC7-9DB9-4D72-8831-2F8AA7223F96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C192-0504-4C5B-A68C-CE331B87B7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743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9EC7-9DB9-4D72-8831-2F8AA7223F96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C192-0504-4C5B-A68C-CE331B87B7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890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9EC7-9DB9-4D72-8831-2F8AA7223F96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C192-0504-4C5B-A68C-CE331B87B7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443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9EC7-9DB9-4D72-8831-2F8AA7223F96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C192-0504-4C5B-A68C-CE331B87B7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837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09EC7-9DB9-4D72-8831-2F8AA7223F96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AC192-0504-4C5B-A68C-CE331B87B7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375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09EC7-9DB9-4D72-8831-2F8AA7223F96}" type="datetimeFigureOut">
              <a:rPr lang="en-US" smtClean="0"/>
              <a:t>5/3/2017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AC192-0504-4C5B-A68C-CE331B87B7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6964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0269" y="378053"/>
            <a:ext cx="42976800" cy="3200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69896" y="510556"/>
            <a:ext cx="1414495" cy="3234927"/>
          </a:xfrm>
          <a:prstGeom prst="rect">
            <a:avLst/>
          </a:prstGeom>
          <a:ln>
            <a:noFill/>
          </a:ln>
        </p:spPr>
      </p:pic>
      <p:cxnSp>
        <p:nvCxnSpPr>
          <p:cNvPr id="15" name="Straight Connector 14"/>
          <p:cNvCxnSpPr/>
          <p:nvPr/>
        </p:nvCxnSpPr>
        <p:spPr>
          <a:xfrm flipH="1">
            <a:off x="449699" y="3985362"/>
            <a:ext cx="42976800" cy="56148"/>
          </a:xfrm>
          <a:prstGeom prst="line">
            <a:avLst/>
          </a:prstGeom>
          <a:ln>
            <a:solidFill>
              <a:srgbClr val="00359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295" y="720620"/>
            <a:ext cx="7604964" cy="308101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0" y="1069437"/>
            <a:ext cx="43977338" cy="119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latin typeface="Times New Roman" charset="0"/>
                <a:ea typeface="Times New Roman" charset="0"/>
                <a:cs typeface="Times New Roman" charset="0"/>
              </a:rPr>
              <a:t>Safe Manufacture of Nylon 66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2379509"/>
            <a:ext cx="439773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i="1" dirty="0">
                <a:latin typeface="Times New Roman" charset="0"/>
                <a:ea typeface="Times New Roman" charset="0"/>
                <a:cs typeface="Times New Roman" charset="0"/>
              </a:rPr>
              <a:t>Cedric Mesangere, Darrell Orozco, Conor Sandin, Nicholas Schedeler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385819" y="580184"/>
            <a:ext cx="34840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Times New Roman" charset="0"/>
                <a:ea typeface="Times New Roman" charset="0"/>
                <a:cs typeface="Times New Roman" charset="0"/>
              </a:rPr>
              <a:t>AllChemE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8022" y="14368652"/>
            <a:ext cx="23472626" cy="131355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98996" y="6391911"/>
            <a:ext cx="129319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charset="0"/>
              <a:buChar char="•"/>
            </a:pPr>
            <a:r>
              <a:rPr lang="en-US" sz="6000" dirty="0">
                <a:latin typeface="Times New Roman" charset="0"/>
                <a:ea typeface="Times New Roman" charset="0"/>
                <a:cs typeface="Times New Roman" charset="0"/>
              </a:rPr>
              <a:t>Produce 85MM lb/yr of 66 Nylon </a:t>
            </a:r>
          </a:p>
          <a:p>
            <a:pPr marL="857250" indent="-857250">
              <a:buFont typeface="Arial" charset="0"/>
              <a:buChar char="•"/>
            </a:pPr>
            <a:r>
              <a:rPr lang="en-US" sz="6000" dirty="0">
                <a:latin typeface="Times New Roman" charset="0"/>
                <a:ea typeface="Times New Roman" charset="0"/>
                <a:cs typeface="Times New Roman" charset="0"/>
              </a:rPr>
              <a:t>Adipic Acid &amp; 1,6-Hexanediamine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6785" y="27584252"/>
            <a:ext cx="21755100" cy="4102100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861179" y="5141592"/>
            <a:ext cx="12951074" cy="8336788"/>
            <a:chOff x="861179" y="5141592"/>
            <a:chExt cx="12951074" cy="8336788"/>
          </a:xfrm>
        </p:grpSpPr>
        <p:sp>
          <p:nvSpPr>
            <p:cNvPr id="7" name="TextBox 6"/>
            <p:cNvSpPr txBox="1"/>
            <p:nvPr/>
          </p:nvSpPr>
          <p:spPr>
            <a:xfrm>
              <a:off x="880295" y="5141592"/>
              <a:ext cx="12931958" cy="1200329"/>
            </a:xfrm>
            <a:prstGeom prst="rect">
              <a:avLst/>
            </a:prstGeom>
            <a:solidFill>
              <a:srgbClr val="00359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200" dirty="0">
                  <a:solidFill>
                    <a:schemeClr val="bg1"/>
                  </a:solidFill>
                  <a:latin typeface="Times New Roman" charset="0"/>
                  <a:ea typeface="Times New Roman" charset="0"/>
                  <a:cs typeface="Times New Roman" charset="0"/>
                </a:rPr>
                <a:t>Introduction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861179" y="5141671"/>
              <a:ext cx="12951073" cy="8336709"/>
            </a:xfrm>
            <a:prstGeom prst="rect">
              <a:avLst/>
            </a:prstGeom>
            <a:noFill/>
            <a:ln>
              <a:solidFill>
                <a:srgbClr val="0035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5380194" y="5141591"/>
            <a:ext cx="12729412" cy="8336709"/>
            <a:chOff x="15380194" y="5141591"/>
            <a:chExt cx="12729412" cy="8336709"/>
          </a:xfrm>
        </p:grpSpPr>
        <p:sp>
          <p:nvSpPr>
            <p:cNvPr id="14" name="TextBox 13"/>
            <p:cNvSpPr txBox="1"/>
            <p:nvPr/>
          </p:nvSpPr>
          <p:spPr>
            <a:xfrm>
              <a:off x="15380194" y="5141592"/>
              <a:ext cx="12729411" cy="1200329"/>
            </a:xfrm>
            <a:prstGeom prst="rect">
              <a:avLst/>
            </a:prstGeom>
            <a:solidFill>
              <a:srgbClr val="00359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200" dirty="0">
                  <a:solidFill>
                    <a:schemeClr val="bg1"/>
                  </a:solidFill>
                  <a:latin typeface="Times New Roman" charset="0"/>
                  <a:ea typeface="Times New Roman" charset="0"/>
                  <a:cs typeface="Times New Roman" charset="0"/>
                </a:rPr>
                <a:t>Safe Controllers</a:t>
              </a: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5380195" y="5141591"/>
              <a:ext cx="12729411" cy="8336709"/>
            </a:xfrm>
            <a:prstGeom prst="rect">
              <a:avLst/>
            </a:prstGeom>
            <a:noFill/>
            <a:ln>
              <a:solidFill>
                <a:srgbClr val="0035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880294" y="14007989"/>
            <a:ext cx="27229311" cy="18304526"/>
          </a:xfrm>
          <a:prstGeom prst="rect">
            <a:avLst/>
          </a:prstGeom>
          <a:noFill/>
          <a:ln>
            <a:solidFill>
              <a:srgbClr val="0035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29442923" y="12087443"/>
            <a:ext cx="13513193" cy="11819023"/>
            <a:chOff x="29442923" y="12087443"/>
            <a:chExt cx="13513193" cy="11819023"/>
          </a:xfrm>
        </p:grpSpPr>
        <p:sp>
          <p:nvSpPr>
            <p:cNvPr id="21" name="TextBox 20"/>
            <p:cNvSpPr txBox="1"/>
            <p:nvPr/>
          </p:nvSpPr>
          <p:spPr>
            <a:xfrm>
              <a:off x="29442923" y="12087443"/>
              <a:ext cx="13513193" cy="1200329"/>
            </a:xfrm>
            <a:prstGeom prst="rect">
              <a:avLst/>
            </a:prstGeom>
            <a:solidFill>
              <a:srgbClr val="00359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200" dirty="0">
                  <a:solidFill>
                    <a:schemeClr val="bg1"/>
                  </a:solidFill>
                  <a:latin typeface="Times New Roman" charset="0"/>
                  <a:ea typeface="Times New Roman" charset="0"/>
                  <a:cs typeface="Times New Roman" charset="0"/>
                </a:rPr>
                <a:t>Economic Analysis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9442924" y="13268347"/>
              <a:ext cx="13490333" cy="10638119"/>
            </a:xfrm>
            <a:prstGeom prst="rect">
              <a:avLst/>
            </a:prstGeom>
            <a:noFill/>
            <a:ln>
              <a:solidFill>
                <a:srgbClr val="0035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29403666" y="24495007"/>
            <a:ext cx="13622384" cy="4317362"/>
            <a:chOff x="29403666" y="24495007"/>
            <a:chExt cx="13622384" cy="4317362"/>
          </a:xfrm>
        </p:grpSpPr>
        <p:sp>
          <p:nvSpPr>
            <p:cNvPr id="22" name="TextBox 21"/>
            <p:cNvSpPr txBox="1"/>
            <p:nvPr/>
          </p:nvSpPr>
          <p:spPr>
            <a:xfrm>
              <a:off x="29447210" y="24513850"/>
              <a:ext cx="13578840" cy="1200329"/>
            </a:xfrm>
            <a:prstGeom prst="rect">
              <a:avLst/>
            </a:prstGeom>
            <a:solidFill>
              <a:srgbClr val="00359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200" dirty="0">
                  <a:solidFill>
                    <a:schemeClr val="bg1"/>
                  </a:solidFill>
                  <a:latin typeface="Times New Roman" charset="0"/>
                  <a:ea typeface="Times New Roman" charset="0"/>
                  <a:cs typeface="Times New Roman" charset="0"/>
                </a:rPr>
                <a:t>Conclusion &amp; Recommendation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29403666" y="24495007"/>
              <a:ext cx="13578840" cy="4317362"/>
            </a:xfrm>
            <a:prstGeom prst="rect">
              <a:avLst/>
            </a:prstGeom>
            <a:noFill/>
            <a:ln>
              <a:solidFill>
                <a:srgbClr val="0035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29403668" y="5141592"/>
            <a:ext cx="13578841" cy="5724665"/>
            <a:chOff x="29403668" y="5141592"/>
            <a:chExt cx="13578841" cy="5724665"/>
          </a:xfrm>
        </p:grpSpPr>
        <p:sp>
          <p:nvSpPr>
            <p:cNvPr id="20" name="TextBox 19"/>
            <p:cNvSpPr txBox="1"/>
            <p:nvPr/>
          </p:nvSpPr>
          <p:spPr>
            <a:xfrm>
              <a:off x="29403668" y="5141592"/>
              <a:ext cx="13578840" cy="1200329"/>
            </a:xfrm>
            <a:prstGeom prst="rect">
              <a:avLst/>
            </a:prstGeom>
            <a:solidFill>
              <a:srgbClr val="00359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200" dirty="0">
                  <a:solidFill>
                    <a:schemeClr val="bg1"/>
                  </a:solidFill>
                  <a:latin typeface="Times New Roman" charset="0"/>
                  <a:ea typeface="Times New Roman" charset="0"/>
                  <a:cs typeface="Times New Roman" charset="0"/>
                </a:rPr>
                <a:t>Critical to Quality Variables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9403669" y="5145137"/>
              <a:ext cx="13578840" cy="5721120"/>
            </a:xfrm>
            <a:prstGeom prst="rect">
              <a:avLst/>
            </a:prstGeom>
            <a:noFill/>
            <a:ln>
              <a:solidFill>
                <a:srgbClr val="0035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29442924" y="29213739"/>
            <a:ext cx="13578841" cy="3098776"/>
            <a:chOff x="29442924" y="29213739"/>
            <a:chExt cx="13578841" cy="3098776"/>
          </a:xfrm>
        </p:grpSpPr>
        <p:sp>
          <p:nvSpPr>
            <p:cNvPr id="25" name="TextBox 24"/>
            <p:cNvSpPr txBox="1"/>
            <p:nvPr/>
          </p:nvSpPr>
          <p:spPr>
            <a:xfrm>
              <a:off x="29442924" y="29213742"/>
              <a:ext cx="13578840" cy="1200329"/>
            </a:xfrm>
            <a:prstGeom prst="rect">
              <a:avLst/>
            </a:prstGeom>
            <a:solidFill>
              <a:srgbClr val="00359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200" dirty="0">
                  <a:solidFill>
                    <a:schemeClr val="bg1"/>
                  </a:solidFill>
                  <a:latin typeface="Times New Roman" charset="0"/>
                  <a:ea typeface="Times New Roman" charset="0"/>
                  <a:cs typeface="Times New Roman" charset="0"/>
                </a:rPr>
                <a:t>Acknowledgments</a:t>
              </a: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29442925" y="29213739"/>
              <a:ext cx="13578840" cy="3098776"/>
            </a:xfrm>
            <a:prstGeom prst="rect">
              <a:avLst/>
            </a:prstGeom>
            <a:noFill/>
            <a:ln>
              <a:solidFill>
                <a:srgbClr val="0035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9677548" y="30551338"/>
            <a:ext cx="95126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charset="0"/>
              <a:buChar char="•"/>
            </a:pP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UNH Department of Chemical Engineering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UNH Kingsbury Library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UNH Demeritt Hall</a:t>
            </a:r>
          </a:p>
          <a:p>
            <a:pPr marL="571500" indent="-571500">
              <a:buFont typeface="Arial" charset="0"/>
              <a:buChar char="•"/>
            </a:pPr>
            <a:endParaRPr lang="en-US" sz="3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9649445" y="25779028"/>
            <a:ext cx="135788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charset="0"/>
              <a:buChar char="•"/>
            </a:pPr>
            <a:r>
              <a:rPr lang="en-US" sz="6000" dirty="0">
                <a:latin typeface="Times New Roman" charset="0"/>
                <a:ea typeface="Times New Roman" charset="0"/>
                <a:cs typeface="Times New Roman" charset="0"/>
              </a:rPr>
              <a:t>AllChemE recommends a GO</a:t>
            </a:r>
          </a:p>
          <a:p>
            <a:pPr marL="571500" indent="-571500">
              <a:buFont typeface="Arial" charset="0"/>
              <a:buChar char="•"/>
            </a:pPr>
            <a:r>
              <a:rPr lang="en-US" sz="6000" dirty="0">
                <a:latin typeface="Times New Roman" charset="0"/>
                <a:ea typeface="Times New Roman" charset="0"/>
                <a:cs typeface="Times New Roman" charset="0"/>
              </a:rPr>
              <a:t>UV-Stabilized “C-Ti” - $1.04/lb</a:t>
            </a:r>
          </a:p>
          <a:p>
            <a:pPr marL="571500" indent="-571500">
              <a:buFont typeface="Arial" charset="0"/>
              <a:buChar char="•"/>
            </a:pPr>
            <a:r>
              <a:rPr lang="en-US" sz="6000" dirty="0">
                <a:latin typeface="Times New Roman" charset="0"/>
                <a:ea typeface="Times New Roman" charset="0"/>
                <a:cs typeface="Times New Roman" charset="0"/>
              </a:rPr>
              <a:t>Glass Reinforced “N-127” - $1.36/lb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397481" y="13455907"/>
            <a:ext cx="13245840" cy="800959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36944303" y="21973819"/>
            <a:ext cx="54890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charset="0"/>
              <a:buChar char="•"/>
            </a:pPr>
            <a:r>
              <a:rPr lang="en-US" sz="6000" dirty="0">
                <a:latin typeface="Times New Roman" charset="0"/>
                <a:ea typeface="Times New Roman" charset="0"/>
                <a:cs typeface="Times New Roman" charset="0"/>
              </a:rPr>
              <a:t>DCFRR = 0.85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027710" y="21906955"/>
            <a:ext cx="65210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charset="0"/>
              <a:buChar char="•"/>
            </a:pPr>
            <a:r>
              <a:rPr lang="en-US" sz="6000" dirty="0">
                <a:latin typeface="Times New Roman" charset="0"/>
                <a:ea typeface="Times New Roman" charset="0"/>
                <a:cs typeface="Times New Roman" charset="0"/>
              </a:rPr>
              <a:t>DBEP = 2.8 years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9677548" y="6705596"/>
            <a:ext cx="129450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>
              <a:buFont typeface="Arial" charset="0"/>
              <a:buChar char="•"/>
            </a:pPr>
            <a:r>
              <a:rPr lang="en-US" sz="6000" dirty="0">
                <a:latin typeface="Times New Roman" charset="0"/>
                <a:ea typeface="Times New Roman" charset="0"/>
                <a:cs typeface="Times New Roman" charset="0"/>
              </a:rPr>
              <a:t>% Impurities</a:t>
            </a:r>
          </a:p>
          <a:p>
            <a:pPr marL="857250" indent="-857250">
              <a:buFont typeface="Arial" charset="0"/>
              <a:buChar char="•"/>
            </a:pPr>
            <a:r>
              <a:rPr lang="en-US" sz="6000" dirty="0">
                <a:latin typeface="Times New Roman" charset="0"/>
                <a:ea typeface="Times New Roman" charset="0"/>
                <a:cs typeface="Times New Roman" charset="0"/>
              </a:rPr>
              <a:t>% Additives for applications:</a:t>
            </a:r>
          </a:p>
          <a:p>
            <a:pPr marL="1771650" lvl="2" indent="-857250">
              <a:buFont typeface="Arial" charset="0"/>
              <a:buChar char="•"/>
            </a:pPr>
            <a:r>
              <a:rPr lang="en-US" sz="6000" dirty="0">
                <a:latin typeface="Times New Roman" charset="0"/>
                <a:ea typeface="Times New Roman" charset="0"/>
                <a:cs typeface="Times New Roman" charset="0"/>
              </a:rPr>
              <a:t>Mechanical strength and durability</a:t>
            </a:r>
          </a:p>
          <a:p>
            <a:pPr marL="1771650" lvl="2" indent="-857250">
              <a:buFont typeface="Arial" charset="0"/>
              <a:buChar char="•"/>
            </a:pPr>
            <a:r>
              <a:rPr lang="en-US" sz="6000" dirty="0">
                <a:latin typeface="Times New Roman" charset="0"/>
                <a:ea typeface="Times New Roman" charset="0"/>
                <a:cs typeface="Times New Roman" charset="0"/>
              </a:rPr>
              <a:t>Heat and UV Stability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85225" y="13133580"/>
            <a:ext cx="5756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Global 2015 Nylon 6, Nylon 66 Engineering Resin Demand 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7" t="25000" r="19968" b="32017"/>
          <a:stretch/>
        </p:blipFill>
        <p:spPr>
          <a:xfrm>
            <a:off x="16674259" y="6228249"/>
            <a:ext cx="9496389" cy="7070859"/>
          </a:xfrm>
          <a:prstGeom prst="rect">
            <a:avLst/>
          </a:prstGeom>
        </p:spPr>
      </p:pic>
      <p:graphicFrame>
        <p:nvGraphicFramePr>
          <p:cNvPr id="53" name="Char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9724991"/>
              </p:ext>
            </p:extLst>
          </p:nvPr>
        </p:nvGraphicFramePr>
        <p:xfrm>
          <a:off x="998996" y="8496553"/>
          <a:ext cx="12813256" cy="49618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822183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1644</TotalTime>
  <Words>110</Words>
  <Application>Microsoft Office PowerPoint</Application>
  <PresentationFormat>Custom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Schedeler, Nicholas M</dc:creator>
  <cp:lastModifiedBy>Darrell Orozco</cp:lastModifiedBy>
  <cp:revision>55</cp:revision>
  <dcterms:created xsi:type="dcterms:W3CDTF">2017-05-02T05:10:19Z</dcterms:created>
  <dcterms:modified xsi:type="dcterms:W3CDTF">2017-05-03T21:11:17Z</dcterms:modified>
</cp:coreProperties>
</file>