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7"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84251" autoAdjust="0"/>
  </p:normalViewPr>
  <p:slideViewPr>
    <p:cSldViewPr snapToGrid="0">
      <p:cViewPr>
        <p:scale>
          <a:sx n="34" d="100"/>
          <a:sy n="34" d="100"/>
        </p:scale>
        <p:origin x="-1230" y="-3576"/>
      </p:cViewPr>
      <p:guideLst/>
    </p:cSldViewPr>
  </p:slideViewPr>
  <p:notesTextViewPr>
    <p:cViewPr>
      <p:scale>
        <a:sx n="1" d="1"/>
        <a:sy n="1" d="1"/>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7113-4E3E-9A22-E5845B740C1C}"/>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7113-4E3E-9A22-E5845B740C1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7113-4E3E-9A22-E5845B740C1C}"/>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7113-4E3E-9A22-E5845B740C1C}"/>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7113-4E3E-9A22-E5845B740C1C}"/>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7113-4E3E-9A22-E5845B740C1C}"/>
              </c:ext>
            </c:extLst>
          </c:dPt>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Lit>
              <c:ptCount val="6"/>
              <c:pt idx="0">
                <c:v>Mixers and Agitators</c:v>
              </c:pt>
              <c:pt idx="1">
                <c:v>Evaporators</c:v>
              </c:pt>
              <c:pt idx="2">
                <c:v>Process Vessels</c:v>
              </c:pt>
              <c:pt idx="3">
                <c:v>Pumps</c:v>
              </c:pt>
              <c:pt idx="4">
                <c:v>Conveyors</c:v>
              </c:pt>
              <c:pt idx="5">
                <c:v>Size Enlargement Equipment</c:v>
              </c:pt>
            </c:strLit>
          </c:cat>
          <c:val>
            <c:numRef>
              <c:f>'[Cost Summary Table + Pie Chart.xlsx]Table 5.5 Continuous'!$Q$12,'[Cost Summary Table + Pie Chart.xlsx]Table 5.5 Continuous'!$Q$15,'[Cost Summary Table + Pie Chart.xlsx]Table 5.5 Continuous'!$Q$22,'[Cost Summary Table + Pie Chart.xlsx]Table 5.5 Continuous'!$Q$29,'[Cost Summary Table + Pie Chart.xlsx]Table 5.5 Continuous'!$Q$33,'[Cost Summary Table + Pie Chart.xlsx]Table 5.5 Continuous'!$Q$37</c:f>
              <c:numCache>
                <c:formatCode>"$"#,##0</c:formatCode>
                <c:ptCount val="6"/>
                <c:pt idx="0">
                  <c:v>293851</c:v>
                </c:pt>
                <c:pt idx="1">
                  <c:v>455038</c:v>
                </c:pt>
                <c:pt idx="2">
                  <c:v>1395517.5</c:v>
                </c:pt>
                <c:pt idx="3">
                  <c:v>660354.22399999993</c:v>
                </c:pt>
                <c:pt idx="4">
                  <c:v>285254.39999999997</c:v>
                </c:pt>
                <c:pt idx="5">
                  <c:v>953595.6</c:v>
                </c:pt>
              </c:numCache>
            </c:numRef>
          </c:val>
          <c:extLst>
            <c:ext xmlns:c16="http://schemas.microsoft.com/office/drawing/2014/chart" uri="{C3380CC4-5D6E-409C-BE32-E72D297353CC}">
              <c16:uniqueId val="{0000000C-7113-4E3E-9A22-E5845B740C1C}"/>
            </c:ext>
          </c:extLst>
        </c:ser>
        <c:dLbls>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0715368433567038"/>
          <c:y val="0.19926449143999311"/>
          <c:w val="0.25614826507798644"/>
          <c:h val="0.571601271644258"/>
        </c:manualLayout>
      </c:layout>
      <c:overlay val="0"/>
      <c:spPr>
        <a:noFill/>
        <a:ln>
          <a:noFill/>
        </a:ln>
        <a:effectLst/>
      </c:spPr>
      <c:txPr>
        <a:bodyPr rot="0" spcFirstLastPara="1" vertOverflow="ellipsis" vert="horz" wrap="square" anchor="ctr" anchorCtr="1"/>
        <a:lstStyle/>
        <a:p>
          <a:pPr rtl="0">
            <a:defRPr sz="12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EBA02F-467F-4156-86C3-702768AC0F9A}" type="datetimeFigureOut">
              <a:rPr lang="en-US" smtClean="0"/>
              <a:t>5/4/2017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5276B-3EE1-41E1-9612-E1EF4F97F082}" type="slidenum">
              <a:rPr lang="en-US" smtClean="0"/>
              <a:t>‹#›</a:t>
            </a:fld>
            <a:endParaRPr lang="en-US"/>
          </a:p>
        </p:txBody>
      </p:sp>
    </p:spTree>
    <p:extLst>
      <p:ext uri="{BB962C8B-B14F-4D97-AF65-F5344CB8AC3E}">
        <p14:creationId xmlns:p14="http://schemas.microsoft.com/office/powerpoint/2010/main" val="736621326"/>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46457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394793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381747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DA61C5-38A2-42C9-AB3F-12AEA901594A}" type="datetimeFigureOut">
              <a:rPr lang="en-US" smtClean="0"/>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881535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DA61C5-38A2-42C9-AB3F-12AEA901594A}" type="datetimeFigureOut">
              <a:rPr lang="en-US" smtClean="0"/>
              <a:t>5/4/2017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1921581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DA61C5-38A2-42C9-AB3F-12AEA901594A}" type="datetimeFigureOut">
              <a:rPr lang="en-US" smtClean="0"/>
              <a:t>5/4/2017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962763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DA61C5-38A2-42C9-AB3F-12AEA901594A}" type="datetimeFigureOut">
              <a:rPr lang="en-US" smtClean="0"/>
              <a:t>5/4/2017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587586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3DA61C5-38A2-42C9-AB3F-12AEA901594A}" type="datetimeFigureOut">
              <a:rPr lang="en-US" smtClean="0"/>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325791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3DA61C5-38A2-42C9-AB3F-12AEA901594A}" type="datetimeFigureOut">
              <a:rPr lang="en-US" smtClean="0"/>
              <a:t>5/4/2017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1223500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535147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DA61C5-38A2-42C9-AB3F-12AEA901594A}" type="datetimeFigureOut">
              <a:rPr lang="en-US" smtClean="0"/>
              <a:t>5/4/2017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00E4F4-B427-4A47-9FFA-AAAF58146637}" type="slidenum">
              <a:rPr lang="en-US" smtClean="0"/>
              <a:t>‹#›</a:t>
            </a:fld>
            <a:endParaRPr lang="en-US"/>
          </a:p>
        </p:txBody>
      </p:sp>
    </p:spTree>
    <p:extLst>
      <p:ext uri="{BB962C8B-B14F-4D97-AF65-F5344CB8AC3E}">
        <p14:creationId xmlns:p14="http://schemas.microsoft.com/office/powerpoint/2010/main" val="2141814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93DA61C5-38A2-42C9-AB3F-12AEA901594A}" type="datetimeFigureOut">
              <a:rPr lang="en-US" smtClean="0"/>
              <a:t>5/4/2017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900E4F4-B427-4A47-9FFA-AAAF58146637}" type="slidenum">
              <a:rPr lang="en-US" smtClean="0"/>
              <a:t>‹#›</a:t>
            </a:fld>
            <a:endParaRPr lang="en-US"/>
          </a:p>
        </p:txBody>
      </p:sp>
    </p:spTree>
    <p:extLst>
      <p:ext uri="{BB962C8B-B14F-4D97-AF65-F5344CB8AC3E}">
        <p14:creationId xmlns:p14="http://schemas.microsoft.com/office/powerpoint/2010/main" val="29497659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632748" y="450818"/>
            <a:ext cx="6693105" cy="2713845"/>
          </a:xfrm>
          <a:prstGeom prst="rect">
            <a:avLst/>
          </a:prstGeom>
        </p:spPr>
      </p:pic>
      <p:sp>
        <p:nvSpPr>
          <p:cNvPr id="10" name="TextBox 9"/>
          <p:cNvSpPr txBox="1"/>
          <p:nvPr/>
        </p:nvSpPr>
        <p:spPr>
          <a:xfrm>
            <a:off x="8662737" y="-41215"/>
            <a:ext cx="30800842" cy="2563459"/>
          </a:xfrm>
          <a:prstGeom prst="rect">
            <a:avLst/>
          </a:prstGeom>
          <a:noFill/>
        </p:spPr>
        <p:txBody>
          <a:bodyPr wrap="square" rtlCol="0">
            <a:spAutoFit/>
          </a:bodyPr>
          <a:lstStyle/>
          <a:p>
            <a:pPr algn="ctr"/>
            <a:r>
              <a:rPr lang="en-US" sz="8800" dirty="0">
                <a:latin typeface="Times New Roman" panose="02020603050405020304" pitchFamily="18" charset="0"/>
                <a:cs typeface="Times New Roman" panose="02020603050405020304" pitchFamily="18" charset="0"/>
              </a:rPr>
              <a:t>Nylon 66 Production: Chips and Fibers</a:t>
            </a:r>
          </a:p>
          <a:p>
            <a:pPr algn="ctr"/>
            <a:r>
              <a:rPr lang="en-US" dirty="0">
                <a:latin typeface="Times New Roman" panose="02020603050405020304" pitchFamily="18" charset="0"/>
                <a:cs typeface="Times New Roman" panose="02020603050405020304" pitchFamily="18" charset="0"/>
              </a:rPr>
              <a:t>Group CHEM: Samuel Allen, Taylor Crawford, </a:t>
            </a:r>
            <a:r>
              <a:rPr lang="en-US" dirty="0" err="1">
                <a:latin typeface="Times New Roman" panose="02020603050405020304" pitchFamily="18" charset="0"/>
                <a:cs typeface="Times New Roman" panose="02020603050405020304" pitchFamily="18" charset="0"/>
              </a:rPr>
              <a:t>Donatus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Obot-Etiebet</a:t>
            </a:r>
            <a:r>
              <a:rPr lang="en-US" dirty="0">
                <a:latin typeface="Times New Roman" panose="02020603050405020304" pitchFamily="18" charset="0"/>
                <a:cs typeface="Times New Roman" panose="02020603050405020304" pitchFamily="18" charset="0"/>
              </a:rPr>
              <a:t> </a:t>
            </a:r>
          </a:p>
        </p:txBody>
      </p:sp>
      <p:sp>
        <p:nvSpPr>
          <p:cNvPr id="11" name="TextBox 10"/>
          <p:cNvSpPr txBox="1"/>
          <p:nvPr/>
        </p:nvSpPr>
        <p:spPr>
          <a:xfrm>
            <a:off x="1155032" y="3507563"/>
            <a:ext cx="12512842" cy="3425233"/>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Objective</a:t>
            </a:r>
          </a:p>
          <a:p>
            <a:pPr algn="ctr"/>
            <a:r>
              <a:rPr lang="en-US" sz="4800" dirty="0">
                <a:latin typeface="Times New Roman" panose="02020603050405020304" pitchFamily="18" charset="0"/>
                <a:cs typeface="Times New Roman" panose="02020603050405020304" pitchFamily="18" charset="0"/>
              </a:rPr>
              <a:t>Design a profitable, flexible, and safe production method for nylon 66 chips and fibers using a continuous process.</a:t>
            </a:r>
          </a:p>
        </p:txBody>
      </p:sp>
      <p:sp>
        <p:nvSpPr>
          <p:cNvPr id="12" name="TextBox 11"/>
          <p:cNvSpPr txBox="1"/>
          <p:nvPr/>
        </p:nvSpPr>
        <p:spPr>
          <a:xfrm>
            <a:off x="1155032" y="7425500"/>
            <a:ext cx="13379116" cy="490256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Critical to Quality Variables</a:t>
            </a:r>
          </a:p>
          <a:p>
            <a:pPr algn="ctr"/>
            <a:r>
              <a:rPr lang="en-US" sz="4800" dirty="0">
                <a:latin typeface="Times New Roman" panose="02020603050405020304" pitchFamily="18" charset="0"/>
                <a:cs typeface="Times New Roman" panose="02020603050405020304" pitchFamily="18" charset="0"/>
              </a:rPr>
              <a:t>Nylon 66 products must be high quality and have high tensile strength.</a:t>
            </a:r>
          </a:p>
          <a:p>
            <a:pPr marL="1143000" indent="-11430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Molecular weight range : 13000 to 16000 g/</a:t>
            </a:r>
            <a:r>
              <a:rPr lang="en-US" sz="4800" dirty="0" err="1">
                <a:latin typeface="Times New Roman" panose="02020603050405020304" pitchFamily="18" charset="0"/>
                <a:cs typeface="Times New Roman" panose="02020603050405020304" pitchFamily="18" charset="0"/>
              </a:rPr>
              <a:t>mol</a:t>
            </a:r>
            <a:endParaRPr lang="en-US" sz="4800" dirty="0">
              <a:latin typeface="Times New Roman" panose="02020603050405020304" pitchFamily="18" charset="0"/>
              <a:cs typeface="Times New Roman" panose="02020603050405020304" pitchFamily="18" charset="0"/>
            </a:endParaRPr>
          </a:p>
          <a:p>
            <a:pPr marL="1143000" indent="-11430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High operating temperatures: T &gt; 200⁰C</a:t>
            </a:r>
          </a:p>
          <a:p>
            <a:pPr marL="1143000" indent="-11430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High operating pressures: P &gt; 60 </a:t>
            </a:r>
            <a:r>
              <a:rPr lang="en-US" sz="4800" dirty="0" err="1">
                <a:latin typeface="Times New Roman" panose="02020603050405020304" pitchFamily="18" charset="0"/>
                <a:cs typeface="Times New Roman" panose="02020603050405020304" pitchFamily="18" charset="0"/>
              </a:rPr>
              <a:t>barg</a:t>
            </a:r>
            <a:endParaRPr lang="en-US" sz="4800"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254060" y="12820765"/>
            <a:ext cx="14860501" cy="9057544"/>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Safety</a:t>
            </a:r>
          </a:p>
          <a:p>
            <a:pPr marL="685800" indent="-6858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Temperatures will be monitored with control loops</a:t>
            </a:r>
          </a:p>
          <a:p>
            <a:pPr marL="685800" indent="-6858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Intermediates will have limited exposure to oxygen</a:t>
            </a:r>
          </a:p>
          <a:p>
            <a:pPr marL="685800" indent="-6858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Materials will be kept in cool, well ventilated areas</a:t>
            </a:r>
          </a:p>
          <a:p>
            <a:pPr marL="685800" indent="-6858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Operators should wear protective gear at all times</a:t>
            </a:r>
          </a:p>
          <a:p>
            <a:pPr marL="685800" indent="-685800" algn="ctr">
              <a:buFont typeface="Arial" panose="020B0604020202020204" pitchFamily="34" charset="0"/>
              <a:buChar char="•"/>
            </a:pPr>
            <a:r>
              <a:rPr lang="en-US" sz="4800" dirty="0">
                <a:latin typeface="Times New Roman" panose="02020603050405020304" pitchFamily="18" charset="0"/>
                <a:cs typeface="Times New Roman" panose="02020603050405020304" pitchFamily="18" charset="0"/>
              </a:rPr>
              <a:t>Pressure relief valves will be equipped on every vessel</a:t>
            </a:r>
          </a:p>
          <a:p>
            <a:pPr algn="ctr"/>
            <a:endParaRPr lang="en-US" sz="5400" b="1" dirty="0">
              <a:latin typeface="Times New Roman" panose="02020603050405020304" pitchFamily="18" charset="0"/>
              <a:cs typeface="Times New Roman" panose="02020603050405020304" pitchFamily="18" charset="0"/>
            </a:endParaRPr>
          </a:p>
          <a:p>
            <a:pPr algn="ctr"/>
            <a:endParaRPr lang="en-US" sz="5400" b="1" dirty="0">
              <a:latin typeface="Times New Roman" panose="02020603050405020304" pitchFamily="18" charset="0"/>
              <a:cs typeface="Times New Roman" panose="02020603050405020304" pitchFamily="18" charset="0"/>
            </a:endParaRPr>
          </a:p>
          <a:p>
            <a:pPr algn="ctr"/>
            <a:endParaRPr lang="en-US" sz="5400" b="1" dirty="0">
              <a:latin typeface="Times New Roman" panose="02020603050405020304" pitchFamily="18" charset="0"/>
              <a:cs typeface="Times New Roman" panose="02020603050405020304" pitchFamily="18" charset="0"/>
            </a:endParaRPr>
          </a:p>
          <a:p>
            <a:pPr algn="ctr"/>
            <a:endParaRPr lang="en-US" sz="5400" b="1" dirty="0">
              <a:latin typeface="Times New Roman" panose="02020603050405020304" pitchFamily="18" charset="0"/>
              <a:cs typeface="Times New Roman" panose="02020603050405020304" pitchFamily="18" charset="0"/>
            </a:endParaRPr>
          </a:p>
          <a:p>
            <a:pPr algn="ctr"/>
            <a:endParaRPr lang="en-US" sz="5400"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4636703" y="18279354"/>
            <a:ext cx="7654596" cy="1209242"/>
          </a:xfrm>
          <a:prstGeom prst="rect">
            <a:avLst/>
          </a:prstGeom>
          <a:noFill/>
        </p:spPr>
        <p:txBody>
          <a:bodyPr wrap="none" rtlCol="0">
            <a:spAutoFit/>
          </a:bodyPr>
          <a:lstStyle/>
          <a:p>
            <a:pPr algn="ctr"/>
            <a:r>
              <a:rPr lang="en-US" b="1" dirty="0">
                <a:latin typeface="Times New Roman" panose="02020603050405020304" pitchFamily="18" charset="0"/>
                <a:cs typeface="Times New Roman" panose="02020603050405020304" pitchFamily="18" charset="0"/>
              </a:rPr>
              <a:t>Economic Analysis</a:t>
            </a:r>
          </a:p>
        </p:txBody>
      </p:sp>
      <p:sp>
        <p:nvSpPr>
          <p:cNvPr id="20" name="TextBox 19"/>
          <p:cNvSpPr txBox="1"/>
          <p:nvPr/>
        </p:nvSpPr>
        <p:spPr>
          <a:xfrm>
            <a:off x="31560160" y="19846250"/>
            <a:ext cx="4993676" cy="1209242"/>
          </a:xfrm>
          <a:prstGeom prst="rect">
            <a:avLst/>
          </a:prstGeom>
          <a:noFill/>
        </p:spPr>
        <p:txBody>
          <a:bodyPr wrap="none" rtlCol="0">
            <a:spAutoFit/>
          </a:bodyPr>
          <a:lstStyle/>
          <a:p>
            <a:pPr algn="ctr"/>
            <a:r>
              <a:rPr lang="en-US" b="1" dirty="0">
                <a:latin typeface="Times New Roman" panose="02020603050405020304" pitchFamily="18" charset="0"/>
                <a:cs typeface="Times New Roman" panose="02020603050405020304" pitchFamily="18" charset="0"/>
              </a:rPr>
              <a:t>Conclusions</a:t>
            </a:r>
          </a:p>
        </p:txBody>
      </p:sp>
      <p:sp>
        <p:nvSpPr>
          <p:cNvPr id="21" name="TextBox 20"/>
          <p:cNvSpPr txBox="1"/>
          <p:nvPr/>
        </p:nvSpPr>
        <p:spPr>
          <a:xfrm>
            <a:off x="24905089" y="30259384"/>
            <a:ext cx="16102295" cy="1938992"/>
          </a:xfrm>
          <a:prstGeom prst="rect">
            <a:avLst/>
          </a:prstGeom>
          <a:noFill/>
        </p:spPr>
        <p:txBody>
          <a:bodyPr wrap="square" rtlCol="0">
            <a:spAutoFit/>
          </a:bodyPr>
          <a:lstStyle/>
          <a:p>
            <a:pPr algn="ctr"/>
            <a:r>
              <a:rPr lang="en-US" sz="4000" b="1" i="1" dirty="0">
                <a:latin typeface="Times New Roman" panose="02020603050405020304" pitchFamily="18" charset="0"/>
                <a:cs typeface="Times New Roman" panose="02020603050405020304" pitchFamily="18" charset="0"/>
              </a:rPr>
              <a:t>Acknowledgments: </a:t>
            </a:r>
            <a:r>
              <a:rPr lang="en-US" sz="4000" i="1" dirty="0">
                <a:latin typeface="Times New Roman" panose="02020603050405020304" pitchFamily="18" charset="0"/>
                <a:cs typeface="Times New Roman" panose="02020603050405020304" pitchFamily="18" charset="0"/>
              </a:rPr>
              <a:t>We thank the faculty and staff of UNH’s Chemical Engineering Department for all their hard work in preparing us to be able to complete this project.  We could not do it without them.</a:t>
            </a:r>
            <a:endParaRPr lang="en-US" sz="4000" b="1" i="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25198156" y="20968220"/>
            <a:ext cx="17717684" cy="6186309"/>
          </a:xfrm>
          <a:prstGeom prst="rect">
            <a:avLst/>
          </a:prstGeom>
          <a:noFill/>
        </p:spPr>
        <p:txBody>
          <a:bodyPr wrap="square" rtlCol="0">
            <a:spAutoFit/>
          </a:bodyPr>
          <a:lstStyle/>
          <a:p>
            <a:pPr marL="342900" marR="0" lvl="0" indent="-342900">
              <a:spcBef>
                <a:spcPts val="1200"/>
              </a:spcBef>
              <a:spcAft>
                <a:spcPts val="0"/>
              </a:spcAft>
              <a:buFont typeface="Symbol" panose="05050102010706020507" pitchFamily="18" charset="2"/>
              <a:buChar char=""/>
            </a:pPr>
            <a:r>
              <a:rPr lang="en-US" sz="4400" dirty="0">
                <a:latin typeface="Times New Roman" panose="02020603050405020304" pitchFamily="18" charset="0"/>
                <a:ea typeface="Times New Roman" panose="02020603050405020304" pitchFamily="18" charset="0"/>
                <a:cs typeface="Times New Roman" panose="02020603050405020304" pitchFamily="18" charset="0"/>
              </a:rPr>
              <a:t>The full 85-million-pound capacity can be split between granules, filaments, and different grades with ease, based on control design.</a:t>
            </a:r>
            <a:br>
              <a:rPr lang="en-US" sz="4400" dirty="0">
                <a:latin typeface="Times New Roman" panose="02020603050405020304" pitchFamily="18" charset="0"/>
                <a:ea typeface="Times New Roman" panose="02020603050405020304" pitchFamily="18" charset="0"/>
                <a:cs typeface="Times New Roman" panose="02020603050405020304" pitchFamily="18" charset="0"/>
              </a:rPr>
            </a:br>
            <a:endParaRPr lang="en-US" sz="4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4400" dirty="0">
                <a:latin typeface="Times New Roman" panose="02020603050405020304" pitchFamily="18" charset="0"/>
                <a:ea typeface="Times New Roman" panose="02020603050405020304" pitchFamily="18" charset="0"/>
                <a:cs typeface="Times New Roman" panose="02020603050405020304" pitchFamily="18" charset="0"/>
              </a:rPr>
              <a:t>A continuous process is recommended due to better safety, profitability and flexibility.</a:t>
            </a:r>
            <a:br>
              <a:rPr lang="en-US" sz="4400" dirty="0">
                <a:latin typeface="Times New Roman" panose="02020603050405020304" pitchFamily="18" charset="0"/>
                <a:ea typeface="Times New Roman" panose="02020603050405020304" pitchFamily="18" charset="0"/>
                <a:cs typeface="Times New Roman" panose="02020603050405020304" pitchFamily="18" charset="0"/>
              </a:rPr>
            </a:br>
            <a:endParaRPr lang="en-US" sz="4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4400" dirty="0">
                <a:latin typeface="Times New Roman" panose="02020603050405020304" pitchFamily="18" charset="0"/>
                <a:ea typeface="Times New Roman" panose="02020603050405020304" pitchFamily="18" charset="0"/>
                <a:cs typeface="Times New Roman" panose="02020603050405020304" pitchFamily="18" charset="0"/>
              </a:rPr>
              <a:t>The fixed capital investment required is $6.05MM.</a:t>
            </a:r>
            <a:br>
              <a:rPr lang="en-US" sz="4400" dirty="0">
                <a:latin typeface="Times New Roman" panose="02020603050405020304" pitchFamily="18" charset="0"/>
                <a:ea typeface="Times New Roman" panose="02020603050405020304" pitchFamily="18" charset="0"/>
                <a:cs typeface="Times New Roman" panose="02020603050405020304" pitchFamily="18" charset="0"/>
              </a:rPr>
            </a:br>
            <a:endParaRPr lang="en-US" sz="44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4400" dirty="0">
                <a:latin typeface="Times New Roman" panose="02020603050405020304" pitchFamily="18" charset="0"/>
                <a:cs typeface="Times New Roman" panose="02020603050405020304" pitchFamily="18" charset="0"/>
              </a:rPr>
              <a:t> After-tax rate of return of 96%, DCFRR of 35%, and NPV of $21,000,000.</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22" name="Chart 21">
            <a:extLst>
              <a:ext uri="{FF2B5EF4-FFF2-40B4-BE49-F238E27FC236}">
                <a16:creationId xmlns:a16="http://schemas.microsoft.com/office/drawing/2014/main" id="{BA071A79-6440-4591-BAD6-852C356CB754}"/>
              </a:ext>
            </a:extLst>
          </p:cNvPr>
          <p:cNvGraphicFramePr/>
          <p:nvPr>
            <p:extLst>
              <p:ext uri="{D42A27DB-BD31-4B8C-83A1-F6EECF244321}">
                <p14:modId xmlns:p14="http://schemas.microsoft.com/office/powerpoint/2010/main" val="2056772424"/>
              </p:ext>
            </p:extLst>
          </p:nvPr>
        </p:nvGraphicFramePr>
        <p:xfrm>
          <a:off x="16286991" y="24061374"/>
          <a:ext cx="7267416" cy="55273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Table 5"/>
          <p:cNvGraphicFramePr>
            <a:graphicFrameLocks noGrp="1" noChangeAspect="1"/>
          </p:cNvGraphicFramePr>
          <p:nvPr>
            <p:extLst>
              <p:ext uri="{D42A27DB-BD31-4B8C-83A1-F6EECF244321}">
                <p14:modId xmlns:p14="http://schemas.microsoft.com/office/powerpoint/2010/main" val="1331018116"/>
              </p:ext>
            </p:extLst>
          </p:nvPr>
        </p:nvGraphicFramePr>
        <p:xfrm>
          <a:off x="15778240" y="20160572"/>
          <a:ext cx="8284918" cy="3630540"/>
        </p:xfrm>
        <a:graphic>
          <a:graphicData uri="http://schemas.openxmlformats.org/drawingml/2006/table">
            <a:tbl>
              <a:tblPr firstRow="1" firstCol="1" bandRow="1">
                <a:tableStyleId>{69CF1AB2-1976-4502-BF36-3FF5EA218861}</a:tableStyleId>
              </a:tblPr>
              <a:tblGrid>
                <a:gridCol w="5981138">
                  <a:extLst>
                    <a:ext uri="{9D8B030D-6E8A-4147-A177-3AD203B41FA5}">
                      <a16:colId xmlns:a16="http://schemas.microsoft.com/office/drawing/2014/main" val="3057646845"/>
                    </a:ext>
                  </a:extLst>
                </a:gridCol>
                <a:gridCol w="2303780">
                  <a:extLst>
                    <a:ext uri="{9D8B030D-6E8A-4147-A177-3AD203B41FA5}">
                      <a16:colId xmlns:a16="http://schemas.microsoft.com/office/drawing/2014/main" val="1951830503"/>
                    </a:ext>
                  </a:extLst>
                </a:gridCol>
              </a:tblGrid>
              <a:tr h="726108">
                <a:tc>
                  <a:txBody>
                    <a:bodyPr/>
                    <a:lstStyle/>
                    <a:p>
                      <a:pPr marL="0" marR="0">
                        <a:lnSpc>
                          <a:spcPct val="107000"/>
                        </a:lnSpc>
                        <a:spcBef>
                          <a:spcPts val="0"/>
                        </a:spcBef>
                        <a:spcAft>
                          <a:spcPts val="800"/>
                        </a:spcAft>
                      </a:pPr>
                      <a:r>
                        <a:rPr lang="en-US" sz="2000" b="1" dirty="0">
                          <a:effectLst/>
                        </a:rPr>
                        <a:t>Total actual bare module cost (</a:t>
                      </a:r>
                      <a:r>
                        <a:rPr lang="en-US" sz="2000" b="1" dirty="0" err="1">
                          <a:effectLst/>
                        </a:rPr>
                        <a:t>C</a:t>
                      </a:r>
                      <a:r>
                        <a:rPr lang="en-US" sz="2000" b="1" baseline="30000" dirty="0" err="1">
                          <a:effectLst/>
                        </a:rPr>
                        <a:t>a</a:t>
                      </a:r>
                      <a:r>
                        <a:rPr lang="en-US" sz="2000" b="1" baseline="-25000" dirty="0" err="1">
                          <a:effectLst/>
                        </a:rPr>
                        <a:t>BM</a:t>
                      </a:r>
                      <a:r>
                        <a:rPr lang="en-US" sz="2000" b="1" dirty="0">
                          <a:effectLst/>
                        </a:rPr>
                        <a:t>)</a:t>
                      </a:r>
                      <a:endParaRPr lang="en-US" sz="20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2000" b="0" dirty="0">
                          <a:effectLst/>
                        </a:rPr>
                        <a:t>$ 4,043,611</a:t>
                      </a:r>
                      <a:endParaRPr lang="en-US" sz="20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63272668"/>
                  </a:ext>
                </a:extLst>
              </a:tr>
              <a:tr h="726108">
                <a:tc>
                  <a:txBody>
                    <a:bodyPr/>
                    <a:lstStyle/>
                    <a:p>
                      <a:pPr marL="0" marR="0">
                        <a:lnSpc>
                          <a:spcPct val="107000"/>
                        </a:lnSpc>
                        <a:spcBef>
                          <a:spcPts val="0"/>
                        </a:spcBef>
                        <a:spcAft>
                          <a:spcPts val="800"/>
                        </a:spcAft>
                      </a:pPr>
                      <a:r>
                        <a:rPr lang="en-US" sz="2000" dirty="0">
                          <a:effectLst/>
                        </a:rPr>
                        <a:t>Contingency and fees cost (C</a:t>
                      </a:r>
                      <a:r>
                        <a:rPr lang="en-US" sz="2000" baseline="-25000" dirty="0">
                          <a:effectLst/>
                        </a:rPr>
                        <a:t>C</a:t>
                      </a:r>
                      <a:r>
                        <a:rPr lang="en-US" sz="2000" dirty="0">
                          <a:effectLst/>
                        </a:rPr>
                        <a:t> + C</a:t>
                      </a:r>
                      <a:r>
                        <a:rPr lang="en-US" sz="2000" baseline="-25000" dirty="0">
                          <a:effectLst/>
                        </a:rPr>
                        <a:t>F</a:t>
                      </a:r>
                      <a:r>
                        <a:rPr lang="en-US" sz="2000" dirty="0">
                          <a:effectLst/>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2000" dirty="0">
                          <a:effectLst/>
                        </a:rPr>
                        <a:t>$ 727,850</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9616496"/>
                  </a:ext>
                </a:extLst>
              </a:tr>
              <a:tr h="726108">
                <a:tc>
                  <a:txBody>
                    <a:bodyPr/>
                    <a:lstStyle/>
                    <a:p>
                      <a:pPr marL="0" marR="0">
                        <a:lnSpc>
                          <a:spcPct val="107000"/>
                        </a:lnSpc>
                        <a:spcBef>
                          <a:spcPts val="0"/>
                        </a:spcBef>
                        <a:spcAft>
                          <a:spcPts val="800"/>
                        </a:spcAft>
                      </a:pPr>
                      <a:r>
                        <a:rPr lang="en-US" sz="2000">
                          <a:effectLst/>
                        </a:rPr>
                        <a:t>Total module cost (C</a:t>
                      </a:r>
                      <a:r>
                        <a:rPr lang="en-US" sz="2000" baseline="-25000">
                          <a:effectLst/>
                        </a:rPr>
                        <a:t>TM</a:t>
                      </a:r>
                      <a:r>
                        <a:rPr lang="en-US" sz="2000">
                          <a:effectLst/>
                        </a:rPr>
                        <a:t>)</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2000">
                          <a:effectLst/>
                        </a:rPr>
                        <a:t>$ 4,771,461</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12001934"/>
                  </a:ext>
                </a:extLst>
              </a:tr>
              <a:tr h="726108">
                <a:tc>
                  <a:txBody>
                    <a:bodyPr/>
                    <a:lstStyle/>
                    <a:p>
                      <a:pPr marL="0" marR="0">
                        <a:lnSpc>
                          <a:spcPct val="107000"/>
                        </a:lnSpc>
                        <a:spcBef>
                          <a:spcPts val="0"/>
                        </a:spcBef>
                        <a:spcAft>
                          <a:spcPts val="800"/>
                        </a:spcAft>
                      </a:pPr>
                      <a:r>
                        <a:rPr lang="en-US" sz="2000" dirty="0">
                          <a:effectLst/>
                        </a:rPr>
                        <a:t>Auxiliary facilities cost (AF)</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2000" dirty="0">
                          <a:effectLst/>
                        </a:rPr>
                        <a:t>$ 1,213,083</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99141626"/>
                  </a:ext>
                </a:extLst>
              </a:tr>
              <a:tr h="726108">
                <a:tc>
                  <a:txBody>
                    <a:bodyPr/>
                    <a:lstStyle/>
                    <a:p>
                      <a:pPr marL="0" marR="0">
                        <a:lnSpc>
                          <a:spcPct val="107000"/>
                        </a:lnSpc>
                        <a:spcBef>
                          <a:spcPts val="0"/>
                        </a:spcBef>
                        <a:spcAft>
                          <a:spcPts val="800"/>
                        </a:spcAft>
                      </a:pPr>
                      <a:r>
                        <a:rPr lang="en-US" sz="2000" dirty="0">
                          <a:effectLst/>
                        </a:rPr>
                        <a:t>Grass roots capital (C</a:t>
                      </a:r>
                      <a:r>
                        <a:rPr lang="en-US" sz="2000" baseline="-25000" dirty="0">
                          <a:effectLst/>
                        </a:rPr>
                        <a:t>GR</a:t>
                      </a:r>
                      <a:r>
                        <a:rPr lang="en-US" sz="2000" dirty="0">
                          <a:effectLst/>
                        </a:rPr>
                        <a:t>)</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800"/>
                        </a:spcAft>
                      </a:pPr>
                      <a:r>
                        <a:rPr lang="en-US" sz="2000" dirty="0">
                          <a:effectLst/>
                        </a:rPr>
                        <a:t>$ 5,256,694</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76346764"/>
                  </a:ext>
                </a:extLst>
              </a:tr>
            </a:tbl>
          </a:graphicData>
        </a:graphic>
      </p:graphicFrame>
      <p:sp>
        <p:nvSpPr>
          <p:cNvPr id="7" name="TextBox 6"/>
          <p:cNvSpPr txBox="1"/>
          <p:nvPr/>
        </p:nvSpPr>
        <p:spPr>
          <a:xfrm>
            <a:off x="2002546" y="29718000"/>
            <a:ext cx="22060612" cy="3170099"/>
          </a:xfrm>
          <a:prstGeom prst="rect">
            <a:avLst/>
          </a:prstGeom>
          <a:noFill/>
        </p:spPr>
        <p:txBody>
          <a:bodyPr wrap="square" rtlCol="0">
            <a:spAutoFit/>
          </a:bodyPr>
          <a:lstStyle/>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A capital investment of $6,045,198 is required in the first 2 years for the construction of the plant.</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Nylon 6’6 would be sold at $1.67/kg for granules and $1.5/kg for filaments</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Between the 3</a:t>
            </a:r>
            <a:r>
              <a:rPr lang="en-US" sz="4000" baseline="30000" dirty="0">
                <a:latin typeface="Times New Roman" panose="02020603050405020304" pitchFamily="18" charset="0"/>
                <a:cs typeface="Times New Roman" panose="02020603050405020304" pitchFamily="18" charset="0"/>
              </a:rPr>
              <a:t>rd</a:t>
            </a:r>
            <a:r>
              <a:rPr lang="en-US" sz="4000" dirty="0">
                <a:latin typeface="Times New Roman" panose="02020603050405020304" pitchFamily="18" charset="0"/>
                <a:cs typeface="Times New Roman" panose="02020603050405020304" pitchFamily="18" charset="0"/>
              </a:rPr>
              <a:t> and 9</a:t>
            </a:r>
            <a:r>
              <a:rPr lang="en-US" sz="4000" baseline="30000" dirty="0">
                <a:latin typeface="Times New Roman" panose="02020603050405020304" pitchFamily="18" charset="0"/>
                <a:cs typeface="Times New Roman" panose="02020603050405020304" pitchFamily="18" charset="0"/>
              </a:rPr>
              <a:t>th</a:t>
            </a:r>
            <a:r>
              <a:rPr lang="en-US" sz="4000" dirty="0">
                <a:latin typeface="Times New Roman" panose="02020603050405020304" pitchFamily="18" charset="0"/>
                <a:cs typeface="Times New Roman" panose="02020603050405020304" pitchFamily="18" charset="0"/>
              </a:rPr>
              <a:t> year, the plant would maintain an average profit of $3,900,000.</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A profit of $4,600,000 is made in the 10</a:t>
            </a:r>
            <a:r>
              <a:rPr lang="en-US" sz="4000" baseline="30000" dirty="0">
                <a:latin typeface="Times New Roman" panose="02020603050405020304" pitchFamily="18" charset="0"/>
                <a:cs typeface="Times New Roman" panose="02020603050405020304" pitchFamily="18" charset="0"/>
              </a:rPr>
              <a:t>th</a:t>
            </a:r>
            <a:r>
              <a:rPr lang="en-US" sz="4000" dirty="0">
                <a:latin typeface="Times New Roman" panose="02020603050405020304" pitchFamily="18" charset="0"/>
                <a:cs typeface="Times New Roman" panose="02020603050405020304" pitchFamily="18" charset="0"/>
              </a:rPr>
              <a:t> year due to working capital returns. </a:t>
            </a:r>
          </a:p>
          <a:p>
            <a:pPr marL="457200" indent="-4572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Revenue of $135,000,000 a year</a:t>
            </a:r>
            <a:endParaRPr lang="en-US" sz="1100"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30474927" y="27335878"/>
            <a:ext cx="7164142" cy="1209242"/>
          </a:xfrm>
          <a:prstGeom prst="rect">
            <a:avLst/>
          </a:prstGeom>
          <a:noFill/>
        </p:spPr>
        <p:txBody>
          <a:bodyPr wrap="none" rtlCol="0">
            <a:spAutoFit/>
          </a:bodyPr>
          <a:lstStyle/>
          <a:p>
            <a:pPr algn="ctr"/>
            <a:r>
              <a:rPr lang="en-US" b="1" dirty="0">
                <a:latin typeface="Times New Roman" panose="02020603050405020304" pitchFamily="18" charset="0"/>
                <a:cs typeface="Times New Roman" panose="02020603050405020304" pitchFamily="18" charset="0"/>
              </a:rPr>
              <a:t>Recommendation</a:t>
            </a:r>
          </a:p>
        </p:txBody>
      </p:sp>
      <p:sp>
        <p:nvSpPr>
          <p:cNvPr id="14" name="TextBox 13"/>
          <p:cNvSpPr txBox="1"/>
          <p:nvPr/>
        </p:nvSpPr>
        <p:spPr>
          <a:xfrm>
            <a:off x="25198156" y="28545120"/>
            <a:ext cx="18350144" cy="923330"/>
          </a:xfrm>
          <a:prstGeom prst="rect">
            <a:avLst/>
          </a:prstGeom>
          <a:noFill/>
        </p:spPr>
        <p:txBody>
          <a:bodyPr wrap="square" rtlCol="0">
            <a:spAutoFit/>
          </a:bodyPr>
          <a:lstStyle/>
          <a:p>
            <a:pPr>
              <a:buSzPct val="110000"/>
            </a:pPr>
            <a:r>
              <a:rPr lang="en-US" sz="4400" dirty="0">
                <a:latin typeface="Times New Roman" panose="02020603050405020304" pitchFamily="18" charset="0"/>
                <a:cs typeface="Times New Roman" panose="02020603050405020304" pitchFamily="18" charset="0"/>
              </a:rPr>
              <a:t>The process has a </a:t>
            </a:r>
            <a:r>
              <a:rPr lang="en-US" sz="5400" b="1" dirty="0">
                <a:latin typeface="Times New Roman" panose="02020603050405020304" pitchFamily="18" charset="0"/>
                <a:cs typeface="Times New Roman" panose="02020603050405020304" pitchFamily="18" charset="0"/>
              </a:rPr>
              <a:t>GO</a:t>
            </a:r>
            <a:r>
              <a:rPr lang="en-US" sz="4400" dirty="0">
                <a:latin typeface="Times New Roman" panose="02020603050405020304" pitchFamily="18" charset="0"/>
                <a:cs typeface="Times New Roman" panose="02020603050405020304" pitchFamily="18" charset="0"/>
              </a:rPr>
              <a:t> recommendation based on profitability and safety.</a:t>
            </a:r>
          </a:p>
        </p:txBody>
      </p:sp>
      <p:pic>
        <p:nvPicPr>
          <p:cNvPr id="2" name="Picture 1"/>
          <p:cNvPicPr>
            <a:picLocks noChangeAspect="1"/>
          </p:cNvPicPr>
          <p:nvPr/>
        </p:nvPicPr>
        <p:blipFill>
          <a:blip r:embed="rId4"/>
          <a:stretch>
            <a:fillRect/>
          </a:stretch>
        </p:blipFill>
        <p:spPr>
          <a:xfrm>
            <a:off x="15778240" y="2792506"/>
            <a:ext cx="27137600" cy="16857182"/>
          </a:xfrm>
          <a:prstGeom prst="rect">
            <a:avLst/>
          </a:prstGeom>
          <a:ln>
            <a:solidFill>
              <a:schemeClr val="tx1"/>
            </a:solidFill>
          </a:ln>
        </p:spPr>
      </p:pic>
      <p:pic>
        <p:nvPicPr>
          <p:cNvPr id="5" name="Picture 4"/>
          <p:cNvPicPr>
            <a:picLocks noChangeAspect="1"/>
          </p:cNvPicPr>
          <p:nvPr/>
        </p:nvPicPr>
        <p:blipFill>
          <a:blip r:embed="rId5"/>
          <a:stretch>
            <a:fillRect/>
          </a:stretch>
        </p:blipFill>
        <p:spPr>
          <a:xfrm>
            <a:off x="865082" y="20051131"/>
            <a:ext cx="14249479" cy="8493989"/>
          </a:xfrm>
          <a:prstGeom prst="rect">
            <a:avLst/>
          </a:prstGeom>
          <a:ln>
            <a:solidFill>
              <a:schemeClr val="tx1"/>
            </a:solidFill>
          </a:ln>
        </p:spPr>
      </p:pic>
    </p:spTree>
    <p:extLst>
      <p:ext uri="{BB962C8B-B14F-4D97-AF65-F5344CB8AC3E}">
        <p14:creationId xmlns:p14="http://schemas.microsoft.com/office/powerpoint/2010/main" val="26300145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392</TotalTime>
  <Words>321</Words>
  <Application>Microsoft Office PowerPoint</Application>
  <PresentationFormat>Custom</PresentationFormat>
  <Paragraphs>42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Symbol</vt:lpstr>
      <vt:lpstr>Times New Roman</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Jeffrey Halpern</dc:creator>
  <cp:lastModifiedBy>Sam Allen</cp:lastModifiedBy>
  <cp:revision>49</cp:revision>
  <dcterms:created xsi:type="dcterms:W3CDTF">2016-04-28T01:04:40Z</dcterms:created>
  <dcterms:modified xsi:type="dcterms:W3CDTF">2017-05-04T16:32:07Z</dcterms:modified>
</cp:coreProperties>
</file>