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Default Extension="emf" ContentType="image/x-em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3"/>
  </p:notesMasterIdLst>
  <p:sldIdLst>
    <p:sldId id="256" r:id="rId2"/>
  </p:sldIdLst>
  <p:sldSz cx="38404800" cy="31089600"/>
  <p:notesSz cx="9601200" cy="7315200"/>
  <p:defaultTextStyle>
    <a:defPPr>
      <a:defRPr lang="en-US"/>
    </a:defPPr>
    <a:lvl1pPr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1pPr>
    <a:lvl2pPr marL="1984112" indent="-1570634"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2pPr>
    <a:lvl3pPr marL="3968220" indent="-3141269"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3pPr>
    <a:lvl4pPr marL="5953766" indent="-471334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4pPr>
    <a:lvl5pPr marL="7937874" indent="-628397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5pPr>
    <a:lvl6pPr marL="2067377" algn="l" defTabSz="413474" rtl="0" eaLnBrk="1" latinLnBrk="0" hangingPunct="1">
      <a:defRPr sz="7800" kern="1200">
        <a:solidFill>
          <a:schemeClr val="tx1"/>
        </a:solidFill>
        <a:latin typeface="Arial" charset="0"/>
        <a:ea typeface="ＭＳ Ｐゴシック" charset="-128"/>
        <a:cs typeface="ＭＳ Ｐゴシック" charset="-128"/>
      </a:defRPr>
    </a:lvl6pPr>
    <a:lvl7pPr marL="2480855" algn="l" defTabSz="413474" rtl="0" eaLnBrk="1" latinLnBrk="0" hangingPunct="1">
      <a:defRPr sz="7800" kern="1200">
        <a:solidFill>
          <a:schemeClr val="tx1"/>
        </a:solidFill>
        <a:latin typeface="Arial" charset="0"/>
        <a:ea typeface="ＭＳ Ｐゴシック" charset="-128"/>
        <a:cs typeface="ＭＳ Ｐゴシック" charset="-128"/>
      </a:defRPr>
    </a:lvl7pPr>
    <a:lvl8pPr marL="2894333" algn="l" defTabSz="413474" rtl="0" eaLnBrk="1" latinLnBrk="0" hangingPunct="1">
      <a:defRPr sz="7800" kern="1200">
        <a:solidFill>
          <a:schemeClr val="tx1"/>
        </a:solidFill>
        <a:latin typeface="Arial" charset="0"/>
        <a:ea typeface="ＭＳ Ｐゴシック" charset="-128"/>
        <a:cs typeface="ＭＳ Ｐゴシック" charset="-128"/>
      </a:defRPr>
    </a:lvl8pPr>
    <a:lvl9pPr marL="3307807" algn="l" defTabSz="413474" rtl="0" eaLnBrk="1" latinLnBrk="0" hangingPunct="1">
      <a:defRPr sz="7800"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p15:guide id="1" orient="horz" pos="9792">
          <p15:clr>
            <a:srgbClr val="A4A3A4"/>
          </p15:clr>
        </p15:guide>
        <p15:guide id="2" pos="12096">
          <p15:clr>
            <a:srgbClr val="A4A3A4"/>
          </p15:clr>
        </p15:guide>
      </p15:sldGuideLst>
    </p:ext>
    <p:ext uri="{2D200454-40CA-4A62-9FC3-DE9A4176ACB9}">
      <p15:notesGuideLst xmlns:p15="http://schemas.microsoft.com/office/powerpoint/2012/main">
        <p15:guide id="1" orient="horz" pos="2304">
          <p15:clr>
            <a:srgbClr val="A4A3A4"/>
          </p15:clr>
        </p15:guide>
        <p15:guide id="2" pos="30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71C5"/>
    <a:srgbClr val="91A7CB"/>
    <a:srgbClr val="636363"/>
    <a:srgbClr val="BFC1D3"/>
    <a:srgbClr val="C9C9C9"/>
    <a:srgbClr val="868686"/>
    <a:srgbClr val="C9DDDA"/>
    <a:srgbClr val="EFDA9F"/>
    <a:srgbClr val="EDDECB"/>
    <a:srgbClr val="DC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175" autoAdjust="0"/>
    <p:restoredTop sz="95433" autoAdjust="0"/>
  </p:normalViewPr>
  <p:slideViewPr>
    <p:cSldViewPr snapToObjects="1">
      <p:cViewPr>
        <p:scale>
          <a:sx n="80" d="100"/>
          <a:sy n="80" d="100"/>
        </p:scale>
        <p:origin x="448" y="200"/>
      </p:cViewPr>
      <p:guideLst>
        <p:guide orient="horz" pos="9792"/>
        <p:guide pos="12096"/>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5/3/17</a:t>
            </a:fld>
            <a:endParaRPr lang="en-US"/>
          </a:p>
        </p:txBody>
      </p:sp>
      <p:sp>
        <p:nvSpPr>
          <p:cNvPr id="4" name="Slide Image Placeholder 3"/>
          <p:cNvSpPr>
            <a:spLocks noGrp="1" noRot="1" noChangeAspect="1"/>
          </p:cNvSpPr>
          <p:nvPr>
            <p:ph type="sldImg" idx="2"/>
          </p:nvPr>
        </p:nvSpPr>
        <p:spPr>
          <a:xfrm>
            <a:off x="3106738" y="549275"/>
            <a:ext cx="3387725" cy="2743200"/>
          </a:xfrm>
          <a:prstGeom prst="rect">
            <a:avLst/>
          </a:prstGeom>
          <a:noFill/>
          <a:ln w="12700">
            <a:solidFill>
              <a:prstClr val="black"/>
            </a:solidFill>
          </a:ln>
        </p:spPr>
        <p:txBody>
          <a:bodyPr vert="horz" lIns="96621" tIns="48311" rIns="96621" bIns="48311" rtlCol="0" anchor="ctr"/>
          <a:lstStyle/>
          <a:p>
            <a:pPr lvl="0"/>
            <a:endParaRPr lang="en-US" noProof="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1984112" rtl="0" fontAlgn="base">
      <a:spcBef>
        <a:spcPct val="30000"/>
      </a:spcBef>
      <a:spcAft>
        <a:spcPct val="0"/>
      </a:spcAft>
      <a:defRPr sz="5200" kern="1200">
        <a:solidFill>
          <a:schemeClr val="tx1"/>
        </a:solidFill>
        <a:latin typeface="+mn-lt"/>
        <a:ea typeface="ＭＳ Ｐゴシック" charset="-128"/>
        <a:cs typeface="ＭＳ Ｐゴシック" charset="-128"/>
      </a:defRPr>
    </a:lvl1pPr>
    <a:lvl2pPr marL="1984112" algn="l" defTabSz="1984112" rtl="0" fontAlgn="base">
      <a:spcBef>
        <a:spcPct val="30000"/>
      </a:spcBef>
      <a:spcAft>
        <a:spcPct val="0"/>
      </a:spcAft>
      <a:defRPr sz="5200" kern="1200">
        <a:solidFill>
          <a:schemeClr val="tx1"/>
        </a:solidFill>
        <a:latin typeface="+mn-lt"/>
        <a:ea typeface="ＭＳ Ｐゴシック" charset="-128"/>
        <a:cs typeface="+mn-cs"/>
      </a:defRPr>
    </a:lvl2pPr>
    <a:lvl3pPr marL="3968220" algn="l" defTabSz="1984112" rtl="0" fontAlgn="base">
      <a:spcBef>
        <a:spcPct val="30000"/>
      </a:spcBef>
      <a:spcAft>
        <a:spcPct val="0"/>
      </a:spcAft>
      <a:defRPr sz="5200" kern="1200">
        <a:solidFill>
          <a:schemeClr val="tx1"/>
        </a:solidFill>
        <a:latin typeface="+mn-lt"/>
        <a:ea typeface="ＭＳ Ｐゴシック" charset="-128"/>
        <a:cs typeface="+mn-cs"/>
      </a:defRPr>
    </a:lvl3pPr>
    <a:lvl4pPr marL="5953766" algn="l" defTabSz="1984112" rtl="0" fontAlgn="base">
      <a:spcBef>
        <a:spcPct val="30000"/>
      </a:spcBef>
      <a:spcAft>
        <a:spcPct val="0"/>
      </a:spcAft>
      <a:defRPr sz="5200" kern="1200">
        <a:solidFill>
          <a:schemeClr val="tx1"/>
        </a:solidFill>
        <a:latin typeface="+mn-lt"/>
        <a:ea typeface="ＭＳ Ｐゴシック" charset="-128"/>
        <a:cs typeface="+mn-cs"/>
      </a:defRPr>
    </a:lvl4pPr>
    <a:lvl5pPr marL="7937874" algn="l" defTabSz="1984112" rtl="0" fontAlgn="base">
      <a:spcBef>
        <a:spcPct val="30000"/>
      </a:spcBef>
      <a:spcAft>
        <a:spcPct val="0"/>
      </a:spcAft>
      <a:defRPr sz="5200" kern="1200">
        <a:solidFill>
          <a:schemeClr val="tx1"/>
        </a:solidFill>
        <a:latin typeface="+mn-lt"/>
        <a:ea typeface="ＭＳ Ｐゴシック" charset="-128"/>
        <a:cs typeface="+mn-cs"/>
      </a:defRPr>
    </a:lvl5pPr>
    <a:lvl6pPr marL="9923420" algn="l" defTabSz="1984686" rtl="0" eaLnBrk="1" latinLnBrk="0" hangingPunct="1">
      <a:defRPr sz="5200" kern="1200">
        <a:solidFill>
          <a:schemeClr val="tx1"/>
        </a:solidFill>
        <a:latin typeface="+mn-lt"/>
        <a:ea typeface="+mn-ea"/>
        <a:cs typeface="+mn-cs"/>
      </a:defRPr>
    </a:lvl6pPr>
    <a:lvl7pPr marL="11908105" algn="l" defTabSz="1984686" rtl="0" eaLnBrk="1" latinLnBrk="0" hangingPunct="1">
      <a:defRPr sz="5200" kern="1200">
        <a:solidFill>
          <a:schemeClr val="tx1"/>
        </a:solidFill>
        <a:latin typeface="+mn-lt"/>
        <a:ea typeface="+mn-ea"/>
        <a:cs typeface="+mn-cs"/>
      </a:defRPr>
    </a:lvl7pPr>
    <a:lvl8pPr marL="13892791" algn="l" defTabSz="1984686" rtl="0" eaLnBrk="1" latinLnBrk="0" hangingPunct="1">
      <a:defRPr sz="5200" kern="1200">
        <a:solidFill>
          <a:schemeClr val="tx1"/>
        </a:solidFill>
        <a:latin typeface="+mn-lt"/>
        <a:ea typeface="+mn-ea"/>
        <a:cs typeface="+mn-cs"/>
      </a:defRPr>
    </a:lvl8pPr>
    <a:lvl9pPr marL="15877472" algn="l" defTabSz="198468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06738" y="549275"/>
            <a:ext cx="3387725" cy="2743200"/>
          </a:xfrm>
        </p:spPr>
      </p:sp>
      <p:sp>
        <p:nvSpPr>
          <p:cNvPr id="3" name="Notes Placeholder 2"/>
          <p:cNvSpPr>
            <a:spLocks noGrp="1"/>
          </p:cNvSpPr>
          <p:nvPr>
            <p:ph type="body" idx="1"/>
          </p:nvPr>
        </p:nvSpPr>
        <p:spPr/>
        <p:txBody>
          <a:bodyPr/>
          <a:lstStyle/>
          <a:p>
            <a:pPr marL="0" indent="0">
              <a:buNone/>
            </a:pPr>
            <a:endParaRPr lang="en-US" baseline="0" dirty="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5088045"/>
            <a:ext cx="32644080" cy="10823787"/>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800600" y="16329239"/>
            <a:ext cx="28803600" cy="7506121"/>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2168374-A040-0C4E-9E0C-5048BC470C4B}" type="datetime1">
              <a:rPr lang="en-US" smtClean="0"/>
              <a:pPr>
                <a:defRPr/>
              </a:pPr>
              <a:t>5/3/17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AFD41A2-E6E3-B145-B878-864797D5CC34}"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87F311B-35E2-D940-8029-56672A0FB54D}" type="datetime1">
              <a:rPr lang="en-US" smtClean="0"/>
              <a:pPr>
                <a:defRPr/>
              </a:pPr>
              <a:t>5/3/17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1330917-DE1C-9548-BB35-55143C624369}"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0330" y="7750819"/>
            <a:ext cx="33124140" cy="12932408"/>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620330" y="20805572"/>
            <a:ext cx="33124140" cy="6800848"/>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3805BDA-E397-224C-AD12-B8ACD9297065}" type="datetime1">
              <a:rPr lang="en-US" smtClean="0"/>
              <a:pPr>
                <a:defRPr/>
              </a:pPr>
              <a:t>5/3/17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ED2234B-D84F-324B-867B-3875B247D0C6}"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640330" y="8276166"/>
            <a:ext cx="16322040" cy="19726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442430" y="8276166"/>
            <a:ext cx="16322040" cy="19726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EDCF91E7-8F23-784B-9608-D5B07A59489F}" type="datetime1">
              <a:rPr lang="en-US" smtClean="0"/>
              <a:pPr>
                <a:defRPr/>
              </a:pPr>
              <a:t>5/3/17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5796211-2888-1145-BB96-DF094E472276}"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655240"/>
            <a:ext cx="33124140" cy="60092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45336" y="7621272"/>
            <a:ext cx="16247028" cy="373506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645336" y="11356340"/>
            <a:ext cx="16247028" cy="167034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442432" y="7621272"/>
            <a:ext cx="16327042" cy="373506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9442432" y="11356340"/>
            <a:ext cx="16327042" cy="167034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A407D019-A846-DD47-852F-A6F8B5897D57}" type="datetime1">
              <a:rPr lang="en-US" smtClean="0"/>
              <a:pPr>
                <a:defRPr/>
              </a:pPr>
              <a:t>5/3/17</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B26ECB8-3A0F-174B-A8DA-466E3CCCEE6E}"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4CF94736-78FA-0942-8D96-145A14CC2794}" type="datetime1">
              <a:rPr lang="en-US" smtClean="0"/>
              <a:pPr>
                <a:defRPr/>
              </a:pPr>
              <a:t>5/3/17</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AACACF7D-A932-9142-A09E-F927489D7439}"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EA664FD-87A2-934D-9DAF-D2CED7142553}" type="datetime1">
              <a:rPr lang="en-US" smtClean="0"/>
              <a:pPr>
                <a:defRPr/>
              </a:pPr>
              <a:t>5/3/17</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0D638B6B-95AB-7147-A721-A456ADA9656F}"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072640"/>
            <a:ext cx="12386548" cy="725424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6327042" y="4476333"/>
            <a:ext cx="19442430" cy="22093767"/>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45332" y="9326880"/>
            <a:ext cx="12386548" cy="17279199"/>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031EDD80-4EBF-604D-93DD-D1E9962F1AF5}" type="datetime1">
              <a:rPr lang="en-US" smtClean="0"/>
              <a:pPr>
                <a:defRPr/>
              </a:pPr>
              <a:t>5/3/17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9E69E147-F1ED-584B-AEC4-68D382F8AB43}"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072640"/>
            <a:ext cx="12386548" cy="725424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6327042" y="4476333"/>
            <a:ext cx="19442430" cy="22093767"/>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2645332" y="9326880"/>
            <a:ext cx="12386548" cy="17279199"/>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D2640C6A-9240-8D4F-B35E-22D6DBC6ABE1}" type="datetime1">
              <a:rPr lang="en-US" smtClean="0"/>
              <a:pPr>
                <a:defRPr/>
              </a:pPr>
              <a:t>5/3/17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47A716F-4D13-984B-AC58-3D9F70F0B32C}"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FF0C64B-009A-D84D-9DD4-26078246F43C}" type="datetime1">
              <a:rPr lang="en-US" smtClean="0"/>
              <a:pPr>
                <a:defRPr/>
              </a:pPr>
              <a:t>5/3/17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BACE2E9-987C-DE46-8CE6-E6AE4EB97936}"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483437" y="1655233"/>
            <a:ext cx="8281035" cy="263469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640332" y="1655233"/>
            <a:ext cx="24363045" cy="26346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0BFDF26-AB4F-C745-8B38-6BFDC7B3F00E}" type="datetime1">
              <a:rPr lang="en-US" smtClean="0"/>
              <a:pPr>
                <a:defRPr/>
              </a:pPr>
              <a:t>5/3/17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1D4077B-C4B5-1347-9823-514F2DB23ED1}"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0330" y="1655240"/>
            <a:ext cx="33124140" cy="600921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640330" y="8276166"/>
            <a:ext cx="33124140" cy="197260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40330" y="28815460"/>
            <a:ext cx="8641080" cy="1655233"/>
          </a:xfrm>
          <a:prstGeom prst="rect">
            <a:avLst/>
          </a:prstGeom>
        </p:spPr>
        <p:txBody>
          <a:bodyPr vert="horz" lIns="91440" tIns="45720" rIns="91440" bIns="45720" rtlCol="0" anchor="ctr"/>
          <a:lstStyle>
            <a:lvl1pPr algn="l">
              <a:defRPr sz="5040">
                <a:solidFill>
                  <a:schemeClr val="tx1">
                    <a:tint val="75000"/>
                  </a:schemeClr>
                </a:solidFill>
              </a:defRPr>
            </a:lvl1pPr>
          </a:lstStyle>
          <a:p>
            <a:pPr>
              <a:defRPr/>
            </a:pPr>
            <a:fld id="{882AFA65-AC44-4E45-A604-97A4ED4522D4}" type="datetime1">
              <a:rPr lang="en-US" smtClean="0"/>
              <a:pPr>
                <a:defRPr/>
              </a:pPr>
              <a:t>5/3/17</a:t>
            </a:fld>
            <a:endParaRPr lang="en-US"/>
          </a:p>
        </p:txBody>
      </p:sp>
      <p:sp>
        <p:nvSpPr>
          <p:cNvPr id="5" name="Footer Placeholder 4"/>
          <p:cNvSpPr>
            <a:spLocks noGrp="1"/>
          </p:cNvSpPr>
          <p:nvPr>
            <p:ph type="ftr" sz="quarter" idx="3"/>
          </p:nvPr>
        </p:nvSpPr>
        <p:spPr>
          <a:xfrm>
            <a:off x="12721590" y="28815460"/>
            <a:ext cx="12961620" cy="1655233"/>
          </a:xfrm>
          <a:prstGeom prst="rect">
            <a:avLst/>
          </a:prstGeom>
        </p:spPr>
        <p:txBody>
          <a:bodyPr vert="horz" lIns="91440" tIns="45720" rIns="91440" bIns="45720" rtlCol="0" anchor="ctr"/>
          <a:lstStyle>
            <a:lvl1pPr algn="ctr">
              <a:defRPr sz="504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7123390" y="28815460"/>
            <a:ext cx="8641080" cy="1655233"/>
          </a:xfrm>
          <a:prstGeom prst="rect">
            <a:avLst/>
          </a:prstGeom>
        </p:spPr>
        <p:txBody>
          <a:bodyPr vert="horz" lIns="91440" tIns="45720" rIns="91440" bIns="45720" rtlCol="0" anchor="ctr"/>
          <a:lstStyle>
            <a:lvl1pPr algn="r">
              <a:defRPr sz="5040">
                <a:solidFill>
                  <a:schemeClr val="tx1">
                    <a:tint val="75000"/>
                  </a:schemeClr>
                </a:solidFill>
              </a:defRPr>
            </a:lvl1pPr>
          </a:lstStyle>
          <a:p>
            <a:pPr>
              <a:defRPr/>
            </a:pPr>
            <a:fld id="{6FE509B3-B61B-7A40-A76C-1E8E2FB4D6F8}" type="slidenum">
              <a:rPr lang="en-US" smtClean="0"/>
              <a:pPr>
                <a:defRPr/>
              </a:pPr>
              <a:t>‹#›</a:t>
            </a:fld>
            <a:endParaRPr lang="en-US"/>
          </a:p>
        </p:txBody>
      </p:sp>
    </p:spTree>
    <p:extLst>
      <p:ext uri="{BB962C8B-B14F-4D97-AF65-F5344CB8AC3E}">
        <p14:creationId xmlns:p14="http://schemas.microsoft.com/office/powerpoint/2010/main" val="11124541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4" Type="http://schemas.openxmlformats.org/officeDocument/2006/relationships/image" Target="../media/image2.tiff"/><Relationship Id="rId5" Type="http://schemas.openxmlformats.org/officeDocument/2006/relationships/image" Target="../media/image3.emf"/><Relationship Id="rId6" Type="http://schemas.openxmlformats.org/officeDocument/2006/relationships/image" Target="../media/image4.jpeg"/><Relationship Id="rId7" Type="http://schemas.openxmlformats.org/officeDocument/2006/relationships/image" Target="../media/image5.emf"/><Relationship Id="rId8" Type="http://schemas.openxmlformats.org/officeDocument/2006/relationships/image" Target="../media/image6.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3243619" y="152400"/>
            <a:ext cx="34380981" cy="1967090"/>
          </a:xfrm>
        </p:spPr>
        <p:txBody>
          <a:bodyPr>
            <a:normAutofit/>
          </a:bodyPr>
          <a:lstStyle/>
          <a:p>
            <a:r>
              <a:rPr lang="en-US" sz="6200" dirty="0">
                <a:latin typeface="+mn-lt"/>
              </a:rPr>
              <a:t>The Development of Cytotoxic Ruthenium (II) </a:t>
            </a:r>
            <a:r>
              <a:rPr lang="en-US" sz="6200" dirty="0" err="1">
                <a:latin typeface="+mn-lt"/>
              </a:rPr>
              <a:t>Arene</a:t>
            </a:r>
            <a:r>
              <a:rPr lang="en-US" sz="6200" dirty="0">
                <a:latin typeface="+mn-lt"/>
              </a:rPr>
              <a:t> </a:t>
            </a:r>
            <a:r>
              <a:rPr lang="en-US" sz="6200" dirty="0" err="1">
                <a:latin typeface="+mn-lt"/>
              </a:rPr>
              <a:t>Cyclometalates</a:t>
            </a:r>
            <a:r>
              <a:rPr lang="en-US" sz="6200" dirty="0">
                <a:latin typeface="+mn-lt"/>
              </a:rPr>
              <a:t> Using Various pH Dependent Ligands</a:t>
            </a:r>
          </a:p>
        </p:txBody>
      </p:sp>
      <p:sp>
        <p:nvSpPr>
          <p:cNvPr id="14361" name="TextBox 301"/>
          <p:cNvSpPr txBox="1">
            <a:spLocks noChangeArrowheads="1"/>
          </p:cNvSpPr>
          <p:nvPr/>
        </p:nvSpPr>
        <p:spPr bwMode="auto">
          <a:xfrm>
            <a:off x="1219200" y="2743200"/>
            <a:ext cx="35871150" cy="2340532"/>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000" dirty="0">
                <a:latin typeface="+mn-lt"/>
                <a:cs typeface="Calibri"/>
              </a:rPr>
              <a:t>Drew Verrier, Alyssa </a:t>
            </a:r>
            <a:r>
              <a:rPr lang="en-US" sz="4000" dirty="0" err="1">
                <a:latin typeface="+mn-lt"/>
                <a:cs typeface="Calibri"/>
              </a:rPr>
              <a:t>Bangrazi</a:t>
            </a:r>
            <a:r>
              <a:rPr lang="en-US" sz="4000" dirty="0">
                <a:latin typeface="+mn-lt"/>
                <a:cs typeface="Calibri"/>
              </a:rPr>
              <a:t>, Janie Berger, Erin </a:t>
            </a:r>
            <a:r>
              <a:rPr lang="en-US" sz="4000" dirty="0" err="1">
                <a:latin typeface="+mn-lt"/>
                <a:cs typeface="Calibri"/>
              </a:rPr>
              <a:t>Braker</a:t>
            </a:r>
            <a:r>
              <a:rPr lang="en-US" sz="4000" dirty="0">
                <a:latin typeface="+mn-lt"/>
                <a:cs typeface="Calibri"/>
              </a:rPr>
              <a:t>, Zane </a:t>
            </a:r>
            <a:r>
              <a:rPr lang="en-US" sz="4000" dirty="0" err="1">
                <a:latin typeface="+mn-lt"/>
                <a:cs typeface="Calibri"/>
              </a:rPr>
              <a:t>Relethford</a:t>
            </a:r>
            <a:r>
              <a:rPr lang="en-US" sz="4000" dirty="0">
                <a:latin typeface="+mn-lt"/>
                <a:cs typeface="Calibri"/>
              </a:rPr>
              <a:t>, Roy </a:t>
            </a:r>
            <a:r>
              <a:rPr lang="en-US" sz="4000" dirty="0" err="1">
                <a:latin typeface="+mn-lt"/>
                <a:cs typeface="Calibri"/>
              </a:rPr>
              <a:t>Planalp</a:t>
            </a:r>
            <a:endParaRPr lang="en-US" sz="4000" dirty="0">
              <a:latin typeface="+mn-lt"/>
              <a:cs typeface="Calibri"/>
            </a:endParaRPr>
          </a:p>
          <a:p>
            <a:pPr algn="ctr"/>
            <a:r>
              <a:rPr lang="en-US" sz="4000" dirty="0">
                <a:latin typeface="+mn-lt"/>
                <a:cs typeface="Calibri"/>
              </a:rPr>
              <a:t>University of New Hampshire, Department of Chemistry </a:t>
            </a:r>
          </a:p>
          <a:p>
            <a:pPr algn="ctr"/>
            <a:r>
              <a:rPr lang="en-US" sz="4000" dirty="0">
                <a:latin typeface="+mn-lt"/>
                <a:cs typeface="Calibri"/>
              </a:rPr>
              <a:t>drv2000@wildcats.unh.edu</a:t>
            </a:r>
          </a:p>
          <a:p>
            <a:pPr algn="ctr"/>
            <a:endParaRPr lang="en-US" sz="4000" baseline="-25000" dirty="0">
              <a:latin typeface="+mn-lt"/>
              <a:cs typeface="Calibri"/>
            </a:endParaRPr>
          </a:p>
        </p:txBody>
      </p:sp>
      <p:sp>
        <p:nvSpPr>
          <p:cNvPr id="3" name="TextBox 2"/>
          <p:cNvSpPr txBox="1"/>
          <p:nvPr/>
        </p:nvSpPr>
        <p:spPr>
          <a:xfrm>
            <a:off x="617088" y="4984812"/>
            <a:ext cx="12392842" cy="814905"/>
          </a:xfrm>
          <a:prstGeom prst="rect">
            <a:avLst/>
          </a:prstGeom>
          <a:solidFill>
            <a:schemeClr val="accent1">
              <a:lumMod val="50000"/>
            </a:schemeClr>
          </a:solidFill>
        </p:spPr>
        <p:txBody>
          <a:bodyPr wrap="square" lIns="75508" tIns="37752" rIns="75508" bIns="37752" rtlCol="0" anchor="ctr">
            <a:spAutoFit/>
          </a:bodyPr>
          <a:lstStyle/>
          <a:p>
            <a:pPr algn="ctr"/>
            <a:r>
              <a:rPr lang="en-US" sz="4800" dirty="0">
                <a:solidFill>
                  <a:schemeClr val="bg1"/>
                </a:solidFill>
                <a:latin typeface="+mn-lt"/>
              </a:rPr>
              <a:t>Introduction </a:t>
            </a:r>
          </a:p>
        </p:txBody>
      </p:sp>
      <p:sp>
        <p:nvSpPr>
          <p:cNvPr id="164" name="Rectangle 163"/>
          <p:cNvSpPr/>
          <p:nvPr/>
        </p:nvSpPr>
        <p:spPr>
          <a:xfrm>
            <a:off x="617088" y="5000728"/>
            <a:ext cx="12392841" cy="13478927"/>
          </a:xfrm>
          <a:prstGeom prst="rect">
            <a:avLst/>
          </a:prstGeom>
          <a:noFill/>
          <a:ln w="12700">
            <a:solidFill>
              <a:schemeClr val="accent1">
                <a:lumMod val="50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endParaRPr>
          </a:p>
        </p:txBody>
      </p:sp>
      <p:sp>
        <p:nvSpPr>
          <p:cNvPr id="128" name="Rectangle 127"/>
          <p:cNvSpPr/>
          <p:nvPr/>
        </p:nvSpPr>
        <p:spPr>
          <a:xfrm>
            <a:off x="27886949" y="25375139"/>
            <a:ext cx="9766288" cy="5049645"/>
          </a:xfrm>
          <a:prstGeom prst="rect">
            <a:avLst/>
          </a:prstGeom>
          <a:noFill/>
          <a:ln w="12700">
            <a:solidFill>
              <a:schemeClr val="accent1">
                <a:lumMod val="50000"/>
              </a:schemeClr>
            </a:solidFill>
          </a:ln>
        </p:spPr>
        <p:style>
          <a:lnRef idx="1">
            <a:schemeClr val="accent1"/>
          </a:lnRef>
          <a:fillRef idx="3">
            <a:schemeClr val="accent1"/>
          </a:fillRef>
          <a:effectRef idx="2">
            <a:schemeClr val="accent1"/>
          </a:effectRef>
          <a:fontRef idx="minor">
            <a:schemeClr val="lt1"/>
          </a:fontRef>
        </p:style>
        <p:txBody>
          <a:bodyPr lIns="91432" tIns="45717" rIns="91432" bIns="45717" anchor="ctr"/>
          <a:lstStyle/>
          <a:p>
            <a:pPr algn="ctr" defTabSz="1984686" fontAlgn="auto">
              <a:spcBef>
                <a:spcPts val="0"/>
              </a:spcBef>
              <a:spcAft>
                <a:spcPts val="0"/>
              </a:spcAft>
              <a:defRPr/>
            </a:pPr>
            <a:endParaRPr lang="en-US" sz="3500" dirty="0"/>
          </a:p>
        </p:txBody>
      </p:sp>
      <p:sp>
        <p:nvSpPr>
          <p:cNvPr id="129" name="TextBox 128"/>
          <p:cNvSpPr txBox="1"/>
          <p:nvPr/>
        </p:nvSpPr>
        <p:spPr>
          <a:xfrm>
            <a:off x="27889200" y="25374600"/>
            <a:ext cx="9766287" cy="822963"/>
          </a:xfrm>
          <a:prstGeom prst="rect">
            <a:avLst/>
          </a:prstGeom>
          <a:solidFill>
            <a:schemeClr val="accent1">
              <a:lumMod val="50000"/>
            </a:schemeClr>
          </a:solidFill>
        </p:spPr>
        <p:txBody>
          <a:bodyPr wrap="square" lIns="83485" tIns="41742" rIns="83485" bIns="41742" rtlCol="0" anchor="ctr">
            <a:spAutoFit/>
          </a:bodyPr>
          <a:lstStyle/>
          <a:p>
            <a:pPr algn="ctr"/>
            <a:r>
              <a:rPr lang="en-US" sz="4800" dirty="0">
                <a:solidFill>
                  <a:schemeClr val="bg1"/>
                </a:solidFill>
                <a:latin typeface="+mn-lt"/>
              </a:rPr>
              <a:t>Acknowledgements </a:t>
            </a:r>
          </a:p>
        </p:txBody>
      </p:sp>
      <p:sp>
        <p:nvSpPr>
          <p:cNvPr id="39" name="Rectangle 38"/>
          <p:cNvSpPr/>
          <p:nvPr/>
        </p:nvSpPr>
        <p:spPr>
          <a:xfrm>
            <a:off x="27836128" y="4964281"/>
            <a:ext cx="9891164" cy="3987668"/>
          </a:xfrm>
          <a:prstGeom prst="rect">
            <a:avLst/>
          </a:prstGeom>
          <a:noFill/>
          <a:ln w="12700">
            <a:solidFill>
              <a:schemeClr val="accent1">
                <a:lumMod val="50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endParaRPr>
          </a:p>
        </p:txBody>
      </p:sp>
      <p:sp>
        <p:nvSpPr>
          <p:cNvPr id="40" name="TextBox 39"/>
          <p:cNvSpPr txBox="1"/>
          <p:nvPr/>
        </p:nvSpPr>
        <p:spPr>
          <a:xfrm>
            <a:off x="27836128" y="4969092"/>
            <a:ext cx="9891164" cy="814905"/>
          </a:xfrm>
          <a:prstGeom prst="rect">
            <a:avLst/>
          </a:prstGeom>
          <a:solidFill>
            <a:schemeClr val="accent1">
              <a:lumMod val="50000"/>
            </a:schemeClr>
          </a:solidFill>
        </p:spPr>
        <p:txBody>
          <a:bodyPr wrap="square" lIns="75508" tIns="37752" rIns="75508" bIns="37752" rtlCol="0" anchor="ctr">
            <a:spAutoFit/>
          </a:bodyPr>
          <a:lstStyle/>
          <a:p>
            <a:pPr algn="ctr"/>
            <a:r>
              <a:rPr lang="en-US" sz="4800" dirty="0">
                <a:solidFill>
                  <a:schemeClr val="bg1"/>
                </a:solidFill>
                <a:latin typeface="+mn-lt"/>
              </a:rPr>
              <a:t>Conclusion</a:t>
            </a:r>
          </a:p>
        </p:txBody>
      </p:sp>
      <p:sp>
        <p:nvSpPr>
          <p:cNvPr id="2" name="TextBox 1"/>
          <p:cNvSpPr txBox="1"/>
          <p:nvPr/>
        </p:nvSpPr>
        <p:spPr>
          <a:xfrm>
            <a:off x="888945" y="5927877"/>
            <a:ext cx="12114434" cy="6863417"/>
          </a:xfrm>
          <a:prstGeom prst="rect">
            <a:avLst/>
          </a:prstGeom>
          <a:noFill/>
        </p:spPr>
        <p:txBody>
          <a:bodyPr wrap="square" rtlCol="0">
            <a:spAutoFit/>
          </a:bodyPr>
          <a:lstStyle/>
          <a:p>
            <a:r>
              <a:rPr lang="en-US" sz="4000" dirty="0">
                <a:latin typeface="+mn-lt"/>
              </a:rPr>
              <a:t>Promising new </a:t>
            </a:r>
            <a:r>
              <a:rPr lang="en-US" sz="4000" dirty="0" err="1">
                <a:latin typeface="+mn-lt"/>
              </a:rPr>
              <a:t>metallo</a:t>
            </a:r>
            <a:r>
              <a:rPr lang="en-US" sz="4000" dirty="0">
                <a:latin typeface="+mn-lt"/>
              </a:rPr>
              <a:t>-drugs have recently been emerging as effective ways to combat cancerous cells. Using the ruthenium (II) </a:t>
            </a:r>
            <a:r>
              <a:rPr lang="en-US" sz="4000" dirty="0" err="1">
                <a:latin typeface="+mn-lt"/>
              </a:rPr>
              <a:t>arene</a:t>
            </a:r>
            <a:r>
              <a:rPr lang="en-US" sz="4000" dirty="0">
                <a:latin typeface="+mn-lt"/>
              </a:rPr>
              <a:t> </a:t>
            </a:r>
            <a:r>
              <a:rPr lang="en-US" sz="4000" dirty="0" err="1">
                <a:latin typeface="+mn-lt"/>
              </a:rPr>
              <a:t>cyclometalate</a:t>
            </a:r>
            <a:r>
              <a:rPr lang="en-US" sz="4000" dirty="0">
                <a:latin typeface="+mn-lt"/>
              </a:rPr>
              <a:t> scaffolding presented by Riedl et al.</a:t>
            </a:r>
            <a:r>
              <a:rPr lang="en-US" sz="4000" baseline="30000" dirty="0">
                <a:latin typeface="+mn-lt"/>
              </a:rPr>
              <a:t>1</a:t>
            </a:r>
            <a:r>
              <a:rPr lang="en-US" sz="4000" dirty="0">
                <a:latin typeface="+mn-lt"/>
              </a:rPr>
              <a:t> we examined new ligands of varying pH to better understand the conditions under which these drugs can be utilized. By varying the pH of the ligands, a more comprehensive view of what properties dictate the permeability of cancer cells can be obtained, since the pH of cancer cells is slightly lower than healthy cells.</a:t>
            </a:r>
            <a:r>
              <a:rPr lang="en-US" sz="4000" baseline="30000" dirty="0">
                <a:latin typeface="+mn-lt"/>
              </a:rPr>
              <a:t>2</a:t>
            </a:r>
            <a:r>
              <a:rPr lang="en-US" sz="4000" dirty="0">
                <a:latin typeface="+mn-lt"/>
              </a:rPr>
              <a:t> The procedures used for this experiment were adapted from Riedl et al.</a:t>
            </a:r>
          </a:p>
        </p:txBody>
      </p:sp>
      <p:pic>
        <p:nvPicPr>
          <p:cNvPr id="8" name="Picture 7"/>
          <p:cNvPicPr>
            <a:picLocks noChangeAspect="1"/>
          </p:cNvPicPr>
          <p:nvPr/>
        </p:nvPicPr>
        <p:blipFill>
          <a:blip r:embed="rId3"/>
          <a:stretch>
            <a:fillRect/>
          </a:stretch>
        </p:blipFill>
        <p:spPr>
          <a:xfrm>
            <a:off x="1104420" y="13030451"/>
            <a:ext cx="6606506" cy="5046636"/>
          </a:xfrm>
          <a:prstGeom prst="rect">
            <a:avLst/>
          </a:prstGeom>
        </p:spPr>
      </p:pic>
      <p:sp>
        <p:nvSpPr>
          <p:cNvPr id="9" name="TextBox 8"/>
          <p:cNvSpPr txBox="1"/>
          <p:nvPr/>
        </p:nvSpPr>
        <p:spPr>
          <a:xfrm>
            <a:off x="8018765" y="15438996"/>
            <a:ext cx="4484115" cy="2554545"/>
          </a:xfrm>
          <a:prstGeom prst="rect">
            <a:avLst/>
          </a:prstGeom>
          <a:noFill/>
          <a:ln w="12700">
            <a:solidFill>
              <a:schemeClr val="bg1">
                <a:lumMod val="75000"/>
              </a:schemeClr>
            </a:solidFill>
          </a:ln>
        </p:spPr>
        <p:txBody>
          <a:bodyPr wrap="square" rtlCol="0">
            <a:spAutoFit/>
          </a:bodyPr>
          <a:lstStyle/>
          <a:p>
            <a:r>
              <a:rPr lang="en-US" sz="4000" dirty="0">
                <a:latin typeface="+mn-lt"/>
              </a:rPr>
              <a:t>R = </a:t>
            </a:r>
            <a:r>
              <a:rPr lang="en-US" sz="4000" dirty="0" err="1">
                <a:latin typeface="+mn-lt"/>
              </a:rPr>
              <a:t>acetophenone</a:t>
            </a:r>
            <a:endParaRPr lang="en-US" sz="4000" dirty="0">
              <a:latin typeface="+mn-lt"/>
            </a:endParaRPr>
          </a:p>
          <a:p>
            <a:r>
              <a:rPr lang="en-US" sz="4000" dirty="0">
                <a:latin typeface="+mn-lt"/>
              </a:rPr>
              <a:t>R = 3-chlorophenol </a:t>
            </a:r>
          </a:p>
          <a:p>
            <a:r>
              <a:rPr lang="en-US" sz="4000" dirty="0">
                <a:latin typeface="+mn-lt"/>
              </a:rPr>
              <a:t>R = </a:t>
            </a:r>
            <a:r>
              <a:rPr lang="en-US" sz="4000" dirty="0" err="1">
                <a:latin typeface="+mn-lt"/>
              </a:rPr>
              <a:t>methylpropane</a:t>
            </a:r>
            <a:endParaRPr lang="en-US" sz="4000" dirty="0">
              <a:latin typeface="+mn-lt"/>
            </a:endParaRPr>
          </a:p>
          <a:p>
            <a:r>
              <a:rPr lang="en-US" sz="4000" dirty="0">
                <a:latin typeface="+mn-lt"/>
              </a:rPr>
              <a:t>R = acetanilide </a:t>
            </a:r>
          </a:p>
        </p:txBody>
      </p:sp>
      <p:sp>
        <p:nvSpPr>
          <p:cNvPr id="37" name="Rectangle 36"/>
          <p:cNvSpPr/>
          <p:nvPr/>
        </p:nvSpPr>
        <p:spPr>
          <a:xfrm>
            <a:off x="27863821" y="18162280"/>
            <a:ext cx="9845949" cy="6905630"/>
          </a:xfrm>
          <a:prstGeom prst="rect">
            <a:avLst/>
          </a:prstGeom>
          <a:noFill/>
          <a:ln w="12700">
            <a:solidFill>
              <a:schemeClr val="accent1">
                <a:lumMod val="50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endParaRPr>
          </a:p>
        </p:txBody>
      </p:sp>
      <p:sp>
        <p:nvSpPr>
          <p:cNvPr id="38" name="TextBox 37"/>
          <p:cNvSpPr txBox="1"/>
          <p:nvPr/>
        </p:nvSpPr>
        <p:spPr>
          <a:xfrm>
            <a:off x="27873051" y="18135600"/>
            <a:ext cx="9845949" cy="814905"/>
          </a:xfrm>
          <a:prstGeom prst="rect">
            <a:avLst/>
          </a:prstGeom>
          <a:solidFill>
            <a:schemeClr val="accent1">
              <a:lumMod val="50000"/>
            </a:schemeClr>
          </a:solidFill>
        </p:spPr>
        <p:txBody>
          <a:bodyPr wrap="square" lIns="75508" tIns="37752" rIns="75508" bIns="37752" rtlCol="0" anchor="ctr">
            <a:spAutoFit/>
          </a:bodyPr>
          <a:lstStyle/>
          <a:p>
            <a:pPr algn="ctr"/>
            <a:r>
              <a:rPr lang="en-US" sz="4800" dirty="0">
                <a:solidFill>
                  <a:schemeClr val="bg1"/>
                </a:solidFill>
                <a:latin typeface="+mn-lt"/>
              </a:rPr>
              <a:t>References</a:t>
            </a:r>
          </a:p>
        </p:txBody>
      </p:sp>
      <p:sp>
        <p:nvSpPr>
          <p:cNvPr id="12" name="TextBox 11"/>
          <p:cNvSpPr txBox="1"/>
          <p:nvPr/>
        </p:nvSpPr>
        <p:spPr>
          <a:xfrm>
            <a:off x="27889200" y="19556314"/>
            <a:ext cx="9822821" cy="5940088"/>
          </a:xfrm>
          <a:prstGeom prst="rect">
            <a:avLst/>
          </a:prstGeom>
          <a:noFill/>
        </p:spPr>
        <p:txBody>
          <a:bodyPr wrap="square" rtlCol="0">
            <a:spAutoFit/>
          </a:bodyPr>
          <a:lstStyle/>
          <a:p>
            <a:pPr marL="514350" lvl="0" indent="-514350">
              <a:buFont typeface="+mj-lt"/>
              <a:buAutoNum type="arabicPeriod"/>
            </a:pPr>
            <a:r>
              <a:rPr lang="en-US" sz="3800" dirty="0">
                <a:latin typeface="+mn-lt"/>
              </a:rPr>
              <a:t>Christoph A. </a:t>
            </a:r>
            <a:r>
              <a:rPr lang="en-US" sz="3800" dirty="0" err="1">
                <a:latin typeface="+mn-lt"/>
              </a:rPr>
              <a:t>Riedl</a:t>
            </a:r>
            <a:r>
              <a:rPr lang="en-US" sz="3800" dirty="0">
                <a:latin typeface="+mn-lt"/>
              </a:rPr>
              <a:t>, Lea S. </a:t>
            </a:r>
            <a:r>
              <a:rPr lang="en-US" sz="3800" dirty="0" err="1">
                <a:latin typeface="+mn-lt"/>
              </a:rPr>
              <a:t>Flocke</a:t>
            </a:r>
            <a:r>
              <a:rPr lang="en-US" sz="3800" dirty="0">
                <a:latin typeface="+mn-lt"/>
              </a:rPr>
              <a:t>, Michaela </a:t>
            </a:r>
            <a:r>
              <a:rPr lang="en-US" sz="3800" dirty="0" err="1">
                <a:latin typeface="+mn-lt"/>
              </a:rPr>
              <a:t>Hejl</a:t>
            </a:r>
            <a:r>
              <a:rPr lang="en-US" sz="3800" dirty="0">
                <a:latin typeface="+mn-lt"/>
              </a:rPr>
              <a:t>, Alexander Roller, Matthias H. M. Klose, Michael A. </a:t>
            </a:r>
            <a:r>
              <a:rPr lang="en-US" sz="3800" dirty="0" err="1">
                <a:latin typeface="+mn-lt"/>
              </a:rPr>
              <a:t>Jakupec</a:t>
            </a:r>
            <a:r>
              <a:rPr lang="en-US" sz="3800" dirty="0">
                <a:latin typeface="+mn-lt"/>
              </a:rPr>
              <a:t>, Wolfgang </a:t>
            </a:r>
            <a:r>
              <a:rPr lang="en-US" sz="3800" dirty="0" err="1">
                <a:latin typeface="+mn-lt"/>
              </a:rPr>
              <a:t>Kandioller</a:t>
            </a:r>
            <a:r>
              <a:rPr lang="en-US" sz="3800" dirty="0">
                <a:latin typeface="+mn-lt"/>
              </a:rPr>
              <a:t>, and Bernhard K. </a:t>
            </a:r>
            <a:r>
              <a:rPr lang="en-US" sz="3800" dirty="0" err="1">
                <a:latin typeface="+mn-lt"/>
              </a:rPr>
              <a:t>Keppler</a:t>
            </a:r>
            <a:r>
              <a:rPr lang="en-US" sz="3800" dirty="0">
                <a:latin typeface="+mn-lt"/>
              </a:rPr>
              <a:t>. Inorganic Chemistry 2017 56 (1), 528-541</a:t>
            </a:r>
          </a:p>
          <a:p>
            <a:pPr marL="514350" lvl="0" indent="-514350">
              <a:buFont typeface="+mj-lt"/>
              <a:buAutoNum type="arabicPeriod"/>
            </a:pPr>
            <a:r>
              <a:rPr lang="en-US" sz="3800" dirty="0">
                <a:latin typeface="+mn-lt"/>
              </a:rPr>
              <a:t>Acid pH in Tumors and Its Potential for </a:t>
            </a:r>
            <a:r>
              <a:rPr lang="en-US" sz="3800" dirty="0" err="1">
                <a:latin typeface="+mn-lt"/>
              </a:rPr>
              <a:t>Theraputic</a:t>
            </a:r>
            <a:r>
              <a:rPr lang="en-US" sz="3800" dirty="0">
                <a:latin typeface="+mn-lt"/>
              </a:rPr>
              <a:t> Exploitation, Ian F. </a:t>
            </a:r>
            <a:r>
              <a:rPr lang="en-US" sz="3800" dirty="0" err="1">
                <a:latin typeface="+mn-lt"/>
              </a:rPr>
              <a:t>Tannock</a:t>
            </a:r>
            <a:r>
              <a:rPr lang="en-US" sz="3800" dirty="0">
                <a:latin typeface="+mn-lt"/>
              </a:rPr>
              <a:t>, Daniela </a:t>
            </a:r>
            <a:r>
              <a:rPr lang="en-US" sz="3800" dirty="0" err="1">
                <a:latin typeface="+mn-lt"/>
              </a:rPr>
              <a:t>Rotin</a:t>
            </a:r>
            <a:r>
              <a:rPr lang="en-US" sz="3800" dirty="0">
                <a:latin typeface="+mn-lt"/>
              </a:rPr>
              <a:t>. Perspectives in Cancer Research 1989</a:t>
            </a:r>
          </a:p>
          <a:p>
            <a:endParaRPr lang="en-US" sz="3800" dirty="0">
              <a:latin typeface="+mn-lt"/>
            </a:endParaRPr>
          </a:p>
        </p:txBody>
      </p:sp>
      <p:pic>
        <p:nvPicPr>
          <p:cNvPr id="30" name="Picture 29"/>
          <p:cNvPicPr>
            <a:picLocks noChangeAspect="1"/>
          </p:cNvPicPr>
          <p:nvPr/>
        </p:nvPicPr>
        <p:blipFill rotWithShape="1">
          <a:blip r:embed="rId4"/>
          <a:srcRect l="32927" t="-13560" r="34878" b="32441"/>
          <a:stretch/>
        </p:blipFill>
        <p:spPr>
          <a:xfrm>
            <a:off x="-614295" y="-112895"/>
            <a:ext cx="4728710" cy="3429000"/>
          </a:xfrm>
          <a:prstGeom prst="rect">
            <a:avLst/>
          </a:prstGeom>
        </p:spPr>
      </p:pic>
      <p:sp>
        <p:nvSpPr>
          <p:cNvPr id="17" name="TextBox 16"/>
          <p:cNvSpPr txBox="1"/>
          <p:nvPr/>
        </p:nvSpPr>
        <p:spPr>
          <a:xfrm>
            <a:off x="844356" y="19992405"/>
            <a:ext cx="11587277" cy="4401205"/>
          </a:xfrm>
          <a:prstGeom prst="rect">
            <a:avLst/>
          </a:prstGeom>
          <a:noFill/>
        </p:spPr>
        <p:txBody>
          <a:bodyPr wrap="square" rtlCol="0">
            <a:spAutoFit/>
          </a:bodyPr>
          <a:lstStyle/>
          <a:p>
            <a:r>
              <a:rPr lang="en-US" sz="4000" dirty="0">
                <a:latin typeface="+mn-lt"/>
              </a:rPr>
              <a:t>The halide 2-bromoacetophenone (A) along with sodium </a:t>
            </a:r>
            <a:r>
              <a:rPr lang="en-US" sz="4000" dirty="0" err="1">
                <a:latin typeface="+mn-lt"/>
              </a:rPr>
              <a:t>azide</a:t>
            </a:r>
            <a:r>
              <a:rPr lang="en-US" sz="4000" dirty="0">
                <a:latin typeface="+mn-lt"/>
              </a:rPr>
              <a:t>, sodium ascorbate, </a:t>
            </a:r>
            <a:r>
              <a:rPr lang="en-US" sz="4000" dirty="0" err="1">
                <a:latin typeface="+mn-lt"/>
              </a:rPr>
              <a:t>phenylacetylene</a:t>
            </a:r>
            <a:r>
              <a:rPr lang="en-US" sz="4000" dirty="0">
                <a:latin typeface="+mn-lt"/>
              </a:rPr>
              <a:t>, and an aqueous copper </a:t>
            </a:r>
            <a:r>
              <a:rPr lang="en-US" sz="4000" dirty="0" err="1">
                <a:latin typeface="+mn-lt"/>
              </a:rPr>
              <a:t>sulphate</a:t>
            </a:r>
            <a:r>
              <a:rPr lang="en-US" sz="4000" dirty="0">
                <a:latin typeface="+mn-lt"/>
              </a:rPr>
              <a:t> catalyst were used to make the </a:t>
            </a:r>
            <a:r>
              <a:rPr lang="en-US" sz="4000" dirty="0" err="1">
                <a:latin typeface="+mn-lt"/>
              </a:rPr>
              <a:t>triazole</a:t>
            </a:r>
            <a:r>
              <a:rPr lang="en-US" sz="4000" dirty="0">
                <a:latin typeface="+mn-lt"/>
              </a:rPr>
              <a:t> intermediate (B). This was then attached to the ruthenium center via a reaction with the metal dimer [Ru(</a:t>
            </a:r>
            <a:r>
              <a:rPr lang="en-US" sz="4000" dirty="0" err="1">
                <a:latin typeface="+mn-lt"/>
              </a:rPr>
              <a:t>cym</a:t>
            </a:r>
            <a:r>
              <a:rPr lang="en-US" sz="4000" dirty="0">
                <a:latin typeface="+mn-lt"/>
              </a:rPr>
              <a:t>)Cl</a:t>
            </a:r>
            <a:r>
              <a:rPr lang="en-US" sz="4000" baseline="-25000" dirty="0">
                <a:latin typeface="+mn-lt"/>
              </a:rPr>
              <a:t>2</a:t>
            </a:r>
            <a:r>
              <a:rPr lang="en-US" sz="4000" dirty="0">
                <a:latin typeface="+mn-lt"/>
              </a:rPr>
              <a:t>]</a:t>
            </a:r>
            <a:r>
              <a:rPr lang="en-US" sz="4000" baseline="-25000" dirty="0">
                <a:latin typeface="+mn-lt"/>
              </a:rPr>
              <a:t>2</a:t>
            </a:r>
            <a:r>
              <a:rPr lang="en-US" sz="4000" dirty="0">
                <a:latin typeface="+mn-lt"/>
              </a:rPr>
              <a:t> and sodium acetate catalyst to produce the product </a:t>
            </a:r>
            <a:r>
              <a:rPr lang="de-DE" sz="4000" dirty="0">
                <a:latin typeface="+mn-lt"/>
              </a:rPr>
              <a:t>(C). </a:t>
            </a:r>
            <a:endParaRPr lang="en-US" sz="4000" dirty="0">
              <a:latin typeface="+mn-lt"/>
            </a:endParaRPr>
          </a:p>
        </p:txBody>
      </p:sp>
      <p:grpSp>
        <p:nvGrpSpPr>
          <p:cNvPr id="21" name="Group 20"/>
          <p:cNvGrpSpPr/>
          <p:nvPr/>
        </p:nvGrpSpPr>
        <p:grpSpPr>
          <a:xfrm>
            <a:off x="1264412" y="24771734"/>
            <a:ext cx="11679045" cy="3218848"/>
            <a:chOff x="12801600" y="9729634"/>
            <a:chExt cx="18960222" cy="5225603"/>
          </a:xfrm>
        </p:grpSpPr>
        <p:pic>
          <p:nvPicPr>
            <p:cNvPr id="11" name="Picture 10"/>
            <p:cNvPicPr>
              <a:picLocks noChangeAspect="1"/>
            </p:cNvPicPr>
            <p:nvPr/>
          </p:nvPicPr>
          <p:blipFill>
            <a:blip r:embed="rId5"/>
            <a:stretch>
              <a:fillRect/>
            </a:stretch>
          </p:blipFill>
          <p:spPr>
            <a:xfrm>
              <a:off x="12801600" y="9729634"/>
              <a:ext cx="18211800" cy="4024831"/>
            </a:xfrm>
            <a:prstGeom prst="rect">
              <a:avLst/>
            </a:prstGeom>
          </p:spPr>
        </p:pic>
        <p:sp>
          <p:nvSpPr>
            <p:cNvPr id="18" name="TextBox 17"/>
            <p:cNvSpPr txBox="1"/>
            <p:nvPr/>
          </p:nvSpPr>
          <p:spPr>
            <a:xfrm>
              <a:off x="13828905" y="12806937"/>
              <a:ext cx="1066800" cy="1083158"/>
            </a:xfrm>
            <a:prstGeom prst="rect">
              <a:avLst/>
            </a:prstGeom>
            <a:noFill/>
          </p:spPr>
          <p:txBody>
            <a:bodyPr wrap="square" rtlCol="0">
              <a:spAutoFit/>
            </a:bodyPr>
            <a:lstStyle/>
            <a:p>
              <a:r>
                <a:rPr lang="en-US" sz="4000" dirty="0">
                  <a:latin typeface="+mn-lt"/>
                </a:rPr>
                <a:t>A</a:t>
              </a:r>
            </a:p>
          </p:txBody>
        </p:sp>
        <p:sp>
          <p:nvSpPr>
            <p:cNvPr id="19" name="TextBox 18"/>
            <p:cNvSpPr txBox="1"/>
            <p:nvPr/>
          </p:nvSpPr>
          <p:spPr>
            <a:xfrm>
              <a:off x="20928126" y="13872079"/>
              <a:ext cx="1958747" cy="1083158"/>
            </a:xfrm>
            <a:prstGeom prst="rect">
              <a:avLst/>
            </a:prstGeom>
            <a:noFill/>
          </p:spPr>
          <p:txBody>
            <a:bodyPr wrap="square" rtlCol="0">
              <a:spAutoFit/>
            </a:bodyPr>
            <a:lstStyle/>
            <a:p>
              <a:r>
                <a:rPr lang="en-US" sz="4000" dirty="0">
                  <a:latin typeface="+mn-lt"/>
                </a:rPr>
                <a:t>B</a:t>
              </a:r>
            </a:p>
          </p:txBody>
        </p:sp>
        <p:sp>
          <p:nvSpPr>
            <p:cNvPr id="20" name="TextBox 19"/>
            <p:cNvSpPr txBox="1"/>
            <p:nvPr/>
          </p:nvSpPr>
          <p:spPr>
            <a:xfrm>
              <a:off x="27799422" y="13374673"/>
              <a:ext cx="3962400" cy="1083158"/>
            </a:xfrm>
            <a:prstGeom prst="rect">
              <a:avLst/>
            </a:prstGeom>
            <a:noFill/>
          </p:spPr>
          <p:txBody>
            <a:bodyPr wrap="square" rtlCol="0">
              <a:spAutoFit/>
            </a:bodyPr>
            <a:lstStyle/>
            <a:p>
              <a:r>
                <a:rPr lang="en-US" sz="4000" dirty="0">
                  <a:latin typeface="+mn-lt"/>
                </a:rPr>
                <a:t>C</a:t>
              </a:r>
            </a:p>
          </p:txBody>
        </p:sp>
      </p:grpSp>
      <p:sp>
        <p:nvSpPr>
          <p:cNvPr id="47" name="Rectangle 46"/>
          <p:cNvSpPr/>
          <p:nvPr/>
        </p:nvSpPr>
        <p:spPr>
          <a:xfrm>
            <a:off x="617088" y="18936606"/>
            <a:ext cx="12392842" cy="11479225"/>
          </a:xfrm>
          <a:prstGeom prst="rect">
            <a:avLst/>
          </a:prstGeom>
          <a:noFill/>
          <a:ln w="12700">
            <a:solidFill>
              <a:schemeClr val="accent1">
                <a:lumMod val="50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endParaRPr>
          </a:p>
        </p:txBody>
      </p:sp>
      <p:grpSp>
        <p:nvGrpSpPr>
          <p:cNvPr id="22" name="Group 21"/>
          <p:cNvGrpSpPr/>
          <p:nvPr/>
        </p:nvGrpSpPr>
        <p:grpSpPr>
          <a:xfrm>
            <a:off x="617089" y="18883984"/>
            <a:ext cx="12392841" cy="923532"/>
            <a:chOff x="617088" y="19888200"/>
            <a:chExt cx="13857614" cy="956820"/>
          </a:xfrm>
        </p:grpSpPr>
        <p:sp>
          <p:nvSpPr>
            <p:cNvPr id="24" name="Rectangle 23"/>
            <p:cNvSpPr/>
            <p:nvPr/>
          </p:nvSpPr>
          <p:spPr>
            <a:xfrm>
              <a:off x="617088" y="19888200"/>
              <a:ext cx="13857614" cy="911616"/>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687272" y="19984071"/>
              <a:ext cx="6116933" cy="860949"/>
            </a:xfrm>
            <a:prstGeom prst="rect">
              <a:avLst/>
            </a:prstGeom>
            <a:noFill/>
          </p:spPr>
          <p:txBody>
            <a:bodyPr wrap="square" rtlCol="0">
              <a:spAutoFit/>
            </a:bodyPr>
            <a:lstStyle/>
            <a:p>
              <a:r>
                <a:rPr lang="en-US" sz="4800" dirty="0">
                  <a:solidFill>
                    <a:schemeClr val="bg1"/>
                  </a:solidFill>
                  <a:latin typeface="+mn-lt"/>
                </a:rPr>
                <a:t>Experimental Design</a:t>
              </a:r>
            </a:p>
          </p:txBody>
        </p:sp>
      </p:grpSp>
      <p:sp>
        <p:nvSpPr>
          <p:cNvPr id="32" name="TextBox 31"/>
          <p:cNvSpPr txBox="1"/>
          <p:nvPr/>
        </p:nvSpPr>
        <p:spPr>
          <a:xfrm>
            <a:off x="713559" y="28194000"/>
            <a:ext cx="12392841" cy="1923199"/>
          </a:xfrm>
          <a:prstGeom prst="rect">
            <a:avLst/>
          </a:prstGeom>
          <a:noFill/>
        </p:spPr>
        <p:txBody>
          <a:bodyPr wrap="square" rtlCol="0">
            <a:spAutoFit/>
          </a:bodyPr>
          <a:lstStyle/>
          <a:p>
            <a:r>
              <a:rPr lang="en-US" sz="4000" dirty="0">
                <a:latin typeface="+mn-lt"/>
              </a:rPr>
              <a:t>The general procedure from Riedl et al. was adapted to fit the parameters of the experiment including altering amounts and times of reaction.  </a:t>
            </a:r>
          </a:p>
        </p:txBody>
      </p:sp>
      <p:grpSp>
        <p:nvGrpSpPr>
          <p:cNvPr id="31" name="Group 30"/>
          <p:cNvGrpSpPr/>
          <p:nvPr/>
        </p:nvGrpSpPr>
        <p:grpSpPr>
          <a:xfrm>
            <a:off x="13792200" y="18749604"/>
            <a:ext cx="7935606" cy="7425596"/>
            <a:chOff x="23698200" y="5939828"/>
            <a:chExt cx="14106014" cy="9836178"/>
          </a:xfrm>
        </p:grpSpPr>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698200" y="5939828"/>
              <a:ext cx="14106014" cy="9836178"/>
            </a:xfrm>
            <a:prstGeom prst="rect">
              <a:avLst/>
            </a:prstGeom>
            <a:ln>
              <a:solidFill>
                <a:schemeClr val="bg1">
                  <a:lumMod val="75000"/>
                </a:schemeClr>
              </a:solidFill>
            </a:ln>
          </p:spPr>
        </p:pic>
        <p:pic>
          <p:nvPicPr>
            <p:cNvPr id="14" name="Picture 13"/>
            <p:cNvPicPr>
              <a:picLocks noChangeAspect="1"/>
            </p:cNvPicPr>
            <p:nvPr/>
          </p:nvPicPr>
          <p:blipFill>
            <a:blip r:embed="rId7"/>
            <a:stretch>
              <a:fillRect/>
            </a:stretch>
          </p:blipFill>
          <p:spPr>
            <a:xfrm>
              <a:off x="24063960" y="7078913"/>
              <a:ext cx="4628317" cy="2408091"/>
            </a:xfrm>
            <a:prstGeom prst="rect">
              <a:avLst/>
            </a:prstGeom>
            <a:ln>
              <a:noFill/>
            </a:ln>
          </p:spPr>
        </p:pic>
      </p:grpSp>
      <p:sp>
        <p:nvSpPr>
          <p:cNvPr id="48" name="TextBox 47"/>
          <p:cNvSpPr txBox="1"/>
          <p:nvPr/>
        </p:nvSpPr>
        <p:spPr>
          <a:xfrm>
            <a:off x="13339292" y="4954048"/>
            <a:ext cx="14168908" cy="814905"/>
          </a:xfrm>
          <a:prstGeom prst="rect">
            <a:avLst/>
          </a:prstGeom>
          <a:solidFill>
            <a:schemeClr val="accent1">
              <a:lumMod val="50000"/>
            </a:schemeClr>
          </a:solidFill>
        </p:spPr>
        <p:txBody>
          <a:bodyPr wrap="square" lIns="75508" tIns="37752" rIns="75508" bIns="37752" rtlCol="0" anchor="ctr">
            <a:spAutoFit/>
          </a:bodyPr>
          <a:lstStyle/>
          <a:p>
            <a:pPr algn="ctr"/>
            <a:endParaRPr lang="en-US" sz="4800" dirty="0">
              <a:solidFill>
                <a:schemeClr val="bg1"/>
              </a:solidFill>
              <a:latin typeface="+mn-lt"/>
            </a:endParaRPr>
          </a:p>
        </p:txBody>
      </p:sp>
      <p:sp>
        <p:nvSpPr>
          <p:cNvPr id="26" name="TextBox 25"/>
          <p:cNvSpPr txBox="1"/>
          <p:nvPr/>
        </p:nvSpPr>
        <p:spPr>
          <a:xfrm>
            <a:off x="19624322" y="4953000"/>
            <a:ext cx="2015873" cy="830997"/>
          </a:xfrm>
          <a:prstGeom prst="rect">
            <a:avLst/>
          </a:prstGeom>
          <a:noFill/>
        </p:spPr>
        <p:txBody>
          <a:bodyPr wrap="none" rtlCol="0">
            <a:spAutoFit/>
          </a:bodyPr>
          <a:lstStyle/>
          <a:p>
            <a:r>
              <a:rPr lang="en-US" sz="4800" dirty="0">
                <a:solidFill>
                  <a:schemeClr val="bg1"/>
                </a:solidFill>
                <a:latin typeface="+mn-lt"/>
              </a:rPr>
              <a:t>Results</a:t>
            </a:r>
          </a:p>
        </p:txBody>
      </p:sp>
      <p:sp>
        <p:nvSpPr>
          <p:cNvPr id="33" name="TextBox 32"/>
          <p:cNvSpPr txBox="1"/>
          <p:nvPr/>
        </p:nvSpPr>
        <p:spPr>
          <a:xfrm>
            <a:off x="13602480" y="5867400"/>
            <a:ext cx="13905720" cy="13634502"/>
          </a:xfrm>
          <a:prstGeom prst="rect">
            <a:avLst/>
          </a:prstGeom>
          <a:noFill/>
        </p:spPr>
        <p:txBody>
          <a:bodyPr wrap="square" rtlCol="0">
            <a:spAutoFit/>
          </a:bodyPr>
          <a:lstStyle/>
          <a:p>
            <a:r>
              <a:rPr lang="en-US" sz="4000" dirty="0">
                <a:latin typeface="+mn-lt"/>
              </a:rPr>
              <a:t>Synthesis of the desired product proved difficult and ultimately failed. In the first step to make the </a:t>
            </a:r>
            <a:r>
              <a:rPr lang="en-US" sz="4000" dirty="0" err="1">
                <a:latin typeface="+mn-lt"/>
              </a:rPr>
              <a:t>triazole</a:t>
            </a:r>
            <a:r>
              <a:rPr lang="en-US" sz="4000" dirty="0">
                <a:latin typeface="+mn-lt"/>
              </a:rPr>
              <a:t> intermediate (B) there was no precipitate but instead the solution was an oil mixture and hard to separate. In an attempt to separate the product is was extracted with THF in a separatory funnel and concentrated via rotary evaporation. This isolated product was then used in the second step to be added to the ruthenium center. The </a:t>
            </a:r>
            <a:r>
              <a:rPr lang="en-US" sz="4000" dirty="0" err="1">
                <a:latin typeface="+mn-lt"/>
              </a:rPr>
              <a:t>aquation-anation</a:t>
            </a:r>
            <a:r>
              <a:rPr lang="en-US" sz="4000" dirty="0">
                <a:latin typeface="+mn-lt"/>
              </a:rPr>
              <a:t> reaction was inconclusive. The failure of the synthesis could be contributed to a number of things such as altered reaction times due to time restrictions, or the polarity of the molecule. It could also be contributed to the change in solubility when the ligand was coordinated to the ruthenium center, making it difficult to obtain an accurate NMR.</a:t>
            </a:r>
          </a:p>
          <a:p>
            <a:endParaRPr lang="en-US" sz="4000" dirty="0">
              <a:latin typeface="+mn-lt"/>
            </a:endParaRPr>
          </a:p>
          <a:p>
            <a:r>
              <a:rPr lang="en-US" sz="4000" dirty="0">
                <a:latin typeface="+mn-lt"/>
              </a:rPr>
              <a:t>Although the synthesis with the acetophenone ligand was unsuccessful, the synthesis using the methylpropane ligand and the acetanilide ligand appears to have been successful. The </a:t>
            </a:r>
            <a:r>
              <a:rPr lang="en-US" sz="4000" baseline="30000" dirty="0">
                <a:latin typeface="+mn-lt"/>
              </a:rPr>
              <a:t>1</a:t>
            </a:r>
            <a:r>
              <a:rPr lang="en-US" sz="4000" dirty="0">
                <a:latin typeface="+mn-lt"/>
              </a:rPr>
              <a:t>H NMR of the product using this ligand has similar peaks as to what was expected. The synthesis using the ligand 3-chlorophenol was unsuccessful, however. </a:t>
            </a:r>
          </a:p>
          <a:p>
            <a:endParaRPr lang="en-US" sz="4000" dirty="0">
              <a:latin typeface="+mn-lt"/>
            </a:endParaRPr>
          </a:p>
          <a:p>
            <a:endParaRPr lang="en-US" sz="4000" dirty="0">
              <a:latin typeface="+mn-lt"/>
            </a:endParaRPr>
          </a:p>
        </p:txBody>
      </p:sp>
      <p:sp>
        <p:nvSpPr>
          <p:cNvPr id="4" name="TextBox 3"/>
          <p:cNvSpPr txBox="1"/>
          <p:nvPr/>
        </p:nvSpPr>
        <p:spPr>
          <a:xfrm>
            <a:off x="14859000" y="26309581"/>
            <a:ext cx="5358865" cy="3416320"/>
          </a:xfrm>
          <a:prstGeom prst="rect">
            <a:avLst/>
          </a:prstGeom>
          <a:noFill/>
        </p:spPr>
        <p:txBody>
          <a:bodyPr wrap="square" rtlCol="0">
            <a:spAutoFit/>
          </a:bodyPr>
          <a:lstStyle/>
          <a:p>
            <a:pPr algn="ctr"/>
            <a:r>
              <a:rPr lang="en-US" sz="3600" dirty="0">
                <a:latin typeface="+mn-lt"/>
              </a:rPr>
              <a:t>Figure 1: </a:t>
            </a:r>
            <a:r>
              <a:rPr lang="en-US" sz="3600" baseline="30000" dirty="0">
                <a:latin typeface="+mn-lt"/>
              </a:rPr>
              <a:t>1</a:t>
            </a:r>
            <a:r>
              <a:rPr lang="en-US" sz="3600" dirty="0">
                <a:latin typeface="+mn-lt"/>
              </a:rPr>
              <a:t>H NMR spectra of the final product [</a:t>
            </a:r>
            <a:r>
              <a:rPr lang="en-US" sz="3600" dirty="0" err="1">
                <a:latin typeface="+mn-lt"/>
              </a:rPr>
              <a:t>chlorido</a:t>
            </a:r>
            <a:r>
              <a:rPr lang="en-US" sz="3600" dirty="0">
                <a:latin typeface="+mn-lt"/>
              </a:rPr>
              <a:t>(1-acetophenone-4-(2’-</a:t>
            </a:r>
            <a:r>
              <a:rPr lang="el-GR" sz="3600" dirty="0">
                <a:latin typeface="+mn-lt"/>
              </a:rPr>
              <a:t>κ</a:t>
            </a:r>
            <a:r>
              <a:rPr lang="en-US" sz="3600" dirty="0">
                <a:latin typeface="+mn-lt"/>
              </a:rPr>
              <a:t>C)-phenyl-(3-</a:t>
            </a:r>
            <a:r>
              <a:rPr lang="el-GR" sz="3600" dirty="0">
                <a:latin typeface="+mn-lt"/>
              </a:rPr>
              <a:t> κ</a:t>
            </a:r>
            <a:r>
              <a:rPr lang="en-US" sz="3600" dirty="0">
                <a:latin typeface="+mn-lt"/>
              </a:rPr>
              <a:t>N)-1,2,3-triazole)(</a:t>
            </a:r>
            <a:r>
              <a:rPr lang="el-GR" sz="3600" dirty="0">
                <a:latin typeface="+mn-lt"/>
              </a:rPr>
              <a:t>η</a:t>
            </a:r>
            <a:r>
              <a:rPr lang="en-US" sz="3600" baseline="30000" dirty="0">
                <a:latin typeface="+mn-lt"/>
              </a:rPr>
              <a:t>6</a:t>
            </a:r>
            <a:r>
              <a:rPr lang="en-US" sz="3600" dirty="0">
                <a:latin typeface="+mn-lt"/>
              </a:rPr>
              <a:t>-p-cymene) ruthenium(II)]</a:t>
            </a:r>
          </a:p>
        </p:txBody>
      </p:sp>
      <p:pic>
        <p:nvPicPr>
          <p:cNvPr id="6" name="Picture 5"/>
          <p:cNvPicPr>
            <a:picLocks noChangeAspect="1"/>
          </p:cNvPicPr>
          <p:nvPr/>
        </p:nvPicPr>
        <p:blipFill>
          <a:blip r:embed="rId8"/>
          <a:stretch>
            <a:fillRect/>
          </a:stretch>
        </p:blipFill>
        <p:spPr>
          <a:xfrm>
            <a:off x="22122051" y="18749603"/>
            <a:ext cx="5037832" cy="7386998"/>
          </a:xfrm>
          <a:prstGeom prst="rect">
            <a:avLst/>
          </a:prstGeom>
          <a:ln>
            <a:solidFill>
              <a:schemeClr val="bg1">
                <a:lumMod val="75000"/>
              </a:schemeClr>
            </a:solidFill>
          </a:ln>
        </p:spPr>
      </p:pic>
      <p:sp>
        <p:nvSpPr>
          <p:cNvPr id="27" name="Rectangle 26"/>
          <p:cNvSpPr/>
          <p:nvPr/>
        </p:nvSpPr>
        <p:spPr>
          <a:xfrm>
            <a:off x="13339292" y="4961008"/>
            <a:ext cx="14168908" cy="25463777"/>
          </a:xfrm>
          <a:prstGeom prst="rec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7847822" y="9167506"/>
            <a:ext cx="9887455" cy="9906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7975404" y="10211339"/>
            <a:ext cx="9628582" cy="7478970"/>
          </a:xfrm>
          <a:prstGeom prst="rect">
            <a:avLst/>
          </a:prstGeom>
          <a:noFill/>
        </p:spPr>
        <p:txBody>
          <a:bodyPr wrap="square" rtlCol="0">
            <a:spAutoFit/>
          </a:bodyPr>
          <a:lstStyle/>
          <a:p>
            <a:r>
              <a:rPr lang="en-US" sz="4000" dirty="0">
                <a:latin typeface="+mn-lt"/>
              </a:rPr>
              <a:t>Since this reaction was unsuccessful, future work will include altering the conditions of the synthesis to optimize the reactions progress. This will be done by using different solvents, temperatures, and reaction times. Once the desired product has been obtained, tests to determine the compounds reactivity in cancer cells such as </a:t>
            </a:r>
            <a:r>
              <a:rPr lang="en-US" sz="4000" dirty="0" err="1">
                <a:latin typeface="+mn-lt"/>
              </a:rPr>
              <a:t>aquation-anation</a:t>
            </a:r>
            <a:r>
              <a:rPr lang="en-US" sz="4000" dirty="0">
                <a:latin typeface="+mn-lt"/>
              </a:rPr>
              <a:t> can be run, as well as tests to determine the molecules ability to pass through semi-permeable membranes can be measured through dialysis. </a:t>
            </a:r>
          </a:p>
        </p:txBody>
      </p:sp>
      <p:sp>
        <p:nvSpPr>
          <p:cNvPr id="14336" name="Rectangle 14335"/>
          <p:cNvSpPr/>
          <p:nvPr/>
        </p:nvSpPr>
        <p:spPr>
          <a:xfrm>
            <a:off x="27844113" y="9166369"/>
            <a:ext cx="9891164" cy="8744942"/>
          </a:xfrm>
          <a:prstGeom prst="rec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7" name="TextBox 14336"/>
          <p:cNvSpPr txBox="1"/>
          <p:nvPr/>
        </p:nvSpPr>
        <p:spPr>
          <a:xfrm>
            <a:off x="27949136" y="26365200"/>
            <a:ext cx="9612036" cy="3170099"/>
          </a:xfrm>
          <a:prstGeom prst="rect">
            <a:avLst/>
          </a:prstGeom>
          <a:noFill/>
        </p:spPr>
        <p:txBody>
          <a:bodyPr wrap="square" rtlCol="0">
            <a:spAutoFit/>
          </a:bodyPr>
          <a:lstStyle/>
          <a:p>
            <a:r>
              <a:rPr lang="en-US" sz="4000" dirty="0">
                <a:latin typeface="+mn-lt"/>
              </a:rPr>
              <a:t>Special thanks to Zane Relethford, Roy Planalp, and the Department of Chemistry at UNH for funding this project. Also thank you to Alyssa Bangrazi, Janie Berger, and Erin </a:t>
            </a:r>
            <a:r>
              <a:rPr lang="en-US" sz="4000" dirty="0" err="1">
                <a:latin typeface="+mn-lt"/>
              </a:rPr>
              <a:t>Braker</a:t>
            </a:r>
            <a:r>
              <a:rPr lang="en-US" sz="4000" dirty="0">
                <a:latin typeface="+mn-lt"/>
              </a:rPr>
              <a:t> for their contributions to this project.</a:t>
            </a:r>
          </a:p>
        </p:txBody>
      </p:sp>
      <p:sp>
        <p:nvSpPr>
          <p:cNvPr id="35" name="TextBox 34"/>
          <p:cNvSpPr txBox="1"/>
          <p:nvPr/>
        </p:nvSpPr>
        <p:spPr>
          <a:xfrm>
            <a:off x="31089600" y="9220200"/>
            <a:ext cx="3400772" cy="830997"/>
          </a:xfrm>
          <a:prstGeom prst="rect">
            <a:avLst/>
          </a:prstGeom>
          <a:noFill/>
        </p:spPr>
        <p:txBody>
          <a:bodyPr wrap="square" rtlCol="0">
            <a:spAutoFit/>
          </a:bodyPr>
          <a:lstStyle/>
          <a:p>
            <a:r>
              <a:rPr lang="en-US" sz="4800" dirty="0">
                <a:solidFill>
                  <a:schemeClr val="bg1"/>
                </a:solidFill>
                <a:latin typeface="+mn-lt"/>
              </a:rPr>
              <a:t>Future Work</a:t>
            </a:r>
          </a:p>
        </p:txBody>
      </p:sp>
      <p:sp>
        <p:nvSpPr>
          <p:cNvPr id="14340" name="TextBox 14339"/>
          <p:cNvSpPr txBox="1"/>
          <p:nvPr/>
        </p:nvSpPr>
        <p:spPr>
          <a:xfrm>
            <a:off x="22350762" y="26377880"/>
            <a:ext cx="4624149" cy="3416320"/>
          </a:xfrm>
          <a:prstGeom prst="rect">
            <a:avLst/>
          </a:prstGeom>
          <a:noFill/>
        </p:spPr>
        <p:txBody>
          <a:bodyPr wrap="square" rtlCol="0">
            <a:spAutoFit/>
          </a:bodyPr>
          <a:lstStyle/>
          <a:p>
            <a:pPr algn="ctr"/>
            <a:r>
              <a:rPr lang="en-US" sz="3600" dirty="0">
                <a:latin typeface="+mn-lt"/>
              </a:rPr>
              <a:t>Figure 2</a:t>
            </a:r>
            <a:r>
              <a:rPr lang="en-US" sz="3600" baseline="30000" dirty="0">
                <a:latin typeface="+mn-lt"/>
              </a:rPr>
              <a:t>1</a:t>
            </a:r>
            <a:r>
              <a:rPr lang="en-US" sz="3600" dirty="0">
                <a:latin typeface="+mn-lt"/>
              </a:rPr>
              <a:t>: </a:t>
            </a:r>
            <a:r>
              <a:rPr lang="en-US" sz="3600" baseline="30000" dirty="0">
                <a:latin typeface="+mn-lt"/>
              </a:rPr>
              <a:t>1</a:t>
            </a:r>
            <a:r>
              <a:rPr lang="en-US" sz="3600" dirty="0">
                <a:latin typeface="+mn-lt"/>
              </a:rPr>
              <a:t>H NMR of [</a:t>
            </a:r>
            <a:r>
              <a:rPr lang="en-US" sz="3600" dirty="0" err="1">
                <a:latin typeface="+mn-lt"/>
              </a:rPr>
              <a:t>chlorido</a:t>
            </a:r>
            <a:r>
              <a:rPr lang="en-US" sz="3600" dirty="0">
                <a:latin typeface="+mn-lt"/>
              </a:rPr>
              <a:t>(methyl1-2’’-(4-(2’-</a:t>
            </a:r>
            <a:r>
              <a:rPr lang="el-GR" sz="3600" dirty="0">
                <a:latin typeface="+mn-lt"/>
              </a:rPr>
              <a:t>κ</a:t>
            </a:r>
            <a:r>
              <a:rPr lang="en-US" sz="3600" dirty="0">
                <a:latin typeface="+mn-lt"/>
              </a:rPr>
              <a:t>N)-1,2,3-triazole-1-yl)acetate)(</a:t>
            </a:r>
            <a:r>
              <a:rPr lang="el-GR" sz="3600" dirty="0">
                <a:latin typeface="+mn-lt"/>
              </a:rPr>
              <a:t>η</a:t>
            </a:r>
            <a:r>
              <a:rPr lang="en-US" sz="3600" baseline="30000" dirty="0">
                <a:latin typeface="+mn-lt"/>
              </a:rPr>
              <a:t>6</a:t>
            </a:r>
            <a:r>
              <a:rPr lang="en-US" sz="3600" dirty="0">
                <a:latin typeface="+mn-lt"/>
              </a:rPr>
              <a:t>-p-cymene)ruthenium(II)]</a:t>
            </a:r>
          </a:p>
        </p:txBody>
      </p:sp>
      <p:sp>
        <p:nvSpPr>
          <p:cNvPr id="14341" name="TextBox 14340"/>
          <p:cNvSpPr txBox="1"/>
          <p:nvPr/>
        </p:nvSpPr>
        <p:spPr>
          <a:xfrm>
            <a:off x="27904035" y="5927877"/>
            <a:ext cx="9823257" cy="2554545"/>
          </a:xfrm>
          <a:prstGeom prst="rect">
            <a:avLst/>
          </a:prstGeom>
          <a:noFill/>
        </p:spPr>
        <p:txBody>
          <a:bodyPr wrap="square" rtlCol="0">
            <a:spAutoFit/>
          </a:bodyPr>
          <a:lstStyle/>
          <a:p>
            <a:r>
              <a:rPr lang="en-US" sz="4000" dirty="0">
                <a:latin typeface="+mn-lt"/>
              </a:rPr>
              <a:t>The synthesis of the ruthenium based organo-</a:t>
            </a:r>
            <a:r>
              <a:rPr lang="en-US" sz="4000" dirty="0" err="1">
                <a:latin typeface="+mn-lt"/>
              </a:rPr>
              <a:t>mettalo</a:t>
            </a:r>
            <a:r>
              <a:rPr lang="en-US" sz="4000" dirty="0">
                <a:latin typeface="+mn-lt"/>
              </a:rPr>
              <a:t> complex using acetophenone as the variable portion of the 1,2,3-triaxole ligand was unsuccessful based on the NMR. </a:t>
            </a:r>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22049</TotalTime>
  <Words>718</Words>
  <Application>Microsoft Macintosh PowerPoint</Application>
  <PresentationFormat>Custom</PresentationFormat>
  <Paragraphs>112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Calibri Light</vt:lpstr>
      <vt:lpstr>ＭＳ Ｐゴシック</vt:lpstr>
      <vt:lpstr>Arial</vt:lpstr>
      <vt:lpstr>Office Theme</vt:lpstr>
      <vt:lpstr>The Development of Cytotoxic Ruthenium (II) Arene Cyclometalates Using Various pH Dependent Ligands</vt:lpstr>
    </vt:vector>
  </TitlesOfParts>
  <Company>University of Delaware</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Drew Verrier</cp:lastModifiedBy>
  <cp:revision>526</cp:revision>
  <cp:lastPrinted>2017-05-03T19:14:33Z</cp:lastPrinted>
  <dcterms:created xsi:type="dcterms:W3CDTF">2010-10-29T16:31:11Z</dcterms:created>
  <dcterms:modified xsi:type="dcterms:W3CDTF">2017-05-03T19:15:53Z</dcterms:modified>
</cp:coreProperties>
</file>