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37947600" cy="31089600"/>
  <p:notesSz cx="6858000" cy="9117013"/>
  <p:defaultTextStyle>
    <a:defPPr>
      <a:defRPr lang="en-US"/>
    </a:defPPr>
    <a:lvl1pPr algn="l" defTabSz="4257675" rtl="0" eaLnBrk="0" fontAlgn="base" hangingPunct="0">
      <a:spcBef>
        <a:spcPct val="0"/>
      </a:spcBef>
      <a:spcAft>
        <a:spcPct val="0"/>
      </a:spcAft>
      <a:defRPr sz="8400" kern="1200">
        <a:solidFill>
          <a:schemeClr val="tx1"/>
        </a:solidFill>
        <a:latin typeface="Arial" charset="0"/>
        <a:ea typeface="+mn-ea"/>
        <a:cs typeface="+mn-cs"/>
      </a:defRPr>
    </a:lvl1pPr>
    <a:lvl2pPr marL="2128838" indent="-1671638" algn="l" defTabSz="4257675" rtl="0" eaLnBrk="0" fontAlgn="base" hangingPunct="0">
      <a:spcBef>
        <a:spcPct val="0"/>
      </a:spcBef>
      <a:spcAft>
        <a:spcPct val="0"/>
      </a:spcAft>
      <a:defRPr sz="8400" kern="1200">
        <a:solidFill>
          <a:schemeClr val="tx1"/>
        </a:solidFill>
        <a:latin typeface="Arial" charset="0"/>
        <a:ea typeface="+mn-ea"/>
        <a:cs typeface="+mn-cs"/>
      </a:defRPr>
    </a:lvl2pPr>
    <a:lvl3pPr marL="4257675" indent="-3343275" algn="l" defTabSz="4257675" rtl="0" eaLnBrk="0" fontAlgn="base" hangingPunct="0">
      <a:spcBef>
        <a:spcPct val="0"/>
      </a:spcBef>
      <a:spcAft>
        <a:spcPct val="0"/>
      </a:spcAft>
      <a:defRPr sz="8400" kern="1200">
        <a:solidFill>
          <a:schemeClr val="tx1"/>
        </a:solidFill>
        <a:latin typeface="Arial" charset="0"/>
        <a:ea typeface="+mn-ea"/>
        <a:cs typeface="+mn-cs"/>
      </a:defRPr>
    </a:lvl3pPr>
    <a:lvl4pPr marL="6386513" indent="-5014913" algn="l" defTabSz="4257675" rtl="0" eaLnBrk="0" fontAlgn="base" hangingPunct="0">
      <a:spcBef>
        <a:spcPct val="0"/>
      </a:spcBef>
      <a:spcAft>
        <a:spcPct val="0"/>
      </a:spcAft>
      <a:defRPr sz="8400" kern="1200">
        <a:solidFill>
          <a:schemeClr val="tx1"/>
        </a:solidFill>
        <a:latin typeface="Arial" charset="0"/>
        <a:ea typeface="+mn-ea"/>
        <a:cs typeface="+mn-cs"/>
      </a:defRPr>
    </a:lvl4pPr>
    <a:lvl5pPr marL="8515350" indent="-6686550" algn="l" defTabSz="4257675" rtl="0" eaLnBrk="0" fontAlgn="base" hangingPunct="0">
      <a:spcBef>
        <a:spcPct val="0"/>
      </a:spcBef>
      <a:spcAft>
        <a:spcPct val="0"/>
      </a:spcAft>
      <a:defRPr sz="8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792">
          <p15:clr>
            <a:srgbClr val="A4A3A4"/>
          </p15:clr>
        </p15:guide>
        <p15:guide id="2" pos="119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1" autoAdjust="0"/>
    <p:restoredTop sz="92427" autoAdjust="0"/>
  </p:normalViewPr>
  <p:slideViewPr>
    <p:cSldViewPr>
      <p:cViewPr>
        <p:scale>
          <a:sx n="25" d="100"/>
          <a:sy n="25" d="100"/>
        </p:scale>
        <p:origin x="432" y="-1464"/>
      </p:cViewPr>
      <p:guideLst>
        <p:guide orient="horz" pos="9792"/>
        <p:guide pos="119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91E0C65-D143-4995-94B5-6AE41E21E004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50988" y="1139825"/>
            <a:ext cx="3756025" cy="3076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87850"/>
            <a:ext cx="5486400" cy="3589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598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598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88FC643-743D-4BFB-878B-9F6F1E34D89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3820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en-US" dirty="0"/>
              <a:t>Cocurrent/countercurrent diagram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E4639C-3058-42DF-8182-19870824C603}" type="slidenum">
              <a:rPr lang="en-US" altLang="en-US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5319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46070" y="9657931"/>
            <a:ext cx="32255460" cy="666411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92140" y="17617440"/>
            <a:ext cx="26563320" cy="7945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29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582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873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164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645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7746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037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03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02495A-3B48-4C84-9F30-DF8DA1480C11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CF285-3FC0-4085-A53D-03FC337376F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C4CC-8B51-4917-8F44-56BF2D3B9AC0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9373E4-811F-476A-827A-0E2163C2576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7599" y="19977949"/>
            <a:ext cx="32255460" cy="6174740"/>
          </a:xfrm>
        </p:spPr>
        <p:txBody>
          <a:bodyPr anchor="t"/>
          <a:lstStyle>
            <a:lvl1pPr algn="l">
              <a:defRPr sz="186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7599" y="13177101"/>
            <a:ext cx="32255460" cy="6800848"/>
          </a:xfrm>
        </p:spPr>
        <p:txBody>
          <a:bodyPr anchor="b"/>
          <a:lstStyle>
            <a:lvl1pPr marL="0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1pPr>
            <a:lvl2pPr marL="212911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2pPr>
            <a:lvl3pPr marL="4258221" indent="0">
              <a:buNone/>
              <a:defRPr sz="7500">
                <a:solidFill>
                  <a:schemeClr val="tx1">
                    <a:tint val="75000"/>
                  </a:schemeClr>
                </a:solidFill>
              </a:defRPr>
            </a:lvl3pPr>
            <a:lvl4pPr marL="6387332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4pPr>
            <a:lvl5pPr marL="8516442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5pPr>
            <a:lvl6pPr marL="10645552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6pPr>
            <a:lvl7pPr marL="12774663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7pPr>
            <a:lvl8pPr marL="14903773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8pPr>
            <a:lvl9pPr marL="17032884" indent="0">
              <a:buNone/>
              <a:defRPr sz="6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19958-5478-46F1-8832-81A43575DE00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4424CC-0588-4E64-A41D-ACD2D3E106A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589520" y="32888767"/>
            <a:ext cx="67989450" cy="93009720"/>
          </a:xfrm>
        </p:spPr>
        <p:txBody>
          <a:bodyPr/>
          <a:lstStyle>
            <a:lvl1pPr>
              <a:defRPr sz="13000"/>
            </a:lvl1pPr>
            <a:lvl2pPr>
              <a:defRPr sz="111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211430" y="32888767"/>
            <a:ext cx="67989450" cy="93009720"/>
          </a:xfrm>
        </p:spPr>
        <p:txBody>
          <a:bodyPr/>
          <a:lstStyle>
            <a:lvl1pPr>
              <a:defRPr sz="13000"/>
            </a:lvl1pPr>
            <a:lvl2pPr>
              <a:defRPr sz="11100"/>
            </a:lvl2pPr>
            <a:lvl3pPr>
              <a:defRPr sz="94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57AAE-D93E-44F1-9D76-4A5084A944CA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8BA306-6657-4BB2-AEA4-C27D9B827AE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7380" y="1245025"/>
            <a:ext cx="34152840" cy="5181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97380" y="6959179"/>
            <a:ext cx="16766780" cy="2900255"/>
          </a:xfrm>
        </p:spPr>
        <p:txBody>
          <a:bodyPr anchor="b"/>
          <a:lstStyle>
            <a:lvl1pPr marL="0" indent="0">
              <a:buNone/>
              <a:defRPr sz="11100" b="1"/>
            </a:lvl1pPr>
            <a:lvl2pPr marL="2129110" indent="0">
              <a:buNone/>
              <a:defRPr sz="9400" b="1"/>
            </a:lvl2pPr>
            <a:lvl3pPr marL="4258221" indent="0">
              <a:buNone/>
              <a:defRPr sz="8400" b="1"/>
            </a:lvl3pPr>
            <a:lvl4pPr marL="6387332" indent="0">
              <a:buNone/>
              <a:defRPr sz="7500" b="1"/>
            </a:lvl4pPr>
            <a:lvl5pPr marL="8516442" indent="0">
              <a:buNone/>
              <a:defRPr sz="7500" b="1"/>
            </a:lvl5pPr>
            <a:lvl6pPr marL="10645552" indent="0">
              <a:buNone/>
              <a:defRPr sz="7500" b="1"/>
            </a:lvl6pPr>
            <a:lvl7pPr marL="12774663" indent="0">
              <a:buNone/>
              <a:defRPr sz="7500" b="1"/>
            </a:lvl7pPr>
            <a:lvl8pPr marL="14903773" indent="0">
              <a:buNone/>
              <a:defRPr sz="7500" b="1"/>
            </a:lvl8pPr>
            <a:lvl9pPr marL="17032884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97380" y="9859434"/>
            <a:ext cx="16766780" cy="17912505"/>
          </a:xfrm>
        </p:spPr>
        <p:txBody>
          <a:bodyPr/>
          <a:lstStyle>
            <a:lvl1pPr>
              <a:defRPr sz="111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9276856" y="6959179"/>
            <a:ext cx="16773366" cy="2900255"/>
          </a:xfrm>
        </p:spPr>
        <p:txBody>
          <a:bodyPr anchor="b"/>
          <a:lstStyle>
            <a:lvl1pPr marL="0" indent="0">
              <a:buNone/>
              <a:defRPr sz="11100" b="1"/>
            </a:lvl1pPr>
            <a:lvl2pPr marL="2129110" indent="0">
              <a:buNone/>
              <a:defRPr sz="9400" b="1"/>
            </a:lvl2pPr>
            <a:lvl3pPr marL="4258221" indent="0">
              <a:buNone/>
              <a:defRPr sz="8400" b="1"/>
            </a:lvl3pPr>
            <a:lvl4pPr marL="6387332" indent="0">
              <a:buNone/>
              <a:defRPr sz="7500" b="1"/>
            </a:lvl4pPr>
            <a:lvl5pPr marL="8516442" indent="0">
              <a:buNone/>
              <a:defRPr sz="7500" b="1"/>
            </a:lvl5pPr>
            <a:lvl6pPr marL="10645552" indent="0">
              <a:buNone/>
              <a:defRPr sz="7500" b="1"/>
            </a:lvl6pPr>
            <a:lvl7pPr marL="12774663" indent="0">
              <a:buNone/>
              <a:defRPr sz="7500" b="1"/>
            </a:lvl7pPr>
            <a:lvl8pPr marL="14903773" indent="0">
              <a:buNone/>
              <a:defRPr sz="7500" b="1"/>
            </a:lvl8pPr>
            <a:lvl9pPr marL="17032884" indent="0">
              <a:buNone/>
              <a:defRPr sz="75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9276856" y="9859434"/>
            <a:ext cx="16773366" cy="17912505"/>
          </a:xfrm>
        </p:spPr>
        <p:txBody>
          <a:bodyPr/>
          <a:lstStyle>
            <a:lvl1pPr>
              <a:defRPr sz="11100"/>
            </a:lvl1pPr>
            <a:lvl2pPr>
              <a:defRPr sz="9400"/>
            </a:lvl2pPr>
            <a:lvl3pPr>
              <a:defRPr sz="8400"/>
            </a:lvl3pPr>
            <a:lvl4pPr>
              <a:defRPr sz="7500"/>
            </a:lvl4pPr>
            <a:lvl5pPr>
              <a:defRPr sz="7500"/>
            </a:lvl5pPr>
            <a:lvl6pPr>
              <a:defRPr sz="7500"/>
            </a:lvl6pPr>
            <a:lvl7pPr>
              <a:defRPr sz="7500"/>
            </a:lvl7pPr>
            <a:lvl8pPr>
              <a:defRPr sz="7500"/>
            </a:lvl8pPr>
            <a:lvl9pPr>
              <a:defRPr sz="7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B0B7E-F492-44F8-AD4D-4149A6AC1F0E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0F59C3-A2D8-4E3C-8182-E02C4416CCE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A0784-F4FA-4568-AF0F-8035D9E3DC27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65750F-CFCA-4E16-9FF3-F31031A61C5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ADC7D-65A8-4028-BCD7-E2D9DA087E1B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A1FF2-6B14-48CE-A4AB-B5121D9A60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7382" y="1237827"/>
            <a:ext cx="12484499" cy="5267960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36459" y="1237829"/>
            <a:ext cx="21213763" cy="26534112"/>
          </a:xfrm>
        </p:spPr>
        <p:txBody>
          <a:bodyPr/>
          <a:lstStyle>
            <a:lvl1pPr>
              <a:defRPr sz="14900"/>
            </a:lvl1pPr>
            <a:lvl2pPr>
              <a:defRPr sz="13000"/>
            </a:lvl2pPr>
            <a:lvl3pPr>
              <a:defRPr sz="111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97382" y="6505789"/>
            <a:ext cx="12484499" cy="21266152"/>
          </a:xfrm>
        </p:spPr>
        <p:txBody>
          <a:bodyPr/>
          <a:lstStyle>
            <a:lvl1pPr marL="0" indent="0">
              <a:buNone/>
              <a:defRPr sz="6500"/>
            </a:lvl1pPr>
            <a:lvl2pPr marL="2129110" indent="0">
              <a:buNone/>
              <a:defRPr sz="5600"/>
            </a:lvl2pPr>
            <a:lvl3pPr marL="4258221" indent="0">
              <a:buNone/>
              <a:defRPr sz="4600"/>
            </a:lvl3pPr>
            <a:lvl4pPr marL="6387332" indent="0">
              <a:buNone/>
              <a:defRPr sz="4200"/>
            </a:lvl4pPr>
            <a:lvl5pPr marL="8516442" indent="0">
              <a:buNone/>
              <a:defRPr sz="4200"/>
            </a:lvl5pPr>
            <a:lvl6pPr marL="10645552" indent="0">
              <a:buNone/>
              <a:defRPr sz="4200"/>
            </a:lvl6pPr>
            <a:lvl7pPr marL="12774663" indent="0">
              <a:buNone/>
              <a:defRPr sz="4200"/>
            </a:lvl7pPr>
            <a:lvl8pPr marL="14903773" indent="0">
              <a:buNone/>
              <a:defRPr sz="4200"/>
            </a:lvl8pPr>
            <a:lvl9pPr marL="17032884" indent="0">
              <a:buNone/>
              <a:defRPr sz="4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779D9E-A5F8-41B5-B497-F0766D4B3A1B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13B23-B235-4BAC-A65B-CDC987CC8DF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7995" y="21762720"/>
            <a:ext cx="22768560" cy="2569212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437995" y="2777913"/>
            <a:ext cx="22768560" cy="18653760"/>
          </a:xfrm>
        </p:spPr>
        <p:txBody>
          <a:bodyPr rtlCol="0">
            <a:normAutofit/>
          </a:bodyPr>
          <a:lstStyle>
            <a:lvl1pPr marL="0" indent="0">
              <a:buNone/>
              <a:defRPr sz="14900"/>
            </a:lvl1pPr>
            <a:lvl2pPr marL="2129110" indent="0">
              <a:buNone/>
              <a:defRPr sz="13000"/>
            </a:lvl2pPr>
            <a:lvl3pPr marL="4258221" indent="0">
              <a:buNone/>
              <a:defRPr sz="11100"/>
            </a:lvl3pPr>
            <a:lvl4pPr marL="6387332" indent="0">
              <a:buNone/>
              <a:defRPr sz="9400"/>
            </a:lvl4pPr>
            <a:lvl5pPr marL="8516442" indent="0">
              <a:buNone/>
              <a:defRPr sz="9400"/>
            </a:lvl5pPr>
            <a:lvl6pPr marL="10645552" indent="0">
              <a:buNone/>
              <a:defRPr sz="9400"/>
            </a:lvl6pPr>
            <a:lvl7pPr marL="12774663" indent="0">
              <a:buNone/>
              <a:defRPr sz="9400"/>
            </a:lvl7pPr>
            <a:lvl8pPr marL="14903773" indent="0">
              <a:buNone/>
              <a:defRPr sz="9400"/>
            </a:lvl8pPr>
            <a:lvl9pPr marL="17032884" indent="0">
              <a:buNone/>
              <a:defRPr sz="94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7995" y="24331932"/>
            <a:ext cx="22768560" cy="3648708"/>
          </a:xfrm>
        </p:spPr>
        <p:txBody>
          <a:bodyPr/>
          <a:lstStyle>
            <a:lvl1pPr marL="0" indent="0">
              <a:buNone/>
              <a:defRPr sz="6500"/>
            </a:lvl1pPr>
            <a:lvl2pPr marL="2129110" indent="0">
              <a:buNone/>
              <a:defRPr sz="5600"/>
            </a:lvl2pPr>
            <a:lvl3pPr marL="4258221" indent="0">
              <a:buNone/>
              <a:defRPr sz="4600"/>
            </a:lvl3pPr>
            <a:lvl4pPr marL="6387332" indent="0">
              <a:buNone/>
              <a:defRPr sz="4200"/>
            </a:lvl4pPr>
            <a:lvl5pPr marL="8516442" indent="0">
              <a:buNone/>
              <a:defRPr sz="4200"/>
            </a:lvl5pPr>
            <a:lvl6pPr marL="10645552" indent="0">
              <a:buNone/>
              <a:defRPr sz="4200"/>
            </a:lvl6pPr>
            <a:lvl7pPr marL="12774663" indent="0">
              <a:buNone/>
              <a:defRPr sz="4200"/>
            </a:lvl7pPr>
            <a:lvl8pPr marL="14903773" indent="0">
              <a:buNone/>
              <a:defRPr sz="4200"/>
            </a:lvl8pPr>
            <a:lvl9pPr marL="17032884" indent="0">
              <a:buNone/>
              <a:defRPr sz="4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69096-535F-4A4D-BAE1-45C233017F08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6A4F06-4505-4F65-8C66-CE93EE8434C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5D5FA-0C6E-4D55-AE63-B9A978E556DB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6D7C6E-9B49-468B-BD25-26700410ECA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0048040" y="5642189"/>
            <a:ext cx="34152840" cy="120256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589520" y="5642189"/>
            <a:ext cx="101826060" cy="1202563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5A3F0-683B-4A5E-95F2-88E37F49BDC6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E350B-680C-4DAE-B861-9472B233824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897063" y="1244600"/>
            <a:ext cx="34153475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25822" tIns="212911" rIns="425822" bIns="2129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897063" y="7254875"/>
            <a:ext cx="34153475" cy="2051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25822" tIns="212911" rIns="425822" bIns="2129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97063" y="28814713"/>
            <a:ext cx="8855075" cy="1655762"/>
          </a:xfrm>
          <a:prstGeom prst="rect">
            <a:avLst/>
          </a:prstGeom>
        </p:spPr>
        <p:txBody>
          <a:bodyPr vert="horz" lIns="425822" tIns="212911" rIns="425822" bIns="212911" rtlCol="0" anchor="ctr"/>
          <a:lstStyle>
            <a:lvl1pPr algn="l" defTabSz="4258221" eaLnBrk="1" fontAlgn="auto" hangingPunct="1">
              <a:spcBef>
                <a:spcPts val="0"/>
              </a:spcBef>
              <a:spcAft>
                <a:spcPts val="0"/>
              </a:spcAft>
              <a:defRPr sz="5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CECD3D-D51F-4FCB-B611-A9450556B660}" type="datetimeFigureOut">
              <a:rPr lang="en-US"/>
              <a:pPr>
                <a:defRPr/>
              </a:pPr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65113" y="28814713"/>
            <a:ext cx="12017375" cy="1655762"/>
          </a:xfrm>
          <a:prstGeom prst="rect">
            <a:avLst/>
          </a:prstGeom>
        </p:spPr>
        <p:txBody>
          <a:bodyPr vert="horz" lIns="425822" tIns="212911" rIns="425822" bIns="212911" rtlCol="0" anchor="ctr"/>
          <a:lstStyle>
            <a:lvl1pPr algn="ctr" defTabSz="4258221" eaLnBrk="1" fontAlgn="auto" hangingPunct="1">
              <a:spcBef>
                <a:spcPts val="0"/>
              </a:spcBef>
              <a:spcAft>
                <a:spcPts val="0"/>
              </a:spcAft>
              <a:defRPr sz="56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195463" y="28814713"/>
            <a:ext cx="8855075" cy="1655762"/>
          </a:xfrm>
          <a:prstGeom prst="rect">
            <a:avLst/>
          </a:prstGeom>
        </p:spPr>
        <p:txBody>
          <a:bodyPr vert="horz" wrap="square" lIns="425822" tIns="212911" rIns="425822" bIns="212911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5600">
                <a:solidFill>
                  <a:srgbClr val="898989"/>
                </a:solidFill>
                <a:latin typeface="Tahoma" pitchFamily="34" charset="0"/>
              </a:defRPr>
            </a:lvl1pPr>
          </a:lstStyle>
          <a:p>
            <a:fld id="{701C5F33-2087-4AF4-AEEB-C4B3397EBEA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257675" rtl="0" eaLnBrk="0" fontAlgn="base" hangingPunct="0">
        <a:spcBef>
          <a:spcPct val="0"/>
        </a:spcBef>
        <a:spcAft>
          <a:spcPct val="0"/>
        </a:spcAft>
        <a:defRPr sz="205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2pPr>
      <a:lvl3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3pPr>
      <a:lvl4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4pPr>
      <a:lvl5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5pPr>
      <a:lvl6pPr marL="457200" algn="ctr" defTabSz="4257675" rtl="0" fontAlgn="base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6pPr>
      <a:lvl7pPr marL="914400" algn="ctr" defTabSz="4257675" rtl="0" fontAlgn="base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7pPr>
      <a:lvl8pPr marL="1371600" algn="ctr" defTabSz="4257675" rtl="0" fontAlgn="base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8pPr>
      <a:lvl9pPr marL="1828800" algn="ctr" defTabSz="4257675" rtl="0" fontAlgn="base">
        <a:spcBef>
          <a:spcPct val="0"/>
        </a:spcBef>
        <a:spcAft>
          <a:spcPct val="0"/>
        </a:spcAft>
        <a:defRPr sz="20500">
          <a:solidFill>
            <a:schemeClr val="tx1"/>
          </a:solidFill>
          <a:latin typeface="Tahoma" panose="020B0604030504040204" pitchFamily="34" charset="0"/>
        </a:defRPr>
      </a:lvl9pPr>
    </p:titleStyle>
    <p:bodyStyle>
      <a:lvl1pPr marL="1595438" indent="-1595438" algn="l" defTabSz="425767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4900" kern="1200">
          <a:solidFill>
            <a:schemeClr val="tx1"/>
          </a:solidFill>
          <a:latin typeface="+mn-lt"/>
          <a:ea typeface="+mn-ea"/>
          <a:cs typeface="+mn-cs"/>
        </a:defRPr>
      </a:lvl1pPr>
      <a:lvl2pPr marL="3459163" indent="-1330325" algn="l" defTabSz="425767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000" kern="1200">
          <a:solidFill>
            <a:schemeClr val="tx1"/>
          </a:solidFill>
          <a:latin typeface="+mn-lt"/>
          <a:ea typeface="+mn-ea"/>
          <a:cs typeface="+mn-cs"/>
        </a:defRPr>
      </a:lvl2pPr>
      <a:lvl3pPr marL="5321300" indent="-1063625" algn="l" defTabSz="4257675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100" kern="1200">
          <a:solidFill>
            <a:schemeClr val="tx1"/>
          </a:solidFill>
          <a:latin typeface="+mn-lt"/>
          <a:ea typeface="+mn-ea"/>
          <a:cs typeface="+mn-cs"/>
        </a:defRPr>
      </a:lvl3pPr>
      <a:lvl4pPr marL="7451725" indent="-1063625" algn="l" defTabSz="4257675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580563" indent="-1063625" algn="l" defTabSz="4257675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710107" indent="-1064555" algn="l" defTabSz="4258221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3839218" indent="-1064555" algn="l" defTabSz="4258221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5968329" indent="-1064555" algn="l" defTabSz="4258221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8097439" indent="-1064555" algn="l" defTabSz="4258221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1pPr>
      <a:lvl2pPr marL="2129110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2pPr>
      <a:lvl3pPr marL="4258221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3pPr>
      <a:lvl4pPr marL="6387332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4pPr>
      <a:lvl5pPr marL="8516442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5pPr>
      <a:lvl6pPr marL="10645552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6pPr>
      <a:lvl7pPr marL="12774663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7pPr>
      <a:lvl8pPr marL="14903773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8pPr>
      <a:lvl9pPr marL="17032884" algn="l" defTabSz="4258221" rtl="0" eaLnBrk="1" latinLnBrk="0" hangingPunct="1">
        <a:defRPr sz="8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emf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6767" y="19256243"/>
            <a:ext cx="9996636" cy="692177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52756" y="12152730"/>
            <a:ext cx="10223447" cy="61232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4300" y="21285640"/>
            <a:ext cx="7877518" cy="46036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64" y="1"/>
            <a:ext cx="37882512" cy="5509200"/>
          </a:xfrm>
          <a:prstGeom prst="rect">
            <a:avLst/>
          </a:prstGeom>
          <a:solidFill>
            <a:srgbClr val="00B050"/>
          </a:solidFill>
          <a:ln w="762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defTabSz="42582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dirty="0">
                <a:solidFill>
                  <a:schemeClr val="bg1"/>
                </a:solidFill>
                <a:latin typeface="+mn-lt"/>
              </a:rPr>
              <a:t>An Examination of Heat Exchange in</a:t>
            </a:r>
          </a:p>
          <a:p>
            <a:pPr algn="ctr" defTabSz="42582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dirty="0">
                <a:solidFill>
                  <a:schemeClr val="bg1"/>
                </a:solidFill>
                <a:latin typeface="+mn-lt"/>
              </a:rPr>
              <a:t>Condensing Systems</a:t>
            </a:r>
            <a:br>
              <a:rPr lang="en-US" sz="8000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>
                <a:solidFill>
                  <a:schemeClr val="bg1"/>
                </a:solidFill>
                <a:latin typeface="+mn-lt"/>
              </a:rPr>
              <a:t>Jackson Kaspari, Sarah Lambert and Minghao Wei</a:t>
            </a:r>
          </a:p>
          <a:p>
            <a:pPr algn="ctr" defTabSz="425822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>
                <a:solidFill>
                  <a:schemeClr val="bg1"/>
                </a:solidFill>
                <a:latin typeface="+mn-lt"/>
              </a:rPr>
              <a:t>University of New Hampshire, Chemical Engineering Department, Durham, NH  03824</a:t>
            </a:r>
          </a:p>
          <a:p>
            <a:pPr algn="ctr" eaLnBrk="1" hangingPunct="1">
              <a:defRPr/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389563"/>
            <a:ext cx="37974588" cy="51911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0" y="20213996"/>
            <a:ext cx="12435114" cy="212365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Apparatus: Water Cooled </a:t>
            </a:r>
            <a:r>
              <a:rPr lang="en-US" sz="6600" dirty="0" err="1">
                <a:solidFill>
                  <a:schemeClr val="bg1"/>
                </a:solidFill>
                <a:latin typeface="+mn-lt"/>
              </a:rPr>
              <a:t>Allihn</a:t>
            </a:r>
            <a:r>
              <a:rPr lang="en-US" sz="6600" dirty="0">
                <a:solidFill>
                  <a:schemeClr val="bg1"/>
                </a:solidFill>
                <a:latin typeface="+mn-lt"/>
              </a:rPr>
              <a:t> Condenser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7886363"/>
            <a:ext cx="10515600" cy="4778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defRPr/>
            </a:pPr>
            <a:endParaRPr lang="en-US" sz="2500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406438" y="5889625"/>
            <a:ext cx="12201525" cy="1108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Methods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512076" y="10793961"/>
            <a:ext cx="12115800" cy="1108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Results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6579286" y="5901574"/>
            <a:ext cx="11349264" cy="1108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Discussion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1" y="5915025"/>
            <a:ext cx="12435115" cy="1108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Introduction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503289" y="9262666"/>
            <a:ext cx="11389196" cy="1108075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Design Solution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898600" y="29731455"/>
            <a:ext cx="11049000" cy="677108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800" dirty="0">
                <a:solidFill>
                  <a:schemeClr val="bg1"/>
                </a:solidFill>
                <a:latin typeface="+mn-lt"/>
              </a:rPr>
              <a:t>References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1589" y="18215252"/>
            <a:ext cx="11931650" cy="181588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marL="457200">
              <a:defRPr/>
            </a:pPr>
            <a:r>
              <a:rPr lang="en-US" sz="2800" b="1" dirty="0">
                <a:latin typeface="+mn-lt"/>
              </a:rPr>
              <a:t>Goal: Determine the effect of flow pattern and rate on resulting overall heat transfer coefficient. This will result in the development of parameter correlations essential to solving the design problem.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0" y="30408563"/>
            <a:ext cx="12023725" cy="476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sz="2500" dirty="0">
              <a:latin typeface="+mn-lt"/>
            </a:endParaRPr>
          </a:p>
        </p:txBody>
      </p:sp>
      <p:pic>
        <p:nvPicPr>
          <p:cNvPr id="3093" name="Picture 3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331275" y="12700"/>
            <a:ext cx="3594100" cy="532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1" name="Straight Connector 30"/>
          <p:cNvCxnSpPr>
            <a:cxnSpLocks/>
          </p:cNvCxnSpPr>
          <p:nvPr/>
        </p:nvCxnSpPr>
        <p:spPr>
          <a:xfrm>
            <a:off x="0" y="5349875"/>
            <a:ext cx="37974588" cy="635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547410" y="4600536"/>
            <a:ext cx="2422799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000" dirty="0">
                <a:solidFill>
                  <a:schemeClr val="bg1"/>
                </a:solidFill>
                <a:latin typeface="+mn-lt"/>
              </a:rPr>
              <a:t>Acknowledgement: Dr. St. Jean and the University of New Hampshire Chemical Engineering department </a:t>
            </a:r>
          </a:p>
        </p:txBody>
      </p:sp>
      <p:pic>
        <p:nvPicPr>
          <p:cNvPr id="3098" name="Picture 4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" y="25400"/>
            <a:ext cx="3594100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6936699" y="7092730"/>
            <a:ext cx="109505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0" y="7194518"/>
            <a:ext cx="1222047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When vapor condenses on a vertical plane or tube and flows due gravitational forces this is known as </a:t>
            </a:r>
            <a:r>
              <a:rPr lang="en-US" sz="2500" i="1" dirty="0">
                <a:latin typeface="+mn-lt"/>
              </a:rPr>
              <a:t>film-type condensation.</a:t>
            </a:r>
            <a:r>
              <a:rPr lang="en-US" sz="2500" baseline="30000" dirty="0">
                <a:latin typeface="+mn-lt"/>
              </a:rPr>
              <a:t>1</a:t>
            </a:r>
            <a:endParaRPr lang="en-US" sz="2500" i="1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Water based condensing systems are utilized for refrigeration, heat exchangers, chemical industries, and desalination units.</a:t>
            </a:r>
            <a:r>
              <a:rPr lang="en-US" sz="2500" baseline="30000" dirty="0">
                <a:latin typeface="+mn-lt"/>
              </a:rPr>
              <a:t>2</a:t>
            </a:r>
            <a:endParaRPr lang="en-US" sz="2500" dirty="0">
              <a:latin typeface="+mn-lt"/>
            </a:endParaRPr>
          </a:p>
          <a:p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/>
              <a:t>Two types of flow in a condensing system</a:t>
            </a:r>
          </a:p>
          <a:p>
            <a:pPr marL="2471738" lvl="1" indent="-342900">
              <a:buFont typeface="Arial" panose="020B0604020202020204" pitchFamily="34" charset="0"/>
              <a:buChar char="•"/>
            </a:pPr>
            <a:r>
              <a:rPr lang="en-US" sz="2500" dirty="0"/>
              <a:t>Cocurrent</a:t>
            </a:r>
          </a:p>
          <a:p>
            <a:pPr marL="2471738" lvl="1" indent="-342900">
              <a:buFont typeface="Arial" panose="020B0604020202020204" pitchFamily="34" charset="0"/>
              <a:buChar char="•"/>
            </a:pPr>
            <a:r>
              <a:rPr lang="en-US" sz="2500" dirty="0"/>
              <a:t>Countercurrent: Known to be a more effective flow pattern</a:t>
            </a:r>
          </a:p>
          <a:p>
            <a:endParaRPr lang="en-US" sz="2500" dirty="0">
              <a:latin typeface="+mn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547411" y="23375065"/>
            <a:ext cx="544353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Cold water is circulated and flow rate is controlled using </a:t>
            </a:r>
            <a:r>
              <a:rPr lang="en-US" sz="2500" dirty="0" err="1">
                <a:latin typeface="+mn-lt"/>
              </a:rPr>
              <a:t>Isotemp</a:t>
            </a:r>
            <a:r>
              <a:rPr lang="en-US" sz="2500" dirty="0">
                <a:latin typeface="+mn-lt"/>
              </a:rPr>
              <a:t> Refrigerated Circulator Model 9100. </a:t>
            </a:r>
          </a:p>
          <a:p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Boiling chips added to prevent bumping and ensure consistent boiling.</a:t>
            </a:r>
          </a:p>
          <a:p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Flow pattern changed by swapping the line input positions.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807712" y="6959153"/>
            <a:ext cx="1114385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↑ Flowrate causes ↓ residence time = </a:t>
            </a:r>
            <a:r>
              <a:rPr lang="en-US" sz="2500" dirty="0"/>
              <a:t>↑</a:t>
            </a:r>
            <a:r>
              <a:rPr lang="en-US" sz="2500" dirty="0">
                <a:latin typeface="+mn-lt"/>
              </a:rPr>
              <a:t> U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T-test </a:t>
            </a:r>
            <a:r>
              <a:rPr lang="en-US" sz="2500" dirty="0">
                <a:latin typeface="+mn-lt"/>
                <a:sym typeface="Wingdings" panose="05000000000000000000" pitchFamily="2" charset="2"/>
              </a:rPr>
              <a:t></a:t>
            </a:r>
            <a:r>
              <a:rPr lang="en-US" sz="2500" dirty="0">
                <a:latin typeface="+mn-lt"/>
              </a:rPr>
              <a:t> all comparisons significant 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500" dirty="0"/>
              <a:t>Inconsistent pump </a:t>
            </a:r>
            <a:r>
              <a:rPr lang="en-US" sz="2500" dirty="0">
                <a:sym typeface="Wingdings" panose="05000000000000000000" pitchFamily="2" charset="2"/>
              </a:rPr>
              <a:t> inconsistent flowrate  U error</a:t>
            </a:r>
            <a:endParaRPr lang="en-US" sz="25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500" dirty="0">
                <a:latin typeface="+mn-lt"/>
              </a:rPr>
              <a:t>Inability to dry condenser </a:t>
            </a:r>
            <a:r>
              <a:rPr lang="en-US" sz="2500" dirty="0">
                <a:latin typeface="+mn-lt"/>
                <a:sym typeface="Wingdings" panose="05000000000000000000" pitchFamily="2" charset="2"/>
              </a:rPr>
              <a:t> heat transfer area uncertainty </a:t>
            </a:r>
            <a:endParaRPr lang="en-US" sz="25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500" dirty="0">
              <a:latin typeface="+mn-lt"/>
            </a:endParaRPr>
          </a:p>
          <a:p>
            <a:endParaRPr lang="en-US" sz="2500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03" y="10885014"/>
            <a:ext cx="11865621" cy="56253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3" y="22425232"/>
            <a:ext cx="7335253" cy="861976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841450" y="30453926"/>
            <a:ext cx="110245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1600" dirty="0">
                <a:latin typeface="+mn-lt"/>
              </a:rPr>
              <a:t>Geankoplis,J C. Transport Processes and Separation Process Principles, 4th ed,; Prentice Hall: New Jersey,2011.</a:t>
            </a:r>
          </a:p>
          <a:p>
            <a:pPr marL="457200" indent="-457200">
              <a:buAutoNum type="arabicPeriod"/>
            </a:pPr>
            <a:r>
              <a:rPr lang="en-US" sz="1600" dirty="0">
                <a:latin typeface="+mn-lt"/>
              </a:rPr>
              <a:t>Charef, A.; Feddaoui, M. B.; Najim, M.; Meftah, H. Desalination2017, 409, 21–31.</a:t>
            </a:r>
          </a:p>
          <a:p>
            <a:endParaRPr lang="en-US" sz="1800" dirty="0">
              <a:latin typeface="+mn-lt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515670" y="18157675"/>
            <a:ext cx="109839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+mn-lt"/>
              </a:rPr>
              <a:t>Figure 1. Average experimental and theoretical overall heat transfer coefficient values for cocurrent and countercurrent flow patterns studied at 60(mL/min). Stars indicate statistical significance.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4383685" y="12842241"/>
            <a:ext cx="353936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+mn-lt"/>
              </a:rPr>
              <a:t>Figure 3. Range of mass flow rates (water) dependent on the outlet water temperature range. Values limited to those that satisfy the design problem.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858079" y="16693065"/>
                <a:ext cx="12006436" cy="8682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𝑈𝐴</m:t>
                    </m:r>
                    <m:r>
                      <a:rPr lang="en-US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𝑙𝑚</m:t>
                        </m:r>
                      </m:sub>
                    </m:sSub>
                  </m:oMath>
                </a14:m>
                <a:r>
                  <a:rPr lang="en-US" sz="3200" dirty="0">
                    <a:latin typeface="+mn-lt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𝑈𝐴</m:t>
                        </m:r>
                      </m:den>
                    </m:f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den>
                    </m:f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𝑅𝑤</m:t>
                    </m:r>
                    <m:r>
                      <a:rPr lang="en-US" sz="3200" b="0" i="1" dirty="0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sz="3200" b="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</a:rPr>
                              <m:t>𝑜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dirty="0">
                    <a:latin typeface="+mn-lt"/>
                  </a:rPr>
                  <a:t>     </a:t>
                </a:r>
                <a14:m>
                  <m:oMath xmlns:m="http://schemas.openxmlformats.org/officeDocument/2006/math">
                    <m:r>
                      <a:rPr lang="en-US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  <m:r>
                      <a:rPr lang="en-US" sz="3200" b="0" i="1" baseline="-2500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𝑙𝑚</m:t>
                    </m:r>
                    <m:r>
                      <a:rPr lang="en-US" sz="32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−∆</m:t>
                        </m:r>
                        <m:sSub>
                          <m:sSubPr>
                            <m:ctrlP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200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num>
                      <m:den>
                        <m:r>
                          <m:rPr>
                            <m:sty m:val="p"/>
                          </m:rPr>
                          <a:rPr lang="en-US" sz="32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ln</m:t>
                        </m:r>
                        <m:r>
                          <a:rPr lang="en-US" sz="32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[</m:t>
                        </m:r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⁡(</m:t>
                        </m:r>
                        <m:r>
                          <a:rPr lang="en-US" sz="3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)/(</m:t>
                        </m:r>
                        <m:r>
                          <a:rPr lang="en-US" sz="3200" i="1" dirty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sz="3200" i="1" dirty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3200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)]</m:t>
                        </m:r>
                      </m:den>
                    </m:f>
                  </m:oMath>
                </a14:m>
                <a:r>
                  <a:rPr lang="en-US" sz="3200" dirty="0">
                    <a:latin typeface="+mn-lt"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8079" y="16693065"/>
                <a:ext cx="12006436" cy="86825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14613907" y="26149726"/>
            <a:ext cx="10983924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+mn-lt"/>
              </a:rPr>
              <a:t>Figure 2. Average experimental and theoretical overall heat transfer coefficient values for cocurrent and countercurrent flow patterns studied at 100(mL/min). Stars indicate statistical significance.</a:t>
            </a:r>
          </a:p>
          <a:p>
            <a:endParaRPr lang="en-US" sz="2500" dirty="0"/>
          </a:p>
        </p:txBody>
      </p:sp>
      <p:sp>
        <p:nvSpPr>
          <p:cNvPr id="66" name="TextBox 38"/>
          <p:cNvSpPr txBox="1">
            <a:spLocks noChangeArrowheads="1"/>
          </p:cNvSpPr>
          <p:nvPr/>
        </p:nvSpPr>
        <p:spPr bwMode="auto">
          <a:xfrm>
            <a:off x="26936699" y="25993971"/>
            <a:ext cx="11031783" cy="1107996"/>
          </a:xfrm>
          <a:prstGeom prst="rect">
            <a:avLst/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en-US" sz="6600" dirty="0">
                <a:solidFill>
                  <a:schemeClr val="bg1"/>
                </a:solidFill>
              </a:rPr>
              <a:t>Conclusion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26896820" y="27069764"/>
            <a:ext cx="11013228" cy="2657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/>
              <a:t>Error associated with pump flowrates led to unreasonable design U values. The best solution utilized countercurrent flow, has </a:t>
            </a:r>
            <a:r>
              <a:rPr lang="en-US" sz="2500" dirty="0" err="1"/>
              <a:t>T</a:t>
            </a:r>
            <a:r>
              <a:rPr lang="en-US" sz="2500" baseline="-25000" dirty="0" err="1"/>
              <a:t>water,o</a:t>
            </a:r>
            <a:r>
              <a:rPr lang="en-US" sz="2500" dirty="0"/>
              <a:t>=40°C at a flowrate of 36.5 kg/s and an area of 2.3x10</a:t>
            </a:r>
            <a:r>
              <a:rPr lang="en-US" sz="2500" baseline="30000" dirty="0"/>
              <a:t>-5</a:t>
            </a:r>
            <a:r>
              <a:rPr lang="en-US" sz="2500" dirty="0"/>
              <a:t> m</a:t>
            </a:r>
            <a:r>
              <a:rPr lang="en-US" sz="2500" baseline="30000" dirty="0"/>
              <a:t>2 </a:t>
            </a:r>
            <a:r>
              <a:rPr lang="en-US" sz="2500" dirty="0"/>
              <a:t>and a height of 1.5x10</a:t>
            </a:r>
            <a:r>
              <a:rPr lang="en-US" sz="2500" baseline="30000" dirty="0"/>
              <a:t>-4</a:t>
            </a:r>
          </a:p>
          <a:p>
            <a:endParaRPr lang="en-US" sz="2500" baseline="30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500" dirty="0"/>
              <a:t>Using theoretical values for the design problem, at the same </a:t>
            </a:r>
            <a:r>
              <a:rPr lang="en-US" sz="2500" dirty="0" err="1"/>
              <a:t>T</a:t>
            </a:r>
            <a:r>
              <a:rPr lang="en-US" sz="2500" baseline="-25000" dirty="0" err="1"/>
              <a:t>water,o</a:t>
            </a:r>
            <a:r>
              <a:rPr lang="en-US" sz="2500" baseline="-25000" dirty="0"/>
              <a:t> </a:t>
            </a:r>
            <a:r>
              <a:rPr lang="en-US" sz="2500" dirty="0"/>
              <a:t>and flowrate and a diameter of 0.05m the contact area of the condenser was 0.09m</a:t>
            </a:r>
            <a:r>
              <a:rPr lang="en-US" sz="2500" baseline="30000" dirty="0"/>
              <a:t>2</a:t>
            </a:r>
            <a:r>
              <a:rPr lang="en-US" sz="2500" dirty="0"/>
              <a:t> and the height was 0.6m</a:t>
            </a:r>
          </a:p>
        </p:txBody>
      </p:sp>
      <p:cxnSp>
        <p:nvCxnSpPr>
          <p:cNvPr id="71" name="Straight Connector 70">
            <a:extLst/>
          </p:cNvPr>
          <p:cNvCxnSpPr>
            <a:cxnSpLocks/>
          </p:cNvCxnSpPr>
          <p:nvPr/>
        </p:nvCxnSpPr>
        <p:spPr>
          <a:xfrm>
            <a:off x="17907000" y="23774400"/>
            <a:ext cx="3616744" cy="175679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/>
          </p:cNvPr>
          <p:cNvCxnSpPr>
            <a:cxnSpLocks/>
          </p:cNvCxnSpPr>
          <p:nvPr/>
        </p:nvCxnSpPr>
        <p:spPr>
          <a:xfrm>
            <a:off x="18657808" y="21945592"/>
            <a:ext cx="4018598" cy="3599676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13">
            <a:extLst/>
          </p:cNvPr>
          <p:cNvSpPr txBox="1"/>
          <p:nvPr/>
        </p:nvSpPr>
        <p:spPr>
          <a:xfrm>
            <a:off x="20983762" y="23384273"/>
            <a:ext cx="1464160" cy="107089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86000% Error</a:t>
            </a:r>
          </a:p>
        </p:txBody>
      </p:sp>
      <p:sp>
        <p:nvSpPr>
          <p:cNvPr id="74" name="TextBox 13">
            <a:extLst/>
          </p:cNvPr>
          <p:cNvSpPr txBox="1"/>
          <p:nvPr/>
        </p:nvSpPr>
        <p:spPr>
          <a:xfrm>
            <a:off x="19775681" y="24042673"/>
            <a:ext cx="1524022" cy="1070893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85000% </a:t>
            </a:r>
          </a:p>
          <a:p>
            <a:pPr algn="ctr"/>
            <a:r>
              <a:rPr lang="en-US" sz="2000" b="1" dirty="0"/>
              <a:t>Error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6234" y="7063130"/>
            <a:ext cx="11161932" cy="3700938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7428072" y="12623676"/>
            <a:ext cx="7620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dirty="0">
                <a:solidFill>
                  <a:srgbClr val="00B050"/>
                </a:solidFill>
              </a:rPr>
              <a:t>*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16229301" y="13642503"/>
            <a:ext cx="7073492" cy="4334061"/>
            <a:chOff x="16229301" y="13671904"/>
            <a:chExt cx="7073492" cy="4334061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00000000-0008-0000-0000-00000B000000}"/>
                </a:ext>
              </a:extLst>
            </p:cNvPr>
            <p:cNvCxnSpPr>
              <a:cxnSpLocks/>
            </p:cNvCxnSpPr>
            <p:nvPr/>
          </p:nvCxnSpPr>
          <p:spPr>
            <a:xfrm>
              <a:off x="18490861" y="14462095"/>
              <a:ext cx="3868808" cy="3124351"/>
            </a:xfrm>
            <a:prstGeom prst="line">
              <a:avLst/>
            </a:prstGeom>
            <a:ln w="28575">
              <a:solidFill>
                <a:srgbClr val="00B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00000000-0008-0000-0000-000009000000}"/>
                </a:ext>
              </a:extLst>
            </p:cNvPr>
            <p:cNvCxnSpPr>
              <a:cxnSpLocks/>
            </p:cNvCxnSpPr>
            <p:nvPr/>
          </p:nvCxnSpPr>
          <p:spPr>
            <a:xfrm>
              <a:off x="17602200" y="15955201"/>
              <a:ext cx="3581400" cy="163124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13">
              <a:extLst>
                <a:ext uri="{FF2B5EF4-FFF2-40B4-BE49-F238E27FC236}">
                  <a16:creationId xmlns:a16="http://schemas.microsoft.com/office/drawing/2014/main" id="{00000000-0008-0000-0000-00000E000000}"/>
                </a:ext>
              </a:extLst>
            </p:cNvPr>
            <p:cNvSpPr txBox="1"/>
            <p:nvPr/>
          </p:nvSpPr>
          <p:spPr>
            <a:xfrm>
              <a:off x="20503183" y="15578972"/>
              <a:ext cx="1740306" cy="1070893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dirty="0"/>
                <a:t>30000% Error</a:t>
              </a:r>
            </a:p>
          </p:txBody>
        </p:sp>
        <p:sp>
          <p:nvSpPr>
            <p:cNvPr id="67" name="TextBox 12">
              <a:extLst>
                <a:ext uri="{FF2B5EF4-FFF2-40B4-BE49-F238E27FC236}">
                  <a16:creationId xmlns:a16="http://schemas.microsoft.com/office/drawing/2014/main" id="{00000000-0008-0000-0000-00000D000000}"/>
                </a:ext>
              </a:extLst>
            </p:cNvPr>
            <p:cNvSpPr txBox="1"/>
            <p:nvPr/>
          </p:nvSpPr>
          <p:spPr>
            <a:xfrm>
              <a:off x="19031503" y="16173096"/>
              <a:ext cx="1952259" cy="1346096"/>
            </a:xfrm>
            <a:prstGeom prst="rect">
              <a:avLst/>
            </a:prstGeom>
            <a:noFill/>
            <a:ln w="9525" cmpd="sng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wrap="square" rtlCol="0" anchor="t"/>
            <a:lstStyle>
              <a:lvl1pPr marL="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000" b="1" dirty="0"/>
                <a:t>34500%</a:t>
              </a:r>
              <a:r>
                <a:rPr lang="en-US" sz="2000" b="1" baseline="0" dirty="0"/>
                <a:t> Error</a:t>
              </a:r>
              <a:endParaRPr lang="en-US" sz="2000" b="1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6229301" y="13671904"/>
              <a:ext cx="24378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5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*</a:t>
              </a: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21682181" y="17204521"/>
              <a:ext cx="409086" cy="784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500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*</a:t>
              </a: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2893707" y="17221135"/>
              <a:ext cx="409086" cy="7848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500" dirty="0">
                  <a:solidFill>
                    <a:srgbClr val="00B050"/>
                  </a:solidFill>
                </a:rPr>
                <a:t>*</a:t>
              </a:r>
            </a:p>
          </p:txBody>
        </p:sp>
      </p:grpSp>
      <p:sp>
        <p:nvSpPr>
          <p:cNvPr id="78" name="Rectangle 77"/>
          <p:cNvSpPr/>
          <p:nvPr/>
        </p:nvSpPr>
        <p:spPr>
          <a:xfrm>
            <a:off x="21941532" y="25152853"/>
            <a:ext cx="409086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5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*</a:t>
            </a:r>
          </a:p>
        </p:txBody>
      </p:sp>
      <p:sp>
        <p:nvSpPr>
          <p:cNvPr id="81" name="Rectangle 80"/>
          <p:cNvSpPr/>
          <p:nvPr/>
        </p:nvSpPr>
        <p:spPr>
          <a:xfrm>
            <a:off x="23135763" y="25131193"/>
            <a:ext cx="409086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500" dirty="0">
                <a:solidFill>
                  <a:srgbClr val="00B050"/>
                </a:solidFill>
              </a:rPr>
              <a:t>*</a:t>
            </a:r>
          </a:p>
        </p:txBody>
      </p:sp>
      <p:sp>
        <p:nvSpPr>
          <p:cNvPr id="95" name="Rectangle 94"/>
          <p:cNvSpPr/>
          <p:nvPr/>
        </p:nvSpPr>
        <p:spPr>
          <a:xfrm>
            <a:off x="17809072" y="20185287"/>
            <a:ext cx="42349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dirty="0">
                <a:solidFill>
                  <a:srgbClr val="00B050"/>
                </a:solidFill>
              </a:rPr>
              <a:t>*</a:t>
            </a:r>
          </a:p>
        </p:txBody>
      </p:sp>
      <p:sp>
        <p:nvSpPr>
          <p:cNvPr id="97" name="Rectangle 96"/>
          <p:cNvSpPr/>
          <p:nvPr/>
        </p:nvSpPr>
        <p:spPr>
          <a:xfrm>
            <a:off x="16652916" y="21285640"/>
            <a:ext cx="243781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5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*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34331275" y="17339980"/>
            <a:ext cx="3616325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+mn-lt"/>
              </a:rPr>
              <a:t>Figure 4. Correlation plot used to predict a design U value based upon corresponding Reynolds numbers.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34331275" y="21768010"/>
            <a:ext cx="363720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+mn-lt"/>
              </a:rPr>
              <a:t>Figure 5. Contact area values of design condenser based upon a range of Reynolds numbers using 0.05m as the condenser diameter.  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201977" y="12116049"/>
            <a:ext cx="8254241" cy="428545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612780" y="16379019"/>
            <a:ext cx="7718495" cy="4774459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14636767" y="9891911"/>
            <a:ext cx="10070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4636767" y="27805924"/>
            <a:ext cx="11324205" cy="254226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3431" y="10462145"/>
            <a:ext cx="10148911" cy="157792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20399</TotalTime>
  <Words>494</Words>
  <Application>Microsoft Office PowerPoint</Application>
  <PresentationFormat>Custom</PresentationFormat>
  <Paragraphs>60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 Math</vt:lpstr>
      <vt:lpstr>Tahoma</vt:lpstr>
      <vt:lpstr>Wingdings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Margaret Greenslade</dc:creator>
  <cp:lastModifiedBy>Jackson Kaspari</cp:lastModifiedBy>
  <cp:revision>372</cp:revision>
  <dcterms:created xsi:type="dcterms:W3CDTF">2009-10-09T14:20:30Z</dcterms:created>
  <dcterms:modified xsi:type="dcterms:W3CDTF">2017-05-03T17:31:57Z</dcterms:modified>
</cp:coreProperties>
</file>