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Lst>
  <p:sldSz cx="43891200" cy="32918400"/>
  <p:notesSz cx="6858000" cy="9144000"/>
  <p:defaultText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7B7B7"/>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6" d="100"/>
          <a:sy n="16" d="100"/>
        </p:scale>
        <p:origin x="-1848" y="-184"/>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CB7B107-7E1A-4C45-8EBC-197F05DB49C6}" type="datetimeFigureOut">
              <a:rPr lang="en-US" smtClean="0"/>
              <a:t>5/3/17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594319-3999-AD4C-8689-44F4177E716C}" type="slidenum">
              <a:rPr lang="en-US" smtClean="0"/>
              <a:t>‹#›</a:t>
            </a:fld>
            <a:endParaRPr lang="en-US"/>
          </a:p>
        </p:txBody>
      </p:sp>
    </p:spTree>
    <p:extLst>
      <p:ext uri="{BB962C8B-B14F-4D97-AF65-F5344CB8AC3E}">
        <p14:creationId xmlns:p14="http://schemas.microsoft.com/office/powerpoint/2010/main" val="1886390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CB7B107-7E1A-4C45-8EBC-197F05DB49C6}" type="datetimeFigureOut">
              <a:rPr lang="en-US" smtClean="0"/>
              <a:t>5/3/17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594319-3999-AD4C-8689-44F4177E716C}" type="slidenum">
              <a:rPr lang="en-US" smtClean="0"/>
              <a:t>‹#›</a:t>
            </a:fld>
            <a:endParaRPr lang="en-US"/>
          </a:p>
        </p:txBody>
      </p:sp>
    </p:spTree>
    <p:extLst>
      <p:ext uri="{BB962C8B-B14F-4D97-AF65-F5344CB8AC3E}">
        <p14:creationId xmlns:p14="http://schemas.microsoft.com/office/powerpoint/2010/main" val="3680349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B7B107-7E1A-4C45-8EBC-197F05DB49C6}" type="datetimeFigureOut">
              <a:rPr lang="en-US" smtClean="0"/>
              <a:t>5/3/17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594319-3999-AD4C-8689-44F4177E716C}" type="slidenum">
              <a:rPr lang="en-US" smtClean="0"/>
              <a:t>‹#›</a:t>
            </a:fld>
            <a:endParaRPr lang="en-US"/>
          </a:p>
        </p:txBody>
      </p:sp>
    </p:spTree>
    <p:extLst>
      <p:ext uri="{BB962C8B-B14F-4D97-AF65-F5344CB8AC3E}">
        <p14:creationId xmlns:p14="http://schemas.microsoft.com/office/powerpoint/2010/main" val="34549540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CB7B107-7E1A-4C45-8EBC-197F05DB49C6}" type="datetimeFigureOut">
              <a:rPr lang="en-US" smtClean="0"/>
              <a:t>5/3/17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594319-3999-AD4C-8689-44F4177E716C}" type="slidenum">
              <a:rPr lang="en-US" smtClean="0"/>
              <a:t>‹#›</a:t>
            </a:fld>
            <a:endParaRPr lang="en-US"/>
          </a:p>
        </p:txBody>
      </p:sp>
    </p:spTree>
    <p:extLst>
      <p:ext uri="{BB962C8B-B14F-4D97-AF65-F5344CB8AC3E}">
        <p14:creationId xmlns:p14="http://schemas.microsoft.com/office/powerpoint/2010/main" val="3440680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CB7B107-7E1A-4C45-8EBC-197F05DB49C6}" type="datetimeFigureOut">
              <a:rPr lang="en-US" smtClean="0"/>
              <a:t>5/3/17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F594319-3999-AD4C-8689-44F4177E716C}" type="slidenum">
              <a:rPr lang="en-US" smtClean="0"/>
              <a:t>‹#›</a:t>
            </a:fld>
            <a:endParaRPr lang="en-US"/>
          </a:p>
        </p:txBody>
      </p:sp>
    </p:spTree>
    <p:extLst>
      <p:ext uri="{BB962C8B-B14F-4D97-AF65-F5344CB8AC3E}">
        <p14:creationId xmlns:p14="http://schemas.microsoft.com/office/powerpoint/2010/main" val="816881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CB7B107-7E1A-4C45-8EBC-197F05DB49C6}" type="datetimeFigureOut">
              <a:rPr lang="en-US" smtClean="0"/>
              <a:t>5/3/17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F594319-3999-AD4C-8689-44F4177E716C}" type="slidenum">
              <a:rPr lang="en-US" smtClean="0"/>
              <a:t>‹#›</a:t>
            </a:fld>
            <a:endParaRPr lang="en-US"/>
          </a:p>
        </p:txBody>
      </p:sp>
    </p:spTree>
    <p:extLst>
      <p:ext uri="{BB962C8B-B14F-4D97-AF65-F5344CB8AC3E}">
        <p14:creationId xmlns:p14="http://schemas.microsoft.com/office/powerpoint/2010/main" val="3888006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B7B107-7E1A-4C45-8EBC-197F05DB49C6}" type="datetimeFigureOut">
              <a:rPr lang="en-US" smtClean="0"/>
              <a:t>5/3/17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F594319-3999-AD4C-8689-44F4177E716C}" type="slidenum">
              <a:rPr lang="en-US" smtClean="0"/>
              <a:t>‹#›</a:t>
            </a:fld>
            <a:endParaRPr lang="en-US"/>
          </a:p>
        </p:txBody>
      </p:sp>
    </p:spTree>
    <p:extLst>
      <p:ext uri="{BB962C8B-B14F-4D97-AF65-F5344CB8AC3E}">
        <p14:creationId xmlns:p14="http://schemas.microsoft.com/office/powerpoint/2010/main" val="939770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B7B107-7E1A-4C45-8EBC-197F05DB49C6}" type="datetimeFigureOut">
              <a:rPr lang="en-US" smtClean="0"/>
              <a:t>5/3/17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594319-3999-AD4C-8689-44F4177E716C}" type="slidenum">
              <a:rPr lang="en-US" smtClean="0"/>
              <a:t>‹#›</a:t>
            </a:fld>
            <a:endParaRPr lang="en-US"/>
          </a:p>
        </p:txBody>
      </p:sp>
    </p:spTree>
    <p:extLst>
      <p:ext uri="{BB962C8B-B14F-4D97-AF65-F5344CB8AC3E}">
        <p14:creationId xmlns:p14="http://schemas.microsoft.com/office/powerpoint/2010/main" val="25012500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B7B107-7E1A-4C45-8EBC-197F05DB49C6}" type="datetimeFigureOut">
              <a:rPr lang="en-US" smtClean="0"/>
              <a:t>5/3/17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594319-3999-AD4C-8689-44F4177E716C}" type="slidenum">
              <a:rPr lang="en-US" smtClean="0"/>
              <a:t>‹#›</a:t>
            </a:fld>
            <a:endParaRPr lang="en-US"/>
          </a:p>
        </p:txBody>
      </p:sp>
    </p:spTree>
    <p:extLst>
      <p:ext uri="{BB962C8B-B14F-4D97-AF65-F5344CB8AC3E}">
        <p14:creationId xmlns:p14="http://schemas.microsoft.com/office/powerpoint/2010/main" val="5657613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CB7B107-7E1A-4C45-8EBC-197F05DB49C6}" type="datetimeFigureOut">
              <a:rPr lang="en-US" smtClean="0"/>
              <a:t>5/3/17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594319-3999-AD4C-8689-44F4177E716C}" type="slidenum">
              <a:rPr lang="en-US" smtClean="0"/>
              <a:t>‹#›</a:t>
            </a:fld>
            <a:endParaRPr lang="en-US"/>
          </a:p>
        </p:txBody>
      </p:sp>
    </p:spTree>
    <p:extLst>
      <p:ext uri="{BB962C8B-B14F-4D97-AF65-F5344CB8AC3E}">
        <p14:creationId xmlns:p14="http://schemas.microsoft.com/office/powerpoint/2010/main" val="964418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CB7B107-7E1A-4C45-8EBC-197F05DB49C6}" type="datetimeFigureOut">
              <a:rPr lang="en-US" smtClean="0"/>
              <a:t>5/3/17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594319-3999-AD4C-8689-44F4177E716C}" type="slidenum">
              <a:rPr lang="en-US" smtClean="0"/>
              <a:t>‹#›</a:t>
            </a:fld>
            <a:endParaRPr lang="en-US"/>
          </a:p>
        </p:txBody>
      </p:sp>
    </p:spTree>
    <p:extLst>
      <p:ext uri="{BB962C8B-B14F-4D97-AF65-F5344CB8AC3E}">
        <p14:creationId xmlns:p14="http://schemas.microsoft.com/office/powerpoint/2010/main" val="311706237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9CB7B107-7E1A-4C45-8EBC-197F05DB49C6}" type="datetimeFigureOut">
              <a:rPr lang="en-US" smtClean="0"/>
              <a:t>5/3/17</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0F594319-3999-AD4C-8689-44F4177E716C}" type="slidenum">
              <a:rPr lang="en-US" smtClean="0"/>
              <a:t>‹#›</a:t>
            </a:fld>
            <a:endParaRPr lang="en-US"/>
          </a:p>
        </p:txBody>
      </p:sp>
    </p:spTree>
    <p:extLst>
      <p:ext uri="{BB962C8B-B14F-4D97-AF65-F5344CB8AC3E}">
        <p14:creationId xmlns:p14="http://schemas.microsoft.com/office/powerpoint/2010/main" val="39421344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56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2194560" rtl="0" eaLnBrk="1" latinLnBrk="0" hangingPunct="1">
        <a:spcBef>
          <a:spcPct val="20000"/>
        </a:spcBef>
        <a:buFont typeface="Arial"/>
        <a:buChar char="•"/>
        <a:defRPr sz="15400" kern="1200">
          <a:solidFill>
            <a:schemeClr val="tx1"/>
          </a:solidFill>
          <a:latin typeface="+mn-lt"/>
          <a:ea typeface="+mn-ea"/>
          <a:cs typeface="+mn-cs"/>
        </a:defRPr>
      </a:lvl1pPr>
      <a:lvl2pPr marL="3566160" indent="-1371600" algn="l" defTabSz="2194560" rtl="0" eaLnBrk="1" latinLnBrk="0" hangingPunct="1">
        <a:spcBef>
          <a:spcPct val="20000"/>
        </a:spcBef>
        <a:buFont typeface="Arial"/>
        <a:buChar char="–"/>
        <a:defRPr sz="13400" kern="1200">
          <a:solidFill>
            <a:schemeClr val="tx1"/>
          </a:solidFill>
          <a:latin typeface="+mn-lt"/>
          <a:ea typeface="+mn-ea"/>
          <a:cs typeface="+mn-cs"/>
        </a:defRPr>
      </a:lvl2pPr>
      <a:lvl3pPr marL="5486400" indent="-1097280" algn="l" defTabSz="2194560" rtl="0" eaLnBrk="1" latinLnBrk="0" hangingPunct="1">
        <a:spcBef>
          <a:spcPct val="20000"/>
        </a:spcBef>
        <a:buFont typeface="Arial"/>
        <a:buChar char="•"/>
        <a:defRPr sz="11500" kern="1200">
          <a:solidFill>
            <a:schemeClr val="tx1"/>
          </a:solidFill>
          <a:latin typeface="+mn-lt"/>
          <a:ea typeface="+mn-ea"/>
          <a:cs typeface="+mn-cs"/>
        </a:defRPr>
      </a:lvl3pPr>
      <a:lvl4pPr marL="7680960" indent="-1097280" algn="l" defTabSz="2194560" rtl="0" eaLnBrk="1" latinLnBrk="0" hangingPunct="1">
        <a:spcBef>
          <a:spcPct val="20000"/>
        </a:spcBef>
        <a:buFont typeface="Arial"/>
        <a:buChar char="–"/>
        <a:defRPr sz="9600" kern="1200">
          <a:solidFill>
            <a:schemeClr val="tx1"/>
          </a:solidFill>
          <a:latin typeface="+mn-lt"/>
          <a:ea typeface="+mn-ea"/>
          <a:cs typeface="+mn-cs"/>
        </a:defRPr>
      </a:lvl4pPr>
      <a:lvl5pPr marL="9875520" indent="-1097280" algn="l" defTabSz="2194560" rtl="0" eaLnBrk="1" latinLnBrk="0" hangingPunct="1">
        <a:spcBef>
          <a:spcPct val="20000"/>
        </a:spcBef>
        <a:buFont typeface="Arial"/>
        <a:buChar char="»"/>
        <a:defRPr sz="9600" kern="1200">
          <a:solidFill>
            <a:schemeClr val="tx1"/>
          </a:solidFill>
          <a:latin typeface="+mn-lt"/>
          <a:ea typeface="+mn-ea"/>
          <a:cs typeface="+mn-cs"/>
        </a:defRPr>
      </a:lvl5pPr>
      <a:lvl6pPr marL="12070080" indent="-1097280" algn="l" defTabSz="2194560" rtl="0" eaLnBrk="1" latinLnBrk="0" hangingPunct="1">
        <a:spcBef>
          <a:spcPct val="20000"/>
        </a:spcBef>
        <a:buFont typeface="Arial"/>
        <a:buChar char="•"/>
        <a:defRPr sz="9600" kern="1200">
          <a:solidFill>
            <a:schemeClr val="tx1"/>
          </a:solidFill>
          <a:latin typeface="+mn-lt"/>
          <a:ea typeface="+mn-ea"/>
          <a:cs typeface="+mn-cs"/>
        </a:defRPr>
      </a:lvl6pPr>
      <a:lvl7pPr marL="14264640" indent="-1097280" algn="l" defTabSz="2194560" rtl="0" eaLnBrk="1" latinLnBrk="0" hangingPunct="1">
        <a:spcBef>
          <a:spcPct val="20000"/>
        </a:spcBef>
        <a:buFont typeface="Arial"/>
        <a:buChar char="•"/>
        <a:defRPr sz="9600" kern="1200">
          <a:solidFill>
            <a:schemeClr val="tx1"/>
          </a:solidFill>
          <a:latin typeface="+mn-lt"/>
          <a:ea typeface="+mn-ea"/>
          <a:cs typeface="+mn-cs"/>
        </a:defRPr>
      </a:lvl7pPr>
      <a:lvl8pPr marL="16459200" indent="-1097280" algn="l" defTabSz="2194560" rtl="0" eaLnBrk="1" latinLnBrk="0" hangingPunct="1">
        <a:spcBef>
          <a:spcPct val="20000"/>
        </a:spcBef>
        <a:buFont typeface="Arial"/>
        <a:buChar char="•"/>
        <a:defRPr sz="9600" kern="1200">
          <a:solidFill>
            <a:schemeClr val="tx1"/>
          </a:solidFill>
          <a:latin typeface="+mn-lt"/>
          <a:ea typeface="+mn-ea"/>
          <a:cs typeface="+mn-cs"/>
        </a:defRPr>
      </a:lvl8pPr>
      <a:lvl9pPr marL="18653760" indent="-1097280" algn="l" defTabSz="219456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4" Type="http://schemas.openxmlformats.org/officeDocument/2006/relationships/image" Target="../media/image3.emf"/><Relationship Id="rId5" Type="http://schemas.openxmlformats.org/officeDocument/2006/relationships/image" Target="../media/image4.emf"/><Relationship Id="rId6" Type="http://schemas.openxmlformats.org/officeDocument/2006/relationships/image" Target="../media/image5.png"/><Relationship Id="rId7" Type="http://schemas.openxmlformats.org/officeDocument/2006/relationships/image" Target="../media/image6.png"/><Relationship Id="rId8" Type="http://schemas.openxmlformats.org/officeDocument/2006/relationships/image" Target="../media/image7.png"/><Relationship Id="rId9" Type="http://schemas.openxmlformats.org/officeDocument/2006/relationships/image" Target="../media/image8.png"/><Relationship Id="rId1" Type="http://schemas.openxmlformats.org/officeDocument/2006/relationships/slideLayout" Target="../slideLayouts/slideLayout7.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29705738" y="4751824"/>
            <a:ext cx="13624560" cy="27669744"/>
          </a:xfrm>
          <a:prstGeom prst="rect">
            <a:avLst/>
          </a:prstGeom>
          <a:solidFill>
            <a:srgbClr val="DCE6F2"/>
          </a:solidFill>
          <a:ln>
            <a:solidFill>
              <a:srgbClr val="000000"/>
            </a:solidFill>
          </a:ln>
        </p:spPr>
        <p:txBody>
          <a:bodyPr wrap="square" lIns="457200" rIns="457200" rtlCol="0">
            <a:spAutoFit/>
          </a:bodyPr>
          <a:lstStyle/>
          <a:p>
            <a:r>
              <a:rPr lang="en-US" sz="5400" dirty="0" smtClean="0"/>
              <a:t>Discussion:</a:t>
            </a:r>
          </a:p>
          <a:p>
            <a:endParaRPr lang="en-US" sz="1000" dirty="0" smtClean="0"/>
          </a:p>
          <a:p>
            <a:pPr algn="just"/>
            <a:r>
              <a:rPr lang="en-US" sz="3600" dirty="0" smtClean="0"/>
              <a:t>Each of the six Co(</a:t>
            </a:r>
            <a:r>
              <a:rPr lang="en-US" sz="3600" dirty="0" smtClean="0"/>
              <a:t>III</a:t>
            </a:r>
            <a:r>
              <a:rPr lang="en-US" sz="3600" dirty="0" smtClean="0"/>
              <a:t>) complexes were synthesized, and a came out to be a green or brown precipitate. </a:t>
            </a:r>
            <a:r>
              <a:rPr lang="en-US" sz="3600" dirty="0" err="1" smtClean="0"/>
              <a:t>Im</a:t>
            </a:r>
            <a:r>
              <a:rPr lang="en-US" sz="3600" dirty="0" smtClean="0"/>
              <a:t>, </a:t>
            </a:r>
            <a:r>
              <a:rPr lang="en-US" sz="3600" dirty="0" err="1" smtClean="0"/>
              <a:t>NMeIm</a:t>
            </a:r>
            <a:r>
              <a:rPr lang="en-US" sz="3600" dirty="0" smtClean="0"/>
              <a:t>, 2MeIm, 4 </a:t>
            </a:r>
            <a:r>
              <a:rPr lang="en-US" sz="3600" dirty="0" err="1" smtClean="0"/>
              <a:t>MeIm</a:t>
            </a:r>
            <a:r>
              <a:rPr lang="en-US" sz="3600" dirty="0" smtClean="0"/>
              <a:t>, NH</a:t>
            </a:r>
            <a:r>
              <a:rPr lang="en-US" sz="3600" baseline="-25000" dirty="0" smtClean="0"/>
              <a:t>3</a:t>
            </a:r>
            <a:r>
              <a:rPr lang="en-US" sz="3600" dirty="0" smtClean="0"/>
              <a:t> and </a:t>
            </a:r>
            <a:r>
              <a:rPr lang="en-US" sz="3600" dirty="0" err="1" smtClean="0"/>
              <a:t>Py</a:t>
            </a:r>
            <a:r>
              <a:rPr lang="en-US" sz="3600" dirty="0" smtClean="0"/>
              <a:t> complexes were </a:t>
            </a:r>
            <a:r>
              <a:rPr lang="en-US" sz="3600" dirty="0" smtClean="0"/>
              <a:t>formed with low yields (Table 1), and were not further purified before use in NMR studies. </a:t>
            </a:r>
            <a:endParaRPr lang="en-US" sz="1000" dirty="0" smtClean="0"/>
          </a:p>
          <a:p>
            <a:pPr algn="just"/>
            <a:r>
              <a:rPr lang="en-US" sz="3600" dirty="0" smtClean="0"/>
              <a:t>Spartan computational studies predicted that the ligand exchange of 4MeIm with each of the other complexes would have a decrease in energy, showing the ligand exchange would be spontaneous and favorable (Table 2). </a:t>
            </a:r>
            <a:r>
              <a:rPr lang="en-US" sz="3600" dirty="0" err="1" smtClean="0"/>
              <a:t>Py</a:t>
            </a:r>
            <a:r>
              <a:rPr lang="en-US" sz="3600" dirty="0" smtClean="0"/>
              <a:t> and 2MeIm complexes have the most negative change in energy, due to greater steric hindrance on the complex, which makes it more favorable for them to exchange with 4MeIm. 4MeIm was used as the </a:t>
            </a:r>
            <a:r>
              <a:rPr lang="en-US" sz="3600" dirty="0" smtClean="0"/>
              <a:t>substitution</a:t>
            </a:r>
            <a:r>
              <a:rPr lang="en-US" sz="3600" dirty="0" smtClean="0"/>
              <a:t> </a:t>
            </a:r>
            <a:r>
              <a:rPr lang="en-US" sz="3600" dirty="0" smtClean="0"/>
              <a:t>ligand, because it </a:t>
            </a:r>
            <a:r>
              <a:rPr lang="en-US" sz="3600" dirty="0" smtClean="0">
                <a:solidFill>
                  <a:srgbClr val="000000"/>
                </a:solidFill>
              </a:rPr>
              <a:t>is a </a:t>
            </a:r>
          </a:p>
          <a:p>
            <a:pPr algn="just"/>
            <a:r>
              <a:rPr lang="en-US" sz="3600" dirty="0" err="1">
                <a:solidFill>
                  <a:srgbClr val="000000"/>
                </a:solidFill>
              </a:rPr>
              <a:t>h</a:t>
            </a:r>
            <a:r>
              <a:rPr lang="en-US" sz="3600" dirty="0" err="1" smtClean="0">
                <a:solidFill>
                  <a:srgbClr val="000000"/>
                </a:solidFill>
              </a:rPr>
              <a:t>istidine</a:t>
            </a:r>
            <a:r>
              <a:rPr lang="en-US" sz="3600" dirty="0" smtClean="0">
                <a:solidFill>
                  <a:srgbClr val="000000"/>
                </a:solidFill>
              </a:rPr>
              <a:t> analog. Ideally, the Co(III) complexes </a:t>
            </a:r>
          </a:p>
          <a:p>
            <a:pPr algn="just"/>
            <a:r>
              <a:rPr lang="en-US" sz="3600" dirty="0" smtClean="0">
                <a:solidFill>
                  <a:srgbClr val="000000"/>
                </a:solidFill>
              </a:rPr>
              <a:t>would bind to a </a:t>
            </a:r>
            <a:r>
              <a:rPr lang="en-US" sz="3600" dirty="0" err="1" smtClean="0">
                <a:solidFill>
                  <a:srgbClr val="000000"/>
                </a:solidFill>
              </a:rPr>
              <a:t>histidine</a:t>
            </a:r>
            <a:r>
              <a:rPr lang="en-US" sz="3600" dirty="0" smtClean="0">
                <a:solidFill>
                  <a:srgbClr val="000000"/>
                </a:solidFill>
              </a:rPr>
              <a:t> amino acid in order to </a:t>
            </a:r>
          </a:p>
          <a:p>
            <a:pPr algn="just"/>
            <a:r>
              <a:rPr lang="en-US" sz="3600" dirty="0">
                <a:solidFill>
                  <a:srgbClr val="000000"/>
                </a:solidFill>
              </a:rPr>
              <a:t>p</a:t>
            </a:r>
            <a:r>
              <a:rPr lang="en-US" sz="3600" dirty="0" smtClean="0">
                <a:solidFill>
                  <a:srgbClr val="000000"/>
                </a:solidFill>
              </a:rPr>
              <a:t>revent folding of a zinc finger, which would </a:t>
            </a:r>
          </a:p>
          <a:p>
            <a:pPr algn="just"/>
            <a:r>
              <a:rPr lang="en-US" sz="3600" dirty="0">
                <a:solidFill>
                  <a:srgbClr val="000000"/>
                </a:solidFill>
              </a:rPr>
              <a:t>u</a:t>
            </a:r>
            <a:r>
              <a:rPr lang="en-US" sz="3600" dirty="0" smtClean="0">
                <a:solidFill>
                  <a:srgbClr val="000000"/>
                </a:solidFill>
              </a:rPr>
              <a:t>ltimately </a:t>
            </a:r>
            <a:r>
              <a:rPr lang="en-US" sz="3600" dirty="0">
                <a:solidFill>
                  <a:srgbClr val="000000"/>
                </a:solidFill>
              </a:rPr>
              <a:t>i</a:t>
            </a:r>
            <a:r>
              <a:rPr lang="en-US" sz="3600" dirty="0" smtClean="0">
                <a:solidFill>
                  <a:srgbClr val="000000"/>
                </a:solidFill>
              </a:rPr>
              <a:t>nhibit an enzyme by destabilizing it. </a:t>
            </a:r>
            <a:endParaRPr lang="en-US" sz="3600" dirty="0" smtClean="0">
              <a:solidFill>
                <a:srgbClr val="FF0000"/>
              </a:solidFill>
            </a:endParaRPr>
          </a:p>
          <a:p>
            <a:pPr algn="just"/>
            <a:r>
              <a:rPr lang="en-US" sz="3600" dirty="0" smtClean="0">
                <a:solidFill>
                  <a:srgbClr val="000000"/>
                </a:solidFill>
              </a:rPr>
              <a:t>VTNMR </a:t>
            </a:r>
            <a:r>
              <a:rPr lang="en-US" sz="3600" dirty="0" smtClean="0">
                <a:solidFill>
                  <a:srgbClr val="000000"/>
                </a:solidFill>
              </a:rPr>
              <a:t>studies monitoring substitution of </a:t>
            </a:r>
            <a:endParaRPr lang="en-US" sz="3600" dirty="0" smtClean="0">
              <a:solidFill>
                <a:srgbClr val="000000"/>
              </a:solidFill>
            </a:endParaRPr>
          </a:p>
          <a:p>
            <a:pPr algn="just"/>
            <a:r>
              <a:rPr lang="en-US" sz="3600" dirty="0" smtClean="0">
                <a:solidFill>
                  <a:srgbClr val="000000"/>
                </a:solidFill>
              </a:rPr>
              <a:t>2MeIm and </a:t>
            </a:r>
            <a:r>
              <a:rPr lang="en-US" sz="3600" dirty="0" err="1" smtClean="0">
                <a:solidFill>
                  <a:srgbClr val="000000"/>
                </a:solidFill>
              </a:rPr>
              <a:t>Py</a:t>
            </a:r>
            <a:r>
              <a:rPr lang="en-US" sz="3600" dirty="0" smtClean="0">
                <a:solidFill>
                  <a:srgbClr val="000000"/>
                </a:solidFill>
              </a:rPr>
              <a:t> complexes with 4MeIm were</a:t>
            </a:r>
          </a:p>
          <a:p>
            <a:pPr algn="just"/>
            <a:r>
              <a:rPr lang="en-US" sz="3600" dirty="0" smtClean="0">
                <a:solidFill>
                  <a:srgbClr val="000000"/>
                </a:solidFill>
              </a:rPr>
              <a:t>inconclusive, possibly do to impurities.         </a:t>
            </a:r>
            <a:r>
              <a:rPr lang="en-US" sz="3600" dirty="0" smtClean="0">
                <a:solidFill>
                  <a:srgbClr val="000000"/>
                </a:solidFill>
              </a:rPr>
              <a:t> </a:t>
            </a:r>
          </a:p>
          <a:p>
            <a:pPr algn="just"/>
            <a:r>
              <a:rPr lang="en-US" sz="3600" b="1" dirty="0" smtClean="0">
                <a:solidFill>
                  <a:srgbClr val="000000"/>
                </a:solidFill>
              </a:rPr>
              <a:t>			                    </a:t>
            </a:r>
            <a:endParaRPr lang="en-US" sz="3600" b="1" dirty="0">
              <a:solidFill>
                <a:srgbClr val="000000"/>
              </a:solidFill>
            </a:endParaRPr>
          </a:p>
          <a:p>
            <a:pPr algn="just"/>
            <a:r>
              <a:rPr lang="en-US" sz="3600" b="1" dirty="0" smtClean="0">
                <a:solidFill>
                  <a:srgbClr val="000000"/>
                </a:solidFill>
              </a:rPr>
              <a:t>				 Figure 3.</a:t>
            </a:r>
            <a:r>
              <a:rPr lang="en-US" sz="3600" dirty="0" smtClean="0">
                <a:solidFill>
                  <a:srgbClr val="000000"/>
                </a:solidFill>
              </a:rPr>
              <a:t> Zinc finger</a:t>
            </a:r>
            <a:r>
              <a:rPr lang="en-US" sz="3600" baseline="30000" dirty="0" smtClean="0">
                <a:solidFill>
                  <a:srgbClr val="000000"/>
                </a:solidFill>
              </a:rPr>
              <a:t>2</a:t>
            </a:r>
            <a:endParaRPr lang="en-US" sz="3600" dirty="0" smtClean="0">
              <a:solidFill>
                <a:srgbClr val="000000"/>
              </a:solidFill>
            </a:endParaRPr>
          </a:p>
          <a:p>
            <a:r>
              <a:rPr lang="en-US" sz="5400" dirty="0" smtClean="0"/>
              <a:t>Future </a:t>
            </a:r>
            <a:r>
              <a:rPr lang="en-US" sz="5400" dirty="0" smtClean="0"/>
              <a:t>Work:</a:t>
            </a:r>
          </a:p>
          <a:p>
            <a:endParaRPr lang="en-US" sz="1000" dirty="0" smtClean="0"/>
          </a:p>
          <a:p>
            <a:pPr algn="just"/>
            <a:r>
              <a:rPr lang="en-US" sz="3600" dirty="0" smtClean="0"/>
              <a:t>Co</a:t>
            </a:r>
            <a:r>
              <a:rPr lang="en-US" sz="3600" dirty="0" smtClean="0"/>
              <a:t>(III) complexes could </a:t>
            </a:r>
            <a:r>
              <a:rPr lang="en-US" sz="3600" dirty="0" smtClean="0"/>
              <a:t>be further purified in order </a:t>
            </a:r>
            <a:r>
              <a:rPr lang="en-US" sz="3600" dirty="0" smtClean="0"/>
              <a:t>to improve </a:t>
            </a:r>
            <a:r>
              <a:rPr lang="en-US" sz="3600" dirty="0" smtClean="0"/>
              <a:t>VTNMR </a:t>
            </a:r>
            <a:r>
              <a:rPr lang="en-US" sz="3600" dirty="0" smtClean="0"/>
              <a:t>results. </a:t>
            </a:r>
            <a:r>
              <a:rPr lang="en-US" sz="3600" dirty="0" smtClean="0"/>
              <a:t>Once Co(III) complex substitution with 4MeIm is successfully monitored, further application of these complexes to zinc finger inhibition can be explored. </a:t>
            </a:r>
          </a:p>
          <a:p>
            <a:pPr algn="just"/>
            <a:endParaRPr lang="en-US" sz="3600" dirty="0" smtClean="0"/>
          </a:p>
          <a:p>
            <a:r>
              <a:rPr lang="en-US" sz="5400" dirty="0" smtClean="0"/>
              <a:t>Conclusion:</a:t>
            </a:r>
            <a:endParaRPr lang="en-US" sz="5400" dirty="0"/>
          </a:p>
          <a:p>
            <a:endParaRPr lang="en-US" sz="1000" dirty="0" smtClean="0"/>
          </a:p>
          <a:p>
            <a:r>
              <a:rPr lang="en-US" sz="3600" dirty="0" smtClean="0"/>
              <a:t>Spartan predictions show each Co(III) complex should have a favorable exchange with 4MeIm, a </a:t>
            </a:r>
            <a:r>
              <a:rPr lang="en-US" sz="3600" dirty="0" err="1" smtClean="0"/>
              <a:t>histidine</a:t>
            </a:r>
            <a:r>
              <a:rPr lang="en-US" sz="3600" dirty="0" smtClean="0"/>
              <a:t> analog. Each of the six Co(III) complexes were synthesized, but </a:t>
            </a:r>
            <a:r>
              <a:rPr lang="en-US" sz="3600" dirty="0" smtClean="0"/>
              <a:t>VTNMR </a:t>
            </a:r>
            <a:r>
              <a:rPr lang="en-US" sz="3600" dirty="0" smtClean="0"/>
              <a:t>studies of the exchange with 4MeIm are so far inconclusive.</a:t>
            </a:r>
          </a:p>
          <a:p>
            <a:endParaRPr lang="en-US" sz="3600" dirty="0"/>
          </a:p>
          <a:p>
            <a:r>
              <a:rPr lang="en-US" sz="5400" dirty="0" smtClean="0"/>
              <a:t>Acknowledgements</a:t>
            </a:r>
            <a:r>
              <a:rPr lang="en-US" sz="5400" dirty="0" smtClean="0"/>
              <a:t>:</a:t>
            </a:r>
          </a:p>
          <a:p>
            <a:endParaRPr lang="en-US" sz="1000" dirty="0" smtClean="0"/>
          </a:p>
          <a:p>
            <a:pPr algn="just"/>
            <a:r>
              <a:rPr lang="en-US" sz="3600" dirty="0" smtClean="0"/>
              <a:t>I would like to thank Tom, Matt and Tim for all the work they put into the project. I would also like thank Luke </a:t>
            </a:r>
            <a:r>
              <a:rPr lang="en-US" sz="3600" dirty="0" smtClean="0"/>
              <a:t>Fulton, Zane </a:t>
            </a:r>
            <a:r>
              <a:rPr lang="en-US" sz="3600" dirty="0" err="1" smtClean="0"/>
              <a:t>Relethford</a:t>
            </a:r>
            <a:r>
              <a:rPr lang="en-US" sz="3600" dirty="0" smtClean="0"/>
              <a:t> </a:t>
            </a:r>
            <a:r>
              <a:rPr lang="en-US" sz="3600" dirty="0" smtClean="0"/>
              <a:t>and Professor </a:t>
            </a:r>
            <a:r>
              <a:rPr lang="en-US" sz="3600" dirty="0" err="1" smtClean="0"/>
              <a:t>Planalp</a:t>
            </a:r>
            <a:r>
              <a:rPr lang="en-US" sz="3600" dirty="0" smtClean="0"/>
              <a:t>, as well as the </a:t>
            </a:r>
            <a:r>
              <a:rPr lang="en-US" sz="3600" dirty="0" err="1" smtClean="0"/>
              <a:t>Planalp</a:t>
            </a:r>
            <a:r>
              <a:rPr lang="en-US" sz="3600" dirty="0" smtClean="0"/>
              <a:t> group, the Caputo </a:t>
            </a:r>
            <a:r>
              <a:rPr lang="en-US" sz="3600" dirty="0" smtClean="0"/>
              <a:t>group, </a:t>
            </a:r>
            <a:r>
              <a:rPr lang="en-US" sz="3600" dirty="0" smtClean="0"/>
              <a:t>the Boudreau group and the UNH Department of Chemistry. </a:t>
            </a:r>
          </a:p>
          <a:p>
            <a:endParaRPr lang="en-US" sz="3200" dirty="0"/>
          </a:p>
          <a:p>
            <a:r>
              <a:rPr lang="en-US" sz="5400" dirty="0" smtClean="0"/>
              <a:t>References:</a:t>
            </a:r>
            <a:endParaRPr lang="en-US" sz="1000" dirty="0" smtClean="0"/>
          </a:p>
          <a:p>
            <a:pPr marL="514350" indent="-514350" algn="just">
              <a:buAutoNum type="arabicParenBoth"/>
            </a:pPr>
            <a:r>
              <a:rPr lang="en-US" sz="3200" dirty="0" smtClean="0"/>
              <a:t>Manus</a:t>
            </a:r>
            <a:r>
              <a:rPr lang="en-US" sz="3200" dirty="0"/>
              <a:t>, L.M.; Holbrook, R.J.; </a:t>
            </a:r>
            <a:r>
              <a:rPr lang="en-US" sz="3200" dirty="0" err="1"/>
              <a:t>Atesin</a:t>
            </a:r>
            <a:r>
              <a:rPr lang="en-US" sz="3200" dirty="0"/>
              <a:t>, T.A.; </a:t>
            </a:r>
            <a:r>
              <a:rPr lang="en-US" sz="3200" dirty="0" err="1"/>
              <a:t>Heffern</a:t>
            </a:r>
            <a:r>
              <a:rPr lang="en-US" sz="3200" dirty="0"/>
              <a:t>, M.C.; Harney, A.S.; </a:t>
            </a:r>
            <a:r>
              <a:rPr lang="en-US" sz="3200" dirty="0" err="1"/>
              <a:t>Eckermann</a:t>
            </a:r>
            <a:r>
              <a:rPr lang="en-US" sz="3200" dirty="0"/>
              <a:t>, A.L.; Meade, T.J. Axial Ligand Exchange of N-heterocyclic Cobalt(III) Schiff Base Complexes: Molecular Structure and NMR Solution Dynamics. </a:t>
            </a:r>
            <a:r>
              <a:rPr lang="en-US" sz="3200" i="1" dirty="0" err="1"/>
              <a:t>Inorg</a:t>
            </a:r>
            <a:r>
              <a:rPr lang="en-US" sz="3200" i="1" dirty="0"/>
              <a:t>. Chem</a:t>
            </a:r>
            <a:r>
              <a:rPr lang="en-US" sz="3200" dirty="0"/>
              <a:t>. </a:t>
            </a:r>
            <a:r>
              <a:rPr lang="en-US" sz="3200" b="1" dirty="0"/>
              <a:t>2013</a:t>
            </a:r>
            <a:r>
              <a:rPr lang="en-US" sz="3200" dirty="0"/>
              <a:t>, 52(2), 1069-1076. </a:t>
            </a:r>
            <a:endParaRPr lang="en-US" sz="3200" dirty="0" smtClean="0"/>
          </a:p>
          <a:p>
            <a:pPr marL="514350" indent="-514350" algn="just">
              <a:buAutoNum type="arabicParenBoth"/>
            </a:pPr>
            <a:r>
              <a:rPr lang="en-US" sz="3200" dirty="0" err="1" smtClean="0"/>
              <a:t>Kadrmas</a:t>
            </a:r>
            <a:r>
              <a:rPr lang="en-US" sz="3200" dirty="0" smtClean="0"/>
              <a:t>, J.L.; </a:t>
            </a:r>
            <a:r>
              <a:rPr lang="en-US" sz="3200" dirty="0" err="1" smtClean="0"/>
              <a:t>Beckerle</a:t>
            </a:r>
            <a:r>
              <a:rPr lang="en-US" sz="3200" dirty="0" smtClean="0"/>
              <a:t>, M.C. The LIM Domain: From the Cytoskeleton to the Nucleus. </a:t>
            </a:r>
            <a:r>
              <a:rPr lang="en-US" sz="3200" i="1" dirty="0" smtClean="0"/>
              <a:t>Nature Reviews Molecular Cell Biology</a:t>
            </a:r>
            <a:r>
              <a:rPr lang="en-US" sz="3200" b="1" dirty="0" smtClean="0"/>
              <a:t>. 2004</a:t>
            </a:r>
            <a:r>
              <a:rPr lang="en-US" sz="3200" dirty="0" smtClean="0"/>
              <a:t>, </a:t>
            </a:r>
            <a:r>
              <a:rPr lang="en-US" sz="3200" i="1" dirty="0" smtClean="0"/>
              <a:t>5</a:t>
            </a:r>
            <a:r>
              <a:rPr lang="en-US" sz="3200" dirty="0" smtClean="0"/>
              <a:t>, 920-931. </a:t>
            </a:r>
            <a:endParaRPr lang="en-US" sz="3200" dirty="0"/>
          </a:p>
        </p:txBody>
      </p:sp>
      <p:sp>
        <p:nvSpPr>
          <p:cNvPr id="8" name="TextBox 7"/>
          <p:cNvSpPr txBox="1"/>
          <p:nvPr/>
        </p:nvSpPr>
        <p:spPr>
          <a:xfrm>
            <a:off x="15211431" y="4751826"/>
            <a:ext cx="13680579" cy="27669744"/>
          </a:xfrm>
          <a:prstGeom prst="rect">
            <a:avLst/>
          </a:prstGeom>
          <a:solidFill>
            <a:srgbClr val="DCE6F2"/>
          </a:solidFill>
          <a:ln>
            <a:solidFill>
              <a:srgbClr val="000000"/>
            </a:solidFill>
          </a:ln>
        </p:spPr>
        <p:txBody>
          <a:bodyPr wrap="square" lIns="457200" rIns="457200" rtlCol="0">
            <a:spAutoFit/>
          </a:bodyPr>
          <a:lstStyle/>
          <a:p>
            <a:r>
              <a:rPr lang="en-US" sz="5400" dirty="0" smtClean="0"/>
              <a:t>Results:</a:t>
            </a:r>
          </a:p>
          <a:p>
            <a:endParaRPr lang="en-US" sz="1000" dirty="0" smtClean="0"/>
          </a:p>
          <a:p>
            <a:pPr algn="just"/>
            <a:r>
              <a:rPr lang="en-US" sz="3600" b="1" dirty="0" smtClean="0"/>
              <a:t>Table 1. </a:t>
            </a:r>
            <a:r>
              <a:rPr lang="en-US" sz="3600" dirty="0" smtClean="0"/>
              <a:t>Yields from each of the six Co(III) complexes synthesized</a:t>
            </a:r>
            <a:endParaRPr lang="en-US" sz="3600" dirty="0"/>
          </a:p>
          <a:p>
            <a:endParaRPr lang="en-US" sz="4800" dirty="0" smtClean="0"/>
          </a:p>
          <a:p>
            <a:endParaRPr lang="en-US" sz="4800" dirty="0"/>
          </a:p>
          <a:p>
            <a:endParaRPr lang="en-US" sz="4800" dirty="0" smtClean="0"/>
          </a:p>
          <a:p>
            <a:endParaRPr lang="en-US" sz="4800" dirty="0"/>
          </a:p>
          <a:p>
            <a:endParaRPr lang="en-US" sz="4800" dirty="0" smtClean="0"/>
          </a:p>
          <a:p>
            <a:endParaRPr lang="en-US" sz="4800" dirty="0"/>
          </a:p>
          <a:p>
            <a:endParaRPr lang="en-US" sz="4800" dirty="0" smtClean="0"/>
          </a:p>
          <a:p>
            <a:endParaRPr lang="en-US" sz="4800" dirty="0"/>
          </a:p>
          <a:p>
            <a:endParaRPr lang="en-US" sz="4800" dirty="0" smtClean="0"/>
          </a:p>
          <a:p>
            <a:endParaRPr lang="en-US" sz="4800" dirty="0"/>
          </a:p>
          <a:p>
            <a:endParaRPr lang="en-US" sz="4800" dirty="0" smtClean="0"/>
          </a:p>
          <a:p>
            <a:endParaRPr lang="en-US" sz="4800" dirty="0"/>
          </a:p>
          <a:p>
            <a:endParaRPr lang="en-US" sz="4800" dirty="0" smtClean="0"/>
          </a:p>
          <a:p>
            <a:endParaRPr lang="en-US" sz="3200" dirty="0"/>
          </a:p>
          <a:p>
            <a:endParaRPr lang="en-US" sz="3200" dirty="0" smtClean="0"/>
          </a:p>
          <a:p>
            <a:endParaRPr lang="en-US" sz="3200" dirty="0" smtClean="0"/>
          </a:p>
          <a:p>
            <a:pPr algn="just"/>
            <a:r>
              <a:rPr lang="en-US" sz="3600" b="1" dirty="0" smtClean="0"/>
              <a:t>Figure 2. </a:t>
            </a:r>
            <a:r>
              <a:rPr lang="en-US" sz="3600" dirty="0" smtClean="0"/>
              <a:t>Example of an axial ligand </a:t>
            </a:r>
            <a:r>
              <a:rPr lang="en-US" sz="3600" dirty="0" smtClean="0"/>
              <a:t>exchange generated by Spartan using </a:t>
            </a:r>
            <a:r>
              <a:rPr lang="en-US" sz="3600" dirty="0" smtClean="0"/>
              <a:t>the </a:t>
            </a:r>
            <a:r>
              <a:rPr lang="en-US" sz="3600" dirty="0"/>
              <a:t>[Co(</a:t>
            </a:r>
            <a:r>
              <a:rPr lang="en-US" sz="3600" dirty="0" err="1"/>
              <a:t>acacen</a:t>
            </a:r>
            <a:r>
              <a:rPr lang="en-US" sz="3600" dirty="0"/>
              <a:t>)(NH</a:t>
            </a:r>
            <a:r>
              <a:rPr lang="en-US" sz="3600" baseline="-25000" dirty="0"/>
              <a:t>3</a:t>
            </a:r>
            <a:r>
              <a:rPr lang="en-US" sz="3600" dirty="0"/>
              <a:t>)</a:t>
            </a:r>
            <a:r>
              <a:rPr lang="en-US" sz="3600" baseline="-25000" dirty="0"/>
              <a:t>2</a:t>
            </a:r>
            <a:r>
              <a:rPr lang="en-US" sz="3600" dirty="0"/>
              <a:t>]</a:t>
            </a:r>
            <a:r>
              <a:rPr lang="en-US" sz="3600" baseline="30000" dirty="0"/>
              <a:t>+ </a:t>
            </a:r>
            <a:r>
              <a:rPr lang="en-US" sz="3600" dirty="0" smtClean="0"/>
              <a:t>complex substituted with 4MeIM.</a:t>
            </a:r>
          </a:p>
          <a:p>
            <a:pPr algn="just"/>
            <a:endParaRPr lang="en-US" sz="3600" b="1" dirty="0" smtClean="0"/>
          </a:p>
          <a:p>
            <a:pPr algn="just"/>
            <a:endParaRPr lang="en-US" sz="3600" b="1" dirty="0"/>
          </a:p>
          <a:p>
            <a:pPr algn="just"/>
            <a:r>
              <a:rPr lang="en-US" sz="3600" b="1" dirty="0" smtClean="0"/>
              <a:t>Table 2</a:t>
            </a:r>
            <a:r>
              <a:rPr lang="en-US" sz="3600" dirty="0" smtClean="0"/>
              <a:t>. Spartan </a:t>
            </a:r>
            <a:r>
              <a:rPr lang="en-US" sz="3600" dirty="0"/>
              <a:t>p</a:t>
            </a:r>
            <a:r>
              <a:rPr lang="en-US" sz="3600" dirty="0" smtClean="0"/>
              <a:t>redictions of 4MeIm ligand exchange with each of the other Co(III) </a:t>
            </a:r>
            <a:r>
              <a:rPr lang="en-US" sz="3600" dirty="0" smtClean="0"/>
              <a:t>complexes.</a:t>
            </a:r>
            <a:endParaRPr lang="en-US" sz="3600" dirty="0" smtClean="0"/>
          </a:p>
          <a:p>
            <a:endParaRPr lang="en-US" sz="4400" dirty="0" smtClean="0"/>
          </a:p>
          <a:p>
            <a:endParaRPr lang="en-US" sz="4400" dirty="0"/>
          </a:p>
          <a:p>
            <a:endParaRPr lang="en-US" sz="4400" dirty="0" smtClean="0"/>
          </a:p>
          <a:p>
            <a:endParaRPr lang="en-US" sz="4400" dirty="0"/>
          </a:p>
          <a:p>
            <a:endParaRPr lang="en-US" sz="4400" dirty="0" smtClean="0"/>
          </a:p>
          <a:p>
            <a:endParaRPr lang="en-US" sz="4400" dirty="0"/>
          </a:p>
          <a:p>
            <a:endParaRPr lang="en-US" sz="4400" dirty="0" smtClean="0"/>
          </a:p>
          <a:p>
            <a:endParaRPr lang="en-US" sz="3200" dirty="0" smtClean="0"/>
          </a:p>
          <a:p>
            <a:endParaRPr lang="en-US" sz="3200" dirty="0"/>
          </a:p>
          <a:p>
            <a:endParaRPr lang="en-US" sz="3200" dirty="0" smtClean="0"/>
          </a:p>
          <a:p>
            <a:endParaRPr lang="en-US" sz="3200" dirty="0" smtClean="0"/>
          </a:p>
          <a:p>
            <a:endParaRPr lang="en-US" sz="3200" dirty="0"/>
          </a:p>
          <a:p>
            <a:endParaRPr lang="en-US" sz="3200" dirty="0" smtClean="0"/>
          </a:p>
          <a:p>
            <a:pPr algn="just"/>
            <a:r>
              <a:rPr lang="en-US" sz="3600" dirty="0" smtClean="0"/>
              <a:t>Exchange of 4MeIm with each complex using a different ligand was predicted to be favorable according to the Spartan computations. </a:t>
            </a:r>
            <a:r>
              <a:rPr lang="en-US" sz="3600" dirty="0" smtClean="0"/>
              <a:t>VTNMR </a:t>
            </a:r>
            <a:r>
              <a:rPr lang="en-US" sz="3600" dirty="0" smtClean="0"/>
              <a:t>studies were done on 2MeIm and </a:t>
            </a:r>
            <a:r>
              <a:rPr lang="en-US" sz="3600" dirty="0" err="1" smtClean="0"/>
              <a:t>Py</a:t>
            </a:r>
            <a:r>
              <a:rPr lang="en-US" sz="3600" dirty="0" smtClean="0"/>
              <a:t> at 37°C, but were inconclusive. </a:t>
            </a:r>
            <a:r>
              <a:rPr lang="en-US" sz="3600" baseline="30000" dirty="0" smtClean="0"/>
              <a:t>1</a:t>
            </a:r>
            <a:r>
              <a:rPr lang="en-US" sz="3600" dirty="0" smtClean="0"/>
              <a:t>H NMR was taken for</a:t>
            </a:r>
            <a:r>
              <a:rPr lang="en-US" sz="3600" dirty="0"/>
              <a:t> </a:t>
            </a:r>
            <a:r>
              <a:rPr lang="en-US" sz="3600" dirty="0" err="1" smtClean="0"/>
              <a:t>acacen</a:t>
            </a:r>
            <a:r>
              <a:rPr lang="en-US" sz="3600" dirty="0" smtClean="0"/>
              <a:t> to verify the ligand and check purity. </a:t>
            </a:r>
            <a:endParaRPr lang="en-US" sz="2800" dirty="0" smtClean="0"/>
          </a:p>
          <a:p>
            <a:pPr algn="just"/>
            <a:r>
              <a:rPr lang="en-US" sz="4400" dirty="0" smtClean="0"/>
              <a:t>	</a:t>
            </a:r>
          </a:p>
        </p:txBody>
      </p:sp>
      <p:sp>
        <p:nvSpPr>
          <p:cNvPr id="2" name="TextBox 1"/>
          <p:cNvSpPr txBox="1"/>
          <p:nvPr/>
        </p:nvSpPr>
        <p:spPr>
          <a:xfrm>
            <a:off x="5101335" y="1024364"/>
            <a:ext cx="33688530" cy="2862322"/>
          </a:xfrm>
          <a:prstGeom prst="rect">
            <a:avLst/>
          </a:prstGeom>
          <a:solidFill>
            <a:srgbClr val="DCE6F2"/>
          </a:solidFill>
          <a:ln>
            <a:solidFill>
              <a:srgbClr val="000000"/>
            </a:solidFill>
          </a:ln>
        </p:spPr>
        <p:txBody>
          <a:bodyPr wrap="square" rtlCol="0">
            <a:spAutoFit/>
          </a:bodyPr>
          <a:lstStyle/>
          <a:p>
            <a:pPr algn="ctr"/>
            <a:r>
              <a:rPr lang="en-US" sz="7200" dirty="0" smtClean="0"/>
              <a:t>Axial Ligand Exchange of Cobalt(III) Complexes</a:t>
            </a:r>
          </a:p>
          <a:p>
            <a:pPr algn="ctr"/>
            <a:r>
              <a:rPr lang="en-US" sz="3600" u="sng" dirty="0" smtClean="0"/>
              <a:t>Claudia Willis</a:t>
            </a:r>
            <a:r>
              <a:rPr lang="en-US" sz="3600" dirty="0" smtClean="0"/>
              <a:t>, Thomas Williams, Tim </a:t>
            </a:r>
            <a:r>
              <a:rPr lang="en-US" sz="3600" dirty="0" err="1" smtClean="0"/>
              <a:t>Tetrault</a:t>
            </a:r>
            <a:r>
              <a:rPr lang="en-US" sz="3600" dirty="0" smtClean="0"/>
              <a:t>, Matt Currier </a:t>
            </a:r>
          </a:p>
          <a:p>
            <a:pPr algn="ctr"/>
            <a:r>
              <a:rPr lang="en-US" sz="3600" dirty="0" smtClean="0"/>
              <a:t>csw2002@wildcats.unh.edu, Department of Chemistry, University of New Hampshire, Durham, NH</a:t>
            </a:r>
          </a:p>
          <a:p>
            <a:pPr algn="ctr"/>
            <a:r>
              <a:rPr lang="en-US" sz="3600" dirty="0" smtClean="0"/>
              <a:t>May 4, 2017</a:t>
            </a:r>
            <a:endParaRPr lang="en-US" sz="3600" dirty="0"/>
          </a:p>
        </p:txBody>
      </p:sp>
      <p:sp>
        <p:nvSpPr>
          <p:cNvPr id="3" name="TextBox 2"/>
          <p:cNvSpPr txBox="1"/>
          <p:nvPr/>
        </p:nvSpPr>
        <p:spPr>
          <a:xfrm>
            <a:off x="677141" y="4772776"/>
            <a:ext cx="13716000" cy="27669109"/>
          </a:xfrm>
          <a:prstGeom prst="rect">
            <a:avLst/>
          </a:prstGeom>
          <a:solidFill>
            <a:schemeClr val="accent1">
              <a:lumMod val="20000"/>
              <a:lumOff val="80000"/>
            </a:schemeClr>
          </a:solidFill>
          <a:ln>
            <a:solidFill>
              <a:schemeClr val="tx1"/>
            </a:solidFill>
          </a:ln>
        </p:spPr>
        <p:txBody>
          <a:bodyPr wrap="square" lIns="457200" rIns="457200" rtlCol="0">
            <a:spAutoFit/>
          </a:bodyPr>
          <a:lstStyle/>
          <a:p>
            <a:r>
              <a:rPr lang="en-US" sz="5400" dirty="0" smtClean="0"/>
              <a:t>Introduction:</a:t>
            </a:r>
          </a:p>
          <a:p>
            <a:endParaRPr lang="en-US" sz="1000" dirty="0" smtClean="0"/>
          </a:p>
          <a:p>
            <a:pPr algn="just"/>
            <a:r>
              <a:rPr lang="en-US" sz="3600" dirty="0" smtClean="0"/>
              <a:t>Co(III) Schiff base complexes are important complexes in enzyme and transcription factor inhibition. These complexes, which have the general formula of [Co(</a:t>
            </a:r>
            <a:r>
              <a:rPr lang="en-US" sz="3600" dirty="0" err="1" smtClean="0"/>
              <a:t>acacen</a:t>
            </a:r>
            <a:r>
              <a:rPr lang="en-US" sz="3600" dirty="0" smtClean="0"/>
              <a:t>)L</a:t>
            </a:r>
            <a:r>
              <a:rPr lang="en-US" sz="3600" baseline="-25000" dirty="0" smtClean="0"/>
              <a:t>2</a:t>
            </a:r>
            <a:r>
              <a:rPr lang="en-US" sz="3600" dirty="0" smtClean="0"/>
              <a:t>]</a:t>
            </a:r>
            <a:r>
              <a:rPr lang="en-US" sz="3600" baseline="30000" dirty="0" smtClean="0"/>
              <a:t>+</a:t>
            </a:r>
            <a:r>
              <a:rPr lang="en-US" sz="3600" dirty="0" smtClean="0"/>
              <a:t>, are metal-based therapeutics. Ligand exchange on the complex allows the cobalt to bind to the transcription factor, which causes inhibition</a:t>
            </a:r>
            <a:r>
              <a:rPr lang="en-US" sz="3600" baseline="30000" dirty="0" smtClean="0"/>
              <a:t>1</a:t>
            </a:r>
            <a:r>
              <a:rPr lang="en-US" sz="3600" dirty="0" smtClean="0"/>
              <a:t>. Six Co(III) complexes will be synthesized with different ligands, including ammonia (NH</a:t>
            </a:r>
            <a:r>
              <a:rPr lang="en-US" sz="3600" baseline="-25000" dirty="0" smtClean="0"/>
              <a:t>3</a:t>
            </a:r>
            <a:r>
              <a:rPr lang="en-US" sz="3600" dirty="0" smtClean="0"/>
              <a:t>) imidazole (</a:t>
            </a:r>
            <a:r>
              <a:rPr lang="en-US" sz="3600" dirty="0" err="1" smtClean="0"/>
              <a:t>Im</a:t>
            </a:r>
            <a:r>
              <a:rPr lang="en-US" sz="3600" dirty="0" smtClean="0"/>
              <a:t>), pyridine (</a:t>
            </a:r>
            <a:r>
              <a:rPr lang="en-US" sz="3600" dirty="0" err="1" smtClean="0"/>
              <a:t>Py</a:t>
            </a:r>
            <a:r>
              <a:rPr lang="en-US" sz="3600" dirty="0" smtClean="0"/>
              <a:t>), N-</a:t>
            </a:r>
            <a:r>
              <a:rPr lang="en-US" sz="3600" dirty="0" err="1" smtClean="0"/>
              <a:t>methylimidazole</a:t>
            </a:r>
            <a:r>
              <a:rPr lang="en-US" sz="3600" dirty="0" smtClean="0"/>
              <a:t> (</a:t>
            </a:r>
            <a:r>
              <a:rPr lang="en-US" sz="3600" dirty="0" err="1" smtClean="0"/>
              <a:t>NMeIm</a:t>
            </a:r>
            <a:r>
              <a:rPr lang="en-US" sz="3600" dirty="0" smtClean="0"/>
              <a:t>), 2-methylimidazole (2MeIm) and 4-methylimidazole (4MeIm). Spartan will be used to compute and predict which complexes will have favorable ligand exchanges with 4MeIm. 4MeIm will be used as the substitution ligand, because it is a </a:t>
            </a:r>
            <a:r>
              <a:rPr lang="en-US" sz="3600" dirty="0" err="1" smtClean="0"/>
              <a:t>histidine</a:t>
            </a:r>
            <a:r>
              <a:rPr lang="en-US" sz="3600" dirty="0" smtClean="0"/>
              <a:t> analog. These predictions can then be tested by monitoring the ligand exchange of each complex with 4MeIm by NMR. </a:t>
            </a:r>
            <a:endParaRPr lang="en-US" sz="4400" dirty="0" smtClean="0"/>
          </a:p>
          <a:p>
            <a:endParaRPr lang="en-US" sz="4400" dirty="0" smtClean="0"/>
          </a:p>
          <a:p>
            <a:endParaRPr lang="en-US" sz="4400" dirty="0" smtClean="0"/>
          </a:p>
          <a:p>
            <a:endParaRPr lang="en-US" sz="4400" dirty="0" smtClean="0"/>
          </a:p>
          <a:p>
            <a:endParaRPr lang="en-US" sz="4400" dirty="0" smtClean="0"/>
          </a:p>
          <a:p>
            <a:endParaRPr lang="en-US" sz="4400" dirty="0" smtClean="0"/>
          </a:p>
          <a:p>
            <a:endParaRPr lang="en-US" sz="4400" dirty="0" smtClean="0"/>
          </a:p>
          <a:p>
            <a:endParaRPr lang="en-US" sz="4400" dirty="0"/>
          </a:p>
          <a:p>
            <a:endParaRPr lang="en-US" sz="4400" dirty="0"/>
          </a:p>
          <a:p>
            <a:endParaRPr lang="en-US" sz="3200" dirty="0" smtClean="0"/>
          </a:p>
          <a:p>
            <a:pPr algn="just"/>
            <a:r>
              <a:rPr lang="en-US" sz="3600" b="1" dirty="0" smtClean="0"/>
              <a:t>Figure 1</a:t>
            </a:r>
            <a:r>
              <a:rPr lang="en-US" sz="3600" dirty="0" smtClean="0"/>
              <a:t>. General [Co(</a:t>
            </a:r>
            <a:r>
              <a:rPr lang="en-US" sz="3600" dirty="0" err="1" smtClean="0"/>
              <a:t>acacen</a:t>
            </a:r>
            <a:r>
              <a:rPr lang="en-US" sz="3600" dirty="0" smtClean="0"/>
              <a:t>)L</a:t>
            </a:r>
            <a:r>
              <a:rPr lang="en-US" sz="3600" baseline="-25000" dirty="0" smtClean="0"/>
              <a:t>2</a:t>
            </a:r>
            <a:r>
              <a:rPr lang="en-US" sz="3600" dirty="0" smtClean="0"/>
              <a:t>]</a:t>
            </a:r>
            <a:r>
              <a:rPr lang="en-US" sz="3600" baseline="30000" dirty="0" smtClean="0"/>
              <a:t>+</a:t>
            </a:r>
            <a:r>
              <a:rPr lang="en-US" sz="3600" dirty="0" smtClean="0"/>
              <a:t> complex and ligands that will be used in the six Co(III) complexes (left to right: ammonia, imidazole, 4-methylimidazole, 2-methylimidazole, </a:t>
            </a:r>
            <a:r>
              <a:rPr lang="en-US" sz="3600" dirty="0" smtClean="0">
                <a:solidFill>
                  <a:srgbClr val="000000"/>
                </a:solidFill>
              </a:rPr>
              <a:t>N-</a:t>
            </a:r>
            <a:r>
              <a:rPr lang="en-US" sz="3600" dirty="0" err="1" smtClean="0">
                <a:solidFill>
                  <a:srgbClr val="000000"/>
                </a:solidFill>
              </a:rPr>
              <a:t>methylimidazole</a:t>
            </a:r>
            <a:r>
              <a:rPr lang="en-US" sz="3600" dirty="0" smtClean="0">
                <a:solidFill>
                  <a:srgbClr val="000000"/>
                </a:solidFill>
              </a:rPr>
              <a:t>, and </a:t>
            </a:r>
            <a:r>
              <a:rPr lang="en-US" sz="3600" dirty="0" smtClean="0"/>
              <a:t>pyridine</a:t>
            </a:r>
            <a:r>
              <a:rPr lang="en-US" sz="3600" dirty="0" smtClean="0"/>
              <a:t>).</a:t>
            </a:r>
            <a:endParaRPr lang="en-US" sz="3600" dirty="0" smtClean="0"/>
          </a:p>
          <a:p>
            <a:endParaRPr lang="en-US" sz="4400" dirty="0"/>
          </a:p>
          <a:p>
            <a:r>
              <a:rPr lang="en-US" sz="5400" dirty="0" smtClean="0"/>
              <a:t>Experimental Design:</a:t>
            </a:r>
          </a:p>
          <a:p>
            <a:endParaRPr lang="en-US" sz="1000" dirty="0" smtClean="0"/>
          </a:p>
          <a:p>
            <a:pPr algn="just"/>
            <a:r>
              <a:rPr lang="en-US" sz="3600" dirty="0" err="1" smtClean="0"/>
              <a:t>Acacen</a:t>
            </a:r>
            <a:r>
              <a:rPr lang="en-US" sz="3600" dirty="0" smtClean="0"/>
              <a:t>, the tetra-dentate ligand on the Co(III) </a:t>
            </a:r>
            <a:r>
              <a:rPr lang="en-US" sz="3600" dirty="0" smtClean="0"/>
              <a:t>complexes</a:t>
            </a:r>
            <a:r>
              <a:rPr lang="en-US" sz="3600" dirty="0" smtClean="0"/>
              <a:t>, was first synthesized by adding </a:t>
            </a:r>
            <a:r>
              <a:rPr lang="en-US" sz="3600" dirty="0" err="1" smtClean="0"/>
              <a:t>ethylenediamine</a:t>
            </a:r>
            <a:r>
              <a:rPr lang="en-US" sz="3600" dirty="0" smtClean="0"/>
              <a:t> </a:t>
            </a:r>
            <a:r>
              <a:rPr lang="en-US" sz="3600" dirty="0" err="1" smtClean="0"/>
              <a:t>dropwise</a:t>
            </a:r>
            <a:r>
              <a:rPr lang="en-US" sz="3600" dirty="0" smtClean="0"/>
              <a:t> to a solution of </a:t>
            </a:r>
            <a:r>
              <a:rPr lang="en-US" sz="3600" dirty="0" err="1" smtClean="0"/>
              <a:t>acetylacetone</a:t>
            </a:r>
            <a:r>
              <a:rPr lang="en-US" sz="3600" dirty="0" smtClean="0"/>
              <a:t> in ethanol. The solution was cooled overnight, and product was collected by vacuum filtration and verified by </a:t>
            </a:r>
            <a:r>
              <a:rPr lang="en-US" sz="3600" baseline="30000" dirty="0" smtClean="0"/>
              <a:t>1</a:t>
            </a:r>
            <a:r>
              <a:rPr lang="en-US" sz="3600" dirty="0" smtClean="0"/>
              <a:t>H NMR. </a:t>
            </a:r>
          </a:p>
          <a:p>
            <a:endParaRPr lang="en-US" sz="3200" dirty="0" smtClean="0"/>
          </a:p>
          <a:p>
            <a:endParaRPr lang="en-US" sz="3200" dirty="0"/>
          </a:p>
          <a:p>
            <a:endParaRPr lang="en-US" sz="3200" dirty="0" smtClean="0"/>
          </a:p>
          <a:p>
            <a:endParaRPr lang="en-US" sz="3200" dirty="0" smtClean="0"/>
          </a:p>
          <a:p>
            <a:r>
              <a:rPr lang="en-US" sz="3600" b="1" dirty="0" smtClean="0"/>
              <a:t>Scheme 1. </a:t>
            </a:r>
            <a:r>
              <a:rPr lang="en-US" sz="3600" dirty="0" err="1" smtClean="0"/>
              <a:t>Acacen</a:t>
            </a:r>
            <a:r>
              <a:rPr lang="en-US" sz="3600" dirty="0" smtClean="0"/>
              <a:t> synthesis </a:t>
            </a:r>
          </a:p>
          <a:p>
            <a:endParaRPr lang="en-US" sz="3200" dirty="0"/>
          </a:p>
          <a:p>
            <a:pPr algn="just"/>
            <a:r>
              <a:rPr lang="en-US" sz="3600" dirty="0" smtClean="0"/>
              <a:t>Each complex was synthesized using the same general procedure. </a:t>
            </a:r>
            <a:r>
              <a:rPr lang="en-US" sz="3600" dirty="0" err="1" smtClean="0"/>
              <a:t>Acacen</a:t>
            </a:r>
            <a:r>
              <a:rPr lang="en-US" sz="3600" dirty="0" smtClean="0"/>
              <a:t> and CoBr</a:t>
            </a:r>
            <a:r>
              <a:rPr lang="en-US" sz="3600" baseline="-25000" dirty="0" smtClean="0"/>
              <a:t>2</a:t>
            </a:r>
            <a:r>
              <a:rPr lang="en-US" sz="3600" dirty="0" smtClean="0">
                <a:latin typeface="Wingdings"/>
                <a:ea typeface="Wingdings"/>
                <a:cs typeface="Wingdings"/>
                <a:sym typeface="Wingdings"/>
              </a:rPr>
              <a:t></a:t>
            </a:r>
            <a:r>
              <a:rPr lang="en-US" sz="3600" dirty="0" smtClean="0">
                <a:sym typeface="Wingdings"/>
              </a:rPr>
              <a:t>6H</a:t>
            </a:r>
            <a:r>
              <a:rPr lang="en-US" sz="3600" baseline="-25000" dirty="0" smtClean="0">
                <a:sym typeface="Wingdings"/>
              </a:rPr>
              <a:t>2</a:t>
            </a:r>
            <a:r>
              <a:rPr lang="en-US" sz="3600" dirty="0" smtClean="0">
                <a:sym typeface="Wingdings"/>
              </a:rPr>
              <a:t>O (</a:t>
            </a:r>
            <a:r>
              <a:rPr lang="en-US" sz="3600" dirty="0" smtClean="0">
                <a:sym typeface="Wingdings"/>
              </a:rPr>
              <a:t>the NH</a:t>
            </a:r>
            <a:r>
              <a:rPr lang="en-US" sz="3600" baseline="-25000" dirty="0" smtClean="0">
                <a:sym typeface="Wingdings"/>
              </a:rPr>
              <a:t>3</a:t>
            </a:r>
            <a:r>
              <a:rPr lang="en-US" sz="3600" dirty="0" smtClean="0">
                <a:sym typeface="Wingdings"/>
              </a:rPr>
              <a:t> complex used </a:t>
            </a:r>
            <a:r>
              <a:rPr lang="en-US" sz="3600" dirty="0"/>
              <a:t>CoCl</a:t>
            </a:r>
            <a:r>
              <a:rPr lang="en-US" sz="3600" baseline="-25000" dirty="0"/>
              <a:t>2</a:t>
            </a:r>
            <a:r>
              <a:rPr lang="en-US" sz="3600" dirty="0">
                <a:latin typeface="Wingdings"/>
                <a:ea typeface="Wingdings"/>
                <a:cs typeface="Wingdings"/>
                <a:sym typeface="Wingdings"/>
              </a:rPr>
              <a:t></a:t>
            </a:r>
            <a:r>
              <a:rPr lang="en-US" sz="3600" dirty="0">
                <a:sym typeface="Wingdings"/>
              </a:rPr>
              <a:t>6H</a:t>
            </a:r>
            <a:r>
              <a:rPr lang="en-US" sz="3600" baseline="-25000" dirty="0">
                <a:sym typeface="Wingdings"/>
              </a:rPr>
              <a:t>2</a:t>
            </a:r>
            <a:r>
              <a:rPr lang="en-US" sz="3600" dirty="0">
                <a:sym typeface="Wingdings"/>
              </a:rPr>
              <a:t>O </a:t>
            </a:r>
            <a:r>
              <a:rPr lang="en-US" sz="3600" dirty="0" smtClean="0">
                <a:sym typeface="Wingdings"/>
              </a:rPr>
              <a:t>)</a:t>
            </a:r>
            <a:r>
              <a:rPr lang="en-US" sz="3600" dirty="0" smtClean="0"/>
              <a:t> </a:t>
            </a:r>
            <a:r>
              <a:rPr lang="en-US" sz="3600" dirty="0" smtClean="0"/>
              <a:t>were dissolved in methanol and stirred at room </a:t>
            </a:r>
            <a:r>
              <a:rPr lang="en-US" sz="3600" dirty="0" smtClean="0"/>
              <a:t>temperature </a:t>
            </a:r>
            <a:r>
              <a:rPr lang="en-US" sz="3600" dirty="0" smtClean="0"/>
              <a:t>under </a:t>
            </a:r>
            <a:r>
              <a:rPr lang="en-US" sz="3600" dirty="0" smtClean="0"/>
              <a:t>nitrogen </a:t>
            </a:r>
            <a:r>
              <a:rPr lang="en-US" sz="3600" dirty="0" smtClean="0"/>
              <a:t>for two hours. The desired ligand was then added, </a:t>
            </a:r>
            <a:r>
              <a:rPr lang="en-US" sz="3600" dirty="0" smtClean="0"/>
              <a:t>and the </a:t>
            </a:r>
            <a:r>
              <a:rPr lang="en-US" sz="3600" dirty="0" smtClean="0"/>
              <a:t>solution continued to stir under the same conditions overnight. Solvent was concentrated down, then diethyl ether was added to form precipitate. Solid product was collected by vacuum filtration. </a:t>
            </a:r>
          </a:p>
        </p:txBody>
      </p:sp>
      <p:pic>
        <p:nvPicPr>
          <p:cNvPr id="16" name="Picture 15" descr="EmblemBlueDigital_RGB.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0000" y="865626"/>
            <a:ext cx="2825267" cy="3886200"/>
          </a:xfrm>
          <a:prstGeom prst="rect">
            <a:avLst/>
          </a:prstGeom>
        </p:spPr>
      </p:pic>
      <p:pic>
        <p:nvPicPr>
          <p:cNvPr id="17" name="Picture 16" descr="EmblemBlueDigital_RGB.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795933" y="865626"/>
            <a:ext cx="2825267" cy="3886200"/>
          </a:xfrm>
          <a:prstGeom prst="rect">
            <a:avLst/>
          </a:prstGeom>
        </p:spPr>
      </p:pic>
      <p:pic>
        <p:nvPicPr>
          <p:cNvPr id="14" name="Picture 13"/>
          <p:cNvPicPr>
            <a:picLocks noChangeAspect="1"/>
          </p:cNvPicPr>
          <p:nvPr/>
        </p:nvPicPr>
        <p:blipFill>
          <a:blip r:embed="rId3"/>
          <a:stretch>
            <a:fillRect/>
          </a:stretch>
        </p:blipFill>
        <p:spPr>
          <a:xfrm>
            <a:off x="5664301" y="13241440"/>
            <a:ext cx="3766682" cy="3249687"/>
          </a:xfrm>
          <a:prstGeom prst="rect">
            <a:avLst/>
          </a:prstGeom>
        </p:spPr>
      </p:pic>
      <p:pic>
        <p:nvPicPr>
          <p:cNvPr id="15" name="Picture 14"/>
          <p:cNvPicPr>
            <a:picLocks noChangeAspect="1"/>
          </p:cNvPicPr>
          <p:nvPr/>
        </p:nvPicPr>
        <p:blipFill>
          <a:blip r:embed="rId4"/>
          <a:stretch>
            <a:fillRect/>
          </a:stretch>
        </p:blipFill>
        <p:spPr>
          <a:xfrm>
            <a:off x="3302955" y="16659118"/>
            <a:ext cx="8333992" cy="1606553"/>
          </a:xfrm>
          <a:prstGeom prst="rect">
            <a:avLst/>
          </a:prstGeom>
        </p:spPr>
      </p:pic>
      <p:pic>
        <p:nvPicPr>
          <p:cNvPr id="25" name="Picture 24"/>
          <p:cNvPicPr/>
          <p:nvPr/>
        </p:nvPicPr>
        <p:blipFill>
          <a:blip r:embed="rId5">
            <a:extLst>
              <a:ext uri="{28A0092B-C50C-407E-A947-70E740481C1C}">
                <a14:useLocalDpi xmlns:a14="http://schemas.microsoft.com/office/drawing/2010/main" val="0"/>
              </a:ext>
            </a:extLst>
          </a:blip>
          <a:srcRect/>
          <a:stretch>
            <a:fillRect/>
          </a:stretch>
        </p:blipFill>
        <p:spPr bwMode="auto">
          <a:xfrm>
            <a:off x="1822934" y="25301187"/>
            <a:ext cx="11300169" cy="1681480"/>
          </a:xfrm>
          <a:prstGeom prst="rect">
            <a:avLst/>
          </a:prstGeom>
          <a:noFill/>
          <a:ln>
            <a:noFill/>
          </a:ln>
        </p:spPr>
      </p:pic>
      <p:graphicFrame>
        <p:nvGraphicFramePr>
          <p:cNvPr id="4" name="Table 3"/>
          <p:cNvGraphicFramePr>
            <a:graphicFrameLocks noGrp="1"/>
          </p:cNvGraphicFramePr>
          <p:nvPr>
            <p:extLst>
              <p:ext uri="{D42A27DB-BD31-4B8C-83A1-F6EECF244321}">
                <p14:modId xmlns:p14="http://schemas.microsoft.com/office/powerpoint/2010/main" val="314915180"/>
              </p:ext>
            </p:extLst>
          </p:nvPr>
        </p:nvGraphicFramePr>
        <p:xfrm>
          <a:off x="17922519" y="21217142"/>
          <a:ext cx="8195762" cy="5644817"/>
        </p:xfrm>
        <a:graphic>
          <a:graphicData uri="http://schemas.openxmlformats.org/drawingml/2006/table">
            <a:tbl>
              <a:tblPr firstRow="1" bandRow="1">
                <a:tableStyleId>{616DA210-FB5B-4158-B5E0-FEB733F419BA}</a:tableStyleId>
              </a:tblPr>
              <a:tblGrid>
                <a:gridCol w="4097881"/>
                <a:gridCol w="4097881"/>
              </a:tblGrid>
              <a:tr h="1325963">
                <a:tc>
                  <a:txBody>
                    <a:bodyPr/>
                    <a:lstStyle/>
                    <a:p>
                      <a:pPr algn="ctr"/>
                      <a:r>
                        <a:rPr lang="en-US" sz="3600" dirty="0" smtClean="0"/>
                        <a:t>Ligand on Complex</a:t>
                      </a:r>
                      <a:endParaRPr lang="en-US" sz="3600" dirty="0"/>
                    </a:p>
                  </a:txBody>
                  <a:tcPr anchor="ctr">
                    <a:solidFill>
                      <a:srgbClr val="B7B7B7"/>
                    </a:solidFill>
                  </a:tcPr>
                </a:tc>
                <a:tc>
                  <a:txBody>
                    <a:bodyPr/>
                    <a:lstStyle/>
                    <a:p>
                      <a:pPr algn="ctr"/>
                      <a:r>
                        <a:rPr lang="en-US" sz="3600" dirty="0" smtClean="0"/>
                        <a:t>Energy Difference (kJ/</a:t>
                      </a:r>
                      <a:r>
                        <a:rPr lang="en-US" sz="3600" dirty="0" err="1" smtClean="0"/>
                        <a:t>mol</a:t>
                      </a:r>
                      <a:r>
                        <a:rPr lang="en-US" sz="3600" dirty="0" smtClean="0"/>
                        <a:t>)</a:t>
                      </a:r>
                      <a:endParaRPr lang="en-US" sz="3600" dirty="0"/>
                    </a:p>
                  </a:txBody>
                  <a:tcPr anchor="ctr">
                    <a:solidFill>
                      <a:srgbClr val="B7B7B7"/>
                    </a:solidFill>
                  </a:tcPr>
                </a:tc>
              </a:tr>
              <a:tr h="719809">
                <a:tc>
                  <a:txBody>
                    <a:bodyPr/>
                    <a:lstStyle/>
                    <a:p>
                      <a:pPr algn="ctr"/>
                      <a:r>
                        <a:rPr lang="en-US" sz="3600" dirty="0" smtClean="0"/>
                        <a:t>Imidazole</a:t>
                      </a:r>
                      <a:endParaRPr lang="en-US" sz="3600" dirty="0"/>
                    </a:p>
                  </a:txBody>
                  <a:tcPr>
                    <a:noFill/>
                  </a:tcPr>
                </a:tc>
                <a:tc>
                  <a:txBody>
                    <a:bodyPr/>
                    <a:lstStyle/>
                    <a:p>
                      <a:pPr algn="ctr" fontAlgn="ctr"/>
                      <a:r>
                        <a:rPr lang="nb-NO" sz="3600" b="0" i="0" u="none" strike="noStrike" dirty="0">
                          <a:solidFill>
                            <a:srgbClr val="000000"/>
                          </a:solidFill>
                          <a:effectLst/>
                          <a:latin typeface="+mn-lt"/>
                        </a:rPr>
                        <a:t>-11.73</a:t>
                      </a:r>
                    </a:p>
                  </a:txBody>
                  <a:tcPr marL="12700" marR="12700" marT="12700" marB="0" anchor="ctr">
                    <a:noFill/>
                  </a:tcPr>
                </a:tc>
              </a:tr>
              <a:tr h="719809">
                <a:tc>
                  <a:txBody>
                    <a:bodyPr/>
                    <a:lstStyle/>
                    <a:p>
                      <a:pPr algn="ctr"/>
                      <a:r>
                        <a:rPr lang="en-US" sz="3600" dirty="0" err="1" smtClean="0"/>
                        <a:t>NMeIm</a:t>
                      </a:r>
                      <a:endParaRPr lang="en-US" sz="3600" dirty="0"/>
                    </a:p>
                  </a:txBody>
                  <a:tcPr/>
                </a:tc>
                <a:tc>
                  <a:txBody>
                    <a:bodyPr/>
                    <a:lstStyle/>
                    <a:p>
                      <a:pPr algn="ctr" fontAlgn="ctr"/>
                      <a:r>
                        <a:rPr lang="nb-NO" sz="3600" b="0" i="0" u="none" strike="noStrike" dirty="0">
                          <a:solidFill>
                            <a:srgbClr val="000000"/>
                          </a:solidFill>
                          <a:effectLst/>
                          <a:latin typeface="+mn-lt"/>
                        </a:rPr>
                        <a:t>-1.21</a:t>
                      </a:r>
                    </a:p>
                  </a:txBody>
                  <a:tcPr marL="12700" marR="12700" marT="12700" marB="0" anchor="ctr"/>
                </a:tc>
              </a:tr>
              <a:tr h="719809">
                <a:tc>
                  <a:txBody>
                    <a:bodyPr/>
                    <a:lstStyle/>
                    <a:p>
                      <a:pPr algn="ctr"/>
                      <a:r>
                        <a:rPr lang="en-US" sz="3600" dirty="0" smtClean="0"/>
                        <a:t>2MeIm</a:t>
                      </a:r>
                      <a:endParaRPr lang="en-US" sz="3600" dirty="0"/>
                    </a:p>
                  </a:txBody>
                  <a:tcPr>
                    <a:noFill/>
                  </a:tcPr>
                </a:tc>
                <a:tc>
                  <a:txBody>
                    <a:bodyPr/>
                    <a:lstStyle/>
                    <a:p>
                      <a:pPr algn="ctr" fontAlgn="ctr"/>
                      <a:r>
                        <a:rPr lang="uk-UA" sz="3600" b="0" i="0" u="none" strike="noStrike" dirty="0">
                          <a:solidFill>
                            <a:srgbClr val="000000"/>
                          </a:solidFill>
                          <a:effectLst/>
                          <a:latin typeface="+mn-lt"/>
                        </a:rPr>
                        <a:t>-51.59</a:t>
                      </a:r>
                    </a:p>
                  </a:txBody>
                  <a:tcPr marL="12700" marR="12700" marT="12700" marB="0" anchor="ctr">
                    <a:noFill/>
                  </a:tcPr>
                </a:tc>
              </a:tr>
              <a:tr h="719809">
                <a:tc>
                  <a:txBody>
                    <a:bodyPr/>
                    <a:lstStyle/>
                    <a:p>
                      <a:pPr algn="ctr"/>
                      <a:r>
                        <a:rPr lang="en-US" sz="3600" dirty="0" smtClean="0"/>
                        <a:t>4MeIm</a:t>
                      </a:r>
                      <a:endParaRPr lang="en-US" sz="3600" dirty="0"/>
                    </a:p>
                  </a:txBody>
                  <a:tcPr/>
                </a:tc>
                <a:tc>
                  <a:txBody>
                    <a:bodyPr/>
                    <a:lstStyle/>
                    <a:p>
                      <a:pPr algn="ctr" fontAlgn="ctr"/>
                      <a:r>
                        <a:rPr lang="nb-NO" sz="3600" u="none" strike="noStrike" dirty="0">
                          <a:effectLst/>
                          <a:latin typeface="+mn-lt"/>
                        </a:rPr>
                        <a:t>0.00</a:t>
                      </a:r>
                      <a:endParaRPr lang="nb-NO" sz="3600" b="0" i="0" u="none" strike="noStrike" dirty="0">
                        <a:solidFill>
                          <a:srgbClr val="000000"/>
                        </a:solidFill>
                        <a:effectLst/>
                        <a:latin typeface="+mn-lt"/>
                      </a:endParaRPr>
                    </a:p>
                  </a:txBody>
                  <a:tcPr marL="12700" marR="12700" marT="12700" marB="0" anchor="ctr"/>
                </a:tc>
              </a:tr>
              <a:tr h="719809">
                <a:tc>
                  <a:txBody>
                    <a:bodyPr/>
                    <a:lstStyle/>
                    <a:p>
                      <a:pPr algn="ctr"/>
                      <a:r>
                        <a:rPr lang="en-US" sz="3600" dirty="0" smtClean="0"/>
                        <a:t>Ammonia</a:t>
                      </a:r>
                      <a:endParaRPr lang="en-US" sz="3600" dirty="0"/>
                    </a:p>
                  </a:txBody>
                  <a:tcPr>
                    <a:noFill/>
                  </a:tcPr>
                </a:tc>
                <a:tc>
                  <a:txBody>
                    <a:bodyPr/>
                    <a:lstStyle/>
                    <a:p>
                      <a:pPr algn="ctr" fontAlgn="ctr"/>
                      <a:r>
                        <a:rPr lang="nb-NO" sz="3600" b="0" i="0" u="none" strike="noStrike" dirty="0">
                          <a:solidFill>
                            <a:srgbClr val="000000"/>
                          </a:solidFill>
                          <a:effectLst/>
                          <a:latin typeface="+mn-lt"/>
                        </a:rPr>
                        <a:t>-17.29</a:t>
                      </a:r>
                    </a:p>
                  </a:txBody>
                  <a:tcPr marL="12700" marR="12700" marT="12700" marB="0" anchor="ctr">
                    <a:noFill/>
                  </a:tcPr>
                </a:tc>
              </a:tr>
              <a:tr h="719809">
                <a:tc>
                  <a:txBody>
                    <a:bodyPr/>
                    <a:lstStyle/>
                    <a:p>
                      <a:pPr algn="ctr"/>
                      <a:r>
                        <a:rPr lang="en-US" sz="3600" dirty="0" smtClean="0"/>
                        <a:t>Pyridine</a:t>
                      </a:r>
                      <a:endParaRPr lang="en-US" sz="3600" dirty="0"/>
                    </a:p>
                  </a:txBody>
                  <a:tcPr/>
                </a:tc>
                <a:tc>
                  <a:txBody>
                    <a:bodyPr/>
                    <a:lstStyle/>
                    <a:p>
                      <a:pPr algn="ctr" fontAlgn="ctr"/>
                      <a:r>
                        <a:rPr lang="hr-HR" sz="3600" b="0" i="0" u="none" strike="noStrike" dirty="0">
                          <a:solidFill>
                            <a:srgbClr val="000000"/>
                          </a:solidFill>
                          <a:effectLst/>
                          <a:latin typeface="+mn-lt"/>
                        </a:rPr>
                        <a:t>-54.41</a:t>
                      </a:r>
                    </a:p>
                  </a:txBody>
                  <a:tcPr marL="12700" marR="12700" marT="12700" marB="0" anchor="ctr"/>
                </a:tc>
              </a:tr>
            </a:tbl>
          </a:graphicData>
        </a:graphic>
      </p:graphicFrame>
      <p:pic>
        <p:nvPicPr>
          <p:cNvPr id="5" name="Picture 4"/>
          <p:cNvPicPr>
            <a:picLocks noChangeAspect="1"/>
          </p:cNvPicPr>
          <p:nvPr/>
        </p:nvPicPr>
        <p:blipFill>
          <a:blip r:embed="rId6"/>
          <a:stretch>
            <a:fillRect/>
          </a:stretch>
        </p:blipFill>
        <p:spPr>
          <a:xfrm>
            <a:off x="15932448" y="11939316"/>
            <a:ext cx="4488031" cy="5038227"/>
          </a:xfrm>
          <a:prstGeom prst="rect">
            <a:avLst/>
          </a:prstGeom>
        </p:spPr>
      </p:pic>
      <p:sp>
        <p:nvSpPr>
          <p:cNvPr id="18" name="Right Arrow 17"/>
          <p:cNvSpPr/>
          <p:nvPr/>
        </p:nvSpPr>
        <p:spPr>
          <a:xfrm>
            <a:off x="20497447" y="15459352"/>
            <a:ext cx="3112237" cy="335280"/>
          </a:xfrm>
          <a:prstGeom prst="rightArrow">
            <a:avLst/>
          </a:prstGeom>
          <a:ln/>
        </p:spPr>
        <p:style>
          <a:lnRef idx="1">
            <a:schemeClr val="dk1"/>
          </a:lnRef>
          <a:fillRef idx="3">
            <a:schemeClr val="dk1"/>
          </a:fillRef>
          <a:effectRef idx="2">
            <a:schemeClr val="dk1"/>
          </a:effectRef>
          <a:fontRef idx="minor">
            <a:schemeClr val="lt1"/>
          </a:fontRef>
        </p:style>
        <p:txBody>
          <a:bodyPr/>
          <a:lstStyle/>
          <a:p>
            <a:endParaRPr lang="en-US"/>
          </a:p>
        </p:txBody>
      </p:sp>
      <p:pic>
        <p:nvPicPr>
          <p:cNvPr id="7" name="Picture 6"/>
          <p:cNvPicPr>
            <a:picLocks noChangeAspect="1"/>
          </p:cNvPicPr>
          <p:nvPr/>
        </p:nvPicPr>
        <p:blipFill>
          <a:blip r:embed="rId7"/>
          <a:stretch>
            <a:fillRect/>
          </a:stretch>
        </p:blipFill>
        <p:spPr>
          <a:xfrm>
            <a:off x="20497447" y="12768386"/>
            <a:ext cx="2804365" cy="2500506"/>
          </a:xfrm>
          <a:prstGeom prst="rect">
            <a:avLst/>
          </a:prstGeom>
        </p:spPr>
      </p:pic>
      <p:pic>
        <p:nvPicPr>
          <p:cNvPr id="9" name="Picture 8"/>
          <p:cNvPicPr>
            <a:picLocks noChangeAspect="1"/>
          </p:cNvPicPr>
          <p:nvPr/>
        </p:nvPicPr>
        <p:blipFill>
          <a:blip r:embed="rId8"/>
          <a:stretch>
            <a:fillRect/>
          </a:stretch>
        </p:blipFill>
        <p:spPr>
          <a:xfrm>
            <a:off x="23526018" y="11519693"/>
            <a:ext cx="4067133" cy="5833516"/>
          </a:xfrm>
          <a:prstGeom prst="rect">
            <a:avLst/>
          </a:prstGeom>
        </p:spPr>
      </p:pic>
      <p:graphicFrame>
        <p:nvGraphicFramePr>
          <p:cNvPr id="10" name="Table 9"/>
          <p:cNvGraphicFramePr>
            <a:graphicFrameLocks noGrp="1"/>
          </p:cNvGraphicFramePr>
          <p:nvPr>
            <p:extLst>
              <p:ext uri="{D42A27DB-BD31-4B8C-83A1-F6EECF244321}">
                <p14:modId xmlns:p14="http://schemas.microsoft.com/office/powerpoint/2010/main" val="421628114"/>
              </p:ext>
            </p:extLst>
          </p:nvPr>
        </p:nvGraphicFramePr>
        <p:xfrm>
          <a:off x="17540319" y="6956702"/>
          <a:ext cx="8924322" cy="4480560"/>
        </p:xfrm>
        <a:graphic>
          <a:graphicData uri="http://schemas.openxmlformats.org/drawingml/2006/table">
            <a:tbl>
              <a:tblPr firstRow="1" bandRow="1">
                <a:tableStyleId>{616DA210-FB5B-4158-B5E0-FEB733F419BA}</a:tableStyleId>
              </a:tblPr>
              <a:tblGrid>
                <a:gridCol w="2974774"/>
                <a:gridCol w="2974774"/>
                <a:gridCol w="2974774"/>
              </a:tblGrid>
              <a:tr h="637985">
                <a:tc>
                  <a:txBody>
                    <a:bodyPr/>
                    <a:lstStyle/>
                    <a:p>
                      <a:pPr algn="ctr"/>
                      <a:r>
                        <a:rPr lang="en-US" sz="3600" dirty="0" smtClean="0"/>
                        <a:t>Ligand</a:t>
                      </a:r>
                      <a:endParaRPr lang="en-US" sz="3600" dirty="0"/>
                    </a:p>
                  </a:txBody>
                  <a:tcPr>
                    <a:solidFill>
                      <a:srgbClr val="B7B7B7"/>
                    </a:solidFill>
                  </a:tcPr>
                </a:tc>
                <a:tc>
                  <a:txBody>
                    <a:bodyPr/>
                    <a:lstStyle/>
                    <a:p>
                      <a:pPr algn="ctr"/>
                      <a:r>
                        <a:rPr lang="en-US" sz="3600" dirty="0" smtClean="0"/>
                        <a:t>Yield </a:t>
                      </a:r>
                      <a:endParaRPr lang="en-US" sz="3600" dirty="0"/>
                    </a:p>
                  </a:txBody>
                  <a:tcPr>
                    <a:solidFill>
                      <a:srgbClr val="B7B7B7"/>
                    </a:solidFill>
                  </a:tcPr>
                </a:tc>
                <a:tc>
                  <a:txBody>
                    <a:bodyPr/>
                    <a:lstStyle/>
                    <a:p>
                      <a:pPr algn="ctr"/>
                      <a:r>
                        <a:rPr lang="en-US" sz="3600" dirty="0" smtClean="0"/>
                        <a:t>Percent Yield</a:t>
                      </a:r>
                      <a:endParaRPr lang="en-US" sz="3600" dirty="0"/>
                    </a:p>
                  </a:txBody>
                  <a:tcPr>
                    <a:solidFill>
                      <a:srgbClr val="B7B7B7"/>
                    </a:solidFill>
                  </a:tcPr>
                </a:tc>
              </a:tr>
              <a:tr h="637985">
                <a:tc>
                  <a:txBody>
                    <a:bodyPr/>
                    <a:lstStyle/>
                    <a:p>
                      <a:pPr algn="ctr"/>
                      <a:r>
                        <a:rPr lang="en-US" sz="3600" dirty="0" smtClean="0"/>
                        <a:t>Imidazole</a:t>
                      </a:r>
                      <a:endParaRPr lang="en-US" sz="3600" dirty="0"/>
                    </a:p>
                  </a:txBody>
                  <a:tcPr>
                    <a:noFill/>
                  </a:tcPr>
                </a:tc>
                <a:tc>
                  <a:txBody>
                    <a:bodyPr/>
                    <a:lstStyle/>
                    <a:p>
                      <a:pPr algn="ctr" fontAlgn="b"/>
                      <a:r>
                        <a:rPr lang="hr-HR" sz="3600" b="0" i="0" u="none" strike="noStrike" dirty="0">
                          <a:solidFill>
                            <a:srgbClr val="000000"/>
                          </a:solidFill>
                          <a:effectLst/>
                          <a:latin typeface="+mn-lt"/>
                        </a:rPr>
                        <a:t>0.175 g</a:t>
                      </a:r>
                    </a:p>
                  </a:txBody>
                  <a:tcPr marL="12700" marR="12700" marT="12700" marB="0" anchor="ctr">
                    <a:noFill/>
                  </a:tcPr>
                </a:tc>
                <a:tc>
                  <a:txBody>
                    <a:bodyPr/>
                    <a:lstStyle/>
                    <a:p>
                      <a:pPr algn="ctr" fontAlgn="b"/>
                      <a:r>
                        <a:rPr lang="nb-NO" sz="3600" b="0" i="0" u="none" strike="noStrike" dirty="0" smtClean="0">
                          <a:solidFill>
                            <a:srgbClr val="000000"/>
                          </a:solidFill>
                          <a:effectLst/>
                          <a:latin typeface="+mn-lt"/>
                        </a:rPr>
                        <a:t>18%</a:t>
                      </a:r>
                      <a:endParaRPr lang="nb-NO" sz="3600" b="0" i="0" u="none" strike="noStrike" dirty="0">
                        <a:solidFill>
                          <a:srgbClr val="000000"/>
                        </a:solidFill>
                        <a:effectLst/>
                        <a:latin typeface="+mn-lt"/>
                      </a:endParaRPr>
                    </a:p>
                  </a:txBody>
                  <a:tcPr marL="12700" marR="12700" marT="12700" marB="0" anchor="ctr">
                    <a:noFill/>
                  </a:tcPr>
                </a:tc>
              </a:tr>
              <a:tr h="637985">
                <a:tc>
                  <a:txBody>
                    <a:bodyPr/>
                    <a:lstStyle/>
                    <a:p>
                      <a:pPr algn="ctr"/>
                      <a:r>
                        <a:rPr lang="en-US" sz="3600" dirty="0" err="1" smtClean="0"/>
                        <a:t>NMeIm</a:t>
                      </a:r>
                      <a:endParaRPr lang="en-US" sz="3600" dirty="0"/>
                    </a:p>
                  </a:txBody>
                  <a:tcPr>
                    <a:noFill/>
                  </a:tcPr>
                </a:tc>
                <a:tc>
                  <a:txBody>
                    <a:bodyPr/>
                    <a:lstStyle/>
                    <a:p>
                      <a:pPr algn="ctr" fontAlgn="b"/>
                      <a:r>
                        <a:rPr lang="nb-NO" sz="3600" b="0" i="0" u="none" strike="noStrike" dirty="0">
                          <a:solidFill>
                            <a:srgbClr val="000000"/>
                          </a:solidFill>
                          <a:effectLst/>
                          <a:latin typeface="+mn-lt"/>
                        </a:rPr>
                        <a:t>0.160 g</a:t>
                      </a:r>
                    </a:p>
                  </a:txBody>
                  <a:tcPr marL="12700" marR="12700" marT="12700" marB="0" anchor="ctr">
                    <a:noFill/>
                  </a:tcPr>
                </a:tc>
                <a:tc>
                  <a:txBody>
                    <a:bodyPr/>
                    <a:lstStyle/>
                    <a:p>
                      <a:pPr algn="ctr" fontAlgn="b"/>
                      <a:r>
                        <a:rPr lang="pt-BR" sz="3600" b="0" i="0" u="none" strike="noStrike" dirty="0">
                          <a:solidFill>
                            <a:srgbClr val="000000"/>
                          </a:solidFill>
                          <a:effectLst/>
                          <a:latin typeface="+mn-lt"/>
                        </a:rPr>
                        <a:t>16%</a:t>
                      </a:r>
                    </a:p>
                  </a:txBody>
                  <a:tcPr marL="12700" marR="12700" marT="12700" marB="0" anchor="ctr">
                    <a:noFill/>
                  </a:tcPr>
                </a:tc>
              </a:tr>
              <a:tr h="637985">
                <a:tc>
                  <a:txBody>
                    <a:bodyPr/>
                    <a:lstStyle/>
                    <a:p>
                      <a:pPr algn="ctr"/>
                      <a:r>
                        <a:rPr lang="en-US" sz="3600" dirty="0" smtClean="0"/>
                        <a:t>2MeIm</a:t>
                      </a:r>
                      <a:endParaRPr lang="en-US" sz="3600" dirty="0"/>
                    </a:p>
                  </a:txBody>
                  <a:tcPr>
                    <a:noFill/>
                  </a:tcPr>
                </a:tc>
                <a:tc>
                  <a:txBody>
                    <a:bodyPr/>
                    <a:lstStyle/>
                    <a:p>
                      <a:pPr algn="ctr" fontAlgn="b"/>
                      <a:r>
                        <a:rPr lang="nb-NO" sz="3600" b="0" i="0" u="none" strike="noStrike" dirty="0">
                          <a:solidFill>
                            <a:srgbClr val="000000"/>
                          </a:solidFill>
                          <a:effectLst/>
                          <a:latin typeface="+mn-lt"/>
                        </a:rPr>
                        <a:t>0.103 g</a:t>
                      </a:r>
                    </a:p>
                  </a:txBody>
                  <a:tcPr marL="12700" marR="12700" marT="12700" marB="0" anchor="ctr">
                    <a:noFill/>
                  </a:tcPr>
                </a:tc>
                <a:tc>
                  <a:txBody>
                    <a:bodyPr/>
                    <a:lstStyle/>
                    <a:p>
                      <a:pPr algn="ctr" fontAlgn="b"/>
                      <a:r>
                        <a:rPr lang="pt-BR" sz="3600" b="0" i="0" u="none" strike="noStrike" dirty="0" smtClean="0">
                          <a:solidFill>
                            <a:srgbClr val="000000"/>
                          </a:solidFill>
                          <a:effectLst/>
                          <a:latin typeface="+mn-lt"/>
                        </a:rPr>
                        <a:t>10%</a:t>
                      </a:r>
                      <a:endParaRPr lang="pt-BR" sz="3600" b="0" i="0" u="none" strike="noStrike" dirty="0">
                        <a:solidFill>
                          <a:srgbClr val="000000"/>
                        </a:solidFill>
                        <a:effectLst/>
                        <a:latin typeface="+mn-lt"/>
                      </a:endParaRPr>
                    </a:p>
                  </a:txBody>
                  <a:tcPr marL="12700" marR="12700" marT="12700" marB="0" anchor="ctr">
                    <a:noFill/>
                  </a:tcPr>
                </a:tc>
              </a:tr>
              <a:tr h="637985">
                <a:tc>
                  <a:txBody>
                    <a:bodyPr/>
                    <a:lstStyle/>
                    <a:p>
                      <a:pPr algn="ctr"/>
                      <a:r>
                        <a:rPr lang="en-US" sz="3600" dirty="0" smtClean="0"/>
                        <a:t>4MeIm</a:t>
                      </a:r>
                      <a:endParaRPr lang="en-US" sz="3600" dirty="0"/>
                    </a:p>
                  </a:txBody>
                  <a:tcPr>
                    <a:noFill/>
                  </a:tcPr>
                </a:tc>
                <a:tc>
                  <a:txBody>
                    <a:bodyPr/>
                    <a:lstStyle/>
                    <a:p>
                      <a:pPr algn="ctr" fontAlgn="b"/>
                      <a:r>
                        <a:rPr lang="it-IT" sz="3600" b="0" i="0" u="none" strike="noStrike" dirty="0">
                          <a:solidFill>
                            <a:srgbClr val="000000"/>
                          </a:solidFill>
                          <a:effectLst/>
                          <a:latin typeface="+mn-lt"/>
                        </a:rPr>
                        <a:t>0.422 g</a:t>
                      </a:r>
                    </a:p>
                  </a:txBody>
                  <a:tcPr marL="12700" marR="12700" marT="12700" marB="0" anchor="ctr">
                    <a:noFill/>
                  </a:tcPr>
                </a:tc>
                <a:tc>
                  <a:txBody>
                    <a:bodyPr/>
                    <a:lstStyle/>
                    <a:p>
                      <a:pPr algn="ctr" fontAlgn="b"/>
                      <a:r>
                        <a:rPr lang="hr-HR" sz="3600" b="0" i="0" u="none" strike="noStrike" dirty="0" smtClean="0">
                          <a:solidFill>
                            <a:srgbClr val="000000"/>
                          </a:solidFill>
                          <a:effectLst/>
                          <a:latin typeface="+mn-lt"/>
                        </a:rPr>
                        <a:t>26%</a:t>
                      </a:r>
                      <a:endParaRPr lang="hr-HR" sz="3600" b="0" i="0" u="none" strike="noStrike" dirty="0">
                        <a:solidFill>
                          <a:srgbClr val="000000"/>
                        </a:solidFill>
                        <a:effectLst/>
                        <a:latin typeface="+mn-lt"/>
                      </a:endParaRPr>
                    </a:p>
                  </a:txBody>
                  <a:tcPr marL="12700" marR="12700" marT="12700" marB="0" anchor="ctr">
                    <a:noFill/>
                  </a:tcPr>
                </a:tc>
              </a:tr>
              <a:tr h="637985">
                <a:tc>
                  <a:txBody>
                    <a:bodyPr/>
                    <a:lstStyle/>
                    <a:p>
                      <a:pPr algn="ctr"/>
                      <a:r>
                        <a:rPr lang="en-US" sz="3600" dirty="0" smtClean="0"/>
                        <a:t>Ammonia</a:t>
                      </a:r>
                      <a:endParaRPr lang="en-US" sz="3600" dirty="0"/>
                    </a:p>
                  </a:txBody>
                  <a:tcPr>
                    <a:noFill/>
                  </a:tcPr>
                </a:tc>
                <a:tc>
                  <a:txBody>
                    <a:bodyPr/>
                    <a:lstStyle/>
                    <a:p>
                      <a:pPr algn="ctr" fontAlgn="b"/>
                      <a:r>
                        <a:rPr lang="nb-NO" sz="3600" b="0" i="0" u="none" strike="noStrike" dirty="0">
                          <a:solidFill>
                            <a:srgbClr val="000000"/>
                          </a:solidFill>
                          <a:effectLst/>
                          <a:latin typeface="+mn-lt"/>
                        </a:rPr>
                        <a:t>0.353 g</a:t>
                      </a:r>
                    </a:p>
                  </a:txBody>
                  <a:tcPr marL="12700" marR="12700" marT="12700" marB="0" anchor="ctr">
                    <a:noFill/>
                  </a:tcPr>
                </a:tc>
                <a:tc>
                  <a:txBody>
                    <a:bodyPr/>
                    <a:lstStyle/>
                    <a:p>
                      <a:pPr algn="ctr" fontAlgn="b"/>
                      <a:r>
                        <a:rPr lang="pt-BR" sz="3600" b="0" i="0" u="none" strike="noStrike" dirty="0" smtClean="0">
                          <a:solidFill>
                            <a:srgbClr val="000000"/>
                          </a:solidFill>
                          <a:effectLst/>
                          <a:latin typeface="+mn-lt"/>
                        </a:rPr>
                        <a:t>35%</a:t>
                      </a:r>
                      <a:endParaRPr lang="pt-BR" sz="3600" b="0" i="0" u="none" strike="noStrike" dirty="0">
                        <a:solidFill>
                          <a:srgbClr val="000000"/>
                        </a:solidFill>
                        <a:effectLst/>
                        <a:latin typeface="+mn-lt"/>
                      </a:endParaRPr>
                    </a:p>
                  </a:txBody>
                  <a:tcPr marL="12700" marR="12700" marT="12700" marB="0" anchor="ctr">
                    <a:noFill/>
                  </a:tcPr>
                </a:tc>
              </a:tr>
              <a:tr h="637985">
                <a:tc>
                  <a:txBody>
                    <a:bodyPr/>
                    <a:lstStyle/>
                    <a:p>
                      <a:pPr algn="ctr"/>
                      <a:r>
                        <a:rPr lang="en-US" sz="3600" dirty="0" smtClean="0"/>
                        <a:t>Pyridine</a:t>
                      </a:r>
                      <a:endParaRPr lang="en-US" sz="3600" dirty="0"/>
                    </a:p>
                  </a:txBody>
                  <a:tcPr>
                    <a:noFill/>
                  </a:tcPr>
                </a:tc>
                <a:tc>
                  <a:txBody>
                    <a:bodyPr/>
                    <a:lstStyle/>
                    <a:p>
                      <a:pPr algn="ctr" fontAlgn="b"/>
                      <a:r>
                        <a:rPr lang="nb-NO" sz="3600" b="0" i="0" u="none" strike="noStrike" dirty="0">
                          <a:solidFill>
                            <a:srgbClr val="000000"/>
                          </a:solidFill>
                          <a:effectLst/>
                          <a:latin typeface="+mn-lt"/>
                        </a:rPr>
                        <a:t>0.383 g</a:t>
                      </a:r>
                    </a:p>
                  </a:txBody>
                  <a:tcPr marL="12700" marR="12700" marT="12700" marB="0" anchor="ctr">
                    <a:noFill/>
                  </a:tcPr>
                </a:tc>
                <a:tc>
                  <a:txBody>
                    <a:bodyPr/>
                    <a:lstStyle/>
                    <a:p>
                      <a:pPr algn="ctr" fontAlgn="b"/>
                      <a:r>
                        <a:rPr lang="pt-BR" sz="3600" b="0" i="0" u="none" strike="noStrike" dirty="0" smtClean="0">
                          <a:solidFill>
                            <a:srgbClr val="000000"/>
                          </a:solidFill>
                          <a:effectLst/>
                          <a:latin typeface="+mn-lt"/>
                        </a:rPr>
                        <a:t>38%</a:t>
                      </a:r>
                      <a:endParaRPr lang="pt-BR" sz="3600" b="0" i="0" u="none" strike="noStrike" dirty="0">
                        <a:solidFill>
                          <a:srgbClr val="000000"/>
                        </a:solidFill>
                        <a:effectLst/>
                        <a:latin typeface="+mn-lt"/>
                      </a:endParaRPr>
                    </a:p>
                  </a:txBody>
                  <a:tcPr marL="12700" marR="12700" marT="12700" marB="0" anchor="ctr">
                    <a:noFill/>
                  </a:tcPr>
                </a:tc>
              </a:tr>
            </a:tbl>
          </a:graphicData>
        </a:graphic>
      </p:graphicFrame>
      <p:pic>
        <p:nvPicPr>
          <p:cNvPr id="11" name="Picture 10" descr="zinc finger.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9242650" y="12093252"/>
            <a:ext cx="3699752" cy="3968629"/>
          </a:xfrm>
          <a:prstGeom prst="rect">
            <a:avLst/>
          </a:prstGeom>
          <a:ln>
            <a:solidFill>
              <a:schemeClr val="tx1"/>
            </a:solidFill>
          </a:ln>
        </p:spPr>
      </p:pic>
      <p:sp>
        <p:nvSpPr>
          <p:cNvPr id="12" name="TextBox 11"/>
          <p:cNvSpPr txBox="1"/>
          <p:nvPr/>
        </p:nvSpPr>
        <p:spPr>
          <a:xfrm>
            <a:off x="1346968" y="25638219"/>
            <a:ext cx="366657" cy="523220"/>
          </a:xfrm>
          <a:prstGeom prst="rect">
            <a:avLst/>
          </a:prstGeom>
          <a:noFill/>
        </p:spPr>
        <p:txBody>
          <a:bodyPr wrap="none" rtlCol="0">
            <a:spAutoFit/>
          </a:bodyPr>
          <a:lstStyle/>
          <a:p>
            <a:r>
              <a:rPr lang="en-US" sz="2800" dirty="0" smtClean="0"/>
              <a:t>2</a:t>
            </a:r>
            <a:endParaRPr lang="en-US" sz="2800" dirty="0"/>
          </a:p>
        </p:txBody>
      </p:sp>
    </p:spTree>
    <p:extLst>
      <p:ext uri="{BB962C8B-B14F-4D97-AF65-F5344CB8AC3E}">
        <p14:creationId xmlns:p14="http://schemas.microsoft.com/office/powerpoint/2010/main" val="4003433506"/>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7154</TotalTime>
  <Words>773</Words>
  <Application>Microsoft Macintosh PowerPoint</Application>
  <PresentationFormat>Custom</PresentationFormat>
  <Paragraphs>130</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Claudia</dc:creator>
  <cp:lastModifiedBy>Claudia</cp:lastModifiedBy>
  <cp:revision>112</cp:revision>
  <dcterms:created xsi:type="dcterms:W3CDTF">2017-04-12T19:33:51Z</dcterms:created>
  <dcterms:modified xsi:type="dcterms:W3CDTF">2017-05-03T18:10:22Z</dcterms:modified>
</cp:coreProperties>
</file>