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3686599" rtl="0" eaLnBrk="1" latinLnBrk="0" hangingPunct="1">
      <a:defRPr sz="7258" kern="1200">
        <a:solidFill>
          <a:schemeClr val="tx1"/>
        </a:solidFill>
        <a:latin typeface="+mn-lt"/>
        <a:ea typeface="+mn-ea"/>
        <a:cs typeface="+mn-cs"/>
      </a:defRPr>
    </a:lvl1pPr>
    <a:lvl2pPr marL="1843297" algn="l" defTabSz="3686599" rtl="0" eaLnBrk="1" latinLnBrk="0" hangingPunct="1">
      <a:defRPr sz="7258" kern="1200">
        <a:solidFill>
          <a:schemeClr val="tx1"/>
        </a:solidFill>
        <a:latin typeface="+mn-lt"/>
        <a:ea typeface="+mn-ea"/>
        <a:cs typeface="+mn-cs"/>
      </a:defRPr>
    </a:lvl2pPr>
    <a:lvl3pPr marL="3686599" algn="l" defTabSz="3686599" rtl="0" eaLnBrk="1" latinLnBrk="0" hangingPunct="1">
      <a:defRPr sz="7258" kern="1200">
        <a:solidFill>
          <a:schemeClr val="tx1"/>
        </a:solidFill>
        <a:latin typeface="+mn-lt"/>
        <a:ea typeface="+mn-ea"/>
        <a:cs typeface="+mn-cs"/>
      </a:defRPr>
    </a:lvl3pPr>
    <a:lvl4pPr marL="5529896" algn="l" defTabSz="3686599" rtl="0" eaLnBrk="1" latinLnBrk="0" hangingPunct="1">
      <a:defRPr sz="7258" kern="1200">
        <a:solidFill>
          <a:schemeClr val="tx1"/>
        </a:solidFill>
        <a:latin typeface="+mn-lt"/>
        <a:ea typeface="+mn-ea"/>
        <a:cs typeface="+mn-cs"/>
      </a:defRPr>
    </a:lvl4pPr>
    <a:lvl5pPr marL="7373197" algn="l" defTabSz="3686599" rtl="0" eaLnBrk="1" latinLnBrk="0" hangingPunct="1">
      <a:defRPr sz="7258" kern="1200">
        <a:solidFill>
          <a:schemeClr val="tx1"/>
        </a:solidFill>
        <a:latin typeface="+mn-lt"/>
        <a:ea typeface="+mn-ea"/>
        <a:cs typeface="+mn-cs"/>
      </a:defRPr>
    </a:lvl5pPr>
    <a:lvl6pPr marL="9216499" algn="l" defTabSz="3686599" rtl="0" eaLnBrk="1" latinLnBrk="0" hangingPunct="1">
      <a:defRPr sz="7258" kern="1200">
        <a:solidFill>
          <a:schemeClr val="tx1"/>
        </a:solidFill>
        <a:latin typeface="+mn-lt"/>
        <a:ea typeface="+mn-ea"/>
        <a:cs typeface="+mn-cs"/>
      </a:defRPr>
    </a:lvl6pPr>
    <a:lvl7pPr marL="11059796" algn="l" defTabSz="3686599" rtl="0" eaLnBrk="1" latinLnBrk="0" hangingPunct="1">
      <a:defRPr sz="7258" kern="1200">
        <a:solidFill>
          <a:schemeClr val="tx1"/>
        </a:solidFill>
        <a:latin typeface="+mn-lt"/>
        <a:ea typeface="+mn-ea"/>
        <a:cs typeface="+mn-cs"/>
      </a:defRPr>
    </a:lvl7pPr>
    <a:lvl8pPr marL="12903098" algn="l" defTabSz="3686599" rtl="0" eaLnBrk="1" latinLnBrk="0" hangingPunct="1">
      <a:defRPr sz="7258" kern="1200">
        <a:solidFill>
          <a:schemeClr val="tx1"/>
        </a:solidFill>
        <a:latin typeface="+mn-lt"/>
        <a:ea typeface="+mn-ea"/>
        <a:cs typeface="+mn-cs"/>
      </a:defRPr>
    </a:lvl8pPr>
    <a:lvl9pPr marL="14746395" algn="l" defTabSz="3686599"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40" d="100"/>
          <a:sy n="40" d="100"/>
        </p:scale>
        <p:origin x="-2946" y="-22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13" Type="http://schemas.openxmlformats.org/officeDocument/2006/relationships/image" Target="../media/image13.emf"/><Relationship Id="rId3" Type="http://schemas.openxmlformats.org/officeDocument/2006/relationships/image" Target="../media/image3.emf"/><Relationship Id="rId7" Type="http://schemas.openxmlformats.org/officeDocument/2006/relationships/image" Target="../media/image7.emf"/><Relationship Id="rId12" Type="http://schemas.openxmlformats.org/officeDocument/2006/relationships/image" Target="../media/image12.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11" Type="http://schemas.openxmlformats.org/officeDocument/2006/relationships/image" Target="../media/image11.emf"/><Relationship Id="rId5" Type="http://schemas.openxmlformats.org/officeDocument/2006/relationships/image" Target="../media/image5.emf"/><Relationship Id="rId10" Type="http://schemas.openxmlformats.org/officeDocument/2006/relationships/image" Target="../media/image10.emf"/><Relationship Id="rId4" Type="http://schemas.openxmlformats.org/officeDocument/2006/relationships/image" Target="../media/image4.emf"/><Relationship Id="rId9"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2B0A68A-E3B8-4680-AD83-BC74EECFF582}" type="datetimeFigureOut">
              <a:rPr lang="en-US" smtClean="0"/>
              <a:t>5/3/2017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3086474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2B0A68A-E3B8-4680-AD83-BC74EECFF582}" type="datetimeFigureOut">
              <a:rPr lang="en-US" smtClean="0"/>
              <a:t>5/3/2017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2887217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2B0A68A-E3B8-4680-AD83-BC74EECFF582}" type="datetimeFigureOut">
              <a:rPr lang="en-US" smtClean="0"/>
              <a:t>5/3/2017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3943652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2B0A68A-E3B8-4680-AD83-BC74EECFF582}" type="datetimeFigureOut">
              <a:rPr lang="en-US" smtClean="0"/>
              <a:t>5/3/2017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4247461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2B0A68A-E3B8-4680-AD83-BC74EECFF582}" type="datetimeFigureOut">
              <a:rPr lang="en-US" smtClean="0"/>
              <a:t>5/3/2017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215573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2B0A68A-E3B8-4680-AD83-BC74EECFF582}" type="datetimeFigureOut">
              <a:rPr lang="en-US" smtClean="0"/>
              <a:t>5/3/2017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4069507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0A68A-E3B8-4680-AD83-BC74EECFF582}" type="datetimeFigureOut">
              <a:rPr lang="en-US" smtClean="0"/>
              <a:t>5/3/2017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3744151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B0A68A-E3B8-4680-AD83-BC74EECFF582}" type="datetimeFigureOut">
              <a:rPr lang="en-US" smtClean="0"/>
              <a:t>5/3/2017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1696626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B0A68A-E3B8-4680-AD83-BC74EECFF582}" type="datetimeFigureOut">
              <a:rPr lang="en-US" smtClean="0"/>
              <a:t>5/3/2017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3278073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2B0A68A-E3B8-4680-AD83-BC74EECFF582}" type="datetimeFigureOut">
              <a:rPr lang="en-US" smtClean="0"/>
              <a:t>5/3/2017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661313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2B0A68A-E3B8-4680-AD83-BC74EECFF582}" type="datetimeFigureOut">
              <a:rPr lang="en-US" smtClean="0"/>
              <a:t>5/3/2017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184366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32B0A68A-E3B8-4680-AD83-BC74EECFF582}" type="datetimeFigureOut">
              <a:rPr lang="en-US" smtClean="0"/>
              <a:t>5/3/2017</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5406D7DD-D2BC-45D3-8CE8-7C9A29225BAB}" type="slidenum">
              <a:rPr lang="en-US" smtClean="0"/>
              <a:t>‹#›</a:t>
            </a:fld>
            <a:endParaRPr lang="en-US"/>
          </a:p>
        </p:txBody>
      </p:sp>
    </p:spTree>
    <p:extLst>
      <p:ext uri="{BB962C8B-B14F-4D97-AF65-F5344CB8AC3E}">
        <p14:creationId xmlns:p14="http://schemas.microsoft.com/office/powerpoint/2010/main" val="16328945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image" Target="../media/image4.emf"/><Relationship Id="rId18" Type="http://schemas.openxmlformats.org/officeDocument/2006/relationships/oleObject" Target="../embeddings/oleObject7.bin"/><Relationship Id="rId26" Type="http://schemas.openxmlformats.org/officeDocument/2006/relationships/image" Target="../media/image10.emf"/><Relationship Id="rId3" Type="http://schemas.openxmlformats.org/officeDocument/2006/relationships/hyperlink" Target="mailto:ac2017@wildcats.unh.edu" TargetMode="External"/><Relationship Id="rId21" Type="http://schemas.openxmlformats.org/officeDocument/2006/relationships/image" Target="../media/image8.emf"/><Relationship Id="rId7" Type="http://schemas.openxmlformats.org/officeDocument/2006/relationships/oleObject" Target="../embeddings/oleObject2.bin"/><Relationship Id="rId12" Type="http://schemas.openxmlformats.org/officeDocument/2006/relationships/oleObject" Target="../embeddings/oleObject4.bin"/><Relationship Id="rId17" Type="http://schemas.openxmlformats.org/officeDocument/2006/relationships/image" Target="../media/image6.emf"/><Relationship Id="rId25" Type="http://schemas.openxmlformats.org/officeDocument/2006/relationships/oleObject" Target="../embeddings/oleObject10.bin"/><Relationship Id="rId2" Type="http://schemas.openxmlformats.org/officeDocument/2006/relationships/slideLayout" Target="../slideLayouts/slideLayout7.xml"/><Relationship Id="rId16" Type="http://schemas.openxmlformats.org/officeDocument/2006/relationships/oleObject" Target="../embeddings/oleObject6.bin"/><Relationship Id="rId20" Type="http://schemas.openxmlformats.org/officeDocument/2006/relationships/oleObject" Target="../embeddings/oleObject8.bin"/><Relationship Id="rId29" Type="http://schemas.openxmlformats.org/officeDocument/2006/relationships/oleObject" Target="../embeddings/oleObject12.bin"/><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image" Target="../media/image3.emf"/><Relationship Id="rId24" Type="http://schemas.openxmlformats.org/officeDocument/2006/relationships/image" Target="../media/image16.emf"/><Relationship Id="rId32" Type="http://schemas.openxmlformats.org/officeDocument/2006/relationships/image" Target="../media/image13.emf"/><Relationship Id="rId5" Type="http://schemas.openxmlformats.org/officeDocument/2006/relationships/oleObject" Target="../embeddings/oleObject1.bin"/><Relationship Id="rId15" Type="http://schemas.openxmlformats.org/officeDocument/2006/relationships/image" Target="../media/image5.emf"/><Relationship Id="rId23" Type="http://schemas.openxmlformats.org/officeDocument/2006/relationships/image" Target="../media/image9.emf"/><Relationship Id="rId28" Type="http://schemas.openxmlformats.org/officeDocument/2006/relationships/image" Target="../media/image11.emf"/><Relationship Id="rId10" Type="http://schemas.openxmlformats.org/officeDocument/2006/relationships/oleObject" Target="../embeddings/oleObject3.bin"/><Relationship Id="rId19" Type="http://schemas.openxmlformats.org/officeDocument/2006/relationships/image" Target="../media/image7.emf"/><Relationship Id="rId31" Type="http://schemas.openxmlformats.org/officeDocument/2006/relationships/oleObject" Target="../embeddings/oleObject13.bin"/><Relationship Id="rId4" Type="http://schemas.openxmlformats.org/officeDocument/2006/relationships/image" Target="../media/image14.png"/><Relationship Id="rId9" Type="http://schemas.openxmlformats.org/officeDocument/2006/relationships/image" Target="../media/image15.png"/><Relationship Id="rId14" Type="http://schemas.openxmlformats.org/officeDocument/2006/relationships/oleObject" Target="../embeddings/oleObject5.bin"/><Relationship Id="rId22" Type="http://schemas.openxmlformats.org/officeDocument/2006/relationships/oleObject" Target="../embeddings/oleObject9.bin"/><Relationship Id="rId27" Type="http://schemas.openxmlformats.org/officeDocument/2006/relationships/oleObject" Target="../embeddings/oleObject11.bin"/><Relationship Id="rId30"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0" y="37210"/>
            <a:ext cx="43891200" cy="5533823"/>
          </a:xfrm>
          <a:prstGeom prst="rect">
            <a:avLst/>
          </a:prstGeom>
          <a:solidFill>
            <a:schemeClr val="accent5">
              <a:lumMod val="20000"/>
              <a:lumOff val="80000"/>
            </a:schemeClr>
          </a:solidFill>
        </p:spPr>
        <p:txBody>
          <a:bodyPr wrap="square" rtlCol="0">
            <a:spAutoFit/>
          </a:bodyPr>
          <a:lstStyle/>
          <a:p>
            <a:pPr algn="ctr"/>
            <a:r>
              <a:rPr lang="en-US" sz="8000" b="1" dirty="0" smtClean="0">
                <a:latin typeface="Times New Roman" panose="02020603050405020304" pitchFamily="18" charset="0"/>
                <a:cs typeface="Times New Roman" panose="02020603050405020304" pitchFamily="18" charset="0"/>
              </a:rPr>
              <a:t>The Synthesis of </a:t>
            </a:r>
            <a:r>
              <a:rPr lang="en-US" sz="8000" b="1" dirty="0">
                <a:latin typeface="Times New Roman" panose="02020603050405020304" pitchFamily="18" charset="0"/>
                <a:cs typeface="Times New Roman" panose="02020603050405020304" pitchFamily="18" charset="0"/>
              </a:rPr>
              <a:t>DFO-8 for </a:t>
            </a:r>
            <a:r>
              <a:rPr lang="en-US" sz="8000" b="1" dirty="0" smtClean="0">
                <a:latin typeface="Times New Roman" panose="02020603050405020304" pitchFamily="18" charset="0"/>
                <a:cs typeface="Times New Roman" panose="02020603050405020304" pitchFamily="18" charset="0"/>
              </a:rPr>
              <a:t>Positron Emission Tomography</a:t>
            </a:r>
            <a:endParaRPr lang="en-US" sz="8000" b="1" dirty="0">
              <a:latin typeface="Times New Roman" panose="02020603050405020304" pitchFamily="18" charset="0"/>
              <a:cs typeface="Times New Roman" panose="02020603050405020304" pitchFamily="18" charset="0"/>
            </a:endParaRPr>
          </a:p>
          <a:p>
            <a:pPr algn="ctr"/>
            <a:endParaRPr lang="en-US" sz="5760" b="1" dirty="0">
              <a:latin typeface="Times New Roman" panose="02020603050405020304" pitchFamily="18" charset="0"/>
              <a:cs typeface="Times New Roman" panose="02020603050405020304" pitchFamily="18" charset="0"/>
            </a:endParaRPr>
          </a:p>
          <a:p>
            <a:pPr algn="ctr"/>
            <a:r>
              <a:rPr lang="en-US" sz="3600" b="1" dirty="0">
                <a:latin typeface="Times New Roman" panose="02020603050405020304" pitchFamily="18" charset="0"/>
                <a:cs typeface="Times New Roman" panose="02020603050405020304" pitchFamily="18" charset="0"/>
              </a:rPr>
              <a:t>Aaron Chung, Mahmoud </a:t>
            </a:r>
            <a:r>
              <a:rPr lang="en-US" sz="3600" b="1" dirty="0" err="1">
                <a:latin typeface="Times New Roman" panose="02020603050405020304" pitchFamily="18" charset="0"/>
                <a:cs typeface="Times New Roman" panose="02020603050405020304" pitchFamily="18" charset="0"/>
              </a:rPr>
              <a:t>Abdalrahman</a:t>
            </a:r>
            <a:r>
              <a:rPr lang="en-US" sz="3600" b="1" dirty="0">
                <a:latin typeface="Times New Roman" panose="02020603050405020304" pitchFamily="18" charset="0"/>
                <a:cs typeface="Times New Roman" panose="02020603050405020304" pitchFamily="18" charset="0"/>
              </a:rPr>
              <a:t>, Dr. </a:t>
            </a:r>
            <a:r>
              <a:rPr lang="en-US" sz="3600" b="1" dirty="0" err="1">
                <a:latin typeface="Times New Roman" panose="02020603050405020304" pitchFamily="18" charset="0"/>
                <a:cs typeface="Times New Roman" panose="02020603050405020304" pitchFamily="18" charset="0"/>
              </a:rPr>
              <a:t>Planalp</a:t>
            </a:r>
            <a:endParaRPr lang="en-US" sz="3600" b="1" dirty="0">
              <a:latin typeface="Times New Roman" panose="02020603050405020304" pitchFamily="18" charset="0"/>
              <a:cs typeface="Times New Roman" panose="02020603050405020304" pitchFamily="18" charset="0"/>
            </a:endParaRPr>
          </a:p>
          <a:p>
            <a:pPr algn="ctr"/>
            <a:r>
              <a:rPr lang="en-US" sz="3600" b="1" dirty="0">
                <a:latin typeface="Times New Roman" panose="02020603050405020304" pitchFamily="18" charset="0"/>
                <a:cs typeface="Times New Roman" panose="02020603050405020304" pitchFamily="18" charset="0"/>
                <a:hlinkClick r:id="rId3"/>
              </a:rPr>
              <a:t>ac2017@wildcats.unh.edu</a:t>
            </a:r>
            <a:r>
              <a:rPr lang="en-US" sz="3600" b="1" dirty="0">
                <a:latin typeface="Times New Roman" panose="02020603050405020304" pitchFamily="18" charset="0"/>
                <a:cs typeface="Times New Roman" panose="02020603050405020304" pitchFamily="18" charset="0"/>
              </a:rPr>
              <a:t>, Department of Chemistry, University of New Hampshire</a:t>
            </a:r>
          </a:p>
          <a:p>
            <a:pPr algn="ctr"/>
            <a:r>
              <a:rPr lang="en-US" sz="3600" b="1" dirty="0">
                <a:latin typeface="Times New Roman" panose="02020603050405020304" pitchFamily="18" charset="0"/>
                <a:cs typeface="Times New Roman" panose="02020603050405020304" pitchFamily="18" charset="0"/>
              </a:rPr>
              <a:t>Durham, New Hampshire, 03824</a:t>
            </a:r>
          </a:p>
          <a:p>
            <a:pPr algn="ctr"/>
            <a:r>
              <a:rPr lang="en-US" sz="3600" b="1" dirty="0" smtClean="0">
                <a:latin typeface="Times New Roman" panose="02020603050405020304" pitchFamily="18" charset="0"/>
                <a:cs typeface="Times New Roman" panose="02020603050405020304" pitchFamily="18" charset="0"/>
              </a:rPr>
              <a:t>5/4/17</a:t>
            </a:r>
          </a:p>
          <a:p>
            <a:pPr algn="ctr"/>
            <a:endParaRPr lang="en-US" sz="3600" b="1" dirty="0">
              <a:latin typeface="Times New Roman" panose="02020603050405020304" pitchFamily="18" charset="0"/>
              <a:cs typeface="Times New Roman" panose="02020603050405020304" pitchFamily="18" charset="0"/>
            </a:endParaRPr>
          </a:p>
          <a:p>
            <a:pPr algn="ctr"/>
            <a:endParaRPr lang="en-US" sz="3600" b="1" dirty="0">
              <a:latin typeface="Times New Roman" panose="02020603050405020304" pitchFamily="18" charset="0"/>
              <a:cs typeface="Times New Roman" panose="02020603050405020304" pitchFamily="18" charset="0"/>
            </a:endParaRPr>
          </a:p>
        </p:txBody>
      </p:sp>
      <p:pic>
        <p:nvPicPr>
          <p:cNvPr id="5" name="Picture 14" descr="Image result for UN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4586" y="735843"/>
            <a:ext cx="3454398" cy="42241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Image result for UN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963600" y="735843"/>
            <a:ext cx="3454400" cy="422412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114587" y="5681301"/>
            <a:ext cx="11621614" cy="15845199"/>
          </a:xfrm>
          <a:prstGeom prst="rect">
            <a:avLst/>
          </a:prstGeom>
          <a:solidFill>
            <a:schemeClr val="bg1"/>
          </a:solidFill>
        </p:spPr>
        <p:txBody>
          <a:bodyPr wrap="square" rtlCol="0">
            <a:spAutoFit/>
          </a:bodyPr>
          <a:lstStyle/>
          <a:p>
            <a:r>
              <a:rPr lang="en-US" sz="5400" b="1" u="sng" dirty="0" smtClean="0">
                <a:latin typeface="Times New Roman" panose="02020603050405020304" pitchFamily="18" charset="0"/>
                <a:cs typeface="Times New Roman" panose="02020603050405020304" pitchFamily="18" charset="0"/>
              </a:rPr>
              <a:t>Introduction</a:t>
            </a:r>
            <a:endParaRPr lang="en-US" sz="3200" b="1" u="sng" dirty="0" smtClean="0">
              <a:latin typeface="Times New Roman" panose="02020603050405020304" pitchFamily="18" charset="0"/>
              <a:cs typeface="Times New Roman" panose="02020603050405020304" pitchFamily="18" charset="0"/>
            </a:endParaRPr>
          </a:p>
          <a:p>
            <a:endParaRPr lang="en-US" sz="504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Positron </a:t>
            </a:r>
            <a:r>
              <a:rPr lang="en-US" sz="3200" dirty="0">
                <a:latin typeface="Times New Roman" panose="02020603050405020304" pitchFamily="18" charset="0"/>
                <a:cs typeface="Times New Roman" panose="02020603050405020304" pitchFamily="18" charset="0"/>
              </a:rPr>
              <a:t>Emission Tomography (PET) is a </a:t>
            </a:r>
            <a:r>
              <a:rPr lang="en-US" sz="3200" dirty="0" smtClean="0">
                <a:latin typeface="Times New Roman" panose="02020603050405020304" pitchFamily="18" charset="0"/>
                <a:cs typeface="Times New Roman" panose="02020603050405020304" pitchFamily="18" charset="0"/>
              </a:rPr>
              <a:t>powerful</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clinical imaging technique that is used to detect various </a:t>
            </a:r>
            <a:r>
              <a:rPr lang="en-US" sz="3200" dirty="0" smtClean="0">
                <a:latin typeface="Times New Roman" panose="02020603050405020304" pitchFamily="18" charset="0"/>
                <a:cs typeface="Times New Roman" panose="02020603050405020304" pitchFamily="18" charset="0"/>
              </a:rPr>
              <a:t>pathogens, </a:t>
            </a:r>
            <a:r>
              <a:rPr lang="en-US" sz="3200" dirty="0">
                <a:latin typeface="Times New Roman" panose="02020603050405020304" pitchFamily="18" charset="0"/>
                <a:cs typeface="Times New Roman" panose="02020603050405020304" pitchFamily="18" charset="0"/>
              </a:rPr>
              <a:t>including </a:t>
            </a:r>
            <a:r>
              <a:rPr lang="en-US" sz="3200" dirty="0" smtClean="0">
                <a:latin typeface="Times New Roman" panose="02020603050405020304" pitchFamily="18" charset="0"/>
                <a:cs typeface="Times New Roman" panose="02020603050405020304" pitchFamily="18" charset="0"/>
              </a:rPr>
              <a:t>cancers. PET </a:t>
            </a:r>
            <a:r>
              <a:rPr lang="en-US" sz="3200" dirty="0">
                <a:latin typeface="Times New Roman" panose="02020603050405020304" pitchFamily="18" charset="0"/>
                <a:cs typeface="Times New Roman" panose="02020603050405020304" pitchFamily="18" charset="0"/>
              </a:rPr>
              <a:t>scans are an important technique in </a:t>
            </a:r>
            <a:r>
              <a:rPr lang="en-US" sz="3200" dirty="0" smtClean="0">
                <a:latin typeface="Times New Roman" panose="02020603050405020304" pitchFamily="18" charset="0"/>
                <a:cs typeface="Times New Roman" panose="02020603050405020304" pitchFamily="18" charset="0"/>
              </a:rPr>
              <a:t>clinics </a:t>
            </a:r>
            <a:r>
              <a:rPr lang="en-US" sz="3200" dirty="0">
                <a:latin typeface="Times New Roman" panose="02020603050405020304" pitchFamily="18" charset="0"/>
                <a:cs typeface="Times New Roman" panose="02020603050405020304" pitchFamily="18" charset="0"/>
              </a:rPr>
              <a:t>because they allow for a physician to diagnose a patient’s illness, prescribe treatment, and monitor treatment efficacy. </a:t>
            </a:r>
            <a:r>
              <a:rPr lang="en-US" sz="3200" dirty="0" smtClean="0">
                <a:latin typeface="Times New Roman" panose="02020603050405020304" pitchFamily="18" charset="0"/>
                <a:cs typeface="Times New Roman" panose="02020603050405020304" pitchFamily="18" charset="0"/>
              </a:rPr>
              <a:t>Traditional </a:t>
            </a:r>
            <a:r>
              <a:rPr lang="en-US" sz="3200" dirty="0">
                <a:latin typeface="Times New Roman" panose="02020603050405020304" pitchFamily="18" charset="0"/>
                <a:cs typeface="Times New Roman" panose="02020603050405020304" pitchFamily="18" charset="0"/>
              </a:rPr>
              <a:t>PET isotopes include </a:t>
            </a:r>
            <a:r>
              <a:rPr lang="en-US" sz="3200" baseline="30000" dirty="0">
                <a:latin typeface="Times New Roman" panose="02020603050405020304" pitchFamily="18" charset="0"/>
                <a:cs typeface="Times New Roman" panose="02020603050405020304" pitchFamily="18" charset="0"/>
              </a:rPr>
              <a:t>18</a:t>
            </a:r>
            <a:r>
              <a:rPr lang="en-US" sz="3200" dirty="0">
                <a:latin typeface="Times New Roman" panose="02020603050405020304" pitchFamily="18" charset="0"/>
                <a:cs typeface="Times New Roman" panose="02020603050405020304" pitchFamily="18" charset="0"/>
              </a:rPr>
              <a:t>F, </a:t>
            </a:r>
            <a:r>
              <a:rPr lang="en-US" sz="3200" baseline="30000" dirty="0">
                <a:latin typeface="Times New Roman" panose="02020603050405020304" pitchFamily="18" charset="0"/>
                <a:cs typeface="Times New Roman" panose="02020603050405020304" pitchFamily="18" charset="0"/>
              </a:rPr>
              <a:t>15</a:t>
            </a:r>
            <a:r>
              <a:rPr lang="en-US" sz="3200" dirty="0">
                <a:latin typeface="Times New Roman" panose="02020603050405020304" pitchFamily="18" charset="0"/>
                <a:cs typeface="Times New Roman" panose="02020603050405020304" pitchFamily="18" charset="0"/>
              </a:rPr>
              <a:t>O, </a:t>
            </a:r>
            <a:r>
              <a:rPr lang="en-US" sz="3200" baseline="30000" dirty="0">
                <a:latin typeface="Times New Roman" panose="02020603050405020304" pitchFamily="18" charset="0"/>
                <a:cs typeface="Times New Roman" panose="02020603050405020304" pitchFamily="18" charset="0"/>
              </a:rPr>
              <a:t>13</a:t>
            </a:r>
            <a:r>
              <a:rPr lang="en-US" sz="3200" dirty="0">
                <a:latin typeface="Times New Roman" panose="02020603050405020304" pitchFamily="18" charset="0"/>
                <a:cs typeface="Times New Roman" panose="02020603050405020304" pitchFamily="18" charset="0"/>
              </a:rPr>
              <a:t>N and </a:t>
            </a:r>
            <a:r>
              <a:rPr lang="en-US" sz="3200" baseline="30000" dirty="0" smtClean="0">
                <a:latin typeface="Times New Roman" panose="02020603050405020304" pitchFamily="18" charset="0"/>
                <a:cs typeface="Times New Roman" panose="02020603050405020304" pitchFamily="18" charset="0"/>
              </a:rPr>
              <a:t>11</a:t>
            </a:r>
            <a:r>
              <a:rPr lang="en-US" sz="3200" dirty="0" smtClean="0">
                <a:latin typeface="Times New Roman" panose="02020603050405020304" pitchFamily="18" charset="0"/>
                <a:cs typeface="Times New Roman" panose="02020603050405020304" pitchFamily="18" charset="0"/>
              </a:rPr>
              <a:t>C, but due </a:t>
            </a:r>
            <a:r>
              <a:rPr lang="en-US" sz="3200" dirty="0">
                <a:latin typeface="Times New Roman" panose="02020603050405020304" pitchFamily="18" charset="0"/>
                <a:cs typeface="Times New Roman" panose="02020603050405020304" pitchFamily="18" charset="0"/>
              </a:rPr>
              <a:t>to their lengthy </a:t>
            </a:r>
            <a:r>
              <a:rPr lang="en-US" sz="3200" dirty="0" err="1">
                <a:latin typeface="Times New Roman" panose="02020603050405020304" pitchFamily="18" charset="0"/>
                <a:cs typeface="Times New Roman" panose="02020603050405020304" pitchFamily="18" charset="0"/>
              </a:rPr>
              <a:t>radiosyntheses</a:t>
            </a:r>
            <a:r>
              <a:rPr lang="en-US" sz="3200" dirty="0">
                <a:latin typeface="Times New Roman" panose="02020603050405020304" pitchFamily="18" charset="0"/>
                <a:cs typeface="Times New Roman" panose="02020603050405020304" pitchFamily="18" charset="0"/>
              </a:rPr>
              <a:t> and short </a:t>
            </a:r>
            <a:r>
              <a:rPr lang="en-US" sz="3200" dirty="0" smtClean="0">
                <a:latin typeface="Times New Roman" panose="02020603050405020304" pitchFamily="18" charset="0"/>
                <a:cs typeface="Times New Roman" panose="02020603050405020304" pitchFamily="18" charset="0"/>
              </a:rPr>
              <a:t>half-lives </a:t>
            </a:r>
            <a:r>
              <a:rPr lang="en-US" sz="3200" dirty="0">
                <a:latin typeface="Times New Roman" panose="02020603050405020304" pitchFamily="18" charset="0"/>
                <a:cs typeface="Times New Roman" panose="02020603050405020304" pitchFamily="18" charset="0"/>
              </a:rPr>
              <a:t>only early time points were available for imaging, leaving investigations of biological </a:t>
            </a:r>
            <a:r>
              <a:rPr lang="en-US" sz="3200" dirty="0" smtClean="0">
                <a:latin typeface="Times New Roman" panose="02020603050405020304" pitchFamily="18" charset="0"/>
                <a:cs typeface="Times New Roman" panose="02020603050405020304" pitchFamily="18" charset="0"/>
              </a:rPr>
              <a:t>processes, </a:t>
            </a:r>
            <a:r>
              <a:rPr lang="en-US" sz="3200" dirty="0">
                <a:latin typeface="Times New Roman" panose="02020603050405020304" pitchFamily="18" charset="0"/>
                <a:cs typeface="Times New Roman" panose="02020603050405020304" pitchFamily="18" charset="0"/>
              </a:rPr>
              <a:t>which occur over duration of </a:t>
            </a:r>
            <a:r>
              <a:rPr lang="en-US" sz="3200" dirty="0" smtClean="0">
                <a:latin typeface="Times New Roman" panose="02020603050405020304" pitchFamily="18" charset="0"/>
                <a:cs typeface="Times New Roman" panose="02020603050405020304" pitchFamily="18" charset="0"/>
              </a:rPr>
              <a:t>hours or days</a:t>
            </a:r>
            <a:r>
              <a:rPr lang="en-US" sz="3200" dirty="0">
                <a:latin typeface="Times New Roman" panose="02020603050405020304" pitchFamily="18" charset="0"/>
                <a:cs typeface="Times New Roman" panose="02020603050405020304" pitchFamily="18" charset="0"/>
              </a:rPr>
              <a:t>, difficult to explore.</a:t>
            </a:r>
            <a:r>
              <a:rPr lang="en-US" sz="3200" baseline="30000" dirty="0">
                <a:latin typeface="Times New Roman" panose="02020603050405020304" pitchFamily="18" charset="0"/>
                <a:cs typeface="Times New Roman" panose="02020603050405020304" pitchFamily="18" charset="0"/>
              </a:rPr>
              <a:t>1 </a:t>
            </a:r>
            <a:r>
              <a:rPr lang="en-US" sz="3200" dirty="0">
                <a:latin typeface="Times New Roman" panose="02020603050405020304" pitchFamily="18" charset="0"/>
                <a:cs typeface="Times New Roman" panose="02020603050405020304" pitchFamily="18" charset="0"/>
              </a:rPr>
              <a:t>As a result, an ideal radioisotope used in PET scans involves matching the physical half-life to the </a:t>
            </a:r>
            <a:r>
              <a:rPr lang="en-US" sz="3200" dirty="0" err="1">
                <a:latin typeface="Times New Roman" panose="02020603050405020304" pitchFamily="18" charset="0"/>
                <a:cs typeface="Times New Roman" panose="02020603050405020304" pitchFamily="18" charset="0"/>
              </a:rPr>
              <a:t>pharmokinetic</a:t>
            </a:r>
            <a:r>
              <a:rPr lang="en-US" sz="3200" dirty="0">
                <a:latin typeface="Times New Roman" panose="02020603050405020304" pitchFamily="18" charset="0"/>
                <a:cs typeface="Times New Roman" panose="02020603050405020304" pitchFamily="18" charset="0"/>
              </a:rPr>
              <a:t> half-life of the </a:t>
            </a:r>
            <a:r>
              <a:rPr lang="en-US" sz="3200" dirty="0" smtClean="0">
                <a:latin typeface="Times New Roman" panose="02020603050405020304" pitchFamily="18" charset="0"/>
                <a:cs typeface="Times New Roman" panose="02020603050405020304" pitchFamily="18" charset="0"/>
              </a:rPr>
              <a:t>immunoglobulin.</a:t>
            </a:r>
            <a:r>
              <a:rPr lang="en-US" sz="3200" baseline="30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desire for an ideal isotope in antibody-based imaging has led to the emerging research on </a:t>
            </a:r>
            <a:r>
              <a:rPr lang="en-US" sz="3200" baseline="30000" dirty="0" smtClean="0">
                <a:latin typeface="Times New Roman" panose="02020603050405020304" pitchFamily="18" charset="0"/>
                <a:cs typeface="Times New Roman" panose="02020603050405020304" pitchFamily="18" charset="0"/>
              </a:rPr>
              <a:t>89</a:t>
            </a:r>
            <a:r>
              <a:rPr lang="en-US" sz="3200" dirty="0" smtClean="0">
                <a:latin typeface="Times New Roman" panose="02020603050405020304" pitchFamily="18" charset="0"/>
                <a:cs typeface="Times New Roman" panose="02020603050405020304" pitchFamily="18" charset="0"/>
              </a:rPr>
              <a:t>Zr </a:t>
            </a:r>
            <a:r>
              <a:rPr lang="en-US" sz="3200" dirty="0" smtClean="0">
                <a:latin typeface="Times New Roman" panose="02020603050405020304" pitchFamily="18" charset="0"/>
                <a:cs typeface="Times New Roman" panose="02020603050405020304" pitchFamily="18" charset="0"/>
              </a:rPr>
              <a:t>based </a:t>
            </a:r>
            <a:r>
              <a:rPr lang="en-US" sz="3200" dirty="0">
                <a:latin typeface="Times New Roman" panose="02020603050405020304" pitchFamily="18" charset="0"/>
                <a:cs typeface="Times New Roman" panose="02020603050405020304" pitchFamily="18" charset="0"/>
              </a:rPr>
              <a:t>imaging. </a:t>
            </a:r>
            <a:r>
              <a:rPr lang="en-US" sz="3200" baseline="30000" dirty="0" smtClean="0">
                <a:latin typeface="Times New Roman" panose="02020603050405020304" pitchFamily="18" charset="0"/>
                <a:cs typeface="Times New Roman" panose="02020603050405020304" pitchFamily="18" charset="0"/>
              </a:rPr>
              <a:t>89</a:t>
            </a:r>
            <a:r>
              <a:rPr lang="en-US" sz="3200" dirty="0" smtClean="0">
                <a:latin typeface="Times New Roman" panose="02020603050405020304" pitchFamily="18" charset="0"/>
                <a:cs typeface="Times New Roman" panose="02020603050405020304" pitchFamily="18" charset="0"/>
              </a:rPr>
              <a:t>Zr </a:t>
            </a:r>
            <a:r>
              <a:rPr lang="en-US" sz="3200" dirty="0">
                <a:latin typeface="Times New Roman" panose="02020603050405020304" pitchFamily="18" charset="0"/>
                <a:cs typeface="Times New Roman" panose="02020603050405020304" pitchFamily="18" charset="0"/>
              </a:rPr>
              <a:t>has favorable physical characteristics for antibody-based imaging, with a half-life of 78.4 </a:t>
            </a:r>
            <a:r>
              <a:rPr lang="en-US" sz="3200" dirty="0" err="1" smtClean="0">
                <a:latin typeface="Times New Roman" panose="02020603050405020304" pitchFamily="18" charset="0"/>
                <a:cs typeface="Times New Roman" panose="02020603050405020304" pitchFamily="18" charset="0"/>
              </a:rPr>
              <a:t>hrs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a relatively low positron energy of 395.5 </a:t>
            </a:r>
            <a:r>
              <a:rPr lang="en-US" sz="3200" dirty="0" err="1">
                <a:latin typeface="Times New Roman" panose="02020603050405020304" pitchFamily="18" charset="0"/>
                <a:cs typeface="Times New Roman" panose="02020603050405020304" pitchFamily="18" charset="0"/>
              </a:rPr>
              <a:t>keV</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The current ligand employed to </a:t>
            </a:r>
            <a:r>
              <a:rPr lang="en-US" sz="3200" baseline="30000" dirty="0" smtClean="0">
                <a:latin typeface="Times New Roman" panose="02020603050405020304" pitchFamily="18" charset="0"/>
                <a:cs typeface="Times New Roman" panose="02020603050405020304" pitchFamily="18" charset="0"/>
              </a:rPr>
              <a:t>89</a:t>
            </a:r>
            <a:r>
              <a:rPr lang="en-US" sz="3200" dirty="0" smtClean="0">
                <a:latin typeface="Times New Roman" panose="02020603050405020304" pitchFamily="18" charset="0"/>
                <a:cs typeface="Times New Roman" panose="02020603050405020304" pitchFamily="18" charset="0"/>
              </a:rPr>
              <a:t>Zr </a:t>
            </a:r>
            <a:r>
              <a:rPr lang="en-US" sz="3200" dirty="0" smtClean="0">
                <a:latin typeface="Times New Roman" panose="02020603050405020304" pitchFamily="18" charset="0"/>
                <a:cs typeface="Times New Roman" panose="02020603050405020304" pitchFamily="18" charset="0"/>
              </a:rPr>
              <a:t>is </a:t>
            </a:r>
            <a:r>
              <a:rPr lang="en-US" sz="3200" dirty="0" err="1" smtClean="0">
                <a:latin typeface="Times New Roman" panose="02020603050405020304" pitchFamily="18" charset="0"/>
                <a:cs typeface="Times New Roman" panose="02020603050405020304" pitchFamily="18" charset="0"/>
              </a:rPr>
              <a:t>Desferrioxamine</a:t>
            </a:r>
            <a:r>
              <a:rPr lang="en-US" sz="3200" dirty="0" smtClean="0">
                <a:latin typeface="Times New Roman" panose="02020603050405020304" pitchFamily="18" charset="0"/>
                <a:cs typeface="Times New Roman" panose="02020603050405020304" pitchFamily="18" charset="0"/>
              </a:rPr>
              <a:t> (DFO), which binds six times through oxygen atoms, leaving two binding sites on the metal exposed to </a:t>
            </a:r>
            <a:r>
              <a:rPr lang="en-US" sz="3200" dirty="0" smtClean="0">
                <a:latin typeface="Times New Roman" panose="02020603050405020304" pitchFamily="18" charset="0"/>
                <a:cs typeface="Times New Roman" panose="02020603050405020304" pitchFamily="18" charset="0"/>
              </a:rPr>
              <a:t>solvent (H</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O). </a:t>
            </a:r>
            <a:r>
              <a:rPr lang="en-US" sz="3200" dirty="0">
                <a:latin typeface="Times New Roman" panose="02020603050405020304" pitchFamily="18" charset="0"/>
                <a:cs typeface="Times New Roman" panose="02020603050405020304" pitchFamily="18" charset="0"/>
              </a:rPr>
              <a:t>Not filling all of the coordination sites on the zirconium metal </a:t>
            </a:r>
            <a:r>
              <a:rPr lang="en-US" sz="3200" dirty="0" smtClean="0">
                <a:latin typeface="Times New Roman" panose="02020603050405020304" pitchFamily="18" charset="0"/>
                <a:cs typeface="Times New Roman" panose="02020603050405020304" pitchFamily="18" charset="0"/>
              </a:rPr>
              <a:t>creates instability in </a:t>
            </a:r>
            <a:r>
              <a:rPr lang="en-US" sz="3200" dirty="0">
                <a:latin typeface="Times New Roman" panose="02020603050405020304" pitchFamily="18" charset="0"/>
                <a:cs typeface="Times New Roman" panose="02020603050405020304" pitchFamily="18" charset="0"/>
              </a:rPr>
              <a:t>the </a:t>
            </a:r>
            <a:r>
              <a:rPr lang="en-US" sz="3200" dirty="0" smtClean="0">
                <a:latin typeface="Times New Roman" panose="02020603050405020304" pitchFamily="18" charset="0"/>
                <a:cs typeface="Times New Roman" panose="02020603050405020304" pitchFamily="18" charset="0"/>
              </a:rPr>
              <a:t>complex</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will result in demetallation.</a:t>
            </a:r>
            <a:r>
              <a:rPr lang="en-US" sz="3200" baseline="30000" dirty="0">
                <a:latin typeface="Times New Roman" panose="02020603050405020304" pitchFamily="18" charset="0"/>
                <a:cs typeface="Times New Roman" panose="02020603050405020304" pitchFamily="18" charset="0"/>
              </a:rPr>
              <a:t>3</a:t>
            </a:r>
            <a:r>
              <a:rPr lang="en-US" sz="3200" dirty="0">
                <a:latin typeface="Times New Roman" panose="02020603050405020304" pitchFamily="18" charset="0"/>
                <a:cs typeface="Times New Roman" panose="02020603050405020304" pitchFamily="18" charset="0"/>
              </a:rPr>
              <a:t> To combat this, a better ligand can be designed and </a:t>
            </a:r>
            <a:r>
              <a:rPr lang="en-US" sz="3200" dirty="0" smtClean="0">
                <a:latin typeface="Times New Roman" panose="02020603050405020304" pitchFamily="18" charset="0"/>
                <a:cs typeface="Times New Roman" panose="02020603050405020304" pitchFamily="18" charset="0"/>
              </a:rPr>
              <a:t>synthesized; a </a:t>
            </a:r>
            <a:r>
              <a:rPr lang="en-US" sz="3200" dirty="0">
                <a:latin typeface="Times New Roman" panose="02020603050405020304" pitchFamily="18" charset="0"/>
                <a:cs typeface="Times New Roman" panose="02020603050405020304" pitchFamily="18" charset="0"/>
              </a:rPr>
              <a:t>ligand that will fill all eight binding sites on Zr</a:t>
            </a:r>
            <a:r>
              <a:rPr lang="en-US" sz="3200" baseline="30000" dirty="0">
                <a:latin typeface="Times New Roman" panose="02020603050405020304" pitchFamily="18" charset="0"/>
                <a:cs typeface="Times New Roman" panose="02020603050405020304" pitchFamily="18" charset="0"/>
              </a:rPr>
              <a:t>+4</a:t>
            </a:r>
            <a:r>
              <a:rPr lang="en-US" sz="3200" dirty="0">
                <a:latin typeface="Times New Roman" panose="02020603050405020304" pitchFamily="18" charset="0"/>
                <a:cs typeface="Times New Roman" panose="02020603050405020304" pitchFamily="18" charset="0"/>
              </a:rPr>
              <a:t>, creating a stronger chelate effect. </a:t>
            </a:r>
            <a:r>
              <a:rPr lang="en-US" sz="3200" dirty="0" smtClean="0">
                <a:latin typeface="Times New Roman" panose="02020603050405020304" pitchFamily="18" charset="0"/>
                <a:cs typeface="Times New Roman" panose="02020603050405020304" pitchFamily="18" charset="0"/>
              </a:rPr>
              <a:t>This will be done by attaching </a:t>
            </a:r>
            <a:r>
              <a:rPr lang="en-US" sz="3200" dirty="0" err="1" smtClean="0">
                <a:latin typeface="Times New Roman" panose="02020603050405020304" pitchFamily="18" charset="0"/>
                <a:cs typeface="Times New Roman" panose="02020603050405020304" pitchFamily="18" charset="0"/>
              </a:rPr>
              <a:t>aminomalonic</a:t>
            </a:r>
            <a:r>
              <a:rPr lang="en-US" sz="3200" dirty="0" smtClean="0">
                <a:latin typeface="Times New Roman" panose="02020603050405020304" pitchFamily="18" charset="0"/>
                <a:cs typeface="Times New Roman" panose="02020603050405020304" pitchFamily="18" charset="0"/>
              </a:rPr>
              <a:t> acid, which will be synthesized by the hydrolysis of dimethyl </a:t>
            </a:r>
            <a:r>
              <a:rPr lang="en-US" sz="3200" dirty="0" err="1" smtClean="0">
                <a:latin typeface="Times New Roman" panose="02020603050405020304" pitchFamily="18" charset="0"/>
                <a:cs typeface="Times New Roman" panose="02020603050405020304" pitchFamily="18" charset="0"/>
              </a:rPr>
              <a:t>aminomalonate</a:t>
            </a:r>
            <a:r>
              <a:rPr lang="en-US" sz="3200" dirty="0" smtClean="0">
                <a:latin typeface="Times New Roman" panose="02020603050405020304" pitchFamily="18" charset="0"/>
                <a:cs typeface="Times New Roman" panose="02020603050405020304" pitchFamily="18" charset="0"/>
              </a:rPr>
              <a:t>, to the existing DFO ligand by </a:t>
            </a:r>
            <a:r>
              <a:rPr lang="en-US" sz="3200" dirty="0" smtClean="0">
                <a:latin typeface="Times New Roman" panose="02020603050405020304" pitchFamily="18" charset="0"/>
                <a:cs typeface="Times New Roman" panose="02020603050405020304" pitchFamily="18" charset="0"/>
              </a:rPr>
              <a:t>HATU </a:t>
            </a:r>
            <a:r>
              <a:rPr lang="en-US" sz="3200" dirty="0" smtClean="0">
                <a:latin typeface="Times New Roman" panose="02020603050405020304" pitchFamily="18" charset="0"/>
                <a:cs typeface="Times New Roman" panose="02020603050405020304" pitchFamily="18" charset="0"/>
              </a:rPr>
              <a:t>Coupling reaction. </a:t>
            </a:r>
            <a:r>
              <a:rPr lang="en-US" sz="3200" dirty="0">
                <a:latin typeface="Times New Roman" panose="02020603050405020304" pitchFamily="18" charset="0"/>
                <a:cs typeface="Times New Roman" panose="02020603050405020304" pitchFamily="18" charset="0"/>
              </a:rPr>
              <a:t>This will result in an </a:t>
            </a:r>
            <a:r>
              <a:rPr lang="en-US" sz="3200" dirty="0" err="1">
                <a:latin typeface="Times New Roman" panose="02020603050405020304" pitchFamily="18" charset="0"/>
                <a:cs typeface="Times New Roman" panose="02020603050405020304" pitchFamily="18" charset="0"/>
              </a:rPr>
              <a:t>octadentate</a:t>
            </a:r>
            <a:r>
              <a:rPr lang="en-US" sz="3200" dirty="0">
                <a:latin typeface="Times New Roman" panose="02020603050405020304" pitchFamily="18" charset="0"/>
                <a:cs typeface="Times New Roman" panose="02020603050405020304" pitchFamily="18" charset="0"/>
              </a:rPr>
              <a:t> ligand, yielding a greater chelate effect and an ideal binding agent. </a:t>
            </a:r>
            <a:r>
              <a:rPr lang="en-US" sz="3200" dirty="0" smtClean="0">
                <a:latin typeface="Times New Roman" panose="02020603050405020304" pitchFamily="18" charset="0"/>
                <a:cs typeface="Times New Roman" panose="02020603050405020304" pitchFamily="18" charset="0"/>
              </a:rPr>
              <a:t>If successful, this </a:t>
            </a:r>
            <a:r>
              <a:rPr lang="en-US" sz="3200" dirty="0">
                <a:latin typeface="Times New Roman" panose="02020603050405020304" pitchFamily="18" charset="0"/>
                <a:cs typeface="Times New Roman" panose="02020603050405020304" pitchFamily="18" charset="0"/>
              </a:rPr>
              <a:t>ligand will minimize the release of free zirconium ions targeting the bones of </a:t>
            </a:r>
            <a:r>
              <a:rPr lang="en-US" sz="3200" dirty="0" smtClean="0">
                <a:latin typeface="Times New Roman" panose="02020603050405020304" pitchFamily="18" charset="0"/>
                <a:cs typeface="Times New Roman" panose="02020603050405020304" pitchFamily="18" charset="0"/>
              </a:rPr>
              <a:t>organisms, </a:t>
            </a:r>
            <a:r>
              <a:rPr lang="en-US" sz="3200" dirty="0">
                <a:latin typeface="Times New Roman" panose="02020603050405020304" pitchFamily="18" charset="0"/>
                <a:cs typeface="Times New Roman" panose="02020603050405020304" pitchFamily="18" charset="0"/>
              </a:rPr>
              <a:t>providing a safer way of utilizing PET scans</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1114586" y="21715560"/>
            <a:ext cx="11687014" cy="10618291"/>
          </a:xfrm>
          <a:prstGeom prst="rect">
            <a:avLst/>
          </a:prstGeom>
          <a:solidFill>
            <a:schemeClr val="bg1"/>
          </a:solidFill>
        </p:spPr>
        <p:txBody>
          <a:bodyPr wrap="square" rtlCol="0">
            <a:spAutoFit/>
          </a:bodyPr>
          <a:lstStyle/>
          <a:p>
            <a:r>
              <a:rPr lang="en-US" sz="5400" b="1" u="sng" dirty="0" smtClean="0">
                <a:latin typeface="Times New Roman" panose="02020603050405020304" pitchFamily="18" charset="0"/>
                <a:cs typeface="Times New Roman" panose="02020603050405020304" pitchFamily="18" charset="0"/>
              </a:rPr>
              <a:t>Experimental</a:t>
            </a:r>
          </a:p>
          <a:p>
            <a:endParaRPr lang="en-US" sz="54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A multistep </a:t>
            </a:r>
            <a:r>
              <a:rPr lang="en-US" sz="3200" dirty="0" smtClean="0">
                <a:latin typeface="Times New Roman" panose="02020603050405020304" pitchFamily="18" charset="0"/>
                <a:cs typeface="Times New Roman" panose="02020603050405020304" pitchFamily="18" charset="0"/>
              </a:rPr>
              <a:t>synthesis was </a:t>
            </a:r>
            <a:r>
              <a:rPr lang="en-US" sz="3200" dirty="0" smtClean="0">
                <a:latin typeface="Times New Roman" panose="02020603050405020304" pitchFamily="18" charset="0"/>
                <a:cs typeface="Times New Roman" panose="02020603050405020304" pitchFamily="18" charset="0"/>
              </a:rPr>
              <a:t>performed starting with dimethyl </a:t>
            </a:r>
            <a:r>
              <a:rPr lang="en-US" sz="3200" dirty="0" err="1" smtClean="0">
                <a:latin typeface="Times New Roman" panose="02020603050405020304" pitchFamily="18" charset="0"/>
                <a:cs typeface="Times New Roman" panose="02020603050405020304" pitchFamily="18" charset="0"/>
              </a:rPr>
              <a:t>aminomalonate</a:t>
            </a:r>
            <a:r>
              <a:rPr lang="en-US" sz="3200" dirty="0" smtClean="0">
                <a:latin typeface="Times New Roman" panose="02020603050405020304" pitchFamily="18" charset="0"/>
                <a:cs typeface="Times New Roman" panose="02020603050405020304" pitchFamily="18" charset="0"/>
              </a:rPr>
              <a:t> (DMA) to yield DFO-8. The hydrolysis of DMA yielded </a:t>
            </a:r>
            <a:r>
              <a:rPr lang="en-US" sz="3200" dirty="0" err="1" smtClean="0">
                <a:latin typeface="Times New Roman" panose="02020603050405020304" pitchFamily="18" charset="0"/>
                <a:cs typeface="Times New Roman" panose="02020603050405020304" pitchFamily="18" charset="0"/>
              </a:rPr>
              <a:t>aminomalonic</a:t>
            </a:r>
            <a:r>
              <a:rPr lang="en-US" sz="3200" dirty="0" smtClean="0">
                <a:latin typeface="Times New Roman" panose="02020603050405020304" pitchFamily="18" charset="0"/>
                <a:cs typeface="Times New Roman" panose="02020603050405020304" pitchFamily="18" charset="0"/>
              </a:rPr>
              <a:t> acid (AMA).  </a:t>
            </a:r>
          </a:p>
          <a:p>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r>
              <a:rPr lang="en-US" sz="3200" b="1" dirty="0" smtClean="0">
                <a:latin typeface="Times New Roman" panose="02020603050405020304" pitchFamily="18" charset="0"/>
                <a:cs typeface="Times New Roman" panose="02020603050405020304" pitchFamily="18" charset="0"/>
              </a:rPr>
              <a:t>Scheme 1</a:t>
            </a:r>
            <a:r>
              <a:rPr lang="en-US"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Hydrolysis </a:t>
            </a:r>
            <a:r>
              <a:rPr lang="en-US" sz="3200" dirty="0" smtClean="0">
                <a:latin typeface="Times New Roman" panose="02020603050405020304" pitchFamily="18" charset="0"/>
                <a:cs typeface="Times New Roman" panose="02020603050405020304" pitchFamily="18" charset="0"/>
              </a:rPr>
              <a:t>of Dimethyl </a:t>
            </a:r>
            <a:r>
              <a:rPr lang="en-US" sz="3200" dirty="0" err="1" smtClean="0">
                <a:latin typeface="Times New Roman" panose="02020603050405020304" pitchFamily="18" charset="0"/>
                <a:cs typeface="Times New Roman" panose="02020603050405020304" pitchFamily="18" charset="0"/>
              </a:rPr>
              <a:t>Aminomalonate</a:t>
            </a:r>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err="1" smtClean="0">
                <a:latin typeface="Times New Roman" panose="02020603050405020304" pitchFamily="18" charset="0"/>
                <a:cs typeface="Times New Roman" panose="02020603050405020304" pitchFamily="18" charset="0"/>
              </a:rPr>
              <a:t>Aminomalonic</a:t>
            </a:r>
            <a:r>
              <a:rPr lang="en-US" sz="3200" dirty="0" smtClean="0">
                <a:latin typeface="Times New Roman" panose="02020603050405020304" pitchFamily="18" charset="0"/>
                <a:cs typeface="Times New Roman" panose="02020603050405020304" pitchFamily="18" charset="0"/>
              </a:rPr>
              <a:t> acid was attached to </a:t>
            </a:r>
            <a:r>
              <a:rPr lang="en-US" sz="3200" dirty="0" err="1" smtClean="0">
                <a:latin typeface="Times New Roman" panose="02020603050405020304" pitchFamily="18" charset="0"/>
                <a:cs typeface="Times New Roman" panose="02020603050405020304" pitchFamily="18" charset="0"/>
              </a:rPr>
              <a:t>Desferrioxamine</a:t>
            </a:r>
            <a:r>
              <a:rPr lang="en-US" sz="3200" dirty="0" smtClean="0">
                <a:latin typeface="Times New Roman" panose="02020603050405020304" pitchFamily="18" charset="0"/>
                <a:cs typeface="Times New Roman" panose="02020603050405020304" pitchFamily="18" charset="0"/>
              </a:rPr>
              <a:t> by </a:t>
            </a:r>
            <a:r>
              <a:rPr lang="en-US" sz="3200" dirty="0" smtClean="0">
                <a:latin typeface="Times New Roman" panose="02020603050405020304" pitchFamily="18" charset="0"/>
                <a:cs typeface="Times New Roman" panose="02020603050405020304" pitchFamily="18" charset="0"/>
              </a:rPr>
              <a:t>HATU </a:t>
            </a:r>
            <a:r>
              <a:rPr lang="en-US" sz="3200" dirty="0" smtClean="0">
                <a:latin typeface="Times New Roman" panose="02020603050405020304" pitchFamily="18" charset="0"/>
                <a:cs typeface="Times New Roman" panose="02020603050405020304" pitchFamily="18" charset="0"/>
              </a:rPr>
              <a:t>Coupling reaction to yield DFO-8.</a:t>
            </a:r>
            <a:endParaRPr lang="en-US" sz="3200" dirty="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Scheme 2. </a:t>
            </a:r>
            <a:r>
              <a:rPr lang="en-US" sz="3200" dirty="0" smtClean="0">
                <a:latin typeface="Times New Roman" panose="02020603050405020304" pitchFamily="18" charset="0"/>
                <a:cs typeface="Times New Roman" panose="02020603050405020304" pitchFamily="18" charset="0"/>
              </a:rPr>
              <a:t>HATU </a:t>
            </a:r>
            <a:r>
              <a:rPr lang="en-US" sz="3200" dirty="0" smtClean="0">
                <a:latin typeface="Times New Roman" panose="02020603050405020304" pitchFamily="18" charset="0"/>
                <a:cs typeface="Times New Roman" panose="02020603050405020304" pitchFamily="18" charset="0"/>
              </a:rPr>
              <a:t>Coupling with DFO and AMA</a:t>
            </a:r>
          </a:p>
        </p:txBody>
      </p:sp>
      <p:sp>
        <p:nvSpPr>
          <p:cNvPr id="31" name="Rectangle 22"/>
          <p:cNvSpPr>
            <a:spLocks noChangeArrowheads="1"/>
          </p:cNvSpPr>
          <p:nvPr/>
        </p:nvSpPr>
        <p:spPr bwMode="auto">
          <a:xfrm>
            <a:off x="24765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2" name="Object 31"/>
          <p:cNvGraphicFramePr>
            <a:graphicFrameLocks noChangeAspect="1"/>
          </p:cNvGraphicFramePr>
          <p:nvPr>
            <p:extLst>
              <p:ext uri="{D42A27DB-BD31-4B8C-83A1-F6EECF244321}">
                <p14:modId xmlns:p14="http://schemas.microsoft.com/office/powerpoint/2010/main" val="117547823"/>
              </p:ext>
            </p:extLst>
          </p:nvPr>
        </p:nvGraphicFramePr>
        <p:xfrm>
          <a:off x="1705070" y="25355726"/>
          <a:ext cx="6185718" cy="1498512"/>
        </p:xfrm>
        <a:graphic>
          <a:graphicData uri="http://schemas.openxmlformats.org/presentationml/2006/ole">
            <mc:AlternateContent xmlns:mc="http://schemas.openxmlformats.org/markup-compatibility/2006">
              <mc:Choice xmlns:v="urn:schemas-microsoft-com:vml" Requires="v">
                <p:oleObj spid="_x0000_s1365" name="CS ChemDraw Drawing" r:id="rId5" imgW="4722427" imgH="1132161" progId="ChemDraw.Document.6.0">
                  <p:embed/>
                </p:oleObj>
              </mc:Choice>
              <mc:Fallback>
                <p:oleObj name="CS ChemDraw Drawing" r:id="rId5" imgW="4722427" imgH="1132161" progId="ChemDraw.Document.6.0">
                  <p:embed/>
                  <p:pic>
                    <p:nvPicPr>
                      <p:cNvPr id="0" name="Object 2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5070" y="25355726"/>
                        <a:ext cx="6185718" cy="1498512"/>
                      </a:xfrm>
                      <a:prstGeom prst="rect">
                        <a:avLst/>
                      </a:prstGeom>
                      <a:noFill/>
                    </p:spPr>
                  </p:pic>
                </p:oleObj>
              </mc:Fallback>
            </mc:AlternateContent>
          </a:graphicData>
        </a:graphic>
      </p:graphicFrame>
      <p:graphicFrame>
        <p:nvGraphicFramePr>
          <p:cNvPr id="35" name="Object 34"/>
          <p:cNvGraphicFramePr>
            <a:graphicFrameLocks noChangeAspect="1"/>
          </p:cNvGraphicFramePr>
          <p:nvPr>
            <p:extLst>
              <p:ext uri="{D42A27DB-BD31-4B8C-83A1-F6EECF244321}">
                <p14:modId xmlns:p14="http://schemas.microsoft.com/office/powerpoint/2010/main" val="1028244954"/>
              </p:ext>
            </p:extLst>
          </p:nvPr>
        </p:nvGraphicFramePr>
        <p:xfrm>
          <a:off x="8435369" y="25269371"/>
          <a:ext cx="2054140" cy="1498512"/>
        </p:xfrm>
        <a:graphic>
          <a:graphicData uri="http://schemas.openxmlformats.org/presentationml/2006/ole">
            <mc:AlternateContent xmlns:mc="http://schemas.openxmlformats.org/markup-compatibility/2006">
              <mc:Choice xmlns:v="urn:schemas-microsoft-com:vml" Requires="v">
                <p:oleObj spid="_x0000_s1366" name="CS ChemDraw Drawing" r:id="rId7" imgW="1549153" imgH="1130191" progId="ChemDraw.Document.6.0">
                  <p:embed/>
                </p:oleObj>
              </mc:Choice>
              <mc:Fallback>
                <p:oleObj name="CS ChemDraw Drawing" r:id="rId7" imgW="1549153" imgH="1130191" progId="ChemDraw.Document.6.0">
                  <p:embed/>
                  <p:pic>
                    <p:nvPicPr>
                      <p:cNvPr id="0" name=""/>
                      <p:cNvPicPr/>
                      <p:nvPr/>
                    </p:nvPicPr>
                    <p:blipFill>
                      <a:blip r:embed="rId8"/>
                      <a:stretch>
                        <a:fillRect/>
                      </a:stretch>
                    </p:blipFill>
                    <p:spPr>
                      <a:xfrm>
                        <a:off x="8435369" y="25269371"/>
                        <a:ext cx="2054140" cy="1498512"/>
                      </a:xfrm>
                      <a:prstGeom prst="rect">
                        <a:avLst/>
                      </a:prstGeom>
                    </p:spPr>
                  </p:pic>
                </p:oleObj>
              </mc:Fallback>
            </mc:AlternateContent>
          </a:graphicData>
        </a:graphic>
      </p:graphicFrame>
      <p:sp>
        <p:nvSpPr>
          <p:cNvPr id="36" name="Rectangle 30"/>
          <p:cNvSpPr>
            <a:spLocks noChangeArrowheads="1"/>
          </p:cNvSpPr>
          <p:nvPr/>
        </p:nvSpPr>
        <p:spPr bwMode="auto">
          <a:xfrm>
            <a:off x="342211" y="147198"/>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8" name="TextBox 37"/>
          <p:cNvSpPr txBox="1"/>
          <p:nvPr/>
        </p:nvSpPr>
        <p:spPr>
          <a:xfrm>
            <a:off x="28515184" y="5718230"/>
            <a:ext cx="14474313" cy="5693866"/>
          </a:xfrm>
          <a:prstGeom prst="rect">
            <a:avLst/>
          </a:prstGeom>
          <a:solidFill>
            <a:schemeClr val="bg1"/>
          </a:solidFill>
        </p:spPr>
        <p:txBody>
          <a:bodyPr wrap="square" rtlCol="0">
            <a:spAutoFit/>
          </a:bodyPr>
          <a:lstStyle/>
          <a:p>
            <a:r>
              <a:rPr lang="en-US" sz="5400" b="1" u="sng" dirty="0" smtClean="0">
                <a:latin typeface="Times New Roman" panose="02020603050405020304" pitchFamily="18" charset="0"/>
                <a:cs typeface="Times New Roman" panose="02020603050405020304" pitchFamily="18" charset="0"/>
              </a:rPr>
              <a:t>Results and Discussion</a:t>
            </a:r>
          </a:p>
          <a:p>
            <a:endParaRPr lang="en-US" sz="5400" b="1" u="sng" dirty="0">
              <a:latin typeface="Times New Roman" panose="02020603050405020304" pitchFamily="18" charset="0"/>
              <a:cs typeface="Times New Roman" panose="02020603050405020304" pitchFamily="18" charset="0"/>
            </a:endParaRPr>
          </a:p>
          <a:p>
            <a:r>
              <a:rPr lang="en-US" sz="3200" dirty="0" err="1" smtClean="0">
                <a:latin typeface="Times New Roman" panose="02020603050405020304" pitchFamily="18" charset="0"/>
                <a:cs typeface="Times New Roman" panose="02020603050405020304" pitchFamily="18" charset="0"/>
              </a:rPr>
              <a:t>Aminomalonic</a:t>
            </a:r>
            <a:r>
              <a:rPr lang="en-US" sz="3200" dirty="0" smtClean="0">
                <a:latin typeface="Times New Roman" panose="02020603050405020304" pitchFamily="18" charset="0"/>
                <a:cs typeface="Times New Roman" panose="02020603050405020304" pitchFamily="18" charset="0"/>
              </a:rPr>
              <a:t> acid was recovered with </a:t>
            </a:r>
            <a:r>
              <a:rPr lang="en-US" sz="3200" dirty="0" smtClean="0">
                <a:latin typeface="Times New Roman" panose="02020603050405020304" pitchFamily="18" charset="0"/>
                <a:cs typeface="Times New Roman" panose="02020603050405020304" pitchFamily="18" charset="0"/>
              </a:rPr>
              <a:t>an </a:t>
            </a:r>
            <a:r>
              <a:rPr lang="en-US" sz="3200" dirty="0" smtClean="0">
                <a:latin typeface="Times New Roman" panose="02020603050405020304" pitchFamily="18" charset="0"/>
                <a:cs typeface="Times New Roman" panose="02020603050405020304" pitchFamily="18" charset="0"/>
              </a:rPr>
              <a:t>82% yield. </a:t>
            </a:r>
            <a:r>
              <a:rPr lang="en-US" sz="3200" baseline="30000" dirty="0" smtClean="0">
                <a:latin typeface="Times New Roman" panose="02020603050405020304" pitchFamily="18" charset="0"/>
                <a:cs typeface="Times New Roman" panose="02020603050405020304" pitchFamily="18" charset="0"/>
              </a:rPr>
              <a:t>1</a:t>
            </a:r>
            <a:r>
              <a:rPr lang="en-US" sz="3200" dirty="0" smtClean="0">
                <a:latin typeface="Times New Roman" panose="02020603050405020304" pitchFamily="18" charset="0"/>
                <a:cs typeface="Times New Roman" panose="02020603050405020304" pitchFamily="18" charset="0"/>
              </a:rPr>
              <a:t>H NMR reveals a 3:1 ratio of starting material to product. </a:t>
            </a:r>
            <a:r>
              <a:rPr lang="en-US" sz="3200" baseline="30000" dirty="0" smtClean="0">
                <a:latin typeface="Times New Roman" panose="02020603050405020304" pitchFamily="18" charset="0"/>
                <a:cs typeface="Times New Roman" panose="02020603050405020304" pitchFamily="18" charset="0"/>
              </a:rPr>
              <a:t>13</a:t>
            </a:r>
            <a:r>
              <a:rPr lang="en-US" sz="3200" dirty="0" smtClean="0">
                <a:latin typeface="Times New Roman" panose="02020603050405020304" pitchFamily="18" charset="0"/>
                <a:cs typeface="Times New Roman" panose="02020603050405020304" pitchFamily="18" charset="0"/>
              </a:rPr>
              <a:t>C NMR illustrates three peaks, suggesting that only one side of the molecule was protonated. IR spectrum suggests </a:t>
            </a:r>
            <a:r>
              <a:rPr lang="en-US" sz="3200" dirty="0" err="1" smtClean="0">
                <a:latin typeface="Times New Roman" panose="02020603050405020304" pitchFamily="18" charset="0"/>
                <a:cs typeface="Times New Roman" panose="02020603050405020304" pitchFamily="18" charset="0"/>
              </a:rPr>
              <a:t>aminomalonic</a:t>
            </a:r>
            <a:r>
              <a:rPr lang="en-US" sz="3200" dirty="0" smtClean="0">
                <a:latin typeface="Times New Roman" panose="02020603050405020304" pitchFamily="18" charset="0"/>
                <a:cs typeface="Times New Roman" panose="02020603050405020304" pitchFamily="18" charset="0"/>
              </a:rPr>
              <a:t> acid was successfully prepared as the carbonyl of the carboxylic acid is shifted more </a:t>
            </a:r>
            <a:r>
              <a:rPr lang="en-US" sz="3200" dirty="0" err="1" smtClean="0">
                <a:latin typeface="Times New Roman" panose="02020603050405020304" pitchFamily="18" charset="0"/>
                <a:cs typeface="Times New Roman" panose="02020603050405020304" pitchFamily="18" charset="0"/>
              </a:rPr>
              <a:t>upfield</a:t>
            </a:r>
            <a:r>
              <a:rPr lang="en-US" sz="3200" dirty="0" smtClean="0">
                <a:latin typeface="Times New Roman" panose="02020603050405020304" pitchFamily="18" charset="0"/>
                <a:cs typeface="Times New Roman" panose="02020603050405020304" pitchFamily="18" charset="0"/>
              </a:rPr>
              <a:t> than the carbonyl of the ester. </a:t>
            </a:r>
          </a:p>
          <a:p>
            <a:r>
              <a:rPr lang="en-US" sz="3200" dirty="0" smtClean="0">
                <a:latin typeface="Times New Roman" panose="02020603050405020304" pitchFamily="18" charset="0"/>
                <a:cs typeface="Times New Roman" panose="02020603050405020304" pitchFamily="18" charset="0"/>
              </a:rPr>
              <a:t>DFO-8 was recovered with a 61% yield. MALDI TOF mass spectroscopy </a:t>
            </a:r>
            <a:r>
              <a:rPr lang="en-US" sz="3200" dirty="0" smtClean="0">
                <a:latin typeface="Times New Roman" panose="02020603050405020304" pitchFamily="18" charset="0"/>
                <a:cs typeface="Times New Roman" panose="02020603050405020304" pitchFamily="18" charset="0"/>
              </a:rPr>
              <a:t>shows a </a:t>
            </a:r>
            <a:r>
              <a:rPr lang="en-US" sz="3200" dirty="0" smtClean="0">
                <a:latin typeface="Times New Roman" panose="02020603050405020304" pitchFamily="18" charset="0"/>
                <a:cs typeface="Times New Roman" panose="02020603050405020304" pitchFamily="18" charset="0"/>
              </a:rPr>
              <a:t>major peak of a </a:t>
            </a:r>
            <a:r>
              <a:rPr lang="en-US" sz="3200" dirty="0" smtClean="0">
                <a:latin typeface="Times New Roman" panose="02020603050405020304" pitchFamily="18" charset="0"/>
                <a:cs typeface="Times New Roman" panose="02020603050405020304" pitchFamily="18" charset="0"/>
              </a:rPr>
              <a:t>molecular </a:t>
            </a:r>
            <a:r>
              <a:rPr lang="en-US" sz="3200" smtClean="0">
                <a:latin typeface="Times New Roman" panose="02020603050405020304" pitchFamily="18" charset="0"/>
                <a:cs typeface="Times New Roman" panose="02020603050405020304" pitchFamily="18" charset="0"/>
              </a:rPr>
              <a:t>weight (MW) </a:t>
            </a:r>
            <a:r>
              <a:rPr lang="en-US" sz="3200" dirty="0" smtClean="0">
                <a:latin typeface="Times New Roman" panose="02020603050405020304" pitchFamily="18" charset="0"/>
                <a:cs typeface="Times New Roman" panose="02020603050405020304" pitchFamily="18" charset="0"/>
              </a:rPr>
              <a:t>of 660, matching the </a:t>
            </a:r>
            <a:r>
              <a:rPr lang="en-US" sz="3200" smtClean="0">
                <a:latin typeface="Times New Roman" panose="02020603050405020304" pitchFamily="18" charset="0"/>
                <a:cs typeface="Times New Roman" panose="02020603050405020304" pitchFamily="18" charset="0"/>
              </a:rPr>
              <a:t>predicted </a:t>
            </a:r>
            <a:r>
              <a:rPr lang="en-US" sz="3200" smtClean="0">
                <a:latin typeface="Times New Roman" panose="02020603050405020304" pitchFamily="18" charset="0"/>
                <a:cs typeface="Times New Roman" panose="02020603050405020304" pitchFamily="18" charset="0"/>
              </a:rPr>
              <a:t>MW </a:t>
            </a:r>
            <a:r>
              <a:rPr lang="en-US" sz="3200" dirty="0" smtClean="0">
                <a:latin typeface="Times New Roman" panose="02020603050405020304" pitchFamily="18" charset="0"/>
                <a:cs typeface="Times New Roman" panose="02020603050405020304" pitchFamily="18" charset="0"/>
              </a:rPr>
              <a:t>of the desired product. </a:t>
            </a:r>
            <a:endParaRPr lang="en-US" sz="3200" dirty="0">
              <a:latin typeface="Times New Roman" panose="02020603050405020304" pitchFamily="18" charset="0"/>
              <a:cs typeface="Times New Roman" panose="02020603050405020304" pitchFamily="18" charset="0"/>
            </a:endParaRPr>
          </a:p>
        </p:txBody>
      </p:sp>
      <p:sp>
        <p:nvSpPr>
          <p:cNvPr id="42" name="TextBox 41"/>
          <p:cNvSpPr txBox="1"/>
          <p:nvPr/>
        </p:nvSpPr>
        <p:spPr>
          <a:xfrm>
            <a:off x="28518875" y="25846898"/>
            <a:ext cx="14470625" cy="7171194"/>
          </a:xfrm>
          <a:prstGeom prst="rect">
            <a:avLst/>
          </a:prstGeom>
          <a:solidFill>
            <a:schemeClr val="bg1"/>
          </a:solidFill>
        </p:spPr>
        <p:txBody>
          <a:bodyPr wrap="square" rtlCol="0">
            <a:spAutoFit/>
          </a:bodyPr>
          <a:lstStyle/>
          <a:p>
            <a:pPr lvl="0"/>
            <a:r>
              <a:rPr lang="en-US" sz="5400" b="1" u="sng" dirty="0" smtClean="0">
                <a:latin typeface="Times New Roman" panose="02020603050405020304" pitchFamily="18" charset="0"/>
                <a:cs typeface="Times New Roman" panose="02020603050405020304" pitchFamily="18" charset="0"/>
              </a:rPr>
              <a:t>References</a:t>
            </a:r>
          </a:p>
          <a:p>
            <a:pPr lvl="0"/>
            <a:endParaRPr lang="en-US" sz="5400" b="1" dirty="0" smtClean="0">
              <a:latin typeface="Times New Roman" panose="02020603050405020304" pitchFamily="18" charset="0"/>
              <a:cs typeface="Times New Roman" panose="02020603050405020304" pitchFamily="18" charset="0"/>
            </a:endParaRPr>
          </a:p>
          <a:p>
            <a:pPr lvl="0"/>
            <a:r>
              <a:rPr lang="en-US" sz="3200" dirty="0" smtClean="0">
                <a:latin typeface="Times New Roman" panose="02020603050405020304" pitchFamily="18" charset="0"/>
                <a:cs typeface="Times New Roman" panose="02020603050405020304" pitchFamily="18" charset="0"/>
              </a:rPr>
              <a:t>1. Thaddeus </a:t>
            </a:r>
            <a:r>
              <a:rPr lang="en-US" sz="3200" dirty="0">
                <a:latin typeface="Times New Roman" panose="02020603050405020304" pitchFamily="18" charset="0"/>
                <a:cs typeface="Times New Roman" panose="02020603050405020304" pitchFamily="18" charset="0"/>
              </a:rPr>
              <a:t>J. </a:t>
            </a:r>
            <a:r>
              <a:rPr lang="en-US" sz="3200" dirty="0" err="1">
                <a:latin typeface="Times New Roman" panose="02020603050405020304" pitchFamily="18" charset="0"/>
                <a:cs typeface="Times New Roman" panose="02020603050405020304" pitchFamily="18" charset="0"/>
              </a:rPr>
              <a:t>Wadas</a:t>
            </a:r>
            <a:r>
              <a:rPr lang="en-US" sz="3200" dirty="0">
                <a:latin typeface="Times New Roman" panose="02020603050405020304" pitchFamily="18" charset="0"/>
                <a:cs typeface="Times New Roman" panose="02020603050405020304" pitchFamily="18" charset="0"/>
              </a:rPr>
              <a:t>, Edward H. Wong, Gary R. Weisman, Carolyn J. </a:t>
            </a:r>
            <a:r>
              <a:rPr lang="en-US" sz="3200" dirty="0" smtClean="0">
                <a:latin typeface="Times New Roman" panose="02020603050405020304" pitchFamily="18" charset="0"/>
                <a:cs typeface="Times New Roman" panose="02020603050405020304" pitchFamily="18" charset="0"/>
              </a:rPr>
              <a:t>Anderson; Coordinating </a:t>
            </a:r>
            <a:r>
              <a:rPr lang="en-US" sz="3200" dirty="0" err="1">
                <a:latin typeface="Times New Roman" panose="02020603050405020304" pitchFamily="18" charset="0"/>
                <a:cs typeface="Times New Roman" panose="02020603050405020304" pitchFamily="18" charset="0"/>
              </a:rPr>
              <a:t>Radiometals</a:t>
            </a:r>
            <a:r>
              <a:rPr lang="en-US" sz="3200" dirty="0">
                <a:latin typeface="Times New Roman" panose="02020603050405020304" pitchFamily="18" charset="0"/>
                <a:cs typeface="Times New Roman" panose="02020603050405020304" pitchFamily="18" charset="0"/>
              </a:rPr>
              <a:t> of Copper, Gallium, Indium, Yttrium and Zirconium for </a:t>
            </a:r>
            <a:r>
              <a:rPr lang="en-US" sz="3200" dirty="0" smtClean="0">
                <a:latin typeface="Times New Roman" panose="02020603050405020304" pitchFamily="18" charset="0"/>
                <a:cs typeface="Times New Roman" panose="02020603050405020304" pitchFamily="18" charset="0"/>
              </a:rPr>
              <a:t>PET and </a:t>
            </a:r>
            <a:r>
              <a:rPr lang="en-US" sz="3200" dirty="0">
                <a:latin typeface="Times New Roman" panose="02020603050405020304" pitchFamily="18" charset="0"/>
                <a:cs typeface="Times New Roman" panose="02020603050405020304" pitchFamily="18" charset="0"/>
              </a:rPr>
              <a:t>SPECT Imaging of Diseases. </a:t>
            </a:r>
            <a:r>
              <a:rPr lang="en-US" sz="3200" i="1" dirty="0">
                <a:latin typeface="Times New Roman" panose="02020603050405020304" pitchFamily="18" charset="0"/>
                <a:cs typeface="Times New Roman" panose="02020603050405020304" pitchFamily="18" charset="0"/>
              </a:rPr>
              <a:t>Chemical Reviews</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2010</a:t>
            </a:r>
            <a:r>
              <a:rPr lang="en-US" sz="3200" dirty="0">
                <a:latin typeface="Times New Roman" panose="02020603050405020304" pitchFamily="18" charset="0"/>
                <a:cs typeface="Times New Roman" panose="02020603050405020304" pitchFamily="18" charset="0"/>
              </a:rPr>
              <a:t>, 110, (5</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lvl="0"/>
            <a:r>
              <a:rPr lang="en-US" sz="3200" dirty="0" smtClean="0">
                <a:latin typeface="Times New Roman" panose="02020603050405020304" pitchFamily="18" charset="0"/>
                <a:cs typeface="Times New Roman" panose="02020603050405020304" pitchFamily="18" charset="0"/>
              </a:rPr>
              <a:t>2. Positron </a:t>
            </a:r>
            <a:r>
              <a:rPr lang="en-US" sz="3200" dirty="0">
                <a:latin typeface="Times New Roman" panose="02020603050405020304" pitchFamily="18" charset="0"/>
                <a:cs typeface="Times New Roman" panose="02020603050405020304" pitchFamily="18" charset="0"/>
              </a:rPr>
              <a:t>Emission Tomography (PET) Scan | Cleveland Clinic. </a:t>
            </a:r>
            <a:r>
              <a:rPr lang="en-US" sz="3200" i="1" dirty="0">
                <a:latin typeface="Times New Roman" panose="02020603050405020304" pitchFamily="18" charset="0"/>
                <a:cs typeface="Times New Roman" panose="02020603050405020304" pitchFamily="18" charset="0"/>
              </a:rPr>
              <a:t>Cleveland Clinic</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2014</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lvl="0"/>
            <a:r>
              <a:rPr lang="en-US" sz="3200" dirty="0" smtClean="0">
                <a:latin typeface="Times New Roman" panose="02020603050405020304" pitchFamily="18" charset="0"/>
                <a:cs typeface="Times New Roman" panose="02020603050405020304" pitchFamily="18" charset="0"/>
              </a:rPr>
              <a:t>3. Melissa </a:t>
            </a:r>
            <a:r>
              <a:rPr lang="en-US" sz="3200" dirty="0">
                <a:latin typeface="Times New Roman" panose="02020603050405020304" pitchFamily="18" charset="0"/>
                <a:cs typeface="Times New Roman" panose="02020603050405020304" pitchFamily="18" charset="0"/>
              </a:rPr>
              <a:t>A. Deri, Brian M. </a:t>
            </a:r>
            <a:r>
              <a:rPr lang="en-US" sz="3200" dirty="0" err="1">
                <a:latin typeface="Times New Roman" panose="02020603050405020304" pitchFamily="18" charset="0"/>
                <a:cs typeface="Times New Roman" panose="02020603050405020304" pitchFamily="18" charset="0"/>
              </a:rPr>
              <a:t>Zeglis</a:t>
            </a:r>
            <a:r>
              <a:rPr lang="en-US" sz="3200" dirty="0">
                <a:latin typeface="Times New Roman" panose="02020603050405020304" pitchFamily="18" charset="0"/>
                <a:cs typeface="Times New Roman" panose="02020603050405020304" pitchFamily="18" charset="0"/>
              </a:rPr>
              <a:t>, Lynn C. </a:t>
            </a:r>
            <a:r>
              <a:rPr lang="en-US" sz="3200" dirty="0" err="1">
                <a:latin typeface="Times New Roman" panose="02020603050405020304" pitchFamily="18" charset="0"/>
                <a:cs typeface="Times New Roman" panose="02020603050405020304" pitchFamily="18" charset="0"/>
              </a:rPr>
              <a:t>Francesconi</a:t>
            </a:r>
            <a:r>
              <a:rPr lang="en-US" sz="3200" dirty="0">
                <a:latin typeface="Times New Roman" panose="02020603050405020304" pitchFamily="18" charset="0"/>
                <a:cs typeface="Times New Roman" panose="02020603050405020304" pitchFamily="18" charset="0"/>
              </a:rPr>
              <a:t>, Jason S. Lewis; PET Imaging with </a:t>
            </a:r>
            <a:r>
              <a:rPr lang="en-US" sz="3200" dirty="0" smtClean="0">
                <a:latin typeface="Times New Roman" panose="02020603050405020304" pitchFamily="18" charset="0"/>
                <a:cs typeface="Times New Roman" panose="02020603050405020304" pitchFamily="18" charset="0"/>
              </a:rPr>
              <a:t> </a:t>
            </a:r>
            <a:r>
              <a:rPr lang="en-US" sz="3200" baseline="30000" dirty="0" smtClean="0">
                <a:latin typeface="Times New Roman" panose="02020603050405020304" pitchFamily="18" charset="0"/>
                <a:cs typeface="Times New Roman" panose="02020603050405020304" pitchFamily="18" charset="0"/>
              </a:rPr>
              <a:t>89</a:t>
            </a:r>
            <a:r>
              <a:rPr lang="en-US" sz="3200" dirty="0" smtClean="0">
                <a:latin typeface="Times New Roman" panose="02020603050405020304" pitchFamily="18" charset="0"/>
                <a:cs typeface="Times New Roman" panose="02020603050405020304" pitchFamily="18" charset="0"/>
              </a:rPr>
              <a:t>Zr</a:t>
            </a:r>
            <a:r>
              <a:rPr lang="en-US" sz="3200" dirty="0">
                <a:latin typeface="Times New Roman" panose="02020603050405020304" pitchFamily="18" charset="0"/>
                <a:cs typeface="Times New Roman" panose="02020603050405020304" pitchFamily="18" charset="0"/>
              </a:rPr>
              <a:t>: From Radiochemistry to the Clinic. </a:t>
            </a:r>
            <a:r>
              <a:rPr lang="en-US" sz="3200" i="1" dirty="0">
                <a:latin typeface="Times New Roman" panose="02020603050405020304" pitchFamily="18" charset="0"/>
                <a:cs typeface="Times New Roman" panose="02020603050405020304" pitchFamily="18" charset="0"/>
              </a:rPr>
              <a:t>Nuclear Medicine and Biology</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2013</a:t>
            </a:r>
            <a:r>
              <a:rPr lang="en-US" sz="3200" dirty="0">
                <a:latin typeface="Times New Roman" panose="02020603050405020304" pitchFamily="18" charset="0"/>
                <a:cs typeface="Times New Roman" panose="02020603050405020304" pitchFamily="18" charset="0"/>
              </a:rPr>
              <a:t>. (3-14</a:t>
            </a:r>
            <a:r>
              <a:rPr lang="en-US" sz="3200" dirty="0" smtClean="0">
                <a:latin typeface="Times New Roman" panose="02020603050405020304" pitchFamily="18" charset="0"/>
                <a:cs typeface="Times New Roman" panose="02020603050405020304" pitchFamily="18" charset="0"/>
              </a:rPr>
              <a:t>).</a:t>
            </a:r>
          </a:p>
          <a:p>
            <a:r>
              <a:rPr lang="en-US" sz="3200" dirty="0" smtClean="0">
                <a:latin typeface="Times New Roman" panose="02020603050405020304" pitchFamily="18" charset="0"/>
                <a:cs typeface="Times New Roman" panose="02020603050405020304" pitchFamily="18" charset="0"/>
              </a:rPr>
              <a:t>4. </a:t>
            </a:r>
            <a:r>
              <a:rPr lang="en-US" sz="3200" dirty="0">
                <a:latin typeface="Times New Roman" panose="02020603050405020304" pitchFamily="18" charset="0"/>
                <a:cs typeface="Times New Roman" panose="02020603050405020304" pitchFamily="18" charset="0"/>
              </a:rPr>
              <a:t>Francois Guerard, Yong-</a:t>
            </a:r>
            <a:r>
              <a:rPr lang="en-US" sz="3200" dirty="0" err="1">
                <a:latin typeface="Times New Roman" panose="02020603050405020304" pitchFamily="18" charset="0"/>
                <a:cs typeface="Times New Roman" panose="02020603050405020304" pitchFamily="18" charset="0"/>
              </a:rPr>
              <a:t>Sok</a:t>
            </a:r>
            <a:r>
              <a:rPr lang="en-US" sz="3200" dirty="0">
                <a:latin typeface="Times New Roman" panose="02020603050405020304" pitchFamily="18" charset="0"/>
                <a:cs typeface="Times New Roman" panose="02020603050405020304" pitchFamily="18" charset="0"/>
              </a:rPr>
              <a:t> Lee, Martin W. </a:t>
            </a:r>
            <a:r>
              <a:rPr lang="en-US" sz="3200" dirty="0" err="1">
                <a:latin typeface="Times New Roman" panose="02020603050405020304" pitchFamily="18" charset="0"/>
                <a:cs typeface="Times New Roman" panose="02020603050405020304" pitchFamily="18" charset="0"/>
              </a:rPr>
              <a:t>Brechbiel</a:t>
            </a:r>
            <a:r>
              <a:rPr lang="en-US" sz="3200" dirty="0">
                <a:latin typeface="Times New Roman" panose="02020603050405020304" pitchFamily="18" charset="0"/>
                <a:cs typeface="Times New Roman" panose="02020603050405020304" pitchFamily="18" charset="0"/>
              </a:rPr>
              <a:t>; Rational Design, Synthesis, and Evaluation of </a:t>
            </a:r>
            <a:r>
              <a:rPr lang="en-US" sz="3200" dirty="0" err="1">
                <a:latin typeface="Times New Roman" panose="02020603050405020304" pitchFamily="18" charset="0"/>
                <a:cs typeface="Times New Roman" panose="02020603050405020304" pitchFamily="18" charset="0"/>
              </a:rPr>
              <a:t>Tetrahydroxamic</a:t>
            </a:r>
            <a:r>
              <a:rPr lang="en-US" sz="3200" dirty="0">
                <a:latin typeface="Times New Roman" panose="02020603050405020304" pitchFamily="18" charset="0"/>
                <a:cs typeface="Times New Roman" panose="02020603050405020304" pitchFamily="18" charset="0"/>
              </a:rPr>
              <a:t> Acid Chelators for Stable Complexation of Zirconium(IV). </a:t>
            </a:r>
            <a:r>
              <a:rPr lang="en-US" sz="3200" i="1" dirty="0">
                <a:latin typeface="Times New Roman" panose="02020603050405020304" pitchFamily="18" charset="0"/>
                <a:cs typeface="Times New Roman" panose="02020603050405020304" pitchFamily="18" charset="0"/>
              </a:rPr>
              <a:t>Chemistry a European Journal</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2014</a:t>
            </a:r>
            <a:r>
              <a:rPr lang="en-US" sz="3200" dirty="0">
                <a:latin typeface="Times New Roman" panose="02020603050405020304" pitchFamily="18" charset="0"/>
                <a:cs typeface="Times New Roman" panose="02020603050405020304" pitchFamily="18" charset="0"/>
              </a:rPr>
              <a:t>, 20, (5584-5591</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43" name="TextBox 42"/>
          <p:cNvSpPr txBox="1"/>
          <p:nvPr/>
        </p:nvSpPr>
        <p:spPr>
          <a:xfrm>
            <a:off x="28518872" y="22199068"/>
            <a:ext cx="14470625" cy="2739211"/>
          </a:xfrm>
          <a:prstGeom prst="rect">
            <a:avLst/>
          </a:prstGeom>
          <a:solidFill>
            <a:schemeClr val="bg1"/>
          </a:solidFill>
        </p:spPr>
        <p:txBody>
          <a:bodyPr wrap="square" rtlCol="0">
            <a:spAutoFit/>
          </a:bodyPr>
          <a:lstStyle/>
          <a:p>
            <a:r>
              <a:rPr lang="en-US" sz="5400" b="1" u="sng" dirty="0" smtClean="0">
                <a:latin typeface="Times New Roman" panose="02020603050405020304" pitchFamily="18" charset="0"/>
                <a:cs typeface="Times New Roman" panose="02020603050405020304" pitchFamily="18" charset="0"/>
              </a:rPr>
              <a:t>Acknowledgements</a:t>
            </a:r>
          </a:p>
          <a:p>
            <a:endParaRPr lang="en-US" sz="54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I would like to thank the UNH Chemistry Department, Mahmoud </a:t>
            </a:r>
            <a:r>
              <a:rPr lang="en-US" sz="3200" dirty="0" err="1" smtClean="0">
                <a:latin typeface="Times New Roman" panose="02020603050405020304" pitchFamily="18" charset="0"/>
                <a:cs typeface="Times New Roman" panose="02020603050405020304" pitchFamily="18" charset="0"/>
              </a:rPr>
              <a:t>Abdalrahman</a:t>
            </a:r>
            <a:r>
              <a:rPr lang="en-US" sz="3200" dirty="0" smtClean="0">
                <a:latin typeface="Times New Roman" panose="02020603050405020304" pitchFamily="18" charset="0"/>
                <a:cs typeface="Times New Roman" panose="02020603050405020304" pitchFamily="18" charset="0"/>
              </a:rPr>
              <a:t>, Luke Fulton, Zane </a:t>
            </a:r>
            <a:r>
              <a:rPr lang="en-US" sz="3200" dirty="0" err="1" smtClean="0">
                <a:latin typeface="Times New Roman" panose="02020603050405020304" pitchFamily="18" charset="0"/>
                <a:cs typeface="Times New Roman" panose="02020603050405020304" pitchFamily="18" charset="0"/>
              </a:rPr>
              <a:t>Relethford</a:t>
            </a:r>
            <a:r>
              <a:rPr lang="en-US"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and Dr. </a:t>
            </a:r>
            <a:r>
              <a:rPr lang="en-US" sz="3200" dirty="0" err="1" smtClean="0">
                <a:latin typeface="Times New Roman" panose="02020603050405020304" pitchFamily="18" charset="0"/>
                <a:cs typeface="Times New Roman" panose="02020603050405020304" pitchFamily="18" charset="0"/>
              </a:rPr>
              <a:t>Planalp</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44" name="TextBox 43"/>
          <p:cNvSpPr txBox="1"/>
          <p:nvPr/>
        </p:nvSpPr>
        <p:spPr>
          <a:xfrm>
            <a:off x="28518872" y="16312179"/>
            <a:ext cx="14470625" cy="4708981"/>
          </a:xfrm>
          <a:prstGeom prst="rect">
            <a:avLst/>
          </a:prstGeom>
          <a:solidFill>
            <a:schemeClr val="bg1"/>
          </a:solidFill>
        </p:spPr>
        <p:txBody>
          <a:bodyPr wrap="square" rtlCol="0">
            <a:spAutoFit/>
          </a:bodyPr>
          <a:lstStyle/>
          <a:p>
            <a:r>
              <a:rPr lang="en-US" sz="5400" b="1" u="sng" dirty="0" smtClean="0">
                <a:latin typeface="Times New Roman" panose="02020603050405020304" pitchFamily="18" charset="0"/>
                <a:cs typeface="Times New Roman" panose="02020603050405020304" pitchFamily="18" charset="0"/>
              </a:rPr>
              <a:t>Conclusion</a:t>
            </a:r>
          </a:p>
          <a:p>
            <a:endParaRPr lang="en-US" sz="5400" b="1" u="sng"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The success of the multi-step synthesis is inconclusive as MALDI TOF mass spectroscopy, alone, is insufficient in determining the identity of the compound.  Additional characterization techniques, such as ligand binding assay (LBA) need to be performed in order to identify the ligand. Due to time constraints</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the hydrolysis of the starting material, Dimethyl </a:t>
            </a:r>
            <a:r>
              <a:rPr lang="en-US" sz="3200" dirty="0" err="1" smtClean="0">
                <a:latin typeface="Times New Roman" panose="02020603050405020304" pitchFamily="18" charset="0"/>
                <a:cs typeface="Times New Roman" panose="02020603050405020304" pitchFamily="18" charset="0"/>
              </a:rPr>
              <a:t>Aminomalonate</a:t>
            </a:r>
            <a:r>
              <a:rPr lang="en-US" sz="3200" dirty="0" smtClean="0">
                <a:latin typeface="Times New Roman" panose="02020603050405020304" pitchFamily="18" charset="0"/>
                <a:cs typeface="Times New Roman" panose="02020603050405020304" pitchFamily="18" charset="0"/>
              </a:rPr>
              <a:t> (DMA), was not performed in a sufficient way to yield a significant turnover of desired product.</a:t>
            </a:r>
            <a:endParaRPr lang="en-US" sz="3200" dirty="0">
              <a:latin typeface="Times New Roman" panose="02020603050405020304" pitchFamily="18" charset="0"/>
              <a:cs typeface="Times New Roman" panose="02020603050405020304" pitchFamily="18" charset="0"/>
            </a:endParaRPr>
          </a:p>
        </p:txBody>
      </p:sp>
      <p:sp>
        <p:nvSpPr>
          <p:cNvPr id="45" name="TextBox 44"/>
          <p:cNvSpPr txBox="1"/>
          <p:nvPr/>
        </p:nvSpPr>
        <p:spPr>
          <a:xfrm>
            <a:off x="28518872" y="11788857"/>
            <a:ext cx="14470625" cy="3724096"/>
          </a:xfrm>
          <a:prstGeom prst="rect">
            <a:avLst/>
          </a:prstGeom>
          <a:solidFill>
            <a:schemeClr val="bg1"/>
          </a:solidFill>
        </p:spPr>
        <p:txBody>
          <a:bodyPr wrap="square" rtlCol="0">
            <a:spAutoFit/>
          </a:bodyPr>
          <a:lstStyle/>
          <a:p>
            <a:r>
              <a:rPr lang="en-US" sz="5400" b="1" u="sng" dirty="0" smtClean="0">
                <a:latin typeface="Times New Roman" panose="02020603050405020304" pitchFamily="18" charset="0"/>
                <a:cs typeface="Times New Roman" panose="02020603050405020304" pitchFamily="18" charset="0"/>
              </a:rPr>
              <a:t>Future Work</a:t>
            </a:r>
          </a:p>
          <a:p>
            <a:endParaRPr lang="en-US" sz="5400" b="1" u="sng"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Once the success of the synthesis of DFO-8 can be confirmed, binding affinity will be measured through ligand binding assay (LBA). Further studies will be made in preparation of the Zr</a:t>
            </a:r>
            <a:r>
              <a:rPr lang="en-US" sz="3200" baseline="30000" dirty="0" smtClean="0">
                <a:latin typeface="Times New Roman" panose="02020603050405020304" pitchFamily="18" charset="0"/>
                <a:cs typeface="Times New Roman" panose="02020603050405020304" pitchFamily="18" charset="0"/>
              </a:rPr>
              <a:t>+4</a:t>
            </a:r>
            <a:r>
              <a:rPr lang="en-US" sz="3200" dirty="0" smtClean="0">
                <a:latin typeface="Times New Roman" panose="02020603050405020304" pitchFamily="18" charset="0"/>
                <a:cs typeface="Times New Roman" panose="02020603050405020304" pitchFamily="18" charset="0"/>
              </a:rPr>
              <a:t> complexation with DFO-8. If proven successful, preparations may be made to distribute the chelator to </a:t>
            </a:r>
            <a:r>
              <a:rPr lang="en-US" sz="3200" dirty="0" smtClean="0">
                <a:latin typeface="Times New Roman" panose="02020603050405020304" pitchFamily="18" charset="0"/>
                <a:cs typeface="Times New Roman" panose="02020603050405020304" pitchFamily="18" charset="0"/>
              </a:rPr>
              <a:t>clinics </a:t>
            </a:r>
            <a:r>
              <a:rPr lang="en-US" sz="3200" dirty="0" smtClean="0">
                <a:latin typeface="Times New Roman" panose="02020603050405020304" pitchFamily="18" charset="0"/>
                <a:cs typeface="Times New Roman" panose="02020603050405020304" pitchFamily="18" charset="0"/>
              </a:rPr>
              <a:t>for trials. </a:t>
            </a:r>
            <a:endParaRPr lang="en-US" sz="3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4044184" y="11641824"/>
            <a:ext cx="12315546"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Figure 1</a:t>
            </a:r>
            <a:r>
              <a:rPr lang="en-US" sz="3200" dirty="0" smtClean="0">
                <a:latin typeface="Times New Roman" panose="02020603050405020304" pitchFamily="18" charset="0"/>
                <a:cs typeface="Times New Roman" panose="02020603050405020304" pitchFamily="18" charset="0"/>
              </a:rPr>
              <a:t>. </a:t>
            </a:r>
            <a:r>
              <a:rPr lang="en-US" sz="3200" baseline="30000" dirty="0" smtClean="0">
                <a:latin typeface="Times New Roman" panose="02020603050405020304" pitchFamily="18" charset="0"/>
                <a:cs typeface="Times New Roman" panose="02020603050405020304" pitchFamily="18" charset="0"/>
              </a:rPr>
              <a:t>13</a:t>
            </a:r>
            <a:r>
              <a:rPr lang="en-US" sz="3200" dirty="0" smtClean="0">
                <a:latin typeface="Times New Roman" panose="02020603050405020304" pitchFamily="18" charset="0"/>
                <a:cs typeface="Times New Roman" panose="02020603050405020304" pitchFamily="18" charset="0"/>
              </a:rPr>
              <a:t>C NMR of </a:t>
            </a:r>
            <a:r>
              <a:rPr lang="en-US" sz="3200" dirty="0" err="1" smtClean="0">
                <a:latin typeface="Times New Roman" panose="02020603050405020304" pitchFamily="18" charset="0"/>
                <a:cs typeface="Times New Roman" panose="02020603050405020304" pitchFamily="18" charset="0"/>
              </a:rPr>
              <a:t>Aminomalonic</a:t>
            </a:r>
            <a:r>
              <a:rPr lang="en-US" sz="3200" dirty="0" smtClean="0">
                <a:latin typeface="Times New Roman" panose="02020603050405020304" pitchFamily="18" charset="0"/>
                <a:cs typeface="Times New Roman" panose="02020603050405020304" pitchFamily="18" charset="0"/>
              </a:rPr>
              <a:t> Acid</a:t>
            </a:r>
            <a:endParaRPr lang="en-US" sz="32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3481018" y="25581507"/>
            <a:ext cx="7664482"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Figure 3</a:t>
            </a:r>
            <a:r>
              <a:rPr lang="en-US" sz="3200" dirty="0" smtClean="0">
                <a:latin typeface="Times New Roman" panose="02020603050405020304" pitchFamily="18" charset="0"/>
                <a:cs typeface="Times New Roman" panose="02020603050405020304" pitchFamily="18" charset="0"/>
              </a:rPr>
              <a:t>. </a:t>
            </a:r>
            <a:r>
              <a:rPr lang="en-US" sz="3200" baseline="30000" dirty="0" smtClean="0">
                <a:latin typeface="Times New Roman" panose="02020603050405020304" pitchFamily="18" charset="0"/>
                <a:cs typeface="Times New Roman" panose="02020603050405020304" pitchFamily="18" charset="0"/>
              </a:rPr>
              <a:t>1</a:t>
            </a:r>
            <a:r>
              <a:rPr lang="en-US" sz="3200" dirty="0" smtClean="0">
                <a:latin typeface="Times New Roman" panose="02020603050405020304" pitchFamily="18" charset="0"/>
                <a:cs typeface="Times New Roman" panose="02020603050405020304" pitchFamily="18" charset="0"/>
              </a:rPr>
              <a:t>H NMR of  </a:t>
            </a:r>
            <a:r>
              <a:rPr lang="en-US" sz="3200" dirty="0" err="1" smtClean="0">
                <a:latin typeface="Times New Roman" panose="02020603050405020304" pitchFamily="18" charset="0"/>
                <a:cs typeface="Times New Roman" panose="02020603050405020304" pitchFamily="18" charset="0"/>
              </a:rPr>
              <a:t>Aminomalonic</a:t>
            </a:r>
            <a:r>
              <a:rPr lang="en-US" sz="3200" dirty="0" smtClean="0">
                <a:latin typeface="Times New Roman" panose="02020603050405020304" pitchFamily="18" charset="0"/>
                <a:cs typeface="Times New Roman" panose="02020603050405020304" pitchFamily="18" charset="0"/>
              </a:rPr>
              <a:t> Acid</a:t>
            </a:r>
          </a:p>
        </p:txBody>
      </p:sp>
      <p:pic>
        <p:nvPicPr>
          <p:cNvPr id="13" name="Picture 12"/>
          <p:cNvPicPr>
            <a:picLocks noChangeAspect="1"/>
          </p:cNvPicPr>
          <p:nvPr/>
        </p:nvPicPr>
        <p:blipFill>
          <a:blip r:embed="rId9"/>
          <a:stretch>
            <a:fillRect/>
          </a:stretch>
        </p:blipFill>
        <p:spPr>
          <a:xfrm>
            <a:off x="21900758" y="21723824"/>
            <a:ext cx="5938698" cy="7098277"/>
          </a:xfrm>
          <a:prstGeom prst="rect">
            <a:avLst/>
          </a:prstGeom>
        </p:spPr>
      </p:pic>
      <p:sp>
        <p:nvSpPr>
          <p:cNvPr id="14" name="TextBox 13"/>
          <p:cNvSpPr txBox="1"/>
          <p:nvPr/>
        </p:nvSpPr>
        <p:spPr>
          <a:xfrm>
            <a:off x="21913535" y="28927213"/>
            <a:ext cx="5715000" cy="1077218"/>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Figure 5</a:t>
            </a:r>
            <a:r>
              <a:rPr lang="en-US" sz="3200" dirty="0" smtClean="0">
                <a:latin typeface="Times New Roman" panose="02020603050405020304" pitchFamily="18" charset="0"/>
                <a:cs typeface="Times New Roman" panose="02020603050405020304" pitchFamily="18" charset="0"/>
              </a:rPr>
              <a:t>. MALDI TOF Mass Spectroscopy of DFO-8</a:t>
            </a:r>
            <a:endParaRPr lang="en-US" sz="3200" dirty="0">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335884347"/>
              </p:ext>
            </p:extLst>
          </p:nvPr>
        </p:nvGraphicFramePr>
        <p:xfrm>
          <a:off x="13513089" y="20184878"/>
          <a:ext cx="7510106" cy="5237038"/>
        </p:xfrm>
        <a:graphic>
          <a:graphicData uri="http://schemas.openxmlformats.org/presentationml/2006/ole">
            <mc:AlternateContent xmlns:mc="http://schemas.openxmlformats.org/markup-compatibility/2006">
              <mc:Choice xmlns:v="urn:schemas-microsoft-com:vml" Requires="v">
                <p:oleObj spid="_x0000_s1367" name="MestReNova" r:id="rId10" imgW="10353829" imgH="7220114" progId="MestReNova.Document.1">
                  <p:embed/>
                </p:oleObj>
              </mc:Choice>
              <mc:Fallback>
                <p:oleObj name="MestReNova" r:id="rId10" imgW="10353829" imgH="7220114" progId="MestReNova.Document.1">
                  <p:embed/>
                  <p:pic>
                    <p:nvPicPr>
                      <p:cNvPr id="0" name=""/>
                      <p:cNvPicPr/>
                      <p:nvPr/>
                    </p:nvPicPr>
                    <p:blipFill>
                      <a:blip r:embed="rId11"/>
                      <a:stretch>
                        <a:fillRect/>
                      </a:stretch>
                    </p:blipFill>
                    <p:spPr>
                      <a:xfrm>
                        <a:off x="13513089" y="20184878"/>
                        <a:ext cx="7510106" cy="5237038"/>
                      </a:xfrm>
                      <a:prstGeom prst="rect">
                        <a:avLst/>
                      </a:prstGeom>
                      <a:solidFill>
                        <a:schemeClr val="bg1"/>
                      </a:solidFill>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138386330"/>
              </p:ext>
            </p:extLst>
          </p:nvPr>
        </p:nvGraphicFramePr>
        <p:xfrm>
          <a:off x="13757911" y="22581928"/>
          <a:ext cx="1643063" cy="1130300"/>
        </p:xfrm>
        <a:graphic>
          <a:graphicData uri="http://schemas.openxmlformats.org/presentationml/2006/ole">
            <mc:AlternateContent xmlns:mc="http://schemas.openxmlformats.org/markup-compatibility/2006">
              <mc:Choice xmlns:v="urn:schemas-microsoft-com:vml" Requires="v">
                <p:oleObj spid="_x0000_s1368" name="CS ChemDraw Drawing" r:id="rId12" imgW="1643849" imgH="1130191" progId="ChemDraw.Document.6.0">
                  <p:embed/>
                </p:oleObj>
              </mc:Choice>
              <mc:Fallback>
                <p:oleObj name="CS ChemDraw Drawing" r:id="rId12" imgW="1643849" imgH="1130191" progId="ChemDraw.Document.6.0">
                  <p:embed/>
                  <p:pic>
                    <p:nvPicPr>
                      <p:cNvPr id="0" name=""/>
                      <p:cNvPicPr/>
                      <p:nvPr/>
                    </p:nvPicPr>
                    <p:blipFill>
                      <a:blip r:embed="rId13"/>
                      <a:stretch>
                        <a:fillRect/>
                      </a:stretch>
                    </p:blipFill>
                    <p:spPr>
                      <a:xfrm>
                        <a:off x="13757911" y="22581928"/>
                        <a:ext cx="1643063" cy="1130300"/>
                      </a:xfrm>
                      <a:prstGeom prst="rect">
                        <a:avLst/>
                      </a:prstGeom>
                    </p:spPr>
                  </p:pic>
                </p:oleObj>
              </mc:Fallback>
            </mc:AlternateContent>
          </a:graphicData>
        </a:graphic>
      </p:graphicFrame>
      <p:sp>
        <p:nvSpPr>
          <p:cNvPr id="23" name="TextBox 22"/>
          <p:cNvSpPr txBox="1"/>
          <p:nvPr/>
        </p:nvSpPr>
        <p:spPr>
          <a:xfrm>
            <a:off x="15400974" y="19030494"/>
            <a:ext cx="11091958"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Figure 2</a:t>
            </a:r>
            <a:r>
              <a:rPr lang="en-US" sz="3200" dirty="0" smtClean="0">
                <a:latin typeface="Times New Roman" panose="02020603050405020304" pitchFamily="18" charset="0"/>
                <a:cs typeface="Times New Roman" panose="02020603050405020304" pitchFamily="18" charset="0"/>
              </a:rPr>
              <a:t>. IR of </a:t>
            </a:r>
            <a:r>
              <a:rPr lang="en-US" sz="3200" dirty="0" err="1" smtClean="0">
                <a:latin typeface="Times New Roman" panose="02020603050405020304" pitchFamily="18" charset="0"/>
                <a:cs typeface="Times New Roman" panose="02020603050405020304" pitchFamily="18" charset="0"/>
              </a:rPr>
              <a:t>Aminomalonic</a:t>
            </a:r>
            <a:r>
              <a:rPr lang="en-US" sz="3200" dirty="0" smtClean="0">
                <a:latin typeface="Times New Roman" panose="02020603050405020304" pitchFamily="18" charset="0"/>
                <a:cs typeface="Times New Roman" panose="02020603050405020304" pitchFamily="18" charset="0"/>
              </a:rPr>
              <a:t> Acid vs Dimethyl </a:t>
            </a:r>
            <a:r>
              <a:rPr lang="en-US" sz="3200" dirty="0" err="1" smtClean="0">
                <a:latin typeface="Times New Roman" panose="02020603050405020304" pitchFamily="18" charset="0"/>
                <a:cs typeface="Times New Roman" panose="02020603050405020304" pitchFamily="18" charset="0"/>
              </a:rPr>
              <a:t>Aminomalonate</a:t>
            </a:r>
            <a:endParaRPr lang="en-US" sz="3200" dirty="0" smtClean="0">
              <a:latin typeface="Times New Roman" panose="02020603050405020304" pitchFamily="18" charset="0"/>
              <a:cs typeface="Times New Roman" panose="02020603050405020304" pitchFamily="18" charset="0"/>
            </a:endParaRPr>
          </a:p>
        </p:txBody>
      </p:sp>
      <p:graphicFrame>
        <p:nvGraphicFramePr>
          <p:cNvPr id="24" name="Object 23"/>
          <p:cNvGraphicFramePr>
            <a:graphicFrameLocks noChangeAspect="1"/>
          </p:cNvGraphicFramePr>
          <p:nvPr>
            <p:extLst>
              <p:ext uri="{D42A27DB-BD31-4B8C-83A1-F6EECF244321}">
                <p14:modId xmlns:p14="http://schemas.microsoft.com/office/powerpoint/2010/main" val="3767109918"/>
              </p:ext>
            </p:extLst>
          </p:nvPr>
        </p:nvGraphicFramePr>
        <p:xfrm>
          <a:off x="13556858" y="26485464"/>
          <a:ext cx="7466337" cy="5206516"/>
        </p:xfrm>
        <a:graphic>
          <a:graphicData uri="http://schemas.openxmlformats.org/presentationml/2006/ole">
            <mc:AlternateContent xmlns:mc="http://schemas.openxmlformats.org/markup-compatibility/2006">
              <mc:Choice xmlns:v="urn:schemas-microsoft-com:vml" Requires="v">
                <p:oleObj spid="_x0000_s1369" name="MestReNova" r:id="rId14" imgW="10353829" imgH="7220114" progId="MestReNova.Document.1">
                  <p:embed/>
                </p:oleObj>
              </mc:Choice>
              <mc:Fallback>
                <p:oleObj name="MestReNova" r:id="rId14" imgW="10353829" imgH="7220114" progId="MestReNova.Document.1">
                  <p:embed/>
                  <p:pic>
                    <p:nvPicPr>
                      <p:cNvPr id="0" name=""/>
                      <p:cNvPicPr/>
                      <p:nvPr/>
                    </p:nvPicPr>
                    <p:blipFill>
                      <a:blip r:embed="rId15"/>
                      <a:stretch>
                        <a:fillRect/>
                      </a:stretch>
                    </p:blipFill>
                    <p:spPr>
                      <a:xfrm>
                        <a:off x="13556858" y="26485464"/>
                        <a:ext cx="7466337" cy="5206516"/>
                      </a:xfrm>
                      <a:prstGeom prst="rect">
                        <a:avLst/>
                      </a:prstGeom>
                      <a:solidFill>
                        <a:schemeClr val="bg1"/>
                      </a:solidFill>
                    </p:spPr>
                  </p:pic>
                </p:oleObj>
              </mc:Fallback>
            </mc:AlternateContent>
          </a:graphicData>
        </a:graphic>
      </p:graphicFrame>
      <p:sp>
        <p:nvSpPr>
          <p:cNvPr id="25" name="TextBox 24"/>
          <p:cNvSpPr txBox="1"/>
          <p:nvPr/>
        </p:nvSpPr>
        <p:spPr>
          <a:xfrm>
            <a:off x="13548673" y="31852491"/>
            <a:ext cx="8542945"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Figure 4</a:t>
            </a:r>
            <a:r>
              <a:rPr lang="en-US" sz="3200" dirty="0" smtClean="0">
                <a:latin typeface="Times New Roman" panose="02020603050405020304" pitchFamily="18" charset="0"/>
                <a:cs typeface="Times New Roman" panose="02020603050405020304" pitchFamily="18" charset="0"/>
              </a:rPr>
              <a:t>. </a:t>
            </a:r>
            <a:r>
              <a:rPr lang="en-US" sz="3200" baseline="30000" dirty="0" smtClean="0">
                <a:latin typeface="Times New Roman" panose="02020603050405020304" pitchFamily="18" charset="0"/>
                <a:cs typeface="Times New Roman" panose="02020603050405020304" pitchFamily="18" charset="0"/>
              </a:rPr>
              <a:t>1</a:t>
            </a:r>
            <a:r>
              <a:rPr lang="en-US" sz="3200" dirty="0" smtClean="0">
                <a:latin typeface="Times New Roman" panose="02020603050405020304" pitchFamily="18" charset="0"/>
                <a:cs typeface="Times New Roman" panose="02020603050405020304" pitchFamily="18" charset="0"/>
              </a:rPr>
              <a:t>H NMR of Dimethyl </a:t>
            </a:r>
            <a:r>
              <a:rPr lang="en-US" sz="3200" dirty="0" err="1" smtClean="0">
                <a:latin typeface="Times New Roman" panose="02020603050405020304" pitchFamily="18" charset="0"/>
                <a:cs typeface="Times New Roman" panose="02020603050405020304" pitchFamily="18" charset="0"/>
              </a:rPr>
              <a:t>Aminomalonate</a:t>
            </a:r>
            <a:endParaRPr lang="en-US" sz="3200" dirty="0">
              <a:latin typeface="Times New Roman" panose="02020603050405020304" pitchFamily="18" charset="0"/>
              <a:cs typeface="Times New Roman" panose="02020603050405020304" pitchFamily="18" charset="0"/>
            </a:endParaRPr>
          </a:p>
        </p:txBody>
      </p:sp>
      <p:graphicFrame>
        <p:nvGraphicFramePr>
          <p:cNvPr id="26" name="Object 25"/>
          <p:cNvGraphicFramePr>
            <a:graphicFrameLocks noChangeAspect="1"/>
          </p:cNvGraphicFramePr>
          <p:nvPr>
            <p:extLst>
              <p:ext uri="{D42A27DB-BD31-4B8C-83A1-F6EECF244321}">
                <p14:modId xmlns:p14="http://schemas.microsoft.com/office/powerpoint/2010/main" val="4238547643"/>
              </p:ext>
            </p:extLst>
          </p:nvPr>
        </p:nvGraphicFramePr>
        <p:xfrm>
          <a:off x="18228742" y="28335522"/>
          <a:ext cx="2124075" cy="1130300"/>
        </p:xfrm>
        <a:graphic>
          <a:graphicData uri="http://schemas.openxmlformats.org/presentationml/2006/ole">
            <mc:AlternateContent xmlns:mc="http://schemas.openxmlformats.org/markup-compatibility/2006">
              <mc:Choice xmlns:v="urn:schemas-microsoft-com:vml" Requires="v">
                <p:oleObj spid="_x0000_s1370" name="CS ChemDraw Drawing" r:id="rId16" imgW="2123736" imgH="1130683" progId="ChemDraw.Document.6.0">
                  <p:embed/>
                </p:oleObj>
              </mc:Choice>
              <mc:Fallback>
                <p:oleObj name="CS ChemDraw Drawing" r:id="rId16" imgW="2123736" imgH="1130683" progId="ChemDraw.Document.6.0">
                  <p:embed/>
                  <p:pic>
                    <p:nvPicPr>
                      <p:cNvPr id="0" name=""/>
                      <p:cNvPicPr/>
                      <p:nvPr/>
                    </p:nvPicPr>
                    <p:blipFill>
                      <a:blip r:embed="rId17"/>
                      <a:stretch>
                        <a:fillRect/>
                      </a:stretch>
                    </p:blipFill>
                    <p:spPr>
                      <a:xfrm>
                        <a:off x="18228742" y="28335522"/>
                        <a:ext cx="2124075" cy="1130300"/>
                      </a:xfrm>
                      <a:prstGeom prst="rect">
                        <a:avLst/>
                      </a:prstGeom>
                    </p:spPr>
                  </p:pic>
                </p:oleObj>
              </mc:Fallback>
            </mc:AlternateContent>
          </a:graphicData>
        </a:graphic>
      </p:graphicFrame>
      <p:graphicFrame>
        <p:nvGraphicFramePr>
          <p:cNvPr id="27" name="Object 26"/>
          <p:cNvGraphicFramePr>
            <a:graphicFrameLocks noChangeAspect="1"/>
          </p:cNvGraphicFramePr>
          <p:nvPr>
            <p:extLst>
              <p:ext uri="{D42A27DB-BD31-4B8C-83A1-F6EECF244321}">
                <p14:modId xmlns:p14="http://schemas.microsoft.com/office/powerpoint/2010/main" val="170074270"/>
              </p:ext>
            </p:extLst>
          </p:nvPr>
        </p:nvGraphicFramePr>
        <p:xfrm>
          <a:off x="14040373" y="27896647"/>
          <a:ext cx="3310806" cy="2304760"/>
        </p:xfrm>
        <a:graphic>
          <a:graphicData uri="http://schemas.openxmlformats.org/presentationml/2006/ole">
            <mc:AlternateContent xmlns:mc="http://schemas.openxmlformats.org/markup-compatibility/2006">
              <mc:Choice xmlns:v="urn:schemas-microsoft-com:vml" Requires="v">
                <p:oleObj spid="_x0000_s1371" name="MestReNova" r:id="rId18" imgW="3447988" imgH="2400300" progId="MestReNova.Document.1">
                  <p:embed/>
                </p:oleObj>
              </mc:Choice>
              <mc:Fallback>
                <p:oleObj name="MestReNova" r:id="rId18" imgW="3447988" imgH="2400300" progId="MestReNova.Document.1">
                  <p:embed/>
                  <p:pic>
                    <p:nvPicPr>
                      <p:cNvPr id="0" name=""/>
                      <p:cNvPicPr/>
                      <p:nvPr/>
                    </p:nvPicPr>
                    <p:blipFill>
                      <a:blip r:embed="rId19"/>
                      <a:stretch>
                        <a:fillRect/>
                      </a:stretch>
                    </p:blipFill>
                    <p:spPr>
                      <a:xfrm>
                        <a:off x="14040373" y="27896647"/>
                        <a:ext cx="3310806" cy="2304760"/>
                      </a:xfrm>
                      <a:prstGeom prst="rect">
                        <a:avLst/>
                      </a:prstGeom>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210015300"/>
              </p:ext>
            </p:extLst>
          </p:nvPr>
        </p:nvGraphicFramePr>
        <p:xfrm>
          <a:off x="14040373" y="5717522"/>
          <a:ext cx="13140689" cy="5811362"/>
        </p:xfrm>
        <a:graphic>
          <a:graphicData uri="http://schemas.openxmlformats.org/presentationml/2006/ole">
            <mc:AlternateContent xmlns:mc="http://schemas.openxmlformats.org/markup-compatibility/2006">
              <mc:Choice xmlns:v="urn:schemas-microsoft-com:vml" Requires="v">
                <p:oleObj spid="_x0000_s1372" name="MestReNova" r:id="rId20" imgW="10353829" imgH="7220114" progId="MestReNova.Document.1">
                  <p:embed/>
                </p:oleObj>
              </mc:Choice>
              <mc:Fallback>
                <p:oleObj name="MestReNova" r:id="rId20" imgW="10353829" imgH="7220114" progId="MestReNova.Document.1">
                  <p:embed/>
                  <p:pic>
                    <p:nvPicPr>
                      <p:cNvPr id="0" name=""/>
                      <p:cNvPicPr/>
                      <p:nvPr/>
                    </p:nvPicPr>
                    <p:blipFill>
                      <a:blip r:embed="rId21"/>
                      <a:stretch>
                        <a:fillRect/>
                      </a:stretch>
                    </p:blipFill>
                    <p:spPr>
                      <a:xfrm>
                        <a:off x="14040373" y="5717522"/>
                        <a:ext cx="13140689" cy="5811362"/>
                      </a:xfrm>
                      <a:prstGeom prst="rect">
                        <a:avLst/>
                      </a:prstGeom>
                      <a:solidFill>
                        <a:schemeClr val="bg1"/>
                      </a:solid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2247593076"/>
              </p:ext>
            </p:extLst>
          </p:nvPr>
        </p:nvGraphicFramePr>
        <p:xfrm>
          <a:off x="19214934" y="7989002"/>
          <a:ext cx="1643063" cy="1130300"/>
        </p:xfrm>
        <a:graphic>
          <a:graphicData uri="http://schemas.openxmlformats.org/presentationml/2006/ole">
            <mc:AlternateContent xmlns:mc="http://schemas.openxmlformats.org/markup-compatibility/2006">
              <mc:Choice xmlns:v="urn:schemas-microsoft-com:vml" Requires="v">
                <p:oleObj spid="_x0000_s1373" name="CS ChemDraw Drawing" r:id="rId22" imgW="1643849" imgH="1130191" progId="ChemDraw.Document.6.0">
                  <p:embed/>
                </p:oleObj>
              </mc:Choice>
              <mc:Fallback>
                <p:oleObj name="CS ChemDraw Drawing" r:id="rId22" imgW="1643849" imgH="1130191" progId="ChemDraw.Document.6.0">
                  <p:embed/>
                  <p:pic>
                    <p:nvPicPr>
                      <p:cNvPr id="0" name=""/>
                      <p:cNvPicPr/>
                      <p:nvPr/>
                    </p:nvPicPr>
                    <p:blipFill>
                      <a:blip r:embed="rId23"/>
                      <a:stretch>
                        <a:fillRect/>
                      </a:stretch>
                    </p:blipFill>
                    <p:spPr>
                      <a:xfrm>
                        <a:off x="19214934" y="7989002"/>
                        <a:ext cx="1643063" cy="1130300"/>
                      </a:xfrm>
                      <a:prstGeom prst="rect">
                        <a:avLst/>
                      </a:prstGeom>
                    </p:spPr>
                  </p:pic>
                </p:oleObj>
              </mc:Fallback>
            </mc:AlternateContent>
          </a:graphicData>
        </a:graphic>
      </p:graphicFrame>
      <p:pic>
        <p:nvPicPr>
          <p:cNvPr id="12" name="Picture 11"/>
          <p:cNvPicPr>
            <a:picLocks noChangeAspect="1"/>
          </p:cNvPicPr>
          <p:nvPr/>
        </p:nvPicPr>
        <p:blipFill>
          <a:blip r:embed="rId24"/>
          <a:stretch>
            <a:fillRect/>
          </a:stretch>
        </p:blipFill>
        <p:spPr>
          <a:xfrm>
            <a:off x="15380171" y="12472071"/>
            <a:ext cx="11091958" cy="6453311"/>
          </a:xfrm>
          <a:prstGeom prst="rect">
            <a:avLst/>
          </a:prstGeom>
        </p:spPr>
      </p:pic>
      <p:graphicFrame>
        <p:nvGraphicFramePr>
          <p:cNvPr id="20" name="Object 19"/>
          <p:cNvGraphicFramePr>
            <a:graphicFrameLocks noChangeAspect="1"/>
          </p:cNvGraphicFramePr>
          <p:nvPr>
            <p:extLst>
              <p:ext uri="{D42A27DB-BD31-4B8C-83A1-F6EECF244321}">
                <p14:modId xmlns:p14="http://schemas.microsoft.com/office/powerpoint/2010/main" val="3819861501"/>
              </p:ext>
            </p:extLst>
          </p:nvPr>
        </p:nvGraphicFramePr>
        <p:xfrm>
          <a:off x="20172047" y="16224759"/>
          <a:ext cx="1991636" cy="1370091"/>
        </p:xfrm>
        <a:graphic>
          <a:graphicData uri="http://schemas.openxmlformats.org/presentationml/2006/ole">
            <mc:AlternateContent xmlns:mc="http://schemas.openxmlformats.org/markup-compatibility/2006">
              <mc:Choice xmlns:v="urn:schemas-microsoft-com:vml" Requires="v">
                <p:oleObj spid="_x0000_s1374" name="CS ChemDraw Drawing" r:id="rId25" imgW="1643849" imgH="1130191" progId="ChemDraw.Document.6.0">
                  <p:embed/>
                </p:oleObj>
              </mc:Choice>
              <mc:Fallback>
                <p:oleObj name="CS ChemDraw Drawing" r:id="rId25" imgW="1643849" imgH="1130191" progId="ChemDraw.Document.6.0">
                  <p:embed/>
                  <p:pic>
                    <p:nvPicPr>
                      <p:cNvPr id="0" name=""/>
                      <p:cNvPicPr/>
                      <p:nvPr/>
                    </p:nvPicPr>
                    <p:blipFill>
                      <a:blip r:embed="rId26"/>
                      <a:stretch>
                        <a:fillRect/>
                      </a:stretch>
                    </p:blipFill>
                    <p:spPr>
                      <a:xfrm>
                        <a:off x="20172047" y="16224759"/>
                        <a:ext cx="1991636" cy="1370091"/>
                      </a:xfrm>
                      <a:prstGeom prst="rect">
                        <a:avLst/>
                      </a:prstGeom>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3972247766"/>
              </p:ext>
            </p:extLst>
          </p:nvPr>
        </p:nvGraphicFramePr>
        <p:xfrm>
          <a:off x="17044646" y="16346905"/>
          <a:ext cx="2246133" cy="1195252"/>
        </p:xfrm>
        <a:graphic>
          <a:graphicData uri="http://schemas.openxmlformats.org/presentationml/2006/ole">
            <mc:AlternateContent xmlns:mc="http://schemas.openxmlformats.org/markup-compatibility/2006">
              <mc:Choice xmlns:v="urn:schemas-microsoft-com:vml" Requires="v">
                <p:oleObj spid="_x0000_s1375" name="CS ChemDraw Drawing" r:id="rId27" imgW="2124229" imgH="1130191" progId="ChemDraw.Document.6.0">
                  <p:embed/>
                </p:oleObj>
              </mc:Choice>
              <mc:Fallback>
                <p:oleObj name="CS ChemDraw Drawing" r:id="rId27" imgW="2124229" imgH="1130191" progId="ChemDraw.Document.6.0">
                  <p:embed/>
                  <p:pic>
                    <p:nvPicPr>
                      <p:cNvPr id="0" name=""/>
                      <p:cNvPicPr/>
                      <p:nvPr/>
                    </p:nvPicPr>
                    <p:blipFill>
                      <a:blip r:embed="rId28"/>
                      <a:stretch>
                        <a:fillRect/>
                      </a:stretch>
                    </p:blipFill>
                    <p:spPr>
                      <a:xfrm>
                        <a:off x="17044646" y="16346905"/>
                        <a:ext cx="2246133" cy="1195252"/>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2285590693"/>
              </p:ext>
            </p:extLst>
          </p:nvPr>
        </p:nvGraphicFramePr>
        <p:xfrm>
          <a:off x="1632846" y="29465822"/>
          <a:ext cx="8856663" cy="1847850"/>
        </p:xfrm>
        <a:graphic>
          <a:graphicData uri="http://schemas.openxmlformats.org/presentationml/2006/ole">
            <mc:AlternateContent xmlns:mc="http://schemas.openxmlformats.org/markup-compatibility/2006">
              <mc:Choice xmlns:v="urn:schemas-microsoft-com:vml" Requires="v">
                <p:oleObj spid="_x0000_s1376" name="CS ChemDraw Drawing" r:id="rId29" imgW="8856955" imgH="1848014" progId="ChemDraw.Document.6.0">
                  <p:embed/>
                </p:oleObj>
              </mc:Choice>
              <mc:Fallback>
                <p:oleObj name="CS ChemDraw Drawing" r:id="rId29" imgW="8856955" imgH="1848014" progId="ChemDraw.Document.6.0">
                  <p:embed/>
                  <p:pic>
                    <p:nvPicPr>
                      <p:cNvPr id="0" name=""/>
                      <p:cNvPicPr/>
                      <p:nvPr/>
                    </p:nvPicPr>
                    <p:blipFill>
                      <a:blip r:embed="rId30"/>
                      <a:stretch>
                        <a:fillRect/>
                      </a:stretch>
                    </p:blipFill>
                    <p:spPr>
                      <a:xfrm>
                        <a:off x="1632846" y="29465822"/>
                        <a:ext cx="8856663" cy="1847850"/>
                      </a:xfrm>
                      <a:prstGeom prst="rect">
                        <a:avLst/>
                      </a:prstGeom>
                    </p:spPr>
                  </p:pic>
                </p:oleObj>
              </mc:Fallback>
            </mc:AlternateContent>
          </a:graphicData>
        </a:graphic>
      </p:graphicFrame>
      <p:graphicFrame>
        <p:nvGraphicFramePr>
          <p:cNvPr id="28" name="Object 27"/>
          <p:cNvGraphicFramePr>
            <a:graphicFrameLocks noChangeAspect="1"/>
          </p:cNvGraphicFramePr>
          <p:nvPr>
            <p:extLst>
              <p:ext uri="{D42A27DB-BD31-4B8C-83A1-F6EECF244321}">
                <p14:modId xmlns:p14="http://schemas.microsoft.com/office/powerpoint/2010/main" val="2442071886"/>
              </p:ext>
            </p:extLst>
          </p:nvPr>
        </p:nvGraphicFramePr>
        <p:xfrm>
          <a:off x="22504463" y="25258837"/>
          <a:ext cx="2800784" cy="1176121"/>
        </p:xfrm>
        <a:graphic>
          <a:graphicData uri="http://schemas.openxmlformats.org/presentationml/2006/ole">
            <mc:AlternateContent xmlns:mc="http://schemas.openxmlformats.org/markup-compatibility/2006">
              <mc:Choice xmlns:v="urn:schemas-microsoft-com:vml" Requires="v">
                <p:oleObj spid="_x0000_s1377" name="CS ChemDraw Drawing" r:id="rId31" imgW="6007223" imgH="2521990" progId="ChemDraw.Document.6.0">
                  <p:embed/>
                </p:oleObj>
              </mc:Choice>
              <mc:Fallback>
                <p:oleObj name="CS ChemDraw Drawing" r:id="rId31" imgW="6007223" imgH="2521990" progId="ChemDraw.Document.6.0">
                  <p:embed/>
                  <p:pic>
                    <p:nvPicPr>
                      <p:cNvPr id="0" name=""/>
                      <p:cNvPicPr/>
                      <p:nvPr/>
                    </p:nvPicPr>
                    <p:blipFill>
                      <a:blip r:embed="rId32"/>
                      <a:stretch>
                        <a:fillRect/>
                      </a:stretch>
                    </p:blipFill>
                    <p:spPr>
                      <a:xfrm>
                        <a:off x="22504463" y="25258837"/>
                        <a:ext cx="2800784" cy="1176121"/>
                      </a:xfrm>
                      <a:prstGeom prst="rect">
                        <a:avLst/>
                      </a:prstGeom>
                    </p:spPr>
                  </p:pic>
                </p:oleObj>
              </mc:Fallback>
            </mc:AlternateContent>
          </a:graphicData>
        </a:graphic>
      </p:graphicFrame>
    </p:spTree>
    <p:extLst>
      <p:ext uri="{BB962C8B-B14F-4D97-AF65-F5344CB8AC3E}">
        <p14:creationId xmlns:p14="http://schemas.microsoft.com/office/powerpoint/2010/main" val="331290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1141</TotalTime>
  <Words>886</Words>
  <Application>Microsoft Office PowerPoint</Application>
  <PresentationFormat>Custom</PresentationFormat>
  <Paragraphs>50</Paragraphs>
  <Slides>1</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3</vt:i4>
      </vt:variant>
      <vt:variant>
        <vt:lpstr>Slide Titles</vt:lpstr>
      </vt:variant>
      <vt:variant>
        <vt:i4>1</vt:i4>
      </vt:variant>
    </vt:vector>
  </HeadingPairs>
  <TitlesOfParts>
    <vt:vector size="9" baseType="lpstr">
      <vt:lpstr>Arial</vt:lpstr>
      <vt:lpstr>Calibri</vt:lpstr>
      <vt:lpstr>Calibri Light</vt:lpstr>
      <vt:lpstr>Times New Roman</vt:lpstr>
      <vt:lpstr>Office Theme</vt:lpstr>
      <vt:lpstr>CS ChemDraw Drawing</vt:lpstr>
      <vt:lpstr>MestReNova</vt:lpstr>
      <vt:lpstr>MestReNova Document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Aaron Chung</dc:creator>
  <cp:lastModifiedBy>Aaron Chung</cp:lastModifiedBy>
  <cp:revision>50</cp:revision>
  <dcterms:created xsi:type="dcterms:W3CDTF">2017-05-01T14:50:23Z</dcterms:created>
  <dcterms:modified xsi:type="dcterms:W3CDTF">2017-05-03T19:10:01Z</dcterms:modified>
</cp:coreProperties>
</file>