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90044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80088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70132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60176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50220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40264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30309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20353" algn="l" defTabSz="2090044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81" userDrawn="1">
          <p15:clr>
            <a:srgbClr val="A4A3A4"/>
          </p15:clr>
        </p15:guide>
        <p15:guide id="2" orient="horz" pos="5287" userDrawn="1">
          <p15:clr>
            <a:srgbClr val="A4A3A4"/>
          </p15:clr>
        </p15:guide>
        <p15:guide id="3" orient="horz" pos="858" userDrawn="1">
          <p15:clr>
            <a:srgbClr val="A4A3A4"/>
          </p15:clr>
        </p15:guide>
        <p15:guide id="4" pos="23234" userDrawn="1">
          <p15:clr>
            <a:srgbClr val="A4A3A4"/>
          </p15:clr>
        </p15:guide>
        <p15:guide id="5" pos="10840" userDrawn="1">
          <p15:clr>
            <a:srgbClr val="A4A3A4"/>
          </p15:clr>
        </p15:guide>
        <p15:guide id="6" pos="5175" userDrawn="1">
          <p15:clr>
            <a:srgbClr val="A4A3A4"/>
          </p15:clr>
        </p15:guide>
        <p15:guide id="7" pos="9017" userDrawn="1">
          <p15:clr>
            <a:srgbClr val="A4A3A4"/>
          </p15:clr>
        </p15:guide>
        <p15:guide id="8" pos="938" userDrawn="1">
          <p15:clr>
            <a:srgbClr val="A4A3A4"/>
          </p15:clr>
        </p15:guide>
        <p15:guide id="9" pos="26724" userDrawn="1">
          <p15:clr>
            <a:srgbClr val="A4A3A4"/>
          </p15:clr>
        </p15:guide>
        <p15:guide id="10" pos="16811" userDrawn="1">
          <p15:clr>
            <a:srgbClr val="A4A3A4"/>
          </p15:clr>
        </p15:guide>
        <p15:guide id="11" pos="27629" userDrawn="1">
          <p15:clr>
            <a:srgbClr val="A4A3A4"/>
          </p15:clr>
        </p15:guide>
        <p15:guide id="12" pos="4414" userDrawn="1">
          <p15:clr>
            <a:srgbClr val="A4A3A4"/>
          </p15:clr>
        </p15:guide>
        <p15:guide id="13" pos="18259" userDrawn="1">
          <p15:clr>
            <a:srgbClr val="A4A3A4"/>
          </p15:clr>
        </p15:guide>
        <p15:guide id="14" pos="27647" userDrawn="1">
          <p15:clr>
            <a:srgbClr val="A4A3A4"/>
          </p15:clr>
        </p15:guide>
        <p15:guide id="15" pos="9385" userDrawn="1">
          <p15:clr>
            <a:srgbClr val="A4A3A4"/>
          </p15:clr>
        </p15:guide>
        <p15:guide id="16" pos="1862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1E8"/>
    <a:srgbClr val="8BB2E1"/>
    <a:srgbClr val="B0EDFF"/>
    <a:srgbClr val="97C2FB"/>
    <a:srgbClr val="92BBEF"/>
    <a:srgbClr val="1029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627" autoAdjust="0"/>
    <p:restoredTop sz="94808" autoAdjust="0"/>
  </p:normalViewPr>
  <p:slideViewPr>
    <p:cSldViewPr snapToGrid="0" snapToObjects="1">
      <p:cViewPr>
        <p:scale>
          <a:sx n="32" d="100"/>
          <a:sy n="32" d="100"/>
        </p:scale>
        <p:origin x="168" y="-2840"/>
      </p:cViewPr>
      <p:guideLst>
        <p:guide orient="horz" pos="19281"/>
        <p:guide orient="horz" pos="5287"/>
        <p:guide orient="horz" pos="858"/>
        <p:guide pos="23234"/>
        <p:guide pos="10840"/>
        <p:guide pos="5175"/>
        <p:guide pos="9017"/>
        <p:guide pos="938"/>
        <p:guide pos="26724"/>
        <p:guide pos="16811"/>
        <p:guide pos="27629"/>
        <p:guide pos="4414"/>
        <p:guide pos="18259"/>
        <p:guide pos="27647"/>
        <p:guide pos="9385"/>
        <p:guide pos="1862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\\localhost\Users\Cobalt\Desktop\Regression%20Lesson%20file%20(1)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ChE%20612%20Heat%20Transfer%20in%20Packed%20Bed%20Reactor.xlsx" TargetMode="External"/><Relationship Id="rId4" Type="http://schemas.openxmlformats.org/officeDocument/2006/relationships/chartUserShapes" Target="../drawings/drawing1.xml"/><Relationship Id="rId1" Type="http://schemas.microsoft.com/office/2011/relationships/chartStyle" Target="style2.xml"/><Relationship Id="rId2" Type="http://schemas.microsoft.com/office/2011/relationships/chartColorStyle" Target="colors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ChE%20612%20Heat%20Transfer%20in%20Packed%20Bed%20Reactor.xlsx" TargetMode="External"/><Relationship Id="rId4" Type="http://schemas.openxmlformats.org/officeDocument/2006/relationships/chartUserShapes" Target="../drawings/drawing2.xml"/><Relationship Id="rId1" Type="http://schemas.microsoft.com/office/2011/relationships/chartStyle" Target="style3.xml"/><Relationship Id="rId2" Type="http://schemas.microsoft.com/office/2011/relationships/chartColorStyle" Target="colors3.xml"/></Relationships>
</file>

<file path=ppt/charts/_rels/chart4.xml.rels><?xml version="1.0" encoding="UTF-8" standalone="yes"?>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<Relationship Id="rId3" Type="http://schemas.openxmlformats.org/officeDocument/2006/relationships/oleObject" Target="file:///E:\Regression%20Lesson%20file%20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1"/>
          <c:order val="0"/>
          <c:tx>
            <c:v>50 SCFH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trendline>
            <c:spPr>
              <a:ln w="3810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'Multiple Linear Regression'!$E$24:$E$25</c:f>
                <c:numCache>
                  <c:formatCode>General</c:formatCode>
                  <c:ptCount val="2"/>
                  <c:pt idx="0">
                    <c:v>0.000741605764846637</c:v>
                  </c:pt>
                  <c:pt idx="1">
                    <c:v>0.00200524615921601</c:v>
                  </c:pt>
                </c:numCache>
              </c:numRef>
            </c:plus>
            <c:minus>
              <c:numRef>
                <c:f>'Multiple Linear Regression'!$E$24:$E$25</c:f>
                <c:numCache>
                  <c:formatCode>General</c:formatCode>
                  <c:ptCount val="2"/>
                  <c:pt idx="0">
                    <c:v>0.000741605764846637</c:v>
                  </c:pt>
                  <c:pt idx="1">
                    <c:v>0.00200524615921601</c:v>
                  </c:pt>
                </c:numCache>
              </c:numRef>
            </c:minus>
            <c:spPr>
              <a:noFill/>
              <a:ln w="381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'Multiple Linear Regression'!$C$24:$C$25</c:f>
              <c:numCache>
                <c:formatCode>General</c:formatCode>
                <c:ptCount val="2"/>
                <c:pt idx="0">
                  <c:v>0.00505146535186079</c:v>
                </c:pt>
                <c:pt idx="1">
                  <c:v>0.00420307323285319</c:v>
                </c:pt>
              </c:numCache>
            </c:numRef>
          </c:xVal>
          <c:yVal>
            <c:numRef>
              <c:f>'Multiple Linear Regression'!$D$24:$D$25</c:f>
              <c:numCache>
                <c:formatCode>General</c:formatCode>
                <c:ptCount val="2"/>
                <c:pt idx="0">
                  <c:v>0.0241945128793267</c:v>
                </c:pt>
                <c:pt idx="1">
                  <c:v>0.025359388851624</c:v>
                </c:pt>
              </c:numCache>
            </c:numRef>
          </c:yVal>
          <c:smooth val="0"/>
        </c:ser>
        <c:ser>
          <c:idx val="2"/>
          <c:order val="1"/>
          <c:tx>
            <c:v>30 SCFH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trendline>
            <c:spPr>
              <a:ln w="34925" cap="rnd">
                <a:solidFill>
                  <a:schemeClr val="accent3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'Multiple Linear Regression'!$E$22:$E$23</c:f>
                <c:numCache>
                  <c:formatCode>General</c:formatCode>
                  <c:ptCount val="2"/>
                  <c:pt idx="0">
                    <c:v>0.000979732906614729</c:v>
                  </c:pt>
                  <c:pt idx="1">
                    <c:v>0.000685214601504303</c:v>
                  </c:pt>
                </c:numCache>
              </c:numRef>
            </c:plus>
            <c:minus>
              <c:numRef>
                <c:f>'Multiple Linear Regression'!$E$22:$E$23</c:f>
                <c:numCache>
                  <c:formatCode>General</c:formatCode>
                  <c:ptCount val="2"/>
                  <c:pt idx="0">
                    <c:v>0.000979732906614729</c:v>
                  </c:pt>
                  <c:pt idx="1">
                    <c:v>0.000685214601504303</c:v>
                  </c:pt>
                </c:numCache>
              </c:numRef>
            </c:minus>
            <c:spPr>
              <a:noFill/>
              <a:ln w="381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'Multiple Linear Regression'!$C$22:$C$23</c:f>
              <c:numCache>
                <c:formatCode>General</c:formatCode>
                <c:ptCount val="2"/>
                <c:pt idx="0">
                  <c:v>0.00505146535186079</c:v>
                </c:pt>
                <c:pt idx="1">
                  <c:v>0.00420307323285319</c:v>
                </c:pt>
              </c:numCache>
            </c:numRef>
          </c:xVal>
          <c:yVal>
            <c:numRef>
              <c:f>'Multiple Linear Regression'!$D$22:$D$23</c:f>
              <c:numCache>
                <c:formatCode>General</c:formatCode>
                <c:ptCount val="2"/>
                <c:pt idx="0">
                  <c:v>0.0441806195718472</c:v>
                </c:pt>
                <c:pt idx="1">
                  <c:v>0.0444752365947666</c:v>
                </c:pt>
              </c:numCache>
            </c:numRef>
          </c:yVal>
          <c:smooth val="0"/>
        </c:ser>
        <c:ser>
          <c:idx val="0"/>
          <c:order val="2"/>
          <c:tx>
            <c:v>10 SCFH</c:v>
          </c:tx>
          <c:spPr>
            <a:ln w="3175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3810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'Multiple Linear Regression'!$E$20:$E$21</c:f>
                <c:numCache>
                  <c:formatCode>General</c:formatCode>
                  <c:ptCount val="2"/>
                  <c:pt idx="0">
                    <c:v>0.000270054599391721</c:v>
                  </c:pt>
                  <c:pt idx="1">
                    <c:v>0.00184670858612655</c:v>
                  </c:pt>
                </c:numCache>
              </c:numRef>
            </c:plus>
            <c:minus>
              <c:numRef>
                <c:f>'Multiple Linear Regression'!$E$20:$E$21</c:f>
                <c:numCache>
                  <c:formatCode>General</c:formatCode>
                  <c:ptCount val="2"/>
                  <c:pt idx="0">
                    <c:v>0.000270054599391721</c:v>
                  </c:pt>
                  <c:pt idx="1">
                    <c:v>0.00184670858612655</c:v>
                  </c:pt>
                </c:numCache>
              </c:numRef>
            </c:minus>
            <c:spPr>
              <a:noFill/>
              <a:ln w="381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'Multiple Linear Regression'!$C$20:$C$21</c:f>
              <c:numCache>
                <c:formatCode>General</c:formatCode>
                <c:ptCount val="2"/>
                <c:pt idx="0">
                  <c:v>0.00505146535186079</c:v>
                </c:pt>
                <c:pt idx="1">
                  <c:v>0.00420307323285319</c:v>
                </c:pt>
              </c:numCache>
            </c:numRef>
          </c:xVal>
          <c:yVal>
            <c:numRef>
              <c:f>'Multiple Linear Regression'!$D$20:$D$21</c:f>
              <c:numCache>
                <c:formatCode>General</c:formatCode>
                <c:ptCount val="2"/>
                <c:pt idx="0">
                  <c:v>0.187915926790902</c:v>
                </c:pt>
                <c:pt idx="1">
                  <c:v>0.186657758231448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74855280"/>
        <c:axId val="-2074582816"/>
      </c:scatterChart>
      <c:valAx>
        <c:axId val="-2074855280"/>
        <c:scaling>
          <c:orientation val="minMax"/>
          <c:max val="0.0051"/>
          <c:min val="0.0041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smtClean="0"/>
                  <a:t>1/C*Re^1/2 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74582816"/>
        <c:crosses val="autoZero"/>
        <c:crossBetween val="midCat"/>
        <c:majorUnit val="0.0003"/>
      </c:valAx>
      <c:valAx>
        <c:axId val="-2074582816"/>
        <c:scaling>
          <c:orientation val="minMax"/>
          <c:min val="0.0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1/U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74855280"/>
        <c:crosses val="autoZero"/>
        <c:crossBetween val="midCat"/>
        <c:majorUnit val="0.03"/>
      </c:valAx>
      <c:spPr>
        <a:noFill/>
        <a:ln>
          <a:noFill/>
        </a:ln>
        <a:effectLst/>
      </c:spPr>
    </c:plotArea>
    <c:legend>
      <c:legendPos val="t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794910215904"/>
          <c:y val="0.0263204210757225"/>
          <c:w val="0.85737069348366"/>
          <c:h val="0.6576594816646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'counter current'!$Y$20</c:f>
              <c:strCache>
                <c:ptCount val="1"/>
                <c:pt idx="0">
                  <c:v>U av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cust"/>
            <c:noEndCap val="0"/>
            <c:plus>
              <c:numRef>
                <c:f>'counter current'!$Z$21:$Z$26</c:f>
                <c:numCache>
                  <c:formatCode>General</c:formatCode>
                  <c:ptCount val="6"/>
                  <c:pt idx="0">
                    <c:v>0.0076425237013295</c:v>
                  </c:pt>
                  <c:pt idx="1">
                    <c:v>0.0529739156866783</c:v>
                  </c:pt>
                  <c:pt idx="2">
                    <c:v>0.498956284926201</c:v>
                  </c:pt>
                  <c:pt idx="3">
                    <c:v>0.343696760805612</c:v>
                  </c:pt>
                  <c:pt idx="4">
                    <c:v>1.288622178093698</c:v>
                  </c:pt>
                  <c:pt idx="5">
                    <c:v>2.971073592674743</c:v>
                  </c:pt>
                </c:numCache>
              </c:numRef>
            </c:plus>
            <c:minus>
              <c:numRef>
                <c:f>'counter current'!$Z$21:$Z$26</c:f>
                <c:numCache>
                  <c:formatCode>General</c:formatCode>
                  <c:ptCount val="6"/>
                  <c:pt idx="0">
                    <c:v>0.0076425237013295</c:v>
                  </c:pt>
                  <c:pt idx="1">
                    <c:v>0.0529739156866783</c:v>
                  </c:pt>
                  <c:pt idx="2">
                    <c:v>0.498956284926201</c:v>
                  </c:pt>
                  <c:pt idx="3">
                    <c:v>0.343696760805612</c:v>
                  </c:pt>
                  <c:pt idx="4">
                    <c:v>1.288622178093698</c:v>
                  </c:pt>
                  <c:pt idx="5">
                    <c:v>2.971073592674743</c:v>
                  </c:pt>
                </c:numCache>
              </c:numRef>
            </c:minus>
            <c:spPr>
              <a:noFill/>
              <a:ln w="3810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multiLvlStrRef>
              <c:f>'counter current'!$W$21:$X$26</c:f>
              <c:multiLvlStrCache>
                <c:ptCount val="6"/>
                <c:lvl>
                  <c:pt idx="0">
                    <c:v>2.7 L/min</c:v>
                  </c:pt>
                  <c:pt idx="1">
                    <c:v>3.9 L/min</c:v>
                  </c:pt>
                  <c:pt idx="2">
                    <c:v>2.7 L/min</c:v>
                  </c:pt>
                  <c:pt idx="3">
                    <c:v>3.9 L/min</c:v>
                  </c:pt>
                  <c:pt idx="4">
                    <c:v>2.7 L/min</c:v>
                  </c:pt>
                  <c:pt idx="5">
                    <c:v>3.9 L/min</c:v>
                  </c:pt>
                </c:lvl>
                <c:lvl>
                  <c:pt idx="0">
                    <c:v>10 SCFH</c:v>
                  </c:pt>
                  <c:pt idx="2">
                    <c:v>30 SCFH</c:v>
                  </c:pt>
                  <c:pt idx="4">
                    <c:v>50 SCFH</c:v>
                  </c:pt>
                </c:lvl>
              </c:multiLvlStrCache>
            </c:multiLvlStrRef>
          </c:cat>
          <c:val>
            <c:numRef>
              <c:f>'counter current'!$Y$21:$Y$26</c:f>
              <c:numCache>
                <c:formatCode>0.00</c:formatCode>
                <c:ptCount val="6"/>
                <c:pt idx="0">
                  <c:v>5.32152871274568</c:v>
                </c:pt>
                <c:pt idx="1">
                  <c:v>5.357398532345186</c:v>
                </c:pt>
                <c:pt idx="2">
                  <c:v>22.63435890422008</c:v>
                </c:pt>
                <c:pt idx="3">
                  <c:v>22.48442226651742</c:v>
                </c:pt>
                <c:pt idx="4">
                  <c:v>41.33168561762874</c:v>
                </c:pt>
                <c:pt idx="5">
                  <c:v>39.43312695155748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2074225760"/>
        <c:axId val="-2074234240"/>
      </c:barChart>
      <c:catAx>
        <c:axId val="-207422576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dirty="0"/>
                  <a:t>Water [L/min] and Air [SCFH] Flow Rates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8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317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74234240"/>
        <c:crosses val="autoZero"/>
        <c:auto val="1"/>
        <c:lblAlgn val="ctr"/>
        <c:lblOffset val="100"/>
        <c:noMultiLvlLbl val="0"/>
      </c:catAx>
      <c:valAx>
        <c:axId val="-2074234240"/>
        <c:scaling>
          <c:orientation val="minMax"/>
          <c:max val="65.0"/>
          <c:min val="0.0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dirty="0" smtClean="0"/>
                  <a:t>Overall </a:t>
                </a:r>
                <a:r>
                  <a:rPr lang="en-US" sz="2400" dirty="0"/>
                  <a:t>Heat Transfer </a:t>
                </a:r>
                <a:r>
                  <a:rPr lang="en-US" sz="2400" dirty="0" smtClean="0"/>
                  <a:t>Coefficient </a:t>
                </a:r>
                <a:endParaRPr lang="en-US" sz="2400" dirty="0"/>
              </a:p>
              <a:p>
                <a:pPr>
                  <a:defRPr sz="2400"/>
                </a:pPr>
                <a:r>
                  <a:rPr lang="en-US" sz="2400" dirty="0"/>
                  <a:t>U [WK-1m-2]</a:t>
                </a:r>
              </a:p>
            </c:rich>
          </c:tx>
          <c:layout>
            <c:manualLayout>
              <c:xMode val="edge"/>
              <c:yMode val="edge"/>
              <c:x val="0.0"/>
              <c:y val="0.086774009018103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out"/>
        <c:minorTickMark val="none"/>
        <c:tickLblPos val="nextTo"/>
        <c:crossAx val="-207422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2800">
          <a:solidFill>
            <a:schemeClr val="tx1"/>
          </a:solidFill>
        </a:defRPr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9477124183007"/>
          <c:y val="0.0235042735042735"/>
          <c:w val="0.847450980392157"/>
          <c:h val="0.64831953698095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Cocurrent!$Z$21</c:f>
              <c:strCache>
                <c:ptCount val="1"/>
                <c:pt idx="0">
                  <c:v>U av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cust"/>
            <c:noEndCap val="0"/>
            <c:plus>
              <c:numRef>
                <c:f>Cocurrent!$AA$22:$AA$25</c:f>
                <c:numCache>
                  <c:formatCode>General</c:formatCode>
                  <c:ptCount val="4"/>
                  <c:pt idx="0">
                    <c:v>0.0580960814952769</c:v>
                  </c:pt>
                  <c:pt idx="1">
                    <c:v>0.382042945965343</c:v>
                  </c:pt>
                  <c:pt idx="2">
                    <c:v>0.30743707151979</c:v>
                  </c:pt>
                  <c:pt idx="3">
                    <c:v>0.919894570582114</c:v>
                  </c:pt>
                </c:numCache>
              </c:numRef>
            </c:plus>
            <c:minus>
              <c:numRef>
                <c:f>Cocurrent!$AA$22:$AA$25</c:f>
                <c:numCache>
                  <c:formatCode>General</c:formatCode>
                  <c:ptCount val="4"/>
                  <c:pt idx="0">
                    <c:v>0.0580960814952769</c:v>
                  </c:pt>
                  <c:pt idx="1">
                    <c:v>0.382042945965343</c:v>
                  </c:pt>
                  <c:pt idx="2">
                    <c:v>0.30743707151979</c:v>
                  </c:pt>
                  <c:pt idx="3">
                    <c:v>0.919894570582114</c:v>
                  </c:pt>
                </c:numCache>
              </c:numRef>
            </c:minus>
            <c:spPr>
              <a:noFill/>
              <a:ln w="3810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multiLvlStrRef>
              <c:f>Cocurrent!$X$22:$Y$25</c:f>
              <c:multiLvlStrCache>
                <c:ptCount val="4"/>
                <c:lvl>
                  <c:pt idx="0">
                    <c:v>2.7 L/min</c:v>
                  </c:pt>
                  <c:pt idx="1">
                    <c:v>3.9 L/min</c:v>
                  </c:pt>
                  <c:pt idx="2">
                    <c:v>2.7 L/min</c:v>
                  </c:pt>
                  <c:pt idx="3">
                    <c:v>3.9 L/min</c:v>
                  </c:pt>
                </c:lvl>
                <c:lvl>
                  <c:pt idx="0">
                    <c:v>30 SCFH</c:v>
                  </c:pt>
                  <c:pt idx="2">
                    <c:v>50 SCFH</c:v>
                  </c:pt>
                </c:lvl>
              </c:multiLvlStrCache>
            </c:multiLvlStrRef>
          </c:cat>
          <c:val>
            <c:numRef>
              <c:f>Cocurrent!$Z$22:$Z$25</c:f>
              <c:numCache>
                <c:formatCode>0.00</c:formatCode>
                <c:ptCount val="4"/>
                <c:pt idx="0">
                  <c:v>21.55479745141144</c:v>
                </c:pt>
                <c:pt idx="1">
                  <c:v>21.6559180280706</c:v>
                </c:pt>
                <c:pt idx="2">
                  <c:v>38.01799372350499</c:v>
                </c:pt>
                <c:pt idx="3">
                  <c:v>37.70337890291644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055517152"/>
        <c:axId val="-2055510880"/>
      </c:barChart>
      <c:catAx>
        <c:axId val="-205551715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0" i="0" baseline="0" dirty="0">
                    <a:effectLst/>
                  </a:rPr>
                  <a:t>Water [L/min] and Air [SCFH] Flow Rates</a:t>
                </a:r>
                <a:endParaRPr lang="en-US" sz="2400" dirty="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8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5510880"/>
        <c:crosses val="autoZero"/>
        <c:auto val="1"/>
        <c:lblAlgn val="ctr"/>
        <c:lblOffset val="100"/>
        <c:noMultiLvlLbl val="0"/>
      </c:catAx>
      <c:valAx>
        <c:axId val="-2055510880"/>
        <c:scaling>
          <c:orientation val="minMax"/>
          <c:max val="55.0"/>
          <c:min val="0.0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0" i="0" baseline="0" dirty="0" smtClean="0">
                    <a:effectLst/>
                  </a:rPr>
                  <a:t>Overall </a:t>
                </a:r>
                <a:r>
                  <a:rPr lang="en-US" sz="2400" b="0" i="0" baseline="0" dirty="0">
                    <a:effectLst/>
                  </a:rPr>
                  <a:t>Heat Transfer </a:t>
                </a:r>
                <a:r>
                  <a:rPr lang="en-US" sz="2400" b="0" i="0" baseline="0" dirty="0" smtClean="0">
                    <a:effectLst/>
                  </a:rPr>
                  <a:t>Coefficient </a:t>
                </a:r>
                <a:endParaRPr lang="en-US" sz="2400" dirty="0">
                  <a:effectLst/>
                </a:endParaRPr>
              </a:p>
              <a:p>
                <a:pPr>
                  <a:defRPr sz="2400"/>
                </a:pPr>
                <a:r>
                  <a:rPr lang="en-US" sz="2400" b="0" i="0" baseline="0" dirty="0">
                    <a:effectLst/>
                  </a:rPr>
                  <a:t>U [WK-1m-2]</a:t>
                </a:r>
                <a:endParaRPr lang="en-US" sz="2400" dirty="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out"/>
        <c:minorTickMark val="none"/>
        <c:tickLblPos val="nextTo"/>
        <c:crossAx val="-2055517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2800">
          <a:solidFill>
            <a:schemeClr val="tx1"/>
          </a:solidFill>
        </a:defRPr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1"/>
          <c:order val="0"/>
          <c:tx>
            <c:v>3.9 L/min</c:v>
          </c:tx>
          <c:spPr>
            <a:ln w="317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trendline>
            <c:spPr>
              <a:ln w="38100" cap="rnd">
                <a:solidFill>
                  <a:schemeClr val="accent2"/>
                </a:solidFill>
                <a:prstDash val="sysDot"/>
              </a:ln>
              <a:effectLst/>
            </c:spPr>
            <c:trendlineType val="powe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'Multiple Linear Regression'!$E$32:$E$34</c:f>
                <c:numCache>
                  <c:formatCode>General</c:formatCode>
                  <c:ptCount val="3"/>
                  <c:pt idx="0">
                    <c:v>0.000270054599391721</c:v>
                  </c:pt>
                  <c:pt idx="1">
                    <c:v>0.000979732906614729</c:v>
                  </c:pt>
                  <c:pt idx="2">
                    <c:v>0.000741605764846637</c:v>
                  </c:pt>
                </c:numCache>
              </c:numRef>
            </c:plus>
            <c:minus>
              <c:numRef>
                <c:f>'Multiple Linear Regression'!$E$32:$E$34</c:f>
                <c:numCache>
                  <c:formatCode>General</c:formatCode>
                  <c:ptCount val="3"/>
                  <c:pt idx="0">
                    <c:v>0.000270054599391721</c:v>
                  </c:pt>
                  <c:pt idx="1">
                    <c:v>0.000979732906614729</c:v>
                  </c:pt>
                  <c:pt idx="2">
                    <c:v>0.000741605764846637</c:v>
                  </c:pt>
                </c:numCache>
              </c:numRef>
            </c:minus>
            <c:spPr>
              <a:noFill/>
              <a:ln w="22225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'Multiple Linear Regression'!$B$32:$B$34</c:f>
              <c:numCache>
                <c:formatCode>General</c:formatCode>
                <c:ptCount val="3"/>
                <c:pt idx="0">
                  <c:v>8.71096719202369E-5</c:v>
                </c:pt>
                <c:pt idx="1">
                  <c:v>6.03984731308812E-5</c:v>
                </c:pt>
                <c:pt idx="2">
                  <c:v>5.09420451729352E-5</c:v>
                </c:pt>
              </c:numCache>
            </c:numRef>
          </c:xVal>
          <c:yVal>
            <c:numRef>
              <c:f>'Multiple Linear Regression'!$D$32:$D$34</c:f>
              <c:numCache>
                <c:formatCode>General</c:formatCode>
                <c:ptCount val="3"/>
                <c:pt idx="0">
                  <c:v>0.187915926790902</c:v>
                </c:pt>
                <c:pt idx="1">
                  <c:v>0.0441806195718472</c:v>
                </c:pt>
                <c:pt idx="2">
                  <c:v>0.0241945128793267</c:v>
                </c:pt>
              </c:numCache>
            </c:numRef>
          </c:yVal>
          <c:smooth val="0"/>
        </c:ser>
        <c:ser>
          <c:idx val="0"/>
          <c:order val="1"/>
          <c:tx>
            <c:v>2.7 L/min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powe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'Multiple Linear Regression'!$E$35:$E$37</c:f>
                <c:numCache>
                  <c:formatCode>General</c:formatCode>
                  <c:ptCount val="3"/>
                  <c:pt idx="0">
                    <c:v>0.00184670858612655</c:v>
                  </c:pt>
                  <c:pt idx="1">
                    <c:v>0.000685214601504303</c:v>
                  </c:pt>
                  <c:pt idx="2">
                    <c:v>0.00200524615921601</c:v>
                  </c:pt>
                </c:numCache>
              </c:numRef>
            </c:plus>
            <c:minus>
              <c:numRef>
                <c:f>'Multiple Linear Regression'!$E$35:$E$37</c:f>
                <c:numCache>
                  <c:formatCode>General</c:formatCode>
                  <c:ptCount val="3"/>
                  <c:pt idx="0">
                    <c:v>0.00184670858612655</c:v>
                  </c:pt>
                  <c:pt idx="1">
                    <c:v>0.000685214601504303</c:v>
                  </c:pt>
                  <c:pt idx="2">
                    <c:v>0.00200524615921601</c:v>
                  </c:pt>
                </c:numCache>
              </c:numRef>
            </c:minus>
            <c:spPr>
              <a:noFill/>
              <a:ln w="254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'Multiple Linear Regression'!$B$35:$B$37</c:f>
              <c:numCache>
                <c:formatCode>General</c:formatCode>
                <c:ptCount val="3"/>
                <c:pt idx="0">
                  <c:v>8.71096719202369E-5</c:v>
                </c:pt>
                <c:pt idx="1">
                  <c:v>6.03984731308812E-5</c:v>
                </c:pt>
                <c:pt idx="2">
                  <c:v>5.09420451729352E-5</c:v>
                </c:pt>
              </c:numCache>
            </c:numRef>
          </c:xVal>
          <c:yVal>
            <c:numRef>
              <c:f>'Multiple Linear Regression'!$D$35:$D$37</c:f>
              <c:numCache>
                <c:formatCode>General</c:formatCode>
                <c:ptCount val="3"/>
                <c:pt idx="0">
                  <c:v>0.186657758231448</c:v>
                </c:pt>
                <c:pt idx="1">
                  <c:v>0.0444752365947666</c:v>
                </c:pt>
                <c:pt idx="2">
                  <c:v>0.025359388851624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55415136"/>
        <c:axId val="-2055409216"/>
      </c:scatterChart>
      <c:valAx>
        <c:axId val="-2055415136"/>
        <c:scaling>
          <c:orientation val="minMax"/>
          <c:min val="4.5E-5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1/C*Re^1/3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E+0" sourceLinked="0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5409216"/>
        <c:crosses val="autoZero"/>
        <c:crossBetween val="midCat"/>
      </c:valAx>
      <c:valAx>
        <c:axId val="-2055409216"/>
        <c:scaling>
          <c:orientation val="minMax"/>
          <c:max val="0.2"/>
          <c:min val="0.0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1/U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54151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egendEntry>
        <c:idx val="2"/>
        <c:delete val="1"/>
      </c:legendEntry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2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9D22E5-BDA3-2943-B2BD-2E4B5F4C5480}" type="doc">
      <dgm:prSet loTypeId="urn:microsoft.com/office/officeart/2005/8/layout/gear1" loCatId="" qsTypeId="urn:microsoft.com/office/officeart/2005/8/quickstyle/3D6" qsCatId="3D" csTypeId="urn:microsoft.com/office/officeart/2005/8/colors/accent2_3" csCatId="accent2" phldr="1"/>
      <dgm:spPr/>
    </dgm:pt>
    <dgm:pt modelId="{75EFDD31-4BC9-EE41-B2F7-4A313F705D58}">
      <dgm:prSet phldrT="[Text]"/>
      <dgm:spPr/>
      <dgm:t>
        <a:bodyPr/>
        <a:lstStyle/>
        <a:p>
          <a:r>
            <a:rPr lang="en-US" dirty="0" smtClean="0"/>
            <a:t>M</a:t>
          </a:r>
          <a:endParaRPr lang="en-US" dirty="0"/>
        </a:p>
      </dgm:t>
    </dgm:pt>
    <dgm:pt modelId="{97377579-FBE2-9643-9DB4-4DA095B00CC6}" type="parTrans" cxnId="{D09A3991-DDF3-BA4E-9523-93B73F0551AC}">
      <dgm:prSet/>
      <dgm:spPr/>
      <dgm:t>
        <a:bodyPr/>
        <a:lstStyle/>
        <a:p>
          <a:endParaRPr lang="en-US"/>
        </a:p>
      </dgm:t>
    </dgm:pt>
    <dgm:pt modelId="{2EFEA4F8-AD3D-4F49-947B-6E46EB67C680}" type="sibTrans" cxnId="{D09A3991-DDF3-BA4E-9523-93B73F0551AC}">
      <dgm:prSet/>
      <dgm:spPr/>
      <dgm:t>
        <a:bodyPr/>
        <a:lstStyle/>
        <a:p>
          <a:endParaRPr lang="en-US"/>
        </a:p>
      </dgm:t>
    </dgm:pt>
    <dgm:pt modelId="{30EABE7C-F296-3A4B-8BA3-70E2A997A922}">
      <dgm:prSet phldrT="[Text]"/>
      <dgm:spPr/>
      <dgm:t>
        <a:bodyPr/>
        <a:lstStyle/>
        <a:p>
          <a:r>
            <a:rPr lang="en-US" dirty="0" smtClean="0"/>
            <a:t>C</a:t>
          </a:r>
          <a:endParaRPr lang="en-US" dirty="0"/>
        </a:p>
      </dgm:t>
    </dgm:pt>
    <dgm:pt modelId="{78D99E80-4520-4440-BFF9-30D53CB5C973}" type="parTrans" cxnId="{5D90C1DD-EAE3-774B-B779-97442E9EC7BD}">
      <dgm:prSet/>
      <dgm:spPr/>
      <dgm:t>
        <a:bodyPr/>
        <a:lstStyle/>
        <a:p>
          <a:endParaRPr lang="en-US"/>
        </a:p>
      </dgm:t>
    </dgm:pt>
    <dgm:pt modelId="{22546080-D9C6-7743-AD82-B5CEE71B31AF}" type="sibTrans" cxnId="{5D90C1DD-EAE3-774B-B779-97442E9EC7BD}">
      <dgm:prSet/>
      <dgm:spPr/>
      <dgm:t>
        <a:bodyPr/>
        <a:lstStyle/>
        <a:p>
          <a:endParaRPr lang="en-US"/>
        </a:p>
      </dgm:t>
    </dgm:pt>
    <dgm:pt modelId="{E9E0FEBA-63B9-544D-8FD3-35F455BE2AB8}">
      <dgm:prSet phldrT="[Text]"/>
      <dgm:spPr/>
      <dgm:t>
        <a:bodyPr/>
        <a:lstStyle/>
        <a:p>
          <a:r>
            <a:rPr lang="en-US" dirty="0" smtClean="0"/>
            <a:t>B</a:t>
          </a:r>
          <a:endParaRPr lang="en-US" dirty="0"/>
        </a:p>
      </dgm:t>
    </dgm:pt>
    <dgm:pt modelId="{47EAFEC2-F1AA-A14A-ABB0-9B8A6A55D2DF}" type="parTrans" cxnId="{D06B1EB6-9133-F54A-8E59-1B639C7C45D9}">
      <dgm:prSet/>
      <dgm:spPr/>
      <dgm:t>
        <a:bodyPr/>
        <a:lstStyle/>
        <a:p>
          <a:endParaRPr lang="en-US"/>
        </a:p>
      </dgm:t>
    </dgm:pt>
    <dgm:pt modelId="{34055443-51FB-9645-BD30-55DBCF32FCB7}" type="sibTrans" cxnId="{D06B1EB6-9133-F54A-8E59-1B639C7C45D9}">
      <dgm:prSet/>
      <dgm:spPr/>
      <dgm:t>
        <a:bodyPr/>
        <a:lstStyle/>
        <a:p>
          <a:endParaRPr lang="en-US"/>
        </a:p>
      </dgm:t>
    </dgm:pt>
    <dgm:pt modelId="{B1AFCE6C-92C3-8541-AD95-807AC945DCF9}" type="pres">
      <dgm:prSet presAssocID="{B99D22E5-BDA3-2943-B2BD-2E4B5F4C548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0965A90-471E-FC4A-89AD-81FD181C8D8E}" type="pres">
      <dgm:prSet presAssocID="{E9E0FEBA-63B9-544D-8FD3-35F455BE2AB8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6DA604-9173-614F-9B24-69BAF75A7ABD}" type="pres">
      <dgm:prSet presAssocID="{E9E0FEBA-63B9-544D-8FD3-35F455BE2AB8}" presName="gear1srcNode" presStyleLbl="node1" presStyleIdx="0" presStyleCnt="3"/>
      <dgm:spPr/>
      <dgm:t>
        <a:bodyPr/>
        <a:lstStyle/>
        <a:p>
          <a:endParaRPr lang="en-US"/>
        </a:p>
      </dgm:t>
    </dgm:pt>
    <dgm:pt modelId="{F4E62AAD-80ED-F74C-AF1B-E608AA4A5207}" type="pres">
      <dgm:prSet presAssocID="{E9E0FEBA-63B9-544D-8FD3-35F455BE2AB8}" presName="gear1dstNode" presStyleLbl="node1" presStyleIdx="0" presStyleCnt="3"/>
      <dgm:spPr/>
      <dgm:t>
        <a:bodyPr/>
        <a:lstStyle/>
        <a:p>
          <a:endParaRPr lang="en-US"/>
        </a:p>
      </dgm:t>
    </dgm:pt>
    <dgm:pt modelId="{7E2B39C1-5A1B-874D-A1C0-A8056D02C24C}" type="pres">
      <dgm:prSet presAssocID="{30EABE7C-F296-3A4B-8BA3-70E2A997A92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89CAFA-E187-D849-AE5A-68521C0EBEE1}" type="pres">
      <dgm:prSet presAssocID="{30EABE7C-F296-3A4B-8BA3-70E2A997A922}" presName="gear2srcNode" presStyleLbl="node1" presStyleIdx="1" presStyleCnt="3"/>
      <dgm:spPr/>
      <dgm:t>
        <a:bodyPr/>
        <a:lstStyle/>
        <a:p>
          <a:endParaRPr lang="en-US"/>
        </a:p>
      </dgm:t>
    </dgm:pt>
    <dgm:pt modelId="{0FC8DE2A-341F-7643-8494-676E5E5DB77E}" type="pres">
      <dgm:prSet presAssocID="{30EABE7C-F296-3A4B-8BA3-70E2A997A922}" presName="gear2dstNode" presStyleLbl="node1" presStyleIdx="1" presStyleCnt="3"/>
      <dgm:spPr/>
      <dgm:t>
        <a:bodyPr/>
        <a:lstStyle/>
        <a:p>
          <a:endParaRPr lang="en-US"/>
        </a:p>
      </dgm:t>
    </dgm:pt>
    <dgm:pt modelId="{FFD6A0BE-E6AD-F04F-AD5B-8673E8982BB2}" type="pres">
      <dgm:prSet presAssocID="{75EFDD31-4BC9-EE41-B2F7-4A313F705D58}" presName="gear3" presStyleLbl="node1" presStyleIdx="2" presStyleCnt="3"/>
      <dgm:spPr/>
      <dgm:t>
        <a:bodyPr/>
        <a:lstStyle/>
        <a:p>
          <a:endParaRPr lang="en-US"/>
        </a:p>
      </dgm:t>
    </dgm:pt>
    <dgm:pt modelId="{2962AF9D-EC9F-6C4E-95C7-B45DB38ED588}" type="pres">
      <dgm:prSet presAssocID="{75EFDD31-4BC9-EE41-B2F7-4A313F705D5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2B75B1-23F4-974D-A93C-87E019255CC5}" type="pres">
      <dgm:prSet presAssocID="{75EFDD31-4BC9-EE41-B2F7-4A313F705D58}" presName="gear3srcNode" presStyleLbl="node1" presStyleIdx="2" presStyleCnt="3"/>
      <dgm:spPr/>
      <dgm:t>
        <a:bodyPr/>
        <a:lstStyle/>
        <a:p>
          <a:endParaRPr lang="en-US"/>
        </a:p>
      </dgm:t>
    </dgm:pt>
    <dgm:pt modelId="{1C3CE5AD-0645-E548-9879-044FE7257A1E}" type="pres">
      <dgm:prSet presAssocID="{75EFDD31-4BC9-EE41-B2F7-4A313F705D58}" presName="gear3dstNode" presStyleLbl="node1" presStyleIdx="2" presStyleCnt="3"/>
      <dgm:spPr/>
      <dgm:t>
        <a:bodyPr/>
        <a:lstStyle/>
        <a:p>
          <a:endParaRPr lang="en-US"/>
        </a:p>
      </dgm:t>
    </dgm:pt>
    <dgm:pt modelId="{09E302B4-FFB9-374D-9F65-3FF0CB0B87A3}" type="pres">
      <dgm:prSet presAssocID="{34055443-51FB-9645-BD30-55DBCF32FCB7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4A85A4E9-D17A-9840-803A-B43AAC533D6D}" type="pres">
      <dgm:prSet presAssocID="{22546080-D9C6-7743-AD82-B5CEE71B31AF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38DF750A-F413-7F49-A0AA-28374BB3F0F7}" type="pres">
      <dgm:prSet presAssocID="{2EFEA4F8-AD3D-4F49-947B-6E46EB67C680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9E702EDC-5CDD-B04D-929F-B20699F2F488}" type="presOf" srcId="{75EFDD31-4BC9-EE41-B2F7-4A313F705D58}" destId="{2962AF9D-EC9F-6C4E-95C7-B45DB38ED588}" srcOrd="1" destOrd="0" presId="urn:microsoft.com/office/officeart/2005/8/layout/gear1"/>
    <dgm:cxn modelId="{FE042979-7C62-9342-BD4E-FBB7DB2FC1CD}" type="presOf" srcId="{30EABE7C-F296-3A4B-8BA3-70E2A997A922}" destId="{0FC8DE2A-341F-7643-8494-676E5E5DB77E}" srcOrd="2" destOrd="0" presId="urn:microsoft.com/office/officeart/2005/8/layout/gear1"/>
    <dgm:cxn modelId="{89FADDC4-C7FE-2D43-BC7D-391DAD0C5794}" type="presOf" srcId="{75EFDD31-4BC9-EE41-B2F7-4A313F705D58}" destId="{572B75B1-23F4-974D-A93C-87E019255CC5}" srcOrd="2" destOrd="0" presId="urn:microsoft.com/office/officeart/2005/8/layout/gear1"/>
    <dgm:cxn modelId="{FBE5D7EC-67EB-BF44-BA07-22848F026F47}" type="presOf" srcId="{75EFDD31-4BC9-EE41-B2F7-4A313F705D58}" destId="{FFD6A0BE-E6AD-F04F-AD5B-8673E8982BB2}" srcOrd="0" destOrd="0" presId="urn:microsoft.com/office/officeart/2005/8/layout/gear1"/>
    <dgm:cxn modelId="{D06B1EB6-9133-F54A-8E59-1B639C7C45D9}" srcId="{B99D22E5-BDA3-2943-B2BD-2E4B5F4C5480}" destId="{E9E0FEBA-63B9-544D-8FD3-35F455BE2AB8}" srcOrd="0" destOrd="0" parTransId="{47EAFEC2-F1AA-A14A-ABB0-9B8A6A55D2DF}" sibTransId="{34055443-51FB-9645-BD30-55DBCF32FCB7}"/>
    <dgm:cxn modelId="{1AC98594-5511-7545-850D-88F7D31B126A}" type="presOf" srcId="{B99D22E5-BDA3-2943-B2BD-2E4B5F4C5480}" destId="{B1AFCE6C-92C3-8541-AD95-807AC945DCF9}" srcOrd="0" destOrd="0" presId="urn:microsoft.com/office/officeart/2005/8/layout/gear1"/>
    <dgm:cxn modelId="{E96A3EC7-EAC8-4A40-92D1-FA1AAA9B667A}" type="presOf" srcId="{30EABE7C-F296-3A4B-8BA3-70E2A997A922}" destId="{6A89CAFA-E187-D849-AE5A-68521C0EBEE1}" srcOrd="1" destOrd="0" presId="urn:microsoft.com/office/officeart/2005/8/layout/gear1"/>
    <dgm:cxn modelId="{5D90C1DD-EAE3-774B-B779-97442E9EC7BD}" srcId="{B99D22E5-BDA3-2943-B2BD-2E4B5F4C5480}" destId="{30EABE7C-F296-3A4B-8BA3-70E2A997A922}" srcOrd="1" destOrd="0" parTransId="{78D99E80-4520-4440-BFF9-30D53CB5C973}" sibTransId="{22546080-D9C6-7743-AD82-B5CEE71B31AF}"/>
    <dgm:cxn modelId="{D09A3991-DDF3-BA4E-9523-93B73F0551AC}" srcId="{B99D22E5-BDA3-2943-B2BD-2E4B5F4C5480}" destId="{75EFDD31-4BC9-EE41-B2F7-4A313F705D58}" srcOrd="2" destOrd="0" parTransId="{97377579-FBE2-9643-9DB4-4DA095B00CC6}" sibTransId="{2EFEA4F8-AD3D-4F49-947B-6E46EB67C680}"/>
    <dgm:cxn modelId="{498BF7C6-8D4E-7648-B5CE-0682C312D5CC}" type="presOf" srcId="{E9E0FEBA-63B9-544D-8FD3-35F455BE2AB8}" destId="{CD6DA604-9173-614F-9B24-69BAF75A7ABD}" srcOrd="1" destOrd="0" presId="urn:microsoft.com/office/officeart/2005/8/layout/gear1"/>
    <dgm:cxn modelId="{8E624988-4457-924D-AC46-A162EA729A98}" type="presOf" srcId="{22546080-D9C6-7743-AD82-B5CEE71B31AF}" destId="{4A85A4E9-D17A-9840-803A-B43AAC533D6D}" srcOrd="0" destOrd="0" presId="urn:microsoft.com/office/officeart/2005/8/layout/gear1"/>
    <dgm:cxn modelId="{EBDA6823-8E78-CB48-BC12-10FE93C4BB5E}" type="presOf" srcId="{75EFDD31-4BC9-EE41-B2F7-4A313F705D58}" destId="{1C3CE5AD-0645-E548-9879-044FE7257A1E}" srcOrd="3" destOrd="0" presId="urn:microsoft.com/office/officeart/2005/8/layout/gear1"/>
    <dgm:cxn modelId="{A2B01A43-C9F6-7140-AEAB-A612822B894F}" type="presOf" srcId="{34055443-51FB-9645-BD30-55DBCF32FCB7}" destId="{09E302B4-FFB9-374D-9F65-3FF0CB0B87A3}" srcOrd="0" destOrd="0" presId="urn:microsoft.com/office/officeart/2005/8/layout/gear1"/>
    <dgm:cxn modelId="{B0740EE0-91AA-664A-9E49-08508A388C38}" type="presOf" srcId="{30EABE7C-F296-3A4B-8BA3-70E2A997A922}" destId="{7E2B39C1-5A1B-874D-A1C0-A8056D02C24C}" srcOrd="0" destOrd="0" presId="urn:microsoft.com/office/officeart/2005/8/layout/gear1"/>
    <dgm:cxn modelId="{1BC5D663-81E7-CE4E-9EC1-703E453106B1}" type="presOf" srcId="{E9E0FEBA-63B9-544D-8FD3-35F455BE2AB8}" destId="{D0965A90-471E-FC4A-89AD-81FD181C8D8E}" srcOrd="0" destOrd="0" presId="urn:microsoft.com/office/officeart/2005/8/layout/gear1"/>
    <dgm:cxn modelId="{3B8B2240-99C6-5E43-96DE-6739919B415D}" type="presOf" srcId="{2EFEA4F8-AD3D-4F49-947B-6E46EB67C680}" destId="{38DF750A-F413-7F49-A0AA-28374BB3F0F7}" srcOrd="0" destOrd="0" presId="urn:microsoft.com/office/officeart/2005/8/layout/gear1"/>
    <dgm:cxn modelId="{9383B313-3A51-1C4F-ACA2-3FF7E2E39450}" type="presOf" srcId="{E9E0FEBA-63B9-544D-8FD3-35F455BE2AB8}" destId="{F4E62AAD-80ED-F74C-AF1B-E608AA4A5207}" srcOrd="2" destOrd="0" presId="urn:microsoft.com/office/officeart/2005/8/layout/gear1"/>
    <dgm:cxn modelId="{89CB20CB-CC14-7944-B672-EEAE34F23AA3}" type="presParOf" srcId="{B1AFCE6C-92C3-8541-AD95-807AC945DCF9}" destId="{D0965A90-471E-FC4A-89AD-81FD181C8D8E}" srcOrd="0" destOrd="0" presId="urn:microsoft.com/office/officeart/2005/8/layout/gear1"/>
    <dgm:cxn modelId="{BFC32E5B-8D23-7540-ABA5-422F30DA8E37}" type="presParOf" srcId="{B1AFCE6C-92C3-8541-AD95-807AC945DCF9}" destId="{CD6DA604-9173-614F-9B24-69BAF75A7ABD}" srcOrd="1" destOrd="0" presId="urn:microsoft.com/office/officeart/2005/8/layout/gear1"/>
    <dgm:cxn modelId="{24C82552-2235-0640-972E-DF79593CD74B}" type="presParOf" srcId="{B1AFCE6C-92C3-8541-AD95-807AC945DCF9}" destId="{F4E62AAD-80ED-F74C-AF1B-E608AA4A5207}" srcOrd="2" destOrd="0" presId="urn:microsoft.com/office/officeart/2005/8/layout/gear1"/>
    <dgm:cxn modelId="{D6DD5E0F-D47B-CD4E-A453-29E60DAB9B93}" type="presParOf" srcId="{B1AFCE6C-92C3-8541-AD95-807AC945DCF9}" destId="{7E2B39C1-5A1B-874D-A1C0-A8056D02C24C}" srcOrd="3" destOrd="0" presId="urn:microsoft.com/office/officeart/2005/8/layout/gear1"/>
    <dgm:cxn modelId="{1A383562-7A72-414D-83C3-9F26DF9FD5BB}" type="presParOf" srcId="{B1AFCE6C-92C3-8541-AD95-807AC945DCF9}" destId="{6A89CAFA-E187-D849-AE5A-68521C0EBEE1}" srcOrd="4" destOrd="0" presId="urn:microsoft.com/office/officeart/2005/8/layout/gear1"/>
    <dgm:cxn modelId="{BA4C14D4-449C-8F4B-88B1-2743BEC31535}" type="presParOf" srcId="{B1AFCE6C-92C3-8541-AD95-807AC945DCF9}" destId="{0FC8DE2A-341F-7643-8494-676E5E5DB77E}" srcOrd="5" destOrd="0" presId="urn:microsoft.com/office/officeart/2005/8/layout/gear1"/>
    <dgm:cxn modelId="{255BD71E-0DDB-CA4F-9F8C-C3EDADD9A471}" type="presParOf" srcId="{B1AFCE6C-92C3-8541-AD95-807AC945DCF9}" destId="{FFD6A0BE-E6AD-F04F-AD5B-8673E8982BB2}" srcOrd="6" destOrd="0" presId="urn:microsoft.com/office/officeart/2005/8/layout/gear1"/>
    <dgm:cxn modelId="{D1A52131-3603-3C46-97B7-49DBD709DCC7}" type="presParOf" srcId="{B1AFCE6C-92C3-8541-AD95-807AC945DCF9}" destId="{2962AF9D-EC9F-6C4E-95C7-B45DB38ED588}" srcOrd="7" destOrd="0" presId="urn:microsoft.com/office/officeart/2005/8/layout/gear1"/>
    <dgm:cxn modelId="{70C2EE89-6F14-4441-B225-AE475D12B6FB}" type="presParOf" srcId="{B1AFCE6C-92C3-8541-AD95-807AC945DCF9}" destId="{572B75B1-23F4-974D-A93C-87E019255CC5}" srcOrd="8" destOrd="0" presId="urn:microsoft.com/office/officeart/2005/8/layout/gear1"/>
    <dgm:cxn modelId="{F29F2E0E-A57E-B54C-8D91-BB10B2CB104A}" type="presParOf" srcId="{B1AFCE6C-92C3-8541-AD95-807AC945DCF9}" destId="{1C3CE5AD-0645-E548-9879-044FE7257A1E}" srcOrd="9" destOrd="0" presId="urn:microsoft.com/office/officeart/2005/8/layout/gear1"/>
    <dgm:cxn modelId="{92A04C40-A3F5-5246-A4A5-12C7D530E476}" type="presParOf" srcId="{B1AFCE6C-92C3-8541-AD95-807AC945DCF9}" destId="{09E302B4-FFB9-374D-9F65-3FF0CB0B87A3}" srcOrd="10" destOrd="0" presId="urn:microsoft.com/office/officeart/2005/8/layout/gear1"/>
    <dgm:cxn modelId="{02D9B660-CDFC-2F44-8F4F-3825F653B10F}" type="presParOf" srcId="{B1AFCE6C-92C3-8541-AD95-807AC945DCF9}" destId="{4A85A4E9-D17A-9840-803A-B43AAC533D6D}" srcOrd="11" destOrd="0" presId="urn:microsoft.com/office/officeart/2005/8/layout/gear1"/>
    <dgm:cxn modelId="{F574BBB2-C3DD-9D43-8303-8EBC35353282}" type="presParOf" srcId="{B1AFCE6C-92C3-8541-AD95-807AC945DCF9}" destId="{38DF750A-F413-7F49-A0AA-28374BB3F0F7}" srcOrd="12" destOrd="0" presId="urn:microsoft.com/office/officeart/2005/8/layout/gear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965A90-471E-FC4A-89AD-81FD181C8D8E}">
      <dsp:nvSpPr>
        <dsp:cNvPr id="0" name=""/>
        <dsp:cNvSpPr/>
      </dsp:nvSpPr>
      <dsp:spPr>
        <a:xfrm>
          <a:off x="2865273" y="1840478"/>
          <a:ext cx="2249474" cy="2249474"/>
        </a:xfrm>
        <a:prstGeom prst="gear9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B</a:t>
          </a:r>
          <a:endParaRPr lang="en-US" sz="4800" kern="1200" dirty="0"/>
        </a:p>
      </dsp:txBody>
      <dsp:txXfrm>
        <a:off x="3317517" y="2367407"/>
        <a:ext cx="1344986" cy="1156276"/>
      </dsp:txXfrm>
    </dsp:sp>
    <dsp:sp modelId="{7E2B39C1-5A1B-874D-A1C0-A8056D02C24C}">
      <dsp:nvSpPr>
        <dsp:cNvPr id="0" name=""/>
        <dsp:cNvSpPr/>
      </dsp:nvSpPr>
      <dsp:spPr>
        <a:xfrm>
          <a:off x="1556488" y="1308784"/>
          <a:ext cx="1635981" cy="1635981"/>
        </a:xfrm>
        <a:prstGeom prst="gear6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C</a:t>
          </a:r>
          <a:endParaRPr lang="en-US" sz="4800" kern="1200" dirty="0"/>
        </a:p>
      </dsp:txBody>
      <dsp:txXfrm>
        <a:off x="1968351" y="1723136"/>
        <a:ext cx="812255" cy="807277"/>
      </dsp:txXfrm>
    </dsp:sp>
    <dsp:sp modelId="{FFD6A0BE-E6AD-F04F-AD5B-8673E8982BB2}">
      <dsp:nvSpPr>
        <dsp:cNvPr id="0" name=""/>
        <dsp:cNvSpPr/>
      </dsp:nvSpPr>
      <dsp:spPr>
        <a:xfrm rot="20700000">
          <a:off x="2472805" y="180124"/>
          <a:ext cx="1602927" cy="1602927"/>
        </a:xfrm>
        <a:prstGeom prst="gear6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M</a:t>
          </a:r>
          <a:endParaRPr lang="en-US" sz="4800" kern="1200" dirty="0"/>
        </a:p>
      </dsp:txBody>
      <dsp:txXfrm rot="-20700000">
        <a:off x="2824374" y="531693"/>
        <a:ext cx="899789" cy="899789"/>
      </dsp:txXfrm>
    </dsp:sp>
    <dsp:sp modelId="{09E302B4-FFB9-374D-9F65-3FF0CB0B87A3}">
      <dsp:nvSpPr>
        <dsp:cNvPr id="0" name=""/>
        <dsp:cNvSpPr/>
      </dsp:nvSpPr>
      <dsp:spPr>
        <a:xfrm>
          <a:off x="2691164" y="1501685"/>
          <a:ext cx="2879326" cy="2879326"/>
        </a:xfrm>
        <a:prstGeom prst="circularArrow">
          <a:avLst>
            <a:gd name="adj1" fmla="val 4688"/>
            <a:gd name="adj2" fmla="val 299029"/>
            <a:gd name="adj3" fmla="val 2513727"/>
            <a:gd name="adj4" fmla="val 15866540"/>
            <a:gd name="adj5" fmla="val 5469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85A4E9-D17A-9840-803A-B43AAC533D6D}">
      <dsp:nvSpPr>
        <dsp:cNvPr id="0" name=""/>
        <dsp:cNvSpPr/>
      </dsp:nvSpPr>
      <dsp:spPr>
        <a:xfrm>
          <a:off x="1266759" y="947252"/>
          <a:ext cx="2092010" cy="2092010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shade val="90000"/>
            <a:hueOff val="-17925"/>
            <a:satOff val="-2104"/>
            <a:lumOff val="11505"/>
            <a:alphaOff val="0"/>
          </a:schemeClr>
        </a:solidFill>
        <a:ln w="9525" cap="flat" cmpd="sng" algn="ctr">
          <a:solidFill>
            <a:schemeClr val="accent2">
              <a:shade val="90000"/>
              <a:hueOff val="-17925"/>
              <a:satOff val="-2104"/>
              <a:lumOff val="1150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DF750A-F413-7F49-A0AA-28374BB3F0F7}">
      <dsp:nvSpPr>
        <dsp:cNvPr id="0" name=""/>
        <dsp:cNvSpPr/>
      </dsp:nvSpPr>
      <dsp:spPr>
        <a:xfrm>
          <a:off x="2102031" y="-170528"/>
          <a:ext cx="2255609" cy="225560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 w="9525" cap="flat" cmpd="sng" algn="ctr">
          <a:solidFill>
            <a:schemeClr val="accent2">
              <a:shade val="90000"/>
              <a:hueOff val="-35851"/>
              <a:satOff val="-4207"/>
              <a:lumOff val="2301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25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0.42007</cdr:x>
      <cdr:y>0.34461</cdr:y>
    </cdr:from>
    <cdr:to>
      <cdr:x>0.65631</cdr:x>
      <cdr:y>0.37658</cdr:y>
    </cdr:to>
    <cdr:sp macro="" textlink="">
      <cdr:nvSpPr>
        <cdr:cNvPr id="6" name="Right Bracket 5"/>
        <cdr:cNvSpPr/>
      </cdr:nvSpPr>
      <cdr:spPr>
        <a:xfrm xmlns:a="http://schemas.openxmlformats.org/drawingml/2006/main" rot="16200000">
          <a:off x="4565330" y="1237929"/>
          <a:ext cx="200585" cy="2047956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0.13967</cdr:x>
      <cdr:y>0.34565</cdr:y>
    </cdr:from>
    <cdr:to>
      <cdr:x>0.37745</cdr:x>
      <cdr:y>0.37986</cdr:y>
    </cdr:to>
    <cdr:sp macro="" textlink="">
      <cdr:nvSpPr>
        <cdr:cNvPr id="8" name="Right Bracket 7"/>
        <cdr:cNvSpPr/>
      </cdr:nvSpPr>
      <cdr:spPr>
        <a:xfrm xmlns:a="http://schemas.openxmlformats.org/drawingml/2006/main" rot="16200000">
          <a:off x="2134196" y="1244761"/>
          <a:ext cx="214589" cy="2061346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0.69586</cdr:x>
      <cdr:y>0.19374</cdr:y>
    </cdr:from>
    <cdr:to>
      <cdr:x>0.95672</cdr:x>
      <cdr:y>0.22271</cdr:y>
    </cdr:to>
    <cdr:sp macro="" textlink="">
      <cdr:nvSpPr>
        <cdr:cNvPr id="9" name="Right Bracket 8"/>
        <cdr:cNvSpPr/>
      </cdr:nvSpPr>
      <cdr:spPr>
        <a:xfrm xmlns:a="http://schemas.openxmlformats.org/drawingml/2006/main" rot="16200000">
          <a:off x="7072355" y="175421"/>
          <a:ext cx="181728" cy="2261429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0.2232</cdr:x>
      <cdr:y>0.30587</cdr:y>
    </cdr:from>
    <cdr:to>
      <cdr:x>0.53911</cdr:x>
      <cdr:y>0.34419</cdr:y>
    </cdr:to>
    <cdr:sp macro="" textlink="">
      <cdr:nvSpPr>
        <cdr:cNvPr id="12" name="Right Bracket 11"/>
        <cdr:cNvSpPr/>
      </cdr:nvSpPr>
      <cdr:spPr>
        <a:xfrm xmlns:a="http://schemas.openxmlformats.org/drawingml/2006/main" rot="16200000">
          <a:off x="3184096" y="669496"/>
          <a:ext cx="240358" cy="2738650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0.24614</cdr:x>
      <cdr:y>0.08908</cdr:y>
    </cdr:from>
    <cdr:to>
      <cdr:x>0.93283</cdr:x>
      <cdr:y>0.19158</cdr:y>
    </cdr:to>
    <cdr:sp macro="" textlink="">
      <cdr:nvSpPr>
        <cdr:cNvPr id="13" name="Right Bracket 12"/>
        <cdr:cNvSpPr/>
      </cdr:nvSpPr>
      <cdr:spPr>
        <a:xfrm xmlns:a="http://schemas.openxmlformats.org/drawingml/2006/main" rot="16200000">
          <a:off x="4788862" y="-2096243"/>
          <a:ext cx="642922" cy="5953005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0.38665</cdr:x>
      <cdr:y>0.32451</cdr:y>
    </cdr:from>
    <cdr:to>
      <cdr:x>0.41221</cdr:x>
      <cdr:y>0.37151</cdr:y>
    </cdr:to>
    <cdr:sp macro="" textlink="">
      <cdr:nvSpPr>
        <cdr:cNvPr id="14" name="4-Point Star 13"/>
        <cdr:cNvSpPr/>
      </cdr:nvSpPr>
      <cdr:spPr>
        <a:xfrm xmlns:a="http://schemas.openxmlformats.org/drawingml/2006/main">
          <a:off x="3351959" y="2035527"/>
          <a:ext cx="221583" cy="294817"/>
        </a:xfrm>
        <a:prstGeom xmlns:a="http://schemas.openxmlformats.org/drawingml/2006/main" prst="star4">
          <a:avLst/>
        </a:prstGeom>
        <a:solidFill xmlns:a="http://schemas.openxmlformats.org/drawingml/2006/main">
          <a:schemeClr val="tx1"/>
        </a:solidFill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0.50055</cdr:x>
      <cdr:y>0.21554</cdr:y>
    </cdr:from>
    <cdr:to>
      <cdr:x>0.5261</cdr:x>
      <cdr:y>0.26253</cdr:y>
    </cdr:to>
    <cdr:sp macro="" textlink="">
      <cdr:nvSpPr>
        <cdr:cNvPr id="15" name="4-Point Star 14"/>
        <cdr:cNvSpPr/>
      </cdr:nvSpPr>
      <cdr:spPr>
        <a:xfrm xmlns:a="http://schemas.openxmlformats.org/drawingml/2006/main">
          <a:off x="4339318" y="1351998"/>
          <a:ext cx="221496" cy="294754"/>
        </a:xfrm>
        <a:prstGeom xmlns:a="http://schemas.openxmlformats.org/drawingml/2006/main" prst="star4">
          <a:avLst/>
        </a:prstGeom>
        <a:solidFill xmlns:a="http://schemas.openxmlformats.org/drawingml/2006/main">
          <a:schemeClr val="tx1"/>
        </a:solidFill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0.14394</cdr:x>
      <cdr:y>0.19196</cdr:y>
    </cdr:from>
    <cdr:to>
      <cdr:x>0.38172</cdr:x>
      <cdr:y>0.22617</cdr:y>
    </cdr:to>
    <cdr:sp macro="" textlink="">
      <cdr:nvSpPr>
        <cdr:cNvPr id="16" name="Right Bracket 15"/>
        <cdr:cNvSpPr/>
      </cdr:nvSpPr>
      <cdr:spPr>
        <a:xfrm xmlns:a="http://schemas.openxmlformats.org/drawingml/2006/main" rot="16200000">
          <a:off x="2174342" y="285978"/>
          <a:ext cx="215718" cy="2064705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0.41074</cdr:x>
      <cdr:y>0.19718</cdr:y>
    </cdr:from>
    <cdr:to>
      <cdr:x>0.6417</cdr:x>
      <cdr:y>0.22524</cdr:y>
    </cdr:to>
    <cdr:sp macro="" textlink="">
      <cdr:nvSpPr>
        <cdr:cNvPr id="17" name="Right Bracket 16"/>
        <cdr:cNvSpPr/>
      </cdr:nvSpPr>
      <cdr:spPr>
        <a:xfrm xmlns:a="http://schemas.openxmlformats.org/drawingml/2006/main" rot="16200000">
          <a:off x="4480806" y="329087"/>
          <a:ext cx="176938" cy="2005485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0.51381</cdr:x>
      <cdr:y>0.15387</cdr:y>
    </cdr:from>
    <cdr:to>
      <cdr:x>0.81269</cdr:x>
      <cdr:y>0.19432</cdr:y>
    </cdr:to>
    <cdr:sp macro="" textlink="">
      <cdr:nvSpPr>
        <cdr:cNvPr id="22" name="Right Bracket 21"/>
        <cdr:cNvSpPr/>
      </cdr:nvSpPr>
      <cdr:spPr>
        <a:xfrm xmlns:a="http://schemas.openxmlformats.org/drawingml/2006/main" rot="16200000">
          <a:off x="5622947" y="-203460"/>
          <a:ext cx="253710" cy="2591029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0.23451</cdr:x>
      <cdr:y>0.21204</cdr:y>
    </cdr:from>
    <cdr:to>
      <cdr:x>0.26006</cdr:x>
      <cdr:y>0.25903</cdr:y>
    </cdr:to>
    <cdr:sp macro="" textlink="">
      <cdr:nvSpPr>
        <cdr:cNvPr id="23" name="4-Point Star 22"/>
        <cdr:cNvSpPr/>
      </cdr:nvSpPr>
      <cdr:spPr>
        <a:xfrm xmlns:a="http://schemas.openxmlformats.org/drawingml/2006/main">
          <a:off x="2033035" y="1330067"/>
          <a:ext cx="221496" cy="294754"/>
        </a:xfrm>
        <a:prstGeom xmlns:a="http://schemas.openxmlformats.org/drawingml/2006/main" prst="star4">
          <a:avLst/>
        </a:prstGeom>
        <a:solidFill xmlns:a="http://schemas.openxmlformats.org/drawingml/2006/main">
          <a:schemeClr val="tx1"/>
        </a:solidFill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0.51567</cdr:x>
      <cdr:y>0.08908</cdr:y>
    </cdr:from>
    <cdr:to>
      <cdr:x>0.80866</cdr:x>
      <cdr:y>0.15185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470400" y="558800"/>
          <a:ext cx="2540000" cy="393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400"/>
            <a:t>~55%</a:t>
          </a:r>
          <a:r>
            <a:rPr lang="en-US" sz="2400" baseline="0"/>
            <a:t> </a:t>
          </a:r>
          <a:endParaRPr lang="en-US" sz="2400"/>
        </a:p>
      </cdr:txBody>
    </cdr:sp>
  </cdr:relSizeAnchor>
  <cdr:relSizeAnchor xmlns:cdr="http://schemas.openxmlformats.org/drawingml/2006/chartDrawing">
    <cdr:from>
      <cdr:x>0.22561</cdr:x>
      <cdr:y>0.24093</cdr:y>
    </cdr:from>
    <cdr:to>
      <cdr:x>0.53471</cdr:x>
      <cdr:y>0.3037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1955800" y="1511300"/>
          <a:ext cx="2679700" cy="393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/>
            <a:t>~125%</a:t>
          </a:r>
          <a:r>
            <a:rPr lang="en-US" sz="2400" baseline="0"/>
            <a:t> </a:t>
          </a:r>
          <a:endParaRPr lang="en-US" sz="2400"/>
        </a:p>
      </cdr:txBody>
    </cdr:sp>
  </cdr:relSizeAnchor>
  <cdr:relSizeAnchor xmlns:cdr="http://schemas.openxmlformats.org/drawingml/2006/chartDrawing">
    <cdr:from>
      <cdr:x>0.24611</cdr:x>
      <cdr:y>0.01822</cdr:y>
    </cdr:from>
    <cdr:to>
      <cdr:x>0.92439</cdr:x>
      <cdr:y>0.08099</cdr:y>
    </cdr:to>
    <cdr:sp macro="" textlink="">
      <cdr:nvSpPr>
        <cdr:cNvPr id="19" name="TextBox 18"/>
        <cdr:cNvSpPr txBox="1"/>
      </cdr:nvSpPr>
      <cdr:spPr>
        <a:xfrm xmlns:a="http://schemas.openxmlformats.org/drawingml/2006/main">
          <a:off x="2133600" y="114300"/>
          <a:ext cx="5880100" cy="393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/>
            <a:t>~155%</a:t>
          </a:r>
          <a:r>
            <a:rPr lang="en-US" sz="2400" baseline="0"/>
            <a:t> </a:t>
          </a:r>
          <a:endParaRPr lang="en-US" sz="24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0.18109</cdr:x>
      <cdr:y>0.14426</cdr:y>
    </cdr:from>
    <cdr:to>
      <cdr:x>0.50906</cdr:x>
      <cdr:y>0.17823</cdr:y>
    </cdr:to>
    <cdr:sp macro="" textlink="">
      <cdr:nvSpPr>
        <cdr:cNvPr id="2" name="Right Bracket 1"/>
        <cdr:cNvSpPr/>
      </cdr:nvSpPr>
      <cdr:spPr>
        <a:xfrm xmlns:a="http://schemas.openxmlformats.org/drawingml/2006/main" rot="16200000">
          <a:off x="2884171" y="-408011"/>
          <a:ext cx="213490" cy="2842705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0.60743</cdr:x>
      <cdr:y>0.14844</cdr:y>
    </cdr:from>
    <cdr:to>
      <cdr:x>0.9354</cdr:x>
      <cdr:y>0.18241</cdr:y>
    </cdr:to>
    <cdr:sp macro="" textlink="">
      <cdr:nvSpPr>
        <cdr:cNvPr id="3" name="Right Bracket 2"/>
        <cdr:cNvSpPr/>
      </cdr:nvSpPr>
      <cdr:spPr>
        <a:xfrm xmlns:a="http://schemas.openxmlformats.org/drawingml/2006/main" rot="16200000">
          <a:off x="5894786" y="-291343"/>
          <a:ext cx="201904" cy="2549114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0.33115</cdr:x>
      <cdr:y>0.07981</cdr:y>
    </cdr:from>
    <cdr:to>
      <cdr:x>0.76737</cdr:x>
      <cdr:y>0.14687</cdr:y>
    </cdr:to>
    <cdr:sp macro="" textlink="">
      <cdr:nvSpPr>
        <cdr:cNvPr id="4" name="Right Bracket 3"/>
        <cdr:cNvSpPr/>
      </cdr:nvSpPr>
      <cdr:spPr>
        <a:xfrm xmlns:a="http://schemas.openxmlformats.org/drawingml/2006/main" rot="16200000">
          <a:off x="4549967" y="-1178182"/>
          <a:ext cx="421404" cy="3780937"/>
        </a:xfrm>
        <a:prstGeom xmlns:a="http://schemas.openxmlformats.org/drawingml/2006/main" prst="rightBracket">
          <a:avLst/>
        </a:prstGeom>
        <a:ln xmlns:a="http://schemas.openxmlformats.org/drawingml/2006/main" w="381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0.54214</cdr:x>
      <cdr:y>0.09902</cdr:y>
    </cdr:from>
    <cdr:to>
      <cdr:x>0.56771</cdr:x>
      <cdr:y>0.14603</cdr:y>
    </cdr:to>
    <cdr:sp macro="" textlink="">
      <cdr:nvSpPr>
        <cdr:cNvPr id="5" name="4-Point Star 4"/>
        <cdr:cNvSpPr/>
      </cdr:nvSpPr>
      <cdr:spPr>
        <a:xfrm xmlns:a="http://schemas.openxmlformats.org/drawingml/2006/main">
          <a:off x="4699000" y="622300"/>
          <a:ext cx="221623" cy="295403"/>
        </a:xfrm>
        <a:prstGeom xmlns:a="http://schemas.openxmlformats.org/drawingml/2006/main" prst="star4">
          <a:avLst/>
        </a:prstGeom>
        <a:solidFill xmlns:a="http://schemas.openxmlformats.org/drawingml/2006/main">
          <a:schemeClr val="tx1"/>
        </a:solidFill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0.33536</cdr:x>
      <cdr:y>0.01838</cdr:y>
    </cdr:from>
    <cdr:to>
      <cdr:x>0.76186</cdr:x>
      <cdr:y>0.09498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2906794" y="115704"/>
          <a:ext cx="3696787" cy="4822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dirty="0" smtClean="0"/>
            <a:t>~55%         </a:t>
          </a:r>
          <a:r>
            <a:rPr lang="en-US" sz="2400" baseline="0" dirty="0" smtClean="0"/>
            <a:t> </a:t>
          </a:r>
          <a:endParaRPr lang="en-US" sz="24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8BAB3-BB79-064A-A2E4-F4A143F28123}" type="datetimeFigureOut">
              <a:rPr lang="en-US" smtClean="0"/>
              <a:t>5/3/17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D32C-BC62-5C4E-81FC-89DDBDA644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86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5BD32C-BC62-5C4E-81FC-89DDBDA644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15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0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0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0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0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00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80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60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40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86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0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963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927">
                <a:solidFill>
                  <a:schemeClr val="tx1">
                    <a:tint val="75000"/>
                  </a:schemeClr>
                </a:solidFill>
              </a:defRPr>
            </a:lvl1pPr>
            <a:lvl2pPr marL="2280029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2pPr>
            <a:lvl3pPr marL="4560058" indent="0">
              <a:buNone/>
              <a:defRPr sz="7964">
                <a:solidFill>
                  <a:schemeClr val="tx1">
                    <a:tint val="75000"/>
                  </a:schemeClr>
                </a:solidFill>
              </a:defRPr>
            </a:lvl3pPr>
            <a:lvl4pPr marL="6840087" indent="0">
              <a:buNone/>
              <a:defRPr sz="6982">
                <a:solidFill>
                  <a:schemeClr val="tx1">
                    <a:tint val="75000"/>
                  </a:schemeClr>
                </a:solidFill>
              </a:defRPr>
            </a:lvl4pPr>
            <a:lvl5pPr marL="9120116" indent="0">
              <a:buNone/>
              <a:defRPr sz="6982">
                <a:solidFill>
                  <a:schemeClr val="tx1">
                    <a:tint val="75000"/>
                  </a:schemeClr>
                </a:solidFill>
              </a:defRPr>
            </a:lvl5pPr>
            <a:lvl6pPr marL="11400145" indent="0">
              <a:buNone/>
              <a:defRPr sz="6982">
                <a:solidFill>
                  <a:schemeClr val="tx1">
                    <a:tint val="75000"/>
                  </a:schemeClr>
                </a:solidFill>
              </a:defRPr>
            </a:lvl6pPr>
            <a:lvl7pPr marL="13680174" indent="0">
              <a:buNone/>
              <a:defRPr sz="6982">
                <a:solidFill>
                  <a:schemeClr val="tx1">
                    <a:tint val="75000"/>
                  </a:schemeClr>
                </a:solidFill>
              </a:defRPr>
            </a:lvl7pPr>
            <a:lvl8pPr marL="15960204" indent="0">
              <a:buNone/>
              <a:defRPr sz="6982">
                <a:solidFill>
                  <a:schemeClr val="tx1">
                    <a:tint val="75000"/>
                  </a:schemeClr>
                </a:solidFill>
              </a:defRPr>
            </a:lvl8pPr>
            <a:lvl9pPr marL="18240233" indent="0">
              <a:buNone/>
              <a:defRPr sz="69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67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964"/>
            </a:lvl1pPr>
            <a:lvl2pPr>
              <a:defRPr sz="12000"/>
            </a:lvl2pPr>
            <a:lvl3pPr>
              <a:defRPr sz="9927"/>
            </a:lvl3pPr>
            <a:lvl4pPr>
              <a:defRPr sz="8945"/>
            </a:lvl4pPr>
            <a:lvl5pPr>
              <a:defRPr sz="8945"/>
            </a:lvl5pPr>
            <a:lvl6pPr>
              <a:defRPr sz="8945"/>
            </a:lvl6pPr>
            <a:lvl7pPr>
              <a:defRPr sz="8945"/>
            </a:lvl7pPr>
            <a:lvl8pPr>
              <a:defRPr sz="8945"/>
            </a:lvl8pPr>
            <a:lvl9pPr>
              <a:defRPr sz="894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964"/>
            </a:lvl1pPr>
            <a:lvl2pPr>
              <a:defRPr sz="12000"/>
            </a:lvl2pPr>
            <a:lvl3pPr>
              <a:defRPr sz="9927"/>
            </a:lvl3pPr>
            <a:lvl4pPr>
              <a:defRPr sz="8945"/>
            </a:lvl4pPr>
            <a:lvl5pPr>
              <a:defRPr sz="8945"/>
            </a:lvl5pPr>
            <a:lvl6pPr>
              <a:defRPr sz="8945"/>
            </a:lvl6pPr>
            <a:lvl7pPr>
              <a:defRPr sz="8945"/>
            </a:lvl7pPr>
            <a:lvl8pPr>
              <a:defRPr sz="8945"/>
            </a:lvl8pPr>
            <a:lvl9pPr>
              <a:defRPr sz="894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2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7368542"/>
            <a:ext cx="19392902" cy="3070858"/>
          </a:xfrm>
        </p:spPr>
        <p:txBody>
          <a:bodyPr anchor="b"/>
          <a:lstStyle>
            <a:lvl1pPr marL="0" indent="0">
              <a:buNone/>
              <a:defRPr sz="12000" b="1"/>
            </a:lvl1pPr>
            <a:lvl2pPr marL="2280029" indent="0">
              <a:buNone/>
              <a:defRPr sz="9927" b="1"/>
            </a:lvl2pPr>
            <a:lvl3pPr marL="4560058" indent="0">
              <a:buNone/>
              <a:defRPr sz="8945" b="1"/>
            </a:lvl3pPr>
            <a:lvl4pPr marL="6840087" indent="0">
              <a:buNone/>
              <a:defRPr sz="7964" b="1"/>
            </a:lvl4pPr>
            <a:lvl5pPr marL="9120116" indent="0">
              <a:buNone/>
              <a:defRPr sz="7964" b="1"/>
            </a:lvl5pPr>
            <a:lvl6pPr marL="11400145" indent="0">
              <a:buNone/>
              <a:defRPr sz="7964" b="1"/>
            </a:lvl6pPr>
            <a:lvl7pPr marL="13680174" indent="0">
              <a:buNone/>
              <a:defRPr sz="7964" b="1"/>
            </a:lvl7pPr>
            <a:lvl8pPr marL="15960204" indent="0">
              <a:buNone/>
              <a:defRPr sz="7964" b="1"/>
            </a:lvl8pPr>
            <a:lvl9pPr marL="18240233" indent="0">
              <a:buNone/>
              <a:defRPr sz="79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0439400"/>
            <a:ext cx="19392902" cy="18966182"/>
          </a:xfrm>
        </p:spPr>
        <p:txBody>
          <a:bodyPr/>
          <a:lstStyle>
            <a:lvl1pPr>
              <a:defRPr sz="12000"/>
            </a:lvl1pPr>
            <a:lvl2pPr>
              <a:defRPr sz="9927"/>
            </a:lvl2pPr>
            <a:lvl3pPr>
              <a:defRPr sz="8945"/>
            </a:lvl3pPr>
            <a:lvl4pPr>
              <a:defRPr sz="7964"/>
            </a:lvl4pPr>
            <a:lvl5pPr>
              <a:defRPr sz="7964"/>
            </a:lvl5pPr>
            <a:lvl6pPr>
              <a:defRPr sz="7964"/>
            </a:lvl6pPr>
            <a:lvl7pPr>
              <a:defRPr sz="7964"/>
            </a:lvl7pPr>
            <a:lvl8pPr>
              <a:defRPr sz="7964"/>
            </a:lvl8pPr>
            <a:lvl9pPr>
              <a:defRPr sz="796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2000" b="1"/>
            </a:lvl1pPr>
            <a:lvl2pPr marL="2280029" indent="0">
              <a:buNone/>
              <a:defRPr sz="9927" b="1"/>
            </a:lvl2pPr>
            <a:lvl3pPr marL="4560058" indent="0">
              <a:buNone/>
              <a:defRPr sz="8945" b="1"/>
            </a:lvl3pPr>
            <a:lvl4pPr marL="6840087" indent="0">
              <a:buNone/>
              <a:defRPr sz="7964" b="1"/>
            </a:lvl4pPr>
            <a:lvl5pPr marL="9120116" indent="0">
              <a:buNone/>
              <a:defRPr sz="7964" b="1"/>
            </a:lvl5pPr>
            <a:lvl6pPr marL="11400145" indent="0">
              <a:buNone/>
              <a:defRPr sz="7964" b="1"/>
            </a:lvl6pPr>
            <a:lvl7pPr marL="13680174" indent="0">
              <a:buNone/>
              <a:defRPr sz="7964" b="1"/>
            </a:lvl7pPr>
            <a:lvl8pPr marL="15960204" indent="0">
              <a:buNone/>
              <a:defRPr sz="7964" b="1"/>
            </a:lvl8pPr>
            <a:lvl9pPr marL="18240233" indent="0">
              <a:buNone/>
              <a:defRPr sz="79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2000"/>
            </a:lvl1pPr>
            <a:lvl2pPr>
              <a:defRPr sz="9927"/>
            </a:lvl2pPr>
            <a:lvl3pPr>
              <a:defRPr sz="8945"/>
            </a:lvl3pPr>
            <a:lvl4pPr>
              <a:defRPr sz="7964"/>
            </a:lvl4pPr>
            <a:lvl5pPr>
              <a:defRPr sz="7964"/>
            </a:lvl5pPr>
            <a:lvl6pPr>
              <a:defRPr sz="7964"/>
            </a:lvl6pPr>
            <a:lvl7pPr>
              <a:defRPr sz="7964"/>
            </a:lvl7pPr>
            <a:lvl8pPr>
              <a:defRPr sz="7964"/>
            </a:lvl8pPr>
            <a:lvl9pPr>
              <a:defRPr sz="796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236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629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456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92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927"/>
            </a:lvl1pPr>
            <a:lvl2pPr>
              <a:defRPr sz="13964"/>
            </a:lvl2pPr>
            <a:lvl3pPr>
              <a:defRPr sz="12000"/>
            </a:lvl3pPr>
            <a:lvl4pPr>
              <a:defRPr sz="9927"/>
            </a:lvl4pPr>
            <a:lvl5pPr>
              <a:defRPr sz="9927"/>
            </a:lvl5pPr>
            <a:lvl6pPr>
              <a:defRPr sz="9927"/>
            </a:lvl6pPr>
            <a:lvl7pPr>
              <a:defRPr sz="9927"/>
            </a:lvl7pPr>
            <a:lvl8pPr>
              <a:defRPr sz="9927"/>
            </a:lvl8pPr>
            <a:lvl9pPr>
              <a:defRPr sz="992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982"/>
            </a:lvl1pPr>
            <a:lvl2pPr marL="2280029" indent="0">
              <a:buNone/>
              <a:defRPr sz="6000"/>
            </a:lvl2pPr>
            <a:lvl3pPr marL="4560058" indent="0">
              <a:buNone/>
              <a:defRPr sz="5018"/>
            </a:lvl3pPr>
            <a:lvl4pPr marL="6840087" indent="0">
              <a:buNone/>
              <a:defRPr sz="4473"/>
            </a:lvl4pPr>
            <a:lvl5pPr marL="9120116" indent="0">
              <a:buNone/>
              <a:defRPr sz="4473"/>
            </a:lvl5pPr>
            <a:lvl6pPr marL="11400145" indent="0">
              <a:buNone/>
              <a:defRPr sz="4473"/>
            </a:lvl6pPr>
            <a:lvl7pPr marL="13680174" indent="0">
              <a:buNone/>
              <a:defRPr sz="4473"/>
            </a:lvl7pPr>
            <a:lvl8pPr marL="15960204" indent="0">
              <a:buNone/>
              <a:defRPr sz="4473"/>
            </a:lvl8pPr>
            <a:lvl9pPr marL="18240233" indent="0">
              <a:buNone/>
              <a:defRPr sz="447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16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92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927"/>
            </a:lvl1pPr>
            <a:lvl2pPr marL="2280029" indent="0">
              <a:buNone/>
              <a:defRPr sz="13964"/>
            </a:lvl2pPr>
            <a:lvl3pPr marL="4560058" indent="0">
              <a:buNone/>
              <a:defRPr sz="12000"/>
            </a:lvl3pPr>
            <a:lvl4pPr marL="6840087" indent="0">
              <a:buNone/>
              <a:defRPr sz="9927"/>
            </a:lvl4pPr>
            <a:lvl5pPr marL="9120116" indent="0">
              <a:buNone/>
              <a:defRPr sz="9927"/>
            </a:lvl5pPr>
            <a:lvl6pPr marL="11400145" indent="0">
              <a:buNone/>
              <a:defRPr sz="9927"/>
            </a:lvl6pPr>
            <a:lvl7pPr marL="13680174" indent="0">
              <a:buNone/>
              <a:defRPr sz="9927"/>
            </a:lvl7pPr>
            <a:lvl8pPr marL="15960204" indent="0">
              <a:buNone/>
              <a:defRPr sz="9927"/>
            </a:lvl8pPr>
            <a:lvl9pPr marL="18240233" indent="0">
              <a:buNone/>
              <a:defRPr sz="992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982"/>
            </a:lvl1pPr>
            <a:lvl2pPr marL="2280029" indent="0">
              <a:buNone/>
              <a:defRPr sz="6000"/>
            </a:lvl2pPr>
            <a:lvl3pPr marL="4560058" indent="0">
              <a:buNone/>
              <a:defRPr sz="5018"/>
            </a:lvl3pPr>
            <a:lvl4pPr marL="6840087" indent="0">
              <a:buNone/>
              <a:defRPr sz="4473"/>
            </a:lvl4pPr>
            <a:lvl5pPr marL="9120116" indent="0">
              <a:buNone/>
              <a:defRPr sz="4473"/>
            </a:lvl5pPr>
            <a:lvl6pPr marL="11400145" indent="0">
              <a:buNone/>
              <a:defRPr sz="4473"/>
            </a:lvl6pPr>
            <a:lvl7pPr marL="13680174" indent="0">
              <a:buNone/>
              <a:defRPr sz="4473"/>
            </a:lvl7pPr>
            <a:lvl8pPr marL="15960204" indent="0">
              <a:buNone/>
              <a:defRPr sz="4473"/>
            </a:lvl8pPr>
            <a:lvl9pPr marL="18240233" indent="0">
              <a:buNone/>
              <a:defRPr sz="447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27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19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66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18009" tIns="209004" rIns="418009" bIns="20900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18009" tIns="209004" rIns="418009" bIns="20900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l">
              <a:defRPr sz="6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8AB4E-C135-4D48-A31C-0FD647C0AD87}" type="datetimeFigureOut">
              <a:rPr lang="en-US" smtClean="0"/>
              <a:t>5/3/17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ctr">
              <a:defRPr sz="6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r">
              <a:defRPr sz="6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E3DB-E523-D646-9D93-7CE5661E03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9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280029" rtl="0" eaLnBrk="1" latinLnBrk="0" hangingPunct="1">
        <a:spcBef>
          <a:spcPct val="0"/>
        </a:spcBef>
        <a:buNone/>
        <a:defRPr sz="219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0022" indent="-1710022" algn="l" defTabSz="2280029" rtl="0" eaLnBrk="1" latinLnBrk="0" hangingPunct="1">
        <a:spcBef>
          <a:spcPct val="20000"/>
        </a:spcBef>
        <a:buFont typeface="Arial"/>
        <a:buChar char="•"/>
        <a:defRPr sz="15927" kern="1200">
          <a:solidFill>
            <a:schemeClr val="tx1"/>
          </a:solidFill>
          <a:latin typeface="+mn-lt"/>
          <a:ea typeface="+mn-ea"/>
          <a:cs typeface="+mn-cs"/>
        </a:defRPr>
      </a:lvl1pPr>
      <a:lvl2pPr marL="3705048" indent="-1425019" algn="l" defTabSz="2280029" rtl="0" eaLnBrk="1" latinLnBrk="0" hangingPunct="1">
        <a:spcBef>
          <a:spcPct val="20000"/>
        </a:spcBef>
        <a:buFont typeface="Arial"/>
        <a:buChar char="–"/>
        <a:defRPr sz="13964" kern="1200">
          <a:solidFill>
            <a:schemeClr val="tx1"/>
          </a:solidFill>
          <a:latin typeface="+mn-lt"/>
          <a:ea typeface="+mn-ea"/>
          <a:cs typeface="+mn-cs"/>
        </a:defRPr>
      </a:lvl2pPr>
      <a:lvl3pPr marL="5700072" indent="-1140014" algn="l" defTabSz="2280029" rtl="0" eaLnBrk="1" latinLnBrk="0" hangingPunct="1">
        <a:spcBef>
          <a:spcPct val="20000"/>
        </a:spcBef>
        <a:buFont typeface="Arial"/>
        <a:buChar char="•"/>
        <a:defRPr sz="12000" kern="1200">
          <a:solidFill>
            <a:schemeClr val="tx1"/>
          </a:solidFill>
          <a:latin typeface="+mn-lt"/>
          <a:ea typeface="+mn-ea"/>
          <a:cs typeface="+mn-cs"/>
        </a:defRPr>
      </a:lvl3pPr>
      <a:lvl4pPr marL="7980101" indent="-1140014" algn="l" defTabSz="2280029" rtl="0" eaLnBrk="1" latinLnBrk="0" hangingPunct="1">
        <a:spcBef>
          <a:spcPct val="20000"/>
        </a:spcBef>
        <a:buFont typeface="Arial"/>
        <a:buChar char="–"/>
        <a:defRPr sz="9927" kern="1200">
          <a:solidFill>
            <a:schemeClr val="tx1"/>
          </a:solidFill>
          <a:latin typeface="+mn-lt"/>
          <a:ea typeface="+mn-ea"/>
          <a:cs typeface="+mn-cs"/>
        </a:defRPr>
      </a:lvl4pPr>
      <a:lvl5pPr marL="10260130" indent="-1140014" algn="l" defTabSz="2280029" rtl="0" eaLnBrk="1" latinLnBrk="0" hangingPunct="1">
        <a:spcBef>
          <a:spcPct val="20000"/>
        </a:spcBef>
        <a:buFont typeface="Arial"/>
        <a:buChar char="»"/>
        <a:defRPr sz="9927" kern="1200">
          <a:solidFill>
            <a:schemeClr val="tx1"/>
          </a:solidFill>
          <a:latin typeface="+mn-lt"/>
          <a:ea typeface="+mn-ea"/>
          <a:cs typeface="+mn-cs"/>
        </a:defRPr>
      </a:lvl5pPr>
      <a:lvl6pPr marL="12540159" indent="-1140014" algn="l" defTabSz="2280029" rtl="0" eaLnBrk="1" latinLnBrk="0" hangingPunct="1">
        <a:spcBef>
          <a:spcPct val="20000"/>
        </a:spcBef>
        <a:buFont typeface="Arial"/>
        <a:buChar char="•"/>
        <a:defRPr sz="9927" kern="1200">
          <a:solidFill>
            <a:schemeClr val="tx1"/>
          </a:solidFill>
          <a:latin typeface="+mn-lt"/>
          <a:ea typeface="+mn-ea"/>
          <a:cs typeface="+mn-cs"/>
        </a:defRPr>
      </a:lvl6pPr>
      <a:lvl7pPr marL="14820190" indent="-1140014" algn="l" defTabSz="2280029" rtl="0" eaLnBrk="1" latinLnBrk="0" hangingPunct="1">
        <a:spcBef>
          <a:spcPct val="20000"/>
        </a:spcBef>
        <a:buFont typeface="Arial"/>
        <a:buChar char="•"/>
        <a:defRPr sz="9927" kern="1200">
          <a:solidFill>
            <a:schemeClr val="tx1"/>
          </a:solidFill>
          <a:latin typeface="+mn-lt"/>
          <a:ea typeface="+mn-ea"/>
          <a:cs typeface="+mn-cs"/>
        </a:defRPr>
      </a:lvl7pPr>
      <a:lvl8pPr marL="17100219" indent="-1140014" algn="l" defTabSz="2280029" rtl="0" eaLnBrk="1" latinLnBrk="0" hangingPunct="1">
        <a:spcBef>
          <a:spcPct val="20000"/>
        </a:spcBef>
        <a:buFont typeface="Arial"/>
        <a:buChar char="•"/>
        <a:defRPr sz="9927" kern="1200">
          <a:solidFill>
            <a:schemeClr val="tx1"/>
          </a:solidFill>
          <a:latin typeface="+mn-lt"/>
          <a:ea typeface="+mn-ea"/>
          <a:cs typeface="+mn-cs"/>
        </a:defRPr>
      </a:lvl8pPr>
      <a:lvl9pPr marL="19380248" indent="-1140014" algn="l" defTabSz="2280029" rtl="0" eaLnBrk="1" latinLnBrk="0" hangingPunct="1">
        <a:spcBef>
          <a:spcPct val="20000"/>
        </a:spcBef>
        <a:buFont typeface="Arial"/>
        <a:buChar char="•"/>
        <a:defRPr sz="99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1pPr>
      <a:lvl2pPr marL="2280029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2pPr>
      <a:lvl3pPr marL="4560058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3pPr>
      <a:lvl4pPr marL="6840087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4pPr>
      <a:lvl5pPr marL="9120116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5pPr>
      <a:lvl6pPr marL="11400145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6pPr>
      <a:lvl7pPr marL="13680174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7pPr>
      <a:lvl8pPr marL="15960204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8pPr>
      <a:lvl9pPr marL="18240233" algn="l" defTabSz="2280029" rtl="0" eaLnBrk="1" latinLnBrk="0" hangingPunct="1">
        <a:defRPr sz="8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.png"/><Relationship Id="rId12" Type="http://schemas.openxmlformats.org/officeDocument/2006/relationships/image" Target="../media/image2.jpg"/><Relationship Id="rId16" Type="http://schemas.openxmlformats.org/officeDocument/2006/relationships/image" Target="../media/image7.png"/><Relationship Id="rId17" Type="http://schemas.openxmlformats.org/officeDocument/2006/relationships/image" Target="../media/image3.tiff"/><Relationship Id="rId18" Type="http://schemas.openxmlformats.org/officeDocument/2006/relationships/chart" Target="../charts/chart1.xml"/><Relationship Id="rId20" Type="http://schemas.openxmlformats.org/officeDocument/2006/relationships/image" Target="../media/image8.png"/><Relationship Id="rId21" Type="http://schemas.openxmlformats.org/officeDocument/2006/relationships/chart" Target="../charts/chart2.xml"/><Relationship Id="rId2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1.png"/><Relationship Id="rId9" Type="http://schemas.openxmlformats.org/officeDocument/2006/relationships/image" Target="../media/image2.png"/><Relationship Id="rId23" Type="http://schemas.openxmlformats.org/officeDocument/2006/relationships/chart" Target="../charts/chart4.xml"/><Relationship Id="rId10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200" y="3906980"/>
            <a:ext cx="10972799" cy="23068373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94156" y="4105256"/>
            <a:ext cx="10058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Introduction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53" y="5175713"/>
            <a:ext cx="10058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Packed bed heat exchangers and reactors are used in industry</a:t>
            </a:r>
            <a:r>
              <a:rPr lang="en-US" sz="2800" baseline="30000" dirty="0" smtClean="0"/>
              <a:t>1</a:t>
            </a:r>
            <a:endParaRPr lang="en-US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Important for catalytic reactions and heating or cooling a system</a:t>
            </a:r>
            <a:r>
              <a:rPr lang="en-US" sz="2800" baseline="30000" dirty="0" smtClean="0"/>
              <a:t>1</a:t>
            </a:r>
            <a:endParaRPr lang="en-US" sz="2800" dirty="0" smtClean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Packed beds can be packed with a variety of materials</a:t>
            </a:r>
            <a:r>
              <a:rPr lang="en-US" sz="2800" baseline="30000" dirty="0" smtClean="0"/>
              <a:t>1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Carbon </a:t>
            </a:r>
            <a:r>
              <a:rPr lang="en-US" sz="2800" dirty="0" smtClean="0"/>
              <a:t>or catalytic particles are common packings</a:t>
            </a:r>
            <a:r>
              <a:rPr lang="en-US" sz="2800" baseline="30000" dirty="0" smtClean="0"/>
              <a:t>1</a:t>
            </a:r>
            <a:endParaRPr lang="en-US" sz="2800" dirty="0" smtClean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</a:t>
            </a:r>
            <a:r>
              <a:rPr lang="en-US" sz="2800" dirty="0" smtClean="0"/>
              <a:t>ountercurrent or </a:t>
            </a:r>
            <a:r>
              <a:rPr lang="en-US" sz="2800" dirty="0" err="1" smtClean="0"/>
              <a:t>cocurrent</a:t>
            </a:r>
            <a:r>
              <a:rPr lang="en-US" sz="2800" dirty="0" smtClean="0"/>
              <a:t> flow patterns are used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Heat transfer is affected by flow rate and pattern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180869" y="3931291"/>
            <a:ext cx="13258800" cy="2161731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1643662" y="3951676"/>
            <a:ext cx="18288000" cy="210312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30673615" y="4143330"/>
            <a:ext cx="1234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Design Problem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184814" y="4170645"/>
            <a:ext cx="173736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Results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180869" y="25786466"/>
            <a:ext cx="13191309" cy="6298445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0692416" y="32322768"/>
            <a:ext cx="202574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/>
              <a:t>Acknowledgements</a:t>
            </a:r>
            <a:r>
              <a:rPr lang="en-US" sz="2600" dirty="0" smtClean="0"/>
              <a:t>: Prof. St. Jean, UNH </a:t>
            </a:r>
            <a:r>
              <a:rPr lang="en-US" sz="2600" dirty="0"/>
              <a:t>Department of Chemical Engineering, and College </a:t>
            </a:r>
            <a:r>
              <a:rPr lang="en-US" sz="2600" dirty="0" smtClean="0"/>
              <a:t>of Engineering and Physical Sciences</a:t>
            </a:r>
            <a:endParaRPr lang="en-US" sz="2600" dirty="0"/>
          </a:p>
        </p:txBody>
      </p:sp>
      <p:sp>
        <p:nvSpPr>
          <p:cNvPr id="41" name="Rectangle 40"/>
          <p:cNvSpPr/>
          <p:nvPr/>
        </p:nvSpPr>
        <p:spPr>
          <a:xfrm>
            <a:off x="30523305" y="26013812"/>
            <a:ext cx="1234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Conclusion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-29598" y="341307"/>
            <a:ext cx="43891200" cy="3366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Characterization of a Carbon Packed Bed Heat Exchanger</a:t>
            </a:r>
          </a:p>
          <a:p>
            <a:pPr algn="ctr"/>
            <a:r>
              <a:rPr lang="en-US" sz="7500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Mariah Arral – Chris Bales – Brandon </a:t>
            </a:r>
            <a:r>
              <a:rPr lang="en-US" sz="7500" dirty="0" err="1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Musitano</a:t>
            </a:r>
            <a:endParaRPr lang="en-US" sz="7500" dirty="0" smtClean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Department </a:t>
            </a:r>
            <a:r>
              <a:rPr lang="en-US" sz="4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of Chemical Engineering, University of New Hampshire 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1006974" y="12008702"/>
            <a:ext cx="10058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Objectives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919320" y="21568904"/>
            <a:ext cx="10058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smtClean="0">
                <a:solidFill>
                  <a:schemeClr val="tx1"/>
                </a:solidFill>
              </a:rPr>
              <a:t>Experimental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932976" y="27694539"/>
            <a:ext cx="10058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References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457200" y="27435908"/>
            <a:ext cx="10972799" cy="479986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517268869"/>
              </p:ext>
            </p:extLst>
          </p:nvPr>
        </p:nvGraphicFramePr>
        <p:xfrm>
          <a:off x="37751657" y="-182973"/>
          <a:ext cx="6139543" cy="4089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35" y="578969"/>
            <a:ext cx="2419464" cy="3328011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1004332" y="13154408"/>
            <a:ext cx="100610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Determine </a:t>
            </a:r>
            <a:r>
              <a:rPr lang="en-US" sz="2800" dirty="0"/>
              <a:t>the overall heat transfer </a:t>
            </a:r>
            <a:r>
              <a:rPr lang="en-US" sz="2800" dirty="0" smtClean="0"/>
              <a:t>coefficient (</a:t>
            </a:r>
            <a:r>
              <a:rPr lang="en-US" sz="2800" b="1" dirty="0" smtClean="0"/>
              <a:t>U</a:t>
            </a:r>
            <a:r>
              <a:rPr lang="en-US" sz="2800" dirty="0" smtClean="0"/>
              <a:t>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Understand the effects </a:t>
            </a:r>
            <a:r>
              <a:rPr lang="en-US" sz="2800" dirty="0"/>
              <a:t>of flow </a:t>
            </a:r>
            <a:r>
              <a:rPr lang="en-US" sz="2800" dirty="0" smtClean="0"/>
              <a:t>rate of water and air on </a:t>
            </a:r>
            <a:r>
              <a:rPr lang="en-US" sz="2800" b="1" dirty="0" smtClean="0"/>
              <a:t>U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Effect of </a:t>
            </a:r>
            <a:r>
              <a:rPr lang="en-US" sz="2800" dirty="0" err="1" smtClean="0"/>
              <a:t>cocurrent</a:t>
            </a:r>
            <a:r>
              <a:rPr lang="en-US" sz="2800" dirty="0" smtClean="0"/>
              <a:t> and countercurrent flow patterns on </a:t>
            </a:r>
            <a:r>
              <a:rPr lang="en-US" sz="2800" b="1" dirty="0" smtClean="0"/>
              <a:t>U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/>
              <a:t>Create appropriate correlations to solve the design problem</a:t>
            </a:r>
            <a:endParaRPr lang="en-US" sz="2800" dirty="0"/>
          </a:p>
        </p:txBody>
      </p:sp>
      <p:sp>
        <p:nvSpPr>
          <p:cNvPr id="135" name="TextBox 134"/>
          <p:cNvSpPr txBox="1"/>
          <p:nvPr/>
        </p:nvSpPr>
        <p:spPr>
          <a:xfrm>
            <a:off x="969492" y="28897505"/>
            <a:ext cx="101483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800" dirty="0" err="1"/>
              <a:t>Geankoplis</a:t>
            </a:r>
            <a:r>
              <a:rPr lang="en-US" sz="1800" dirty="0"/>
              <a:t>, C.J., “Principles of Steady-State Heat Transfer,” in </a:t>
            </a:r>
            <a:r>
              <a:rPr lang="en-US" sz="1800" i="1" dirty="0"/>
              <a:t>Transport Processes and Separation Process Principles</a:t>
            </a:r>
            <a:r>
              <a:rPr lang="en-US" sz="1800" dirty="0"/>
              <a:t>, 4th ed. Upper Saddle River, Pearson Education Inc., 2003, </a:t>
            </a:r>
            <a:r>
              <a:rPr lang="en-US" sz="1800" dirty="0" err="1"/>
              <a:t>ch.</a:t>
            </a:r>
            <a:r>
              <a:rPr lang="en-US" sz="1800" dirty="0"/>
              <a:t> 4, pp. </a:t>
            </a:r>
            <a:r>
              <a:rPr lang="en-US" sz="1800" dirty="0" smtClean="0"/>
              <a:t>235-356</a:t>
            </a:r>
          </a:p>
          <a:p>
            <a:pPr marL="457200" indent="-457200">
              <a:buFont typeface="+mj-lt"/>
              <a:buAutoNum type="arabicPeriod"/>
            </a:pPr>
            <a:endParaRPr lang="en-US" sz="18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“Our Solutions | </a:t>
            </a:r>
            <a:r>
              <a:rPr lang="en-US" sz="1800" dirty="0" err="1"/>
              <a:t>Tracerco</a:t>
            </a:r>
            <a:r>
              <a:rPr lang="en-US" sz="1800" dirty="0"/>
              <a:t>,” </a:t>
            </a:r>
            <a:r>
              <a:rPr lang="en-US" sz="1800" i="1" dirty="0"/>
              <a:t>Our Solutions | </a:t>
            </a:r>
            <a:r>
              <a:rPr lang="en-US" sz="1800" i="1" dirty="0" err="1"/>
              <a:t>Tracerco</a:t>
            </a:r>
            <a:r>
              <a:rPr lang="en-US" sz="1800" dirty="0"/>
              <a:t>. [Online]. Available: https://</a:t>
            </a:r>
            <a:r>
              <a:rPr lang="en-US" sz="1800" dirty="0" err="1"/>
              <a:t>www.tracerco.com</a:t>
            </a:r>
            <a:r>
              <a:rPr lang="en-US" sz="1800" dirty="0"/>
              <a:t>/</a:t>
            </a:r>
            <a:r>
              <a:rPr lang="en-US" sz="1800" dirty="0" err="1"/>
              <a:t>processdiagnostics</a:t>
            </a:r>
            <a:r>
              <a:rPr lang="en-US" sz="1800" dirty="0"/>
              <a:t>/our-solutions. [Accessed: 01-May-2017</a:t>
            </a:r>
            <a:r>
              <a:rPr lang="en-US" sz="1800" dirty="0" smtClean="0"/>
              <a:t>].</a:t>
            </a:r>
          </a:p>
          <a:p>
            <a:pPr marL="342900" indent="-342900">
              <a:buFont typeface="+mj-lt"/>
              <a:buAutoNum type="arabicPeriod"/>
            </a:pPr>
            <a:endParaRPr lang="en-US" sz="18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1800" dirty="0" smtClean="0"/>
              <a:t>Bergman</a:t>
            </a:r>
            <a:r>
              <a:rPr lang="en-US" sz="1800" dirty="0"/>
              <a:t>, T.L., </a:t>
            </a:r>
            <a:r>
              <a:rPr lang="en-US" sz="1800" dirty="0" err="1"/>
              <a:t>Lavine</a:t>
            </a:r>
            <a:r>
              <a:rPr lang="en-US" sz="1800" dirty="0"/>
              <a:t>, A.S., </a:t>
            </a:r>
            <a:r>
              <a:rPr lang="en-US" sz="1800" dirty="0" err="1"/>
              <a:t>Incropera</a:t>
            </a:r>
            <a:r>
              <a:rPr lang="en-US" sz="1800" dirty="0"/>
              <a:t>, F.P., Dewitt, D.P., “External Flow,” in </a:t>
            </a:r>
            <a:r>
              <a:rPr lang="en-US" sz="1800" i="1" dirty="0"/>
              <a:t>Fundamentals of Heat and Mass Transfer</a:t>
            </a:r>
            <a:r>
              <a:rPr lang="en-US" sz="1800" dirty="0"/>
              <a:t>, 7th ed. Hoboken, John Wiley &amp; Sons, Inc., 2011, </a:t>
            </a:r>
            <a:r>
              <a:rPr lang="en-US" sz="1800" dirty="0" err="1"/>
              <a:t>ch.</a:t>
            </a:r>
            <a:r>
              <a:rPr lang="en-US" sz="1800" dirty="0"/>
              <a:t> 7, pp. </a:t>
            </a:r>
            <a:r>
              <a:rPr lang="en-US" sz="1800" dirty="0" smtClean="0"/>
              <a:t>433-515</a:t>
            </a:r>
          </a:p>
          <a:p>
            <a:pPr marL="342900" indent="-342900">
              <a:buFont typeface="+mj-lt"/>
              <a:buAutoNum type="arabicPeriod"/>
            </a:pPr>
            <a:endParaRPr lang="en-US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 smtClean="0"/>
              <a:t>Bergman</a:t>
            </a:r>
            <a:r>
              <a:rPr lang="en-US" sz="1800" dirty="0"/>
              <a:t>, T.L., </a:t>
            </a:r>
            <a:r>
              <a:rPr lang="en-US" sz="1800" dirty="0" err="1"/>
              <a:t>Lavine</a:t>
            </a:r>
            <a:r>
              <a:rPr lang="en-US" sz="1800" dirty="0"/>
              <a:t>, A.S., </a:t>
            </a:r>
            <a:r>
              <a:rPr lang="en-US" sz="1800" dirty="0" err="1"/>
              <a:t>Incropera</a:t>
            </a:r>
            <a:r>
              <a:rPr lang="en-US" sz="1800" dirty="0"/>
              <a:t>, F.P., Dewitt, D.P., “Internal Flow,” in </a:t>
            </a:r>
            <a:r>
              <a:rPr lang="en-US" sz="1800" i="1" dirty="0"/>
              <a:t>Fundamentals of Heat and Mass Transfer</a:t>
            </a:r>
            <a:r>
              <a:rPr lang="en-US" sz="1800" dirty="0"/>
              <a:t>, 7th ed. Hoboken, John Wiley &amp; Sons, Inc., 2011, </a:t>
            </a:r>
            <a:r>
              <a:rPr lang="en-US" sz="1800" dirty="0" err="1"/>
              <a:t>ch.</a:t>
            </a:r>
            <a:r>
              <a:rPr lang="en-US" sz="1800" dirty="0"/>
              <a:t> 8, pp. 517-592</a:t>
            </a:r>
            <a:endParaRPr lang="en-US" sz="1800" dirty="0" smtClean="0"/>
          </a:p>
        </p:txBody>
      </p:sp>
      <p:sp>
        <p:nvSpPr>
          <p:cNvPr id="137" name="TextBox 136"/>
          <p:cNvSpPr txBox="1"/>
          <p:nvPr/>
        </p:nvSpPr>
        <p:spPr>
          <a:xfrm>
            <a:off x="35535606" y="9469546"/>
            <a:ext cx="4990645" cy="180158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dirty="0" smtClean="0">
                <a:solidFill>
                  <a:schemeClr val="accent2"/>
                </a:solidFill>
              </a:rPr>
              <a:t>Given Conditions</a:t>
            </a:r>
          </a:p>
          <a:p>
            <a:pPr algn="ctr">
              <a:lnSpc>
                <a:spcPct val="150000"/>
              </a:lnSpc>
            </a:pPr>
            <a:r>
              <a:rPr lang="en-US" sz="2400" dirty="0" smtClean="0"/>
              <a:t>Gas product with air like properties </a:t>
            </a:r>
          </a:p>
          <a:p>
            <a:pPr algn="ctr">
              <a:lnSpc>
                <a:spcPct val="150000"/>
              </a:lnSpc>
            </a:pPr>
            <a:r>
              <a:rPr lang="en-US" sz="2400" dirty="0" smtClean="0"/>
              <a:t>Packed bed with carbon particles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33906525" y="5565800"/>
            <a:ext cx="2369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75˚C</a:t>
            </a:r>
          </a:p>
          <a:p>
            <a:pPr algn="ctr"/>
            <a:r>
              <a:rPr lang="en-US" sz="3200" dirty="0" smtClean="0"/>
              <a:t>100 SCFH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34046847" y="9544790"/>
            <a:ext cx="1505697" cy="582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30</a:t>
            </a:r>
            <a:r>
              <a:rPr lang="en-US" sz="3200" smtClean="0"/>
              <a:t>˚C</a:t>
            </a:r>
            <a:endParaRPr lang="en-US" sz="3200" dirty="0" smtClean="0"/>
          </a:p>
        </p:txBody>
      </p:sp>
      <p:sp>
        <p:nvSpPr>
          <p:cNvPr id="57" name="Can 56"/>
          <p:cNvSpPr/>
          <p:nvPr/>
        </p:nvSpPr>
        <p:spPr>
          <a:xfrm>
            <a:off x="32648358" y="6902536"/>
            <a:ext cx="2277867" cy="2249032"/>
          </a:xfrm>
          <a:prstGeom prst="ca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chemeClr val="tx1"/>
                </a:solidFill>
              </a:rPr>
              <a:t>Packed Bed</a:t>
            </a: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30523305" y="27125113"/>
            <a:ext cx="12344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/>
              <a:t>Countercurrent is preferred and statistically different from </a:t>
            </a:r>
            <a:r>
              <a:rPr lang="en-US" sz="3200" dirty="0" err="1" smtClean="0"/>
              <a:t>cocurrent</a:t>
            </a:r>
            <a:endParaRPr lang="en-US" sz="3200" dirty="0" smtClean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/>
              <a:t>Statistically </a:t>
            </a:r>
            <a:r>
              <a:rPr lang="en-US" sz="3200" dirty="0"/>
              <a:t>significant effect of air flow rate on </a:t>
            </a:r>
            <a:r>
              <a:rPr lang="en-US" sz="3200" b="1" dirty="0" smtClean="0"/>
              <a:t>U</a:t>
            </a:r>
            <a:endParaRPr lang="en-US" sz="3200" b="1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/>
              <a:t>No statistical significance in the change of water flow rate on </a:t>
            </a:r>
            <a:r>
              <a:rPr lang="en-US" sz="3200" b="1" dirty="0" smtClean="0"/>
              <a:t>U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/>
              <a:t>For </a:t>
            </a:r>
            <a:r>
              <a:rPr lang="en-US" sz="3200" dirty="0"/>
              <a:t>design </a:t>
            </a:r>
            <a:r>
              <a:rPr lang="en-US" sz="3200" dirty="0" smtClean="0"/>
              <a:t>problem, </a:t>
            </a:r>
            <a:r>
              <a:rPr lang="en-US" sz="3200" dirty="0"/>
              <a:t>l</a:t>
            </a:r>
            <a:r>
              <a:rPr lang="en-US" sz="3200" dirty="0" smtClean="0"/>
              <a:t>ength of packed bed was 0.2 m and the inner diameter was 0.061 m while the outer diameter was 0.126 m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/>
              <a:t>Possible error in experimentally achieving steady state</a:t>
            </a:r>
            <a:endParaRPr lang="en-US" sz="3200" dirty="0"/>
          </a:p>
        </p:txBody>
      </p:sp>
      <p:sp>
        <p:nvSpPr>
          <p:cNvPr id="178" name="Rectangle 177"/>
          <p:cNvSpPr/>
          <p:nvPr/>
        </p:nvSpPr>
        <p:spPr>
          <a:xfrm>
            <a:off x="12100862" y="25548609"/>
            <a:ext cx="173736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Equations</a:t>
            </a:r>
            <a:r>
              <a:rPr lang="en-US" sz="5000" baseline="30000" dirty="0" smtClean="0">
                <a:solidFill>
                  <a:schemeClr val="tx1"/>
                </a:solidFill>
              </a:rPr>
              <a:t>3-4</a:t>
            </a:r>
            <a:endParaRPr lang="en-US" sz="5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9" name="TextBox 178"/>
              <p:cNvSpPr txBox="1"/>
              <p:nvPr/>
            </p:nvSpPr>
            <p:spPr>
              <a:xfrm>
                <a:off x="17475046" y="26248618"/>
                <a:ext cx="6344301" cy="64482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00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r>
                            <a:rPr lang="en-US" sz="3000" i="1">
                              <a:latin typeface="Cambria Math" charset="0"/>
                            </a:rPr>
                            <m:t>𝑈</m:t>
                          </m:r>
                        </m:den>
                      </m:f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sSubSup>
                            <m:sSubSup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Sup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3000" i="1">
                                  <a:latin typeface="Cambria Math" charset="0"/>
                                </a:rPr>
                                <m:t>∗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bg-BG" sz="3000" i="1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𝑅𝑒</m:t>
                              </m:r>
                            </m:e>
                            <m:sup>
                              <m:sSub>
                                <m:sSubPr>
                                  <m:ctrlPr>
                                    <a:rPr lang="en-US" sz="3000" i="1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000" i="1">
                                      <a:latin typeface="Cambria Math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sz="3000" i="1">
                                      <a:latin typeface="Cambria Math" charset="0"/>
                                    </a:rPr>
                                    <m:t>𝑖</m:t>
                                  </m:r>
                                </m:sub>
                              </m:sSub>
                            </m:sup>
                          </m:sSup>
                        </m:den>
                      </m:f>
                      <m:r>
                        <a:rPr lang="en-US" sz="3000" i="1">
                          <a:latin typeface="Cambria Math" charset="0"/>
                        </a:rPr>
                        <m:t>+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sSubSup>
                            <m:sSubSup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Sup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𝑜</m:t>
                              </m:r>
                            </m:sub>
                            <m:sup>
                              <m:r>
                                <a:rPr lang="en-US" sz="3000" i="1">
                                  <a:latin typeface="Cambria Math" charset="0"/>
                                </a:rPr>
                                <m:t>∗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bg-BG" sz="3000" i="1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𝑅𝑒</m:t>
                              </m:r>
                            </m:e>
                            <m:sup>
                              <m:sSub>
                                <m:sSubPr>
                                  <m:ctrlPr>
                                    <a:rPr lang="en-US" sz="3000" i="1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000" i="1">
                                      <a:latin typeface="Cambria Math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sz="3000" i="1">
                                      <a:latin typeface="Cambria Math" charset="0"/>
                                    </a:rPr>
                                    <m:t>𝑜</m:t>
                                  </m:r>
                                </m:sub>
                              </m:sSub>
                            </m:sup>
                          </m:sSup>
                        </m:den>
                      </m:f>
                    </m:oMath>
                  </m:oMathPara>
                </a14:m>
                <a:endParaRPr lang="en-US" sz="3000" i="1" dirty="0" smtClean="0">
                  <a:latin typeface="Cambria Math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0" i="1" smtClean="0">
                          <a:latin typeface="Cambria Math" charset="0"/>
                        </a:rPr>
                        <m:t>𝑁𝑢</m:t>
                      </m:r>
                      <m:r>
                        <a:rPr lang="en-US" sz="3000" b="0" i="1" smtClean="0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h𝐷</m:t>
                          </m:r>
                        </m:num>
                        <m:den>
                          <m:r>
                            <a:rPr lang="en-US" sz="3000" i="1">
                              <a:latin typeface="Cambria Math" charset="0"/>
                            </a:rPr>
                            <m:t>𝑘</m:t>
                          </m:r>
                        </m:den>
                      </m:f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r>
                        <a:rPr lang="en-US" sz="3000" b="0" i="1" smtClean="0">
                          <a:latin typeface="Cambria Math" charset="0"/>
                        </a:rPr>
                        <m:t>0.664</m:t>
                      </m:r>
                      <m:sSup>
                        <m:sSupPr>
                          <m:ctrlPr>
                            <a:rPr lang="en-US" sz="30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sz="30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b="0" i="1" smtClean="0">
                                  <a:latin typeface="Cambria Math" charset="0"/>
                                </a:rPr>
                                <m:t>𝑅𝑒</m:t>
                              </m:r>
                            </m:e>
                            <m:sub>
                              <m:r>
                                <a:rPr lang="en-US" sz="3000" b="0" i="1" smtClean="0">
                                  <a:latin typeface="Cambria Math" charset="0"/>
                                </a:rPr>
                                <m:t>𝑥</m:t>
                              </m:r>
                            </m:sub>
                          </m:sSub>
                        </m:e>
                        <m:sup>
                          <m:r>
                            <a:rPr lang="en-US" sz="3000" b="0" i="1" smtClean="0">
                              <a:latin typeface="Cambria Math" charset="0"/>
                            </a:rPr>
                            <m:t>1/2</m:t>
                          </m:r>
                        </m:sup>
                      </m:sSup>
                      <m:sSup>
                        <m:sSupPr>
                          <m:ctrlPr>
                            <a:rPr lang="en-US" sz="3000" b="0" i="1" smtClean="0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3000" b="0" i="1" smtClean="0">
                              <a:latin typeface="Cambria Math" charset="0"/>
                            </a:rPr>
                            <m:t>𝑃𝑟</m:t>
                          </m:r>
                        </m:e>
                        <m:sup>
                          <m:r>
                            <a:rPr lang="en-US" sz="3000" b="0" i="1" smtClean="0">
                              <a:latin typeface="Cambria Math" charset="0"/>
                            </a:rPr>
                            <m:t>1/3</m:t>
                          </m:r>
                        </m:sup>
                      </m:sSup>
                    </m:oMath>
                  </m:oMathPara>
                </a14:m>
                <a:endParaRPr lang="en-US" sz="3000" dirty="0" smtClean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0" i="1" smtClean="0">
                          <a:latin typeface="Cambria Math" charset="0"/>
                        </a:rPr>
                        <m:t>𝑁𝑢</m:t>
                      </m:r>
                      <m:r>
                        <a:rPr lang="en-US" sz="3000" b="0" i="1" smtClean="0">
                          <a:latin typeface="Cambria Math" charset="0"/>
                        </a:rPr>
                        <m:t>=1.86</m:t>
                      </m:r>
                      <m:sSup>
                        <m:sSupPr>
                          <m:ctrlPr>
                            <a:rPr lang="en-US" sz="3000" b="0" i="1" smtClean="0">
                              <a:latin typeface="Cambria Math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s-IS" sz="3000" b="0" i="1" smtClean="0">
                                  <a:latin typeface="Cambria Math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bg-BG" sz="3000" b="0" i="1" smtClean="0"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3000" b="0" i="1" smtClean="0"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000" b="0" i="1" smtClean="0">
                                          <a:latin typeface="Cambria Math" charset="0"/>
                                        </a:rPr>
                                        <m:t>𝑅𝑒</m:t>
                                      </m:r>
                                    </m:e>
                                    <m:sub>
                                      <m:r>
                                        <a:rPr lang="en-US" sz="3000" b="0" i="1" smtClean="0">
                                          <a:latin typeface="Cambria Math" charset="0"/>
                                        </a:rPr>
                                        <m:t>𝐷</m:t>
                                      </m:r>
                                    </m:sub>
                                  </m:sSub>
                                  <m:r>
                                    <a:rPr lang="en-US" sz="3000" b="0" i="1" smtClean="0">
                                      <a:latin typeface="Cambria Math" charset="0"/>
                                    </a:rPr>
                                    <m:t>𝑃𝑟</m:t>
                                  </m:r>
                                </m:num>
                                <m:den>
                                  <m:r>
                                    <a:rPr lang="en-US" sz="3000" b="0" i="1" smtClean="0">
                                      <a:latin typeface="Cambria Math" charset="0"/>
                                    </a:rPr>
                                    <m:t>𝐿</m:t>
                                  </m:r>
                                  <m:r>
                                    <a:rPr lang="en-US" sz="3000" b="0" i="1" smtClean="0">
                                      <a:latin typeface="Cambria Math" charset="0"/>
                                    </a:rPr>
                                    <m:t>/</m:t>
                                  </m:r>
                                  <m:r>
                                    <a:rPr lang="en-US" sz="3000" b="0" i="1" smtClean="0">
                                      <a:latin typeface="Cambria Math" charset="0"/>
                                    </a:rPr>
                                    <m:t>𝐷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000" b="0" i="1" smtClean="0">
                              <a:latin typeface="Cambria Math" charset="0"/>
                            </a:rPr>
                            <m:t>1/3</m:t>
                          </m:r>
                        </m:sup>
                      </m:sSup>
                      <m:sSup>
                        <m:sSupPr>
                          <m:ctrlPr>
                            <a:rPr lang="en-US" sz="3000" b="0" i="1" smtClean="0">
                              <a:latin typeface="Cambria Math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s-IS" sz="3000" b="0" i="1" smtClean="0">
                                  <a:latin typeface="Cambria Math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bg-BG" sz="3000" b="0" i="1" smtClean="0"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r>
                                    <a:rPr lang="bg-BG" sz="3000" b="0" i="1" smtClean="0">
                                      <a:latin typeface="Cambria Math" charset="0"/>
                                      <a:ea typeface="Cambria Math" charset="0"/>
                                      <a:cs typeface="Cambria Math" charset="0"/>
                                    </a:rPr>
                                    <m:t>𝜇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3000" b="0" i="1" smtClean="0"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000" b="0" i="1" smtClean="0">
                                          <a:latin typeface="Cambria Math" charset="0"/>
                                          <a:ea typeface="Cambria Math" charset="0"/>
                                          <a:cs typeface="Cambria Math" charset="0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en-US" sz="3000" b="0" i="1" smtClean="0">
                                          <a:latin typeface="Cambria Math" charset="0"/>
                                        </a:rPr>
                                        <m:t>𝑠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000" b="0" i="1" smtClean="0">
                              <a:latin typeface="Cambria Math" charset="0"/>
                            </a:rPr>
                            <m:t>0.14</m:t>
                          </m:r>
                        </m:sup>
                      </m:sSup>
                    </m:oMath>
                  </m:oMathPara>
                </a14:m>
                <a:endParaRPr lang="en-US" sz="3000" b="0" dirty="0" smtClean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i="1">
                          <a:latin typeface="Cambria Math" charset="0"/>
                        </a:rPr>
                        <m:t>h</m:t>
                      </m:r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𝑘</m:t>
                          </m:r>
                        </m:num>
                        <m:den>
                          <m:r>
                            <a:rPr lang="en-US" sz="3000" i="1">
                              <a:latin typeface="Cambria Math" charset="0"/>
                            </a:rPr>
                            <m:t>𝐷</m:t>
                          </m:r>
                        </m:den>
                      </m:f>
                      <m:r>
                        <a:rPr lang="en-US" sz="3000" i="1">
                          <a:latin typeface="Cambria Math" charset="0"/>
                        </a:rPr>
                        <m:t>𝐶</m:t>
                      </m:r>
                      <m:sSup>
                        <m:sSup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𝑅𝑒</m:t>
                          </m:r>
                        </m:e>
                        <m:sup>
                          <m:r>
                            <a:rPr lang="en-US" sz="3000" i="1">
                              <a:latin typeface="Cambria Math" charset="0"/>
                            </a:rPr>
                            <m:t>𝑚</m:t>
                          </m:r>
                        </m:sup>
                      </m:sSup>
                      <m:sSup>
                        <m:sSup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𝑃𝑟</m:t>
                          </m:r>
                        </m:e>
                        <m:sup>
                          <m:r>
                            <a:rPr lang="en-US" sz="3000" i="1">
                              <a:latin typeface="Cambria Math" charset="0"/>
                            </a:rPr>
                            <m:t>𝑛</m:t>
                          </m:r>
                        </m:sup>
                      </m:sSup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sSup>
                        <m:sSup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𝐶</m:t>
                          </m:r>
                        </m:e>
                        <m:sup>
                          <m:r>
                            <a:rPr lang="en-US" sz="3000" i="1">
                              <a:latin typeface="Cambria Math" charset="0"/>
                            </a:rPr>
                            <m:t>∗</m:t>
                          </m:r>
                        </m:sup>
                      </m:sSup>
                      <m:sSup>
                        <m:sSup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𝑅𝑒</m:t>
                          </m:r>
                        </m:e>
                        <m:sup>
                          <m:r>
                            <a:rPr lang="en-US" sz="3000" i="1">
                              <a:latin typeface="Cambria Math" charset="0"/>
                            </a:rPr>
                            <m:t>𝑚</m:t>
                          </m:r>
                        </m:sup>
                      </m:sSup>
                    </m:oMath>
                  </m:oMathPara>
                </a14:m>
                <a:endParaRPr lang="en-US" sz="3000" dirty="0"/>
              </a:p>
              <a:p>
                <a:pPr>
                  <a:lnSpc>
                    <a:spcPct val="150000"/>
                  </a:lnSpc>
                </a:pPr>
                <a:endParaRPr lang="en-US" sz="3000" b="0" dirty="0" smtClean="0"/>
              </a:p>
            </p:txBody>
          </p:sp>
        </mc:Choice>
        <mc:Fallback xmlns="">
          <p:sp>
            <p:nvSpPr>
              <p:cNvPr id="179" name="TextBox 1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75046" y="26248618"/>
                <a:ext cx="6344301" cy="6448240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12100862" y="26594724"/>
            <a:ext cx="2054771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 smtClean="0"/>
              <a:t>(1)</a:t>
            </a:r>
          </a:p>
          <a:p>
            <a:pPr>
              <a:lnSpc>
                <a:spcPct val="150000"/>
              </a:lnSpc>
            </a:pPr>
            <a:endParaRPr lang="en-US" sz="3000" dirty="0" smtClean="0"/>
          </a:p>
          <a:p>
            <a:pPr>
              <a:lnSpc>
                <a:spcPct val="150000"/>
              </a:lnSpc>
            </a:pPr>
            <a:r>
              <a:rPr lang="en-US" sz="3000" dirty="0" smtClean="0"/>
              <a:t>(2)</a:t>
            </a:r>
          </a:p>
          <a:p>
            <a:pPr>
              <a:lnSpc>
                <a:spcPct val="150000"/>
              </a:lnSpc>
            </a:pPr>
            <a:endParaRPr lang="en-US" sz="3000" dirty="0" smtClean="0"/>
          </a:p>
          <a:p>
            <a:pPr>
              <a:lnSpc>
                <a:spcPct val="150000"/>
              </a:lnSpc>
            </a:pPr>
            <a:r>
              <a:rPr lang="en-US" sz="3000" dirty="0"/>
              <a:t>(3)</a:t>
            </a:r>
          </a:p>
          <a:p>
            <a:pPr>
              <a:lnSpc>
                <a:spcPct val="150000"/>
              </a:lnSpc>
            </a:pPr>
            <a:endParaRPr lang="en-US" sz="3000" dirty="0"/>
          </a:p>
          <a:p>
            <a:pPr>
              <a:lnSpc>
                <a:spcPct val="150000"/>
              </a:lnSpc>
            </a:pPr>
            <a:r>
              <a:rPr lang="en-US" sz="3000" dirty="0"/>
              <a:t>(4</a:t>
            </a:r>
            <a:r>
              <a:rPr lang="en-US" sz="3000" dirty="0" smtClean="0"/>
              <a:t>)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12486678" y="26555861"/>
                <a:ext cx="5260987" cy="22001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i="1" smtClean="0">
                          <a:latin typeface="Cambria Math" charset="0"/>
                        </a:rPr>
                        <m:t>𝑞</m:t>
                      </m:r>
                      <m:r>
                        <a:rPr lang="en-US" sz="3000" i="1" smtClean="0">
                          <a:latin typeface="Cambria Math" charset="0"/>
                        </a:rPr>
                        <m:t>=</m:t>
                      </m:r>
                      <m:r>
                        <a:rPr lang="en-US" sz="3000" i="1" smtClean="0">
                          <a:latin typeface="Cambria Math" charset="0"/>
                        </a:rPr>
                        <m:t>𝑈𝐴</m:t>
                      </m:r>
                      <m:sSub>
                        <m:sSub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∆</m:t>
                          </m:r>
                          <m:r>
                            <a:rPr lang="en-US" sz="3000" i="1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𝑇</m:t>
                          </m:r>
                        </m:e>
                        <m:sub>
                          <m:r>
                            <a:rPr lang="en-US" sz="3000" i="1">
                              <a:latin typeface="Cambria Math" charset="0"/>
                            </a:rPr>
                            <m:t>𝑙𝑚</m:t>
                          </m:r>
                        </m:sub>
                      </m:sSub>
                    </m:oMath>
                  </m:oMathPara>
                </a14:m>
                <a:endParaRPr lang="en-US" sz="3000" dirty="0" smtClean="0"/>
              </a:p>
              <a:p>
                <a:pPr>
                  <a:lnSpc>
                    <a:spcPct val="150000"/>
                  </a:lnSpc>
                </a:pPr>
                <a:endParaRPr lang="en-US" sz="2000" dirty="0" smtClean="0"/>
              </a:p>
              <a:p>
                <a:pPr>
                  <a:lnSpc>
                    <a:spcPct val="150000"/>
                  </a:lnSpc>
                </a:pPr>
                <a:endParaRPr lang="en-US" sz="900" dirty="0" smtClean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i="1">
                          <a:latin typeface="Cambria Math" charset="0"/>
                        </a:rPr>
                        <m:t>𝑞</m:t>
                      </m:r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acc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𝑚</m:t>
                          </m:r>
                        </m:e>
                      </m:acc>
                      <m:sSub>
                        <m:sSub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𝐶</m:t>
                          </m:r>
                        </m:e>
                        <m:sub>
                          <m:r>
                            <a:rPr lang="en-US" sz="3000" i="1">
                              <a:latin typeface="Cambria Math" charset="0"/>
                            </a:rPr>
                            <m:t>𝑝</m:t>
                          </m:r>
                        </m:sub>
                      </m:sSub>
                      <m:r>
                        <a:rPr lang="en-US" sz="3000" b="0" i="1" smtClean="0">
                          <a:latin typeface="Cambria Math" charset="0"/>
                        </a:rPr>
                        <m:t>∆</m:t>
                      </m:r>
                      <m:r>
                        <a:rPr lang="en-US" sz="3000" b="0" i="1" smtClean="0">
                          <a:latin typeface="Cambria Math" charset="0"/>
                        </a:rPr>
                        <m:t>𝑇</m:t>
                      </m:r>
                    </m:oMath>
                  </m:oMathPara>
                </a14:m>
                <a:endParaRPr lang="en-US" sz="3000" dirty="0" smtClean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6678" y="26555861"/>
                <a:ext cx="5260987" cy="2200154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4050782" y="27639239"/>
                <a:ext cx="5024447" cy="44550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100" dirty="0" smtClean="0"/>
                  <a:t>q</a:t>
                </a:r>
                <a:r>
                  <a:rPr lang="is-IS" sz="2100" dirty="0"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H</a:t>
                </a:r>
                <a:r>
                  <a:rPr lang="en-US" sz="2100" dirty="0" smtClean="0"/>
                  <a:t>eat </a:t>
                </a:r>
                <a:r>
                  <a:rPr lang="en-US" sz="2100" dirty="0"/>
                  <a:t>R</a:t>
                </a:r>
                <a:r>
                  <a:rPr lang="en-US" sz="2100" dirty="0" smtClean="0"/>
                  <a:t>ate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100" dirty="0" smtClean="0"/>
                  <a:t>∆</a:t>
                </a:r>
                <a:r>
                  <a:rPr lang="en-US" sz="2100" dirty="0" err="1"/>
                  <a:t>T</a:t>
                </a:r>
                <a:r>
                  <a:rPr lang="en-US" sz="2100" baseline="-25000" dirty="0" err="1"/>
                  <a:t>lm</a:t>
                </a:r>
                <a:r>
                  <a:rPr lang="is-IS" sz="2100" dirty="0"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Log Mean Temperature </a:t>
                </a:r>
                <a:r>
                  <a:rPr lang="en-US" sz="2100" dirty="0" smtClean="0"/>
                  <a:t>Difference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100" dirty="0" smtClean="0"/>
                  <a:t>h</a:t>
                </a:r>
                <a:r>
                  <a:rPr lang="is-IS" sz="2100" dirty="0" smtClean="0"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 smtClean="0"/>
                  <a:t> Convection Coefficient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100" i="1"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sz="2100" i="1">
                            <a:latin typeface="Cambria Math" charset="0"/>
                          </a:rPr>
                          <m:t>𝑅</m:t>
                        </m:r>
                      </m:e>
                      <m:sub>
                        <m:r>
                          <a:rPr lang="en-US" sz="2100" i="1">
                            <a:latin typeface="Cambria Math" charset="0"/>
                          </a:rPr>
                          <m:t>𝑤</m:t>
                        </m:r>
                      </m:sub>
                    </m:sSub>
                  </m:oMath>
                </a14:m>
                <a:r>
                  <a:rPr lang="is-IS" sz="2100" dirty="0"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</a:t>
                </a:r>
                <a:r>
                  <a:rPr lang="en-US" sz="2100" dirty="0" smtClean="0"/>
                  <a:t>Resistance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100" dirty="0"/>
                  <a:t>Re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Reynolds Number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100" dirty="0" smtClean="0"/>
                  <a:t>Nu </a:t>
                </a:r>
                <a14:m>
                  <m:oMath xmlns:m="http://schemas.openxmlformats.org/officeDocument/2006/math">
                    <m:r>
                      <a:rPr lang="is-IS" sz="210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Nusselt Number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100" dirty="0" err="1" smtClean="0"/>
                  <a:t>Pr</a:t>
                </a:r>
                <a:r>
                  <a:rPr lang="en-US" sz="2100" dirty="0" smtClean="0"/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</a:t>
                </a:r>
                <a:r>
                  <a:rPr lang="en-US" sz="2100" dirty="0" err="1"/>
                  <a:t>Prandtl</a:t>
                </a:r>
                <a:r>
                  <a:rPr lang="en-US" sz="2100" dirty="0"/>
                  <a:t> </a:t>
                </a:r>
                <a:r>
                  <a:rPr lang="en-US" sz="2100" dirty="0" smtClean="0"/>
                  <a:t>Number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100" dirty="0" smtClean="0"/>
                  <a:t>k</a:t>
                </a:r>
                <a:r>
                  <a:rPr lang="is-IS" sz="2100" dirty="0" smtClean="0"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 smtClean="0"/>
                  <a:t> Thermal Conductivity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bg-BG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𝜇</m:t>
                    </m:r>
                  </m:oMath>
                </a14:m>
                <a:r>
                  <a:rPr lang="is-IS" sz="2100" dirty="0"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s-IS" sz="2100" i="1">
                        <a:latin typeface="Cambria Math" charset="0"/>
                        <a:ea typeface="Cambria Math" charset="0"/>
                        <a:cs typeface="Cambria Math" charset="0"/>
                      </a:rPr>
                      <m:t>→</m:t>
                    </m:r>
                  </m:oMath>
                </a14:m>
                <a:r>
                  <a:rPr lang="en-US" sz="2100" dirty="0"/>
                  <a:t> </a:t>
                </a:r>
                <a:r>
                  <a:rPr lang="en-US" sz="2100" dirty="0" smtClean="0"/>
                  <a:t>Viscosity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0782" y="27639239"/>
                <a:ext cx="5024447" cy="4455066"/>
              </a:xfrm>
              <a:prstGeom prst="rect">
                <a:avLst/>
              </a:prstGeom>
              <a:blipFill rotWithShape="0">
                <a:blip r:embed="rId11"/>
                <a:stretch>
                  <a:fillRect l="-1455" b="-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ctangle 38"/>
          <p:cNvSpPr/>
          <p:nvPr/>
        </p:nvSpPr>
        <p:spPr>
          <a:xfrm>
            <a:off x="11661434" y="25226911"/>
            <a:ext cx="18288000" cy="68580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8" t="926" r="2290" b="2592"/>
          <a:stretch/>
        </p:blipFill>
        <p:spPr>
          <a:xfrm>
            <a:off x="1019312" y="22737347"/>
            <a:ext cx="4572000" cy="3811219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 flipH="1">
            <a:off x="2432802" y="24032357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3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433940" y="24912614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6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69" name="Straight Connector 68"/>
          <p:cNvCxnSpPr>
            <a:stCxn id="67" idx="0"/>
          </p:cNvCxnSpPr>
          <p:nvPr/>
        </p:nvCxnSpPr>
        <p:spPr>
          <a:xfrm flipH="1" flipV="1">
            <a:off x="4343046" y="24500912"/>
            <a:ext cx="273774" cy="4117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4597843" y="24500912"/>
            <a:ext cx="8195" cy="383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endCxn id="70" idx="0"/>
          </p:cNvCxnSpPr>
          <p:nvPr/>
        </p:nvCxnSpPr>
        <p:spPr>
          <a:xfrm flipH="1">
            <a:off x="4600000" y="24500912"/>
            <a:ext cx="377406" cy="4117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66" idx="3"/>
          </p:cNvCxnSpPr>
          <p:nvPr/>
        </p:nvCxnSpPr>
        <p:spPr>
          <a:xfrm flipH="1" flipV="1">
            <a:off x="2069018" y="24106161"/>
            <a:ext cx="363784" cy="15479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>
            <a:off x="1462431" y="23627079"/>
            <a:ext cx="364561" cy="2827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2264199" y="23132531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1</a:t>
            </a:r>
          </a:p>
        </p:txBody>
      </p:sp>
      <p:cxnSp>
        <p:nvCxnSpPr>
          <p:cNvPr id="76" name="Straight Connector 75"/>
          <p:cNvCxnSpPr>
            <a:stCxn id="75" idx="2"/>
          </p:cNvCxnSpPr>
          <p:nvPr/>
        </p:nvCxnSpPr>
        <p:spPr>
          <a:xfrm flipH="1">
            <a:off x="2290187" y="23589731"/>
            <a:ext cx="156892" cy="30774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1970527" y="26059642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4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>
            <a:off x="1979493" y="25663402"/>
            <a:ext cx="99061" cy="3962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1174305" y="26040968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5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80" name="Straight Connector 79"/>
          <p:cNvCxnSpPr>
            <a:stCxn id="79" idx="0"/>
          </p:cNvCxnSpPr>
          <p:nvPr/>
        </p:nvCxnSpPr>
        <p:spPr>
          <a:xfrm flipV="1">
            <a:off x="1357185" y="25088146"/>
            <a:ext cx="287526" cy="95282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4101265" y="23141156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7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 flipV="1">
            <a:off x="3713318" y="23335910"/>
            <a:ext cx="387947" cy="1143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5049429" y="24975129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8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84" name="Straight Connector 83"/>
          <p:cNvCxnSpPr/>
          <p:nvPr/>
        </p:nvCxnSpPr>
        <p:spPr>
          <a:xfrm flipV="1">
            <a:off x="5307356" y="24372845"/>
            <a:ext cx="103528" cy="66785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588415" y="22788054"/>
            <a:ext cx="4282757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n-US" sz="2400" dirty="0" smtClean="0"/>
              <a:t>1 – Water Inlet/Outlet</a:t>
            </a:r>
          </a:p>
          <a:p>
            <a:pPr>
              <a:lnSpc>
                <a:spcPts val="3500"/>
              </a:lnSpc>
            </a:pPr>
            <a:r>
              <a:rPr lang="en-US" sz="2400" dirty="0" smtClean="0"/>
              <a:t>2</a:t>
            </a:r>
            <a:r>
              <a:rPr lang="en-US" sz="2400" dirty="0"/>
              <a:t> – </a:t>
            </a:r>
            <a:r>
              <a:rPr lang="en-US" sz="2400" dirty="0" smtClean="0"/>
              <a:t>Heated Air Outlet</a:t>
            </a:r>
          </a:p>
          <a:p>
            <a:pPr>
              <a:lnSpc>
                <a:spcPts val="3500"/>
              </a:lnSpc>
            </a:pPr>
            <a:r>
              <a:rPr lang="en-US" sz="2400" dirty="0"/>
              <a:t>3 – </a:t>
            </a:r>
            <a:r>
              <a:rPr lang="en-US" sz="2400" dirty="0" smtClean="0"/>
              <a:t>Carbon Particle Packed Bed</a:t>
            </a:r>
          </a:p>
          <a:p>
            <a:pPr>
              <a:lnSpc>
                <a:spcPts val="3500"/>
              </a:lnSpc>
            </a:pPr>
            <a:r>
              <a:rPr lang="en-US" sz="2400" dirty="0"/>
              <a:t>4 – </a:t>
            </a:r>
            <a:r>
              <a:rPr lang="en-US" sz="2400" dirty="0" smtClean="0"/>
              <a:t>Room Temperature Air Inlet</a:t>
            </a:r>
          </a:p>
          <a:p>
            <a:pPr>
              <a:lnSpc>
                <a:spcPts val="3500"/>
              </a:lnSpc>
            </a:pPr>
            <a:r>
              <a:rPr lang="en-US" sz="2400" dirty="0"/>
              <a:t>5 – </a:t>
            </a:r>
            <a:r>
              <a:rPr lang="en-US" sz="2400" dirty="0" smtClean="0"/>
              <a:t>Water Inlet/Outlet</a:t>
            </a:r>
          </a:p>
          <a:p>
            <a:pPr>
              <a:lnSpc>
                <a:spcPts val="3500"/>
              </a:lnSpc>
            </a:pPr>
            <a:r>
              <a:rPr lang="en-US" sz="2400" dirty="0"/>
              <a:t>6 – </a:t>
            </a:r>
            <a:r>
              <a:rPr lang="en-US" sz="2400" dirty="0" smtClean="0"/>
              <a:t>Air Rotameters</a:t>
            </a:r>
          </a:p>
          <a:p>
            <a:pPr>
              <a:lnSpc>
                <a:spcPts val="3500"/>
              </a:lnSpc>
            </a:pPr>
            <a:r>
              <a:rPr lang="en-US" sz="2400" dirty="0"/>
              <a:t>7 – </a:t>
            </a:r>
            <a:r>
              <a:rPr lang="en-US" sz="2400" dirty="0" smtClean="0"/>
              <a:t>Digital Temperature Display</a:t>
            </a:r>
          </a:p>
          <a:p>
            <a:pPr>
              <a:lnSpc>
                <a:spcPts val="3500"/>
              </a:lnSpc>
            </a:pPr>
            <a:r>
              <a:rPr lang="en-US" sz="2400" dirty="0"/>
              <a:t>8 – </a:t>
            </a:r>
            <a:r>
              <a:rPr lang="en-US" sz="2400" dirty="0" smtClean="0"/>
              <a:t>Water Rotameter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916247" y="20079968"/>
            <a:ext cx="101483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 smtClean="0"/>
              <a:t>System was allowed to achieve steady state</a:t>
            </a:r>
          </a:p>
          <a:p>
            <a:pPr algn="ctr">
              <a:lnSpc>
                <a:spcPct val="150000"/>
              </a:lnSpc>
            </a:pPr>
            <a:r>
              <a:rPr lang="en-US" sz="2800" dirty="0" smtClean="0"/>
              <a:t>Experiments run in triplicate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923342" y="13340765"/>
            <a:ext cx="158965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Figure 2:  Overall heat transfer coefficients for countercurrent and </a:t>
            </a:r>
            <a:r>
              <a:rPr lang="en-US" sz="2000" dirty="0" err="1" smtClean="0"/>
              <a:t>cocurrent</a:t>
            </a:r>
            <a:r>
              <a:rPr lang="en-US" sz="2000" dirty="0" smtClean="0"/>
              <a:t> flow in a carbon particle packed bed heat exchanger. Stars indicate statistically significant data</a:t>
            </a:r>
            <a:r>
              <a:rPr lang="en-US" sz="2000" dirty="0"/>
              <a:t> (</a:t>
            </a:r>
            <a:r>
              <a:rPr lang="en-US" sz="2000" dirty="0" smtClean="0"/>
              <a:t>p&lt;0.10). Percentages indicate approximately how different each data set is from one another. Countercurrent flow is statistically different from </a:t>
            </a:r>
            <a:r>
              <a:rPr lang="en-US" sz="2000" dirty="0" err="1" smtClean="0"/>
              <a:t>cocurrent</a:t>
            </a:r>
            <a:r>
              <a:rPr lang="en-US" sz="2000" dirty="0" smtClean="0"/>
              <a:t> (p&lt;0.10).</a:t>
            </a:r>
            <a:endParaRPr lang="en-US" sz="2000" dirty="0"/>
          </a:p>
        </p:txBody>
      </p:sp>
      <p:sp>
        <p:nvSpPr>
          <p:cNvPr id="63" name="Rectangle 62"/>
          <p:cNvSpPr/>
          <p:nvPr/>
        </p:nvSpPr>
        <p:spPr>
          <a:xfrm>
            <a:off x="12872052" y="6493285"/>
            <a:ext cx="7772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Countercurrent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1063933" y="6493071"/>
            <a:ext cx="7772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err="1" smtClean="0">
                <a:solidFill>
                  <a:schemeClr val="tx1"/>
                </a:solidFill>
              </a:rPr>
              <a:t>Cocurrent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7506119" y="6307418"/>
            <a:ext cx="2286000" cy="2286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8031899" y="6837215"/>
            <a:ext cx="1234440" cy="123444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>
            <a:stCxn id="6" idx="2"/>
            <a:endCxn id="6" idx="6"/>
          </p:cNvCxnSpPr>
          <p:nvPr/>
        </p:nvCxnSpPr>
        <p:spPr>
          <a:xfrm>
            <a:off x="37506119" y="7450418"/>
            <a:ext cx="2286000" cy="0"/>
          </a:xfrm>
          <a:prstGeom prst="line">
            <a:avLst/>
          </a:prstGeom>
          <a:ln w="53975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7" idx="0"/>
            <a:endCxn id="7" idx="4"/>
          </p:cNvCxnSpPr>
          <p:nvPr/>
        </p:nvCxnSpPr>
        <p:spPr>
          <a:xfrm>
            <a:off x="38649119" y="6837215"/>
            <a:ext cx="0" cy="123444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ight Brace 20"/>
          <p:cNvSpPr/>
          <p:nvPr/>
        </p:nvSpPr>
        <p:spPr>
          <a:xfrm>
            <a:off x="34969224" y="7127663"/>
            <a:ext cx="1178179" cy="1826534"/>
          </a:xfrm>
          <a:prstGeom prst="rightBrace">
            <a:avLst/>
          </a:prstGeom>
          <a:ln w="5715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TextBox 91"/>
          <p:cNvSpPr txBox="1"/>
          <p:nvPr/>
        </p:nvSpPr>
        <p:spPr>
          <a:xfrm>
            <a:off x="36076252" y="7680117"/>
            <a:ext cx="1446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L=?</a:t>
            </a:r>
            <a:endParaRPr lang="en-US" sz="3600" dirty="0" smtClean="0"/>
          </a:p>
        </p:txBody>
      </p:sp>
      <p:sp>
        <p:nvSpPr>
          <p:cNvPr id="93" name="TextBox 92"/>
          <p:cNvSpPr txBox="1"/>
          <p:nvPr/>
        </p:nvSpPr>
        <p:spPr>
          <a:xfrm>
            <a:off x="36629808" y="5518838"/>
            <a:ext cx="4327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Top View of Packed Bed</a:t>
            </a:r>
          </a:p>
        </p:txBody>
      </p:sp>
      <p:cxnSp>
        <p:nvCxnSpPr>
          <p:cNvPr id="44" name="Curved Connector 43"/>
          <p:cNvCxnSpPr>
            <a:stCxn id="6" idx="6"/>
          </p:cNvCxnSpPr>
          <p:nvPr/>
        </p:nvCxnSpPr>
        <p:spPr>
          <a:xfrm flipV="1">
            <a:off x="39792119" y="6769404"/>
            <a:ext cx="917550" cy="681014"/>
          </a:xfrm>
          <a:prstGeom prst="curvedConnector3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urved Connector 45"/>
          <p:cNvCxnSpPr>
            <a:stCxn id="7" idx="4"/>
          </p:cNvCxnSpPr>
          <p:nvPr/>
        </p:nvCxnSpPr>
        <p:spPr>
          <a:xfrm rot="16200000" flipH="1">
            <a:off x="38887004" y="7833769"/>
            <a:ext cx="898667" cy="1374437"/>
          </a:xfrm>
          <a:prstGeom prst="curvedConnector2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9396366" y="7990472"/>
            <a:ext cx="3804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Inner Diameter Packed Bed</a:t>
            </a:r>
          </a:p>
          <a:p>
            <a:pPr algn="ctr"/>
            <a:r>
              <a:rPr lang="en-US" sz="3200" dirty="0" smtClean="0"/>
              <a:t>ID= ?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40023554" y="6142058"/>
            <a:ext cx="33825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Full Diameter Packed Bed</a:t>
            </a:r>
          </a:p>
          <a:p>
            <a:pPr algn="ctr"/>
            <a:r>
              <a:rPr lang="en-US" sz="3200" dirty="0" smtClean="0"/>
              <a:t>FD=?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2872052" y="14460060"/>
            <a:ext cx="15964282" cy="35548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Laminar </a:t>
            </a:r>
            <a:r>
              <a:rPr lang="en-US" sz="3000" dirty="0" smtClean="0"/>
              <a:t>flow </a:t>
            </a:r>
            <a:r>
              <a:rPr lang="en-US" sz="3000" dirty="0"/>
              <a:t>for all </a:t>
            </a:r>
            <a:r>
              <a:rPr lang="en-US" sz="3000" dirty="0" smtClean="0"/>
              <a:t>tested flow rates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b="1" dirty="0" smtClean="0"/>
              <a:t>U </a:t>
            </a:r>
            <a:r>
              <a:rPr lang="en-US" sz="3000" dirty="0" smtClean="0"/>
              <a:t>calculated </a:t>
            </a:r>
            <a:r>
              <a:rPr lang="en-US" sz="3000" dirty="0"/>
              <a:t>from </a:t>
            </a:r>
            <a:r>
              <a:rPr lang="en-US" sz="3000" dirty="0" smtClean="0"/>
              <a:t>heat rate of air </a:t>
            </a:r>
            <a:r>
              <a:rPr lang="en-US" sz="3000" dirty="0"/>
              <a:t>(</a:t>
            </a:r>
            <a:r>
              <a:rPr lang="en-US" sz="3000" dirty="0" smtClean="0"/>
              <a:t>Eq. 1-3)</a:t>
            </a:r>
            <a:endParaRPr lang="en-US" sz="30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A</a:t>
            </a:r>
            <a:r>
              <a:rPr lang="en-US" sz="3000" dirty="0" smtClean="0"/>
              <a:t>ir </a:t>
            </a:r>
            <a:r>
              <a:rPr lang="en-US" sz="3000" dirty="0"/>
              <a:t>flow rate </a:t>
            </a:r>
            <a:r>
              <a:rPr lang="en-US" sz="3000" dirty="0" smtClean="0"/>
              <a:t>had a significant effect on </a:t>
            </a:r>
            <a:r>
              <a:rPr lang="en-US" sz="3000" b="1" dirty="0" smtClean="0"/>
              <a:t>U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 smtClean="0"/>
              <a:t>No significant difference in </a:t>
            </a:r>
            <a:r>
              <a:rPr lang="en-US" sz="3000" b="1" dirty="0" smtClean="0"/>
              <a:t>U </a:t>
            </a:r>
            <a:r>
              <a:rPr lang="en-US" sz="3000" dirty="0" smtClean="0"/>
              <a:t>with change in water flow rate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 smtClean="0"/>
              <a:t>Countercurrent flow is preferred and statistically different than </a:t>
            </a:r>
            <a:r>
              <a:rPr lang="en-US" sz="3000" dirty="0" err="1" smtClean="0"/>
              <a:t>cocurrent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5" name="TextBox 114"/>
              <p:cNvSpPr txBox="1"/>
              <p:nvPr/>
            </p:nvSpPr>
            <p:spPr>
              <a:xfrm>
                <a:off x="12472129" y="28965839"/>
                <a:ext cx="5260987" cy="2925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∆</m:t>
                          </m:r>
                          <m:r>
                            <a:rPr lang="en-US" sz="3000" i="1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𝑇</m:t>
                          </m:r>
                        </m:e>
                        <m:sub>
                          <m:r>
                            <a:rPr lang="en-US" sz="3000" i="1">
                              <a:latin typeface="Cambria Math" charset="0"/>
                            </a:rPr>
                            <m:t>𝑙𝑚</m:t>
                          </m:r>
                        </m:sub>
                      </m:sSub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 charset="0"/>
                                  <a:ea typeface="Cambria Math" charset="0"/>
                                  <a:cs typeface="Cambria Math" charset="0"/>
                                </a:rPr>
                                <m:t>∆</m:t>
                              </m:r>
                              <m:r>
                                <a:rPr lang="en-US" sz="3000" i="1">
                                  <a:latin typeface="Cambria Math" charset="0"/>
                                  <a:ea typeface="Cambria Math" charset="0"/>
                                  <a:cs typeface="Cambria Math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000" i="1">
                              <a:latin typeface="Cambria Math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 charset="0"/>
                                  <a:ea typeface="Cambria Math" charset="0"/>
                                  <a:cs typeface="Cambria Math" charset="0"/>
                                </a:rPr>
                                <m:t>∆</m:t>
                              </m:r>
                              <m:r>
                                <a:rPr lang="en-US" sz="3000" i="1">
                                  <a:latin typeface="Cambria Math" charset="0"/>
                                  <a:ea typeface="Cambria Math" charset="0"/>
                                  <a:cs typeface="Cambria Math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func>
                            <m:func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3000">
                                  <a:latin typeface="Cambria Math" charset="0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is-IS" sz="3000" i="1">
                                      <a:latin typeface="Cambria Math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type m:val="lin"/>
                                      <m:ctrlPr>
                                        <a:rPr lang="is-IS" sz="3000" i="1">
                                          <a:latin typeface="Cambria Math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US" sz="3000" i="1">
                                              <a:latin typeface="Cambria Math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3000" i="1">
                                              <a:latin typeface="Cambria Math" charset="0"/>
                                              <a:ea typeface="Cambria Math" charset="0"/>
                                              <a:cs typeface="Cambria Math" charset="0"/>
                                            </a:rPr>
                                            <m:t>∆</m:t>
                                          </m:r>
                                          <m:r>
                                            <a:rPr lang="en-US" sz="3000" i="1">
                                              <a:latin typeface="Cambria Math" charset="0"/>
                                              <a:ea typeface="Cambria Math" charset="0"/>
                                              <a:cs typeface="Cambria Math" charset="0"/>
                                            </a:rPr>
                                            <m:t>𝑇</m:t>
                                          </m:r>
                                        </m:e>
                                        <m:sub>
                                          <m:r>
                                            <a:rPr lang="en-US" sz="3000" i="1">
                                              <a:latin typeface="Cambria Math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lang="en-US" sz="3000" i="1">
                                              <a:latin typeface="Cambria Math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3000" i="1">
                                              <a:latin typeface="Cambria Math" charset="0"/>
                                              <a:ea typeface="Cambria Math" charset="0"/>
                                              <a:cs typeface="Cambria Math" charset="0"/>
                                            </a:rPr>
                                            <m:t>∆</m:t>
                                          </m:r>
                                          <m:r>
                                            <a:rPr lang="en-US" sz="3000" i="1">
                                              <a:latin typeface="Cambria Math" charset="0"/>
                                              <a:ea typeface="Cambria Math" charset="0"/>
                                              <a:cs typeface="Cambria Math" charset="0"/>
                                            </a:rPr>
                                            <m:t>𝑇</m:t>
                                          </m:r>
                                        </m:e>
                                        <m:sub>
                                          <m:r>
                                            <a:rPr lang="en-US" sz="3000" i="1">
                                              <a:latin typeface="Cambria Math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</m:func>
                        </m:den>
                      </m:f>
                    </m:oMath>
                  </m:oMathPara>
                </a14:m>
                <a:endParaRPr lang="en-US" sz="900" dirty="0" smtClean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r>
                            <a:rPr lang="en-US" sz="3000" i="1">
                              <a:latin typeface="Cambria Math" charset="0"/>
                            </a:rPr>
                            <m:t>𝑈𝐴</m:t>
                          </m:r>
                        </m:den>
                      </m:f>
                      <m:r>
                        <a:rPr lang="en-US" sz="3000" i="1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en-US" sz="3000" i="1">
                          <a:latin typeface="Cambria Math" charset="0"/>
                        </a:rPr>
                        <m:t>+</m:t>
                      </m:r>
                      <m:sSub>
                        <m:sSubPr>
                          <m:ctrlPr>
                            <a:rPr lang="en-US" sz="30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3000" i="1">
                              <a:latin typeface="Cambria Math" charset="0"/>
                            </a:rPr>
                            <m:t>𝑅</m:t>
                          </m:r>
                        </m:e>
                        <m:sub>
                          <m:r>
                            <a:rPr lang="en-US" sz="3000" i="1">
                              <a:latin typeface="Cambria Math" charset="0"/>
                            </a:rPr>
                            <m:t>𝑤</m:t>
                          </m:r>
                        </m:sub>
                      </m:sSub>
                      <m:r>
                        <a:rPr lang="en-US" sz="3000" i="1">
                          <a:latin typeface="Cambria Math" charset="0"/>
                        </a:rPr>
                        <m:t>+</m:t>
                      </m:r>
                      <m:f>
                        <m:fPr>
                          <m:ctrlPr>
                            <a:rPr lang="bg-BG" sz="30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i="1">
                              <a:latin typeface="Cambria Math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𝑜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0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3000" i="1">
                                  <a:latin typeface="Cambria Math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3000" i="1">
                                  <a:latin typeface="Cambria Math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000" dirty="0" smtClean="0"/>
              </a:p>
            </p:txBody>
          </p:sp>
        </mc:Choice>
        <mc:Fallback xmlns="">
          <p:sp>
            <p:nvSpPr>
              <p:cNvPr id="115" name="TextBox 1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72129" y="28965839"/>
                <a:ext cx="5260987" cy="2925288"/>
              </a:xfrm>
              <a:prstGeom prst="rect">
                <a:avLst/>
              </a:prstGeom>
              <a:blipFill rotWithShape="0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0" name="TextBox 119"/>
          <p:cNvSpPr txBox="1"/>
          <p:nvPr/>
        </p:nvSpPr>
        <p:spPr>
          <a:xfrm flipH="1">
            <a:off x="1310185" y="23915645"/>
            <a:ext cx="365760" cy="4572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3185170" y="14765279"/>
            <a:ext cx="5153937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The higher the </a:t>
            </a:r>
            <a:r>
              <a:rPr lang="en-US" sz="4000" b="1" dirty="0" smtClean="0"/>
              <a:t>U</a:t>
            </a:r>
            <a:r>
              <a:rPr lang="en-US" sz="4000" dirty="0" smtClean="0"/>
              <a:t> the more heat transfer per unit area and per unit driving force</a:t>
            </a:r>
            <a:endParaRPr lang="en-US" sz="4000" dirty="0"/>
          </a:p>
        </p:txBody>
      </p:sp>
      <p:sp>
        <p:nvSpPr>
          <p:cNvPr id="110" name="Up Arrow 109"/>
          <p:cNvSpPr/>
          <p:nvPr/>
        </p:nvSpPr>
        <p:spPr>
          <a:xfrm>
            <a:off x="32697093" y="9130972"/>
            <a:ext cx="682071" cy="1495068"/>
          </a:xfrm>
          <a:prstGeom prst="upArrow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Water In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36" name="Up Arrow 135"/>
          <p:cNvSpPr/>
          <p:nvPr/>
        </p:nvSpPr>
        <p:spPr>
          <a:xfrm>
            <a:off x="32654531" y="5338882"/>
            <a:ext cx="684752" cy="1557300"/>
          </a:xfrm>
          <a:prstGeom prst="upArrow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Water Out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7922" y="17457681"/>
            <a:ext cx="4572000" cy="5943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ysClr val="windowText" lastClr="000000"/>
                </a:solidFill>
              </a:rPr>
              <a:t>Countercurrent</a:t>
            </a:r>
            <a:endParaRPr lang="en-US" sz="3200" dirty="0">
              <a:solidFill>
                <a:sysClr val="windowText" lastClr="000000"/>
              </a:solidFill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357491" y="17459610"/>
            <a:ext cx="4572000" cy="5943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ysClr val="windowText" lastClr="000000"/>
                </a:solidFill>
              </a:rPr>
              <a:t>Cocurrent</a:t>
            </a:r>
            <a:endParaRPr lang="en-US" sz="3200" dirty="0">
              <a:solidFill>
                <a:sysClr val="windowText" lastClr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8586" y="18246766"/>
            <a:ext cx="2024473" cy="843861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ysClr val="windowText" lastClr="000000"/>
                </a:solidFill>
              </a:rPr>
              <a:t>2.7 </a:t>
            </a:r>
            <a:r>
              <a:rPr lang="en-US" sz="2400" baseline="30000" dirty="0" smtClean="0">
                <a:solidFill>
                  <a:sysClr val="windowText" lastClr="000000"/>
                </a:solidFill>
              </a:rPr>
              <a:t>L</a:t>
            </a:r>
            <a:r>
              <a:rPr lang="en-US" sz="2400" dirty="0" smtClean="0">
                <a:solidFill>
                  <a:sysClr val="windowText" lastClr="000000"/>
                </a:solidFill>
              </a:rPr>
              <a:t>/</a:t>
            </a:r>
            <a:r>
              <a:rPr lang="en-US" sz="2400" baseline="-25000" dirty="0" smtClean="0">
                <a:solidFill>
                  <a:sysClr val="windowText" lastClr="000000"/>
                </a:solidFill>
              </a:rPr>
              <a:t>min</a:t>
            </a:r>
            <a:r>
              <a:rPr lang="en-US" sz="2400" dirty="0" smtClean="0">
                <a:solidFill>
                  <a:sysClr val="windowText" lastClr="000000"/>
                </a:solidFill>
              </a:rPr>
              <a:t> Water Flow Rate</a:t>
            </a:r>
            <a:endParaRPr lang="en-US" sz="2400" dirty="0">
              <a:solidFill>
                <a:sysClr val="windowText" lastClr="000000"/>
              </a:solidFill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3436306" y="18246007"/>
            <a:ext cx="2024473" cy="843861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ysClr val="windowText" lastClr="000000"/>
                </a:solidFill>
              </a:rPr>
              <a:t>3.9 </a:t>
            </a:r>
            <a:r>
              <a:rPr lang="en-US" sz="2400" baseline="30000" dirty="0">
                <a:solidFill>
                  <a:sysClr val="windowText" lastClr="000000"/>
                </a:solidFill>
              </a:rPr>
              <a:t>L</a:t>
            </a:r>
            <a:r>
              <a:rPr lang="en-US" sz="2400" dirty="0">
                <a:solidFill>
                  <a:sysClr val="windowText" lastClr="000000"/>
                </a:solidFill>
              </a:rPr>
              <a:t>/</a:t>
            </a:r>
            <a:r>
              <a:rPr lang="en-US" sz="2400" baseline="-25000" dirty="0">
                <a:solidFill>
                  <a:sysClr val="windowText" lastClr="000000"/>
                </a:solidFill>
              </a:rPr>
              <a:t>min</a:t>
            </a:r>
            <a:r>
              <a:rPr lang="en-US" sz="2400" dirty="0" smtClean="0">
                <a:solidFill>
                  <a:sysClr val="windowText" lastClr="000000"/>
                </a:solidFill>
              </a:rPr>
              <a:t> Water Flow Rate</a:t>
            </a:r>
            <a:endParaRPr lang="en-US" sz="2400" dirty="0">
              <a:solidFill>
                <a:sysClr val="windowText" lastClr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8586" y="19180195"/>
            <a:ext cx="1271600" cy="82296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10 SCFH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2585203" y="19180195"/>
            <a:ext cx="1271600" cy="82296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30 SCFH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4189179" y="19183204"/>
            <a:ext cx="1271600" cy="82296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5</a:t>
            </a:r>
            <a:r>
              <a:rPr lang="en-US" sz="2400" dirty="0" smtClean="0">
                <a:solidFill>
                  <a:schemeClr val="tx1"/>
                </a:solidFill>
              </a:rPr>
              <a:t>0 SCFH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6421114" y="18250969"/>
            <a:ext cx="2024473" cy="843861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ysClr val="windowText" lastClr="000000"/>
                </a:solidFill>
              </a:rPr>
              <a:t>2.7 </a:t>
            </a:r>
            <a:r>
              <a:rPr lang="en-US" sz="2400" baseline="30000" dirty="0">
                <a:solidFill>
                  <a:sysClr val="windowText" lastClr="000000"/>
                </a:solidFill>
              </a:rPr>
              <a:t>L</a:t>
            </a:r>
            <a:r>
              <a:rPr lang="en-US" sz="2400" dirty="0">
                <a:solidFill>
                  <a:sysClr val="windowText" lastClr="000000"/>
                </a:solidFill>
              </a:rPr>
              <a:t>/</a:t>
            </a:r>
            <a:r>
              <a:rPr lang="en-US" sz="2400" baseline="-25000" dirty="0">
                <a:solidFill>
                  <a:sysClr val="windowText" lastClr="000000"/>
                </a:solidFill>
              </a:rPr>
              <a:t>min</a:t>
            </a:r>
            <a:r>
              <a:rPr lang="en-US" sz="2400" dirty="0" smtClean="0">
                <a:solidFill>
                  <a:sysClr val="windowText" lastClr="000000"/>
                </a:solidFill>
              </a:rPr>
              <a:t> Water Flow Rate</a:t>
            </a:r>
            <a:endParaRPr lang="en-US" sz="2400" dirty="0">
              <a:solidFill>
                <a:sysClr val="windowText" lastClr="000000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8838834" y="18250210"/>
            <a:ext cx="2024473" cy="843861"/>
          </a:xfrm>
          <a:prstGeom prst="rect">
            <a:avLst/>
          </a:prstGeom>
          <a:noFill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ysClr val="windowText" lastClr="000000"/>
                </a:solidFill>
              </a:rPr>
              <a:t>3.9 </a:t>
            </a:r>
            <a:r>
              <a:rPr lang="en-US" sz="2400" baseline="30000" dirty="0">
                <a:solidFill>
                  <a:sysClr val="windowText" lastClr="000000"/>
                </a:solidFill>
              </a:rPr>
              <a:t>L</a:t>
            </a:r>
            <a:r>
              <a:rPr lang="en-US" sz="2400" dirty="0">
                <a:solidFill>
                  <a:sysClr val="windowText" lastClr="000000"/>
                </a:solidFill>
              </a:rPr>
              <a:t>/</a:t>
            </a:r>
            <a:r>
              <a:rPr lang="en-US" sz="2400" baseline="-25000" dirty="0">
                <a:solidFill>
                  <a:sysClr val="windowText" lastClr="000000"/>
                </a:solidFill>
              </a:rPr>
              <a:t>min</a:t>
            </a:r>
            <a:r>
              <a:rPr lang="en-US" sz="2400" dirty="0" smtClean="0">
                <a:solidFill>
                  <a:sysClr val="windowText" lastClr="000000"/>
                </a:solidFill>
              </a:rPr>
              <a:t> Water Flow Rate</a:t>
            </a:r>
            <a:endParaRPr lang="en-US" sz="2400" dirty="0">
              <a:solidFill>
                <a:sysClr val="windowText" lastClr="000000"/>
              </a:solidFill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6797550" y="19188786"/>
            <a:ext cx="1271600" cy="82296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30 SCFH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9215270" y="19183204"/>
            <a:ext cx="1271600" cy="82296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5</a:t>
            </a:r>
            <a:r>
              <a:rPr lang="en-US" sz="2400" dirty="0" smtClean="0">
                <a:solidFill>
                  <a:schemeClr val="tx1"/>
                </a:solidFill>
              </a:rPr>
              <a:t>0 SCFH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5704548" y="17413829"/>
            <a:ext cx="531128" cy="2477270"/>
          </a:xfrm>
          <a:prstGeom prst="downArrow">
            <a:avLst/>
          </a:prstGeom>
          <a:noFill/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own Arrow 28"/>
          <p:cNvSpPr/>
          <p:nvPr/>
        </p:nvSpPr>
        <p:spPr>
          <a:xfrm>
            <a:off x="33337538" y="5338659"/>
            <a:ext cx="759864" cy="1591056"/>
          </a:xfrm>
          <a:prstGeom prst="downArrow">
            <a:avLst/>
          </a:prstGeom>
          <a:ln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 In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7" name="Down Arrow 106"/>
          <p:cNvSpPr/>
          <p:nvPr/>
        </p:nvSpPr>
        <p:spPr>
          <a:xfrm>
            <a:off x="33344952" y="9151568"/>
            <a:ext cx="759864" cy="1591056"/>
          </a:xfrm>
          <a:prstGeom prst="downArrow">
            <a:avLst/>
          </a:prstGeom>
          <a:ln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Air Out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0348857" y="9554999"/>
            <a:ext cx="31265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/>
              <a:t>T</a:t>
            </a:r>
            <a:r>
              <a:rPr lang="en-US" sz="3200" baseline="-25000" dirty="0" err="1" smtClean="0"/>
              <a:t>i</a:t>
            </a:r>
            <a:r>
              <a:rPr lang="en-US" sz="3200" dirty="0" smtClean="0"/>
              <a:t>=?</a:t>
            </a:r>
          </a:p>
          <a:p>
            <a:pPr algn="ctr"/>
            <a:r>
              <a:rPr lang="en-US" sz="3200" dirty="0"/>
              <a:t>u</a:t>
            </a:r>
            <a:r>
              <a:rPr lang="en-US" sz="3200" dirty="0" smtClean="0"/>
              <a:t>=?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0911357" y="5883990"/>
            <a:ext cx="1950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T</a:t>
            </a:r>
            <a:r>
              <a:rPr lang="en-US" sz="3200" baseline="-25000" dirty="0" smtClean="0"/>
              <a:t>o</a:t>
            </a:r>
            <a:r>
              <a:rPr lang="en-US" sz="3200" dirty="0" smtClean="0"/>
              <a:t>=?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23701967" y="19391011"/>
            <a:ext cx="4830685" cy="378565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000" dirty="0" smtClean="0">
                <a:solidFill>
                  <a:schemeClr val="accent2"/>
                </a:solidFill>
              </a:rPr>
              <a:t>Calculations</a:t>
            </a:r>
          </a:p>
          <a:p>
            <a:pPr marL="457200" indent="-4572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Reynolds number and </a:t>
            </a:r>
            <a:r>
              <a:rPr lang="en-US" sz="2600" b="1" dirty="0" smtClean="0"/>
              <a:t>U</a:t>
            </a:r>
            <a:r>
              <a:rPr lang="en-US" sz="2600" dirty="0" smtClean="0"/>
              <a:t> are related by (Eq. 4-5)</a:t>
            </a:r>
          </a:p>
          <a:p>
            <a:pPr marL="457200" indent="-457200">
              <a:lnSpc>
                <a:spcPct val="150000"/>
              </a:lnSpc>
              <a:buFont typeface="Wingdings" charset="2"/>
              <a:buChar char="ü"/>
            </a:pPr>
            <a:r>
              <a:rPr lang="en-US" sz="2600" b="1" dirty="0"/>
              <a:t>h</a:t>
            </a:r>
            <a:r>
              <a:rPr lang="en-US" sz="2600" dirty="0" smtClean="0"/>
              <a:t> determined from (Eq. 6-9 )</a:t>
            </a:r>
          </a:p>
          <a:p>
            <a:pPr marL="457200" indent="-4572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Assumed cylinder acted like flat plate (Eq. 6)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478600" y="9149910"/>
            <a:ext cx="7358322" cy="2261118"/>
          </a:xfrm>
          <a:prstGeom prst="rect">
            <a:avLst/>
          </a:prstGeom>
        </p:spPr>
      </p:pic>
      <p:sp>
        <p:nvSpPr>
          <p:cNvPr id="123" name="TextBox 122"/>
          <p:cNvSpPr txBox="1"/>
          <p:nvPr/>
        </p:nvSpPr>
        <p:spPr>
          <a:xfrm>
            <a:off x="2478600" y="11422869"/>
            <a:ext cx="7358322" cy="476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</a:t>
            </a:r>
            <a:r>
              <a:rPr lang="en-US" sz="2400" dirty="0"/>
              <a:t>1</a:t>
            </a:r>
            <a:r>
              <a:rPr lang="en-US" sz="2400" dirty="0" smtClean="0"/>
              <a:t>: Packed bed reactors in industry</a:t>
            </a:r>
            <a:r>
              <a:rPr lang="en-US" sz="2400" baseline="30000" dirty="0" smtClean="0"/>
              <a:t>2</a:t>
            </a:r>
            <a:endParaRPr lang="en-US" sz="2400" dirty="0"/>
          </a:p>
        </p:txBody>
      </p:sp>
      <p:sp>
        <p:nvSpPr>
          <p:cNvPr id="127" name="Rectangle 126"/>
          <p:cNvSpPr/>
          <p:nvPr/>
        </p:nvSpPr>
        <p:spPr>
          <a:xfrm>
            <a:off x="1049562" y="16014542"/>
            <a:ext cx="10058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tx1"/>
                </a:solidFill>
              </a:rPr>
              <a:t>Treatments</a:t>
            </a:r>
            <a:endParaRPr lang="en-US" sz="5000" dirty="0">
              <a:solidFill>
                <a:schemeClr val="tx1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17439500" y="26718206"/>
            <a:ext cx="97129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 smtClean="0"/>
              <a:t>(5)</a:t>
            </a:r>
          </a:p>
          <a:p>
            <a:pPr>
              <a:lnSpc>
                <a:spcPct val="150000"/>
              </a:lnSpc>
            </a:pPr>
            <a:endParaRPr lang="en-US" sz="3000" dirty="0" smtClean="0"/>
          </a:p>
          <a:p>
            <a:pPr>
              <a:lnSpc>
                <a:spcPct val="150000"/>
              </a:lnSpc>
            </a:pPr>
            <a:r>
              <a:rPr lang="en-US" sz="3000" dirty="0" smtClean="0"/>
              <a:t>(6)</a:t>
            </a:r>
          </a:p>
          <a:p>
            <a:pPr>
              <a:lnSpc>
                <a:spcPct val="150000"/>
              </a:lnSpc>
            </a:pPr>
            <a:endParaRPr lang="en-US" sz="3000" dirty="0" smtClean="0"/>
          </a:p>
          <a:p>
            <a:pPr>
              <a:lnSpc>
                <a:spcPct val="150000"/>
              </a:lnSpc>
            </a:pPr>
            <a:r>
              <a:rPr lang="en-US" sz="3000" dirty="0" smtClean="0"/>
              <a:t>(7)</a:t>
            </a:r>
            <a:endParaRPr lang="en-US" sz="3000" dirty="0"/>
          </a:p>
          <a:p>
            <a:pPr>
              <a:lnSpc>
                <a:spcPct val="150000"/>
              </a:lnSpc>
            </a:pPr>
            <a:endParaRPr lang="en-US" sz="3000" dirty="0"/>
          </a:p>
          <a:p>
            <a:pPr>
              <a:lnSpc>
                <a:spcPct val="150000"/>
              </a:lnSpc>
            </a:pPr>
            <a:r>
              <a:rPr lang="en-US" sz="3000" dirty="0" smtClean="0"/>
              <a:t>(8)</a:t>
            </a:r>
            <a:endParaRPr lang="en-US" sz="3000" dirty="0"/>
          </a:p>
        </p:txBody>
      </p:sp>
      <p:graphicFrame>
        <p:nvGraphicFramePr>
          <p:cNvPr id="129" name="Chart 1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542590"/>
              </p:ext>
            </p:extLst>
          </p:nvPr>
        </p:nvGraphicFramePr>
        <p:xfrm>
          <a:off x="12427102" y="19036328"/>
          <a:ext cx="5486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130" name="TextBox 129"/>
          <p:cNvSpPr txBox="1"/>
          <p:nvPr/>
        </p:nvSpPr>
        <p:spPr>
          <a:xfrm>
            <a:off x="12190784" y="22943636"/>
            <a:ext cx="57373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dirty="0" smtClean="0"/>
              <a:t>Figure </a:t>
            </a:r>
            <a:r>
              <a:rPr lang="en-US" sz="2100" dirty="0"/>
              <a:t>3</a:t>
            </a:r>
            <a:r>
              <a:rPr lang="en-US" sz="2100" dirty="0" smtClean="0"/>
              <a:t>: Correlation between </a:t>
            </a:r>
            <a:r>
              <a:rPr lang="en-US" sz="2100" b="1" dirty="0" smtClean="0"/>
              <a:t>U</a:t>
            </a:r>
            <a:r>
              <a:rPr lang="en-US" sz="2100" dirty="0" smtClean="0"/>
              <a:t> and Reynolds number for water in countercurrent flow</a:t>
            </a:r>
            <a:endParaRPr lang="en-US" sz="21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1759099" y="11656445"/>
            <a:ext cx="7756671" cy="323165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smtClean="0">
                <a:solidFill>
                  <a:schemeClr val="accent2"/>
                </a:solidFill>
              </a:rPr>
              <a:t>Assumptions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Inlet water temperature of 25˚C and outlet of 60˚C 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/>
              <a:t>Reynolds </a:t>
            </a:r>
            <a:r>
              <a:rPr lang="en-US" sz="2600" dirty="0" smtClean="0"/>
              <a:t>numbers </a:t>
            </a:r>
            <a:r>
              <a:rPr lang="en-US" sz="2600" dirty="0"/>
              <a:t>of 82.3 for water and 9.71 for </a:t>
            </a:r>
            <a:r>
              <a:rPr lang="en-US" sz="2600" dirty="0" smtClean="0"/>
              <a:t>air</a:t>
            </a:r>
            <a:endParaRPr lang="en-US" sz="2600" dirty="0"/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Area of 0.1174 m</a:t>
            </a:r>
            <a:r>
              <a:rPr lang="en-US" sz="2600" baseline="30000" dirty="0" smtClean="0"/>
              <a:t>2</a:t>
            </a:r>
            <a:r>
              <a:rPr lang="en-US" sz="2600" dirty="0" smtClean="0"/>
              <a:t> and Length of 0.2 m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Countercurrent flow</a:t>
            </a:r>
          </a:p>
        </p:txBody>
      </p:sp>
      <p:sp>
        <p:nvSpPr>
          <p:cNvPr id="22" name="Bent Arrow 21"/>
          <p:cNvSpPr/>
          <p:nvPr/>
        </p:nvSpPr>
        <p:spPr>
          <a:xfrm rot="5400000">
            <a:off x="39857054" y="12408917"/>
            <a:ext cx="2334798" cy="3017369"/>
          </a:xfrm>
          <a:prstGeom prst="ben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33344952" y="15101866"/>
            <a:ext cx="9673063" cy="383181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smtClean="0">
                <a:solidFill>
                  <a:schemeClr val="accent2"/>
                </a:solidFill>
              </a:rPr>
              <a:t>Calculations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From assumed Reynolds numbers for water and air </a:t>
            </a:r>
            <a:r>
              <a:rPr lang="en-US" sz="2600" b="1" dirty="0" smtClean="0"/>
              <a:t>U </a:t>
            </a:r>
            <a:r>
              <a:rPr lang="en-US" sz="2600" dirty="0" smtClean="0"/>
              <a:t>can be found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b="1" dirty="0" smtClean="0"/>
              <a:t>ID</a:t>
            </a:r>
            <a:r>
              <a:rPr lang="en-US" sz="2600" dirty="0" smtClean="0"/>
              <a:t> can be found from </a:t>
            </a:r>
            <a:r>
              <a:rPr lang="en-US" sz="2600" b="1" dirty="0" smtClean="0"/>
              <a:t>Re </a:t>
            </a:r>
            <a:r>
              <a:rPr lang="en-US" sz="2600" dirty="0" smtClean="0"/>
              <a:t>of air and assumed area and length (Eq. 9)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b="1" dirty="0" smtClean="0"/>
              <a:t>FD</a:t>
            </a:r>
            <a:r>
              <a:rPr lang="en-US" sz="2600" dirty="0" smtClean="0"/>
              <a:t> calculated from assumed area and </a:t>
            </a:r>
            <a:r>
              <a:rPr lang="en-US" sz="2600" b="1" dirty="0" smtClean="0"/>
              <a:t>ID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Heat rate can be found from given air conditions (Eq. 1)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Velocity (u) of water can be found from </a:t>
            </a:r>
            <a:r>
              <a:rPr lang="en-US" sz="2600" b="1" dirty="0" smtClean="0"/>
              <a:t>Re</a:t>
            </a:r>
            <a:r>
              <a:rPr lang="en-US" sz="2600" dirty="0" smtClean="0"/>
              <a:t> of water (Eq. 9)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12271877" y="18073243"/>
            <a:ext cx="164592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chemeClr val="tx1"/>
                </a:solidFill>
              </a:rPr>
              <a:t>Overall Heat Transfer Coefficient Correlations for Countercurrent</a:t>
            </a: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12623357" y="5245080"/>
            <a:ext cx="164592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chemeClr val="tx1"/>
                </a:solidFill>
              </a:rPr>
              <a:t>Effect of Flow on Overall Heat Transfer Coefficient</a:t>
            </a: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17898712" y="22959102"/>
            <a:ext cx="57373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dirty="0" smtClean="0"/>
              <a:t>Figure </a:t>
            </a:r>
            <a:r>
              <a:rPr lang="en-US" sz="2100" dirty="0"/>
              <a:t>4</a:t>
            </a:r>
            <a:r>
              <a:rPr lang="en-US" sz="2100" dirty="0" smtClean="0"/>
              <a:t>: Correlation between </a:t>
            </a:r>
            <a:r>
              <a:rPr lang="en-US" sz="2100" b="1" dirty="0" smtClean="0"/>
              <a:t>U</a:t>
            </a:r>
            <a:r>
              <a:rPr lang="en-US" sz="2100" dirty="0" smtClean="0"/>
              <a:t> and Reynolds number for air in countercurrent flow</a:t>
            </a:r>
            <a:endParaRPr lang="en-US" sz="21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2680827" y="6319885"/>
            <a:ext cx="16357042" cy="81838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12206329" y="23802268"/>
            <a:ext cx="1596428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/>
              <a:t>Clear indicator that air flow rate has greater effect on </a:t>
            </a:r>
            <a:r>
              <a:rPr lang="en-US" sz="3200" b="1" dirty="0" smtClean="0"/>
              <a:t>U</a:t>
            </a:r>
            <a:r>
              <a:rPr lang="en-US" sz="3200" dirty="0" smtClean="0"/>
              <a:t> than water flow rate</a:t>
            </a:r>
            <a:endParaRPr lang="en-US" sz="3200" dirty="0"/>
          </a:p>
        </p:txBody>
      </p:sp>
      <p:sp>
        <p:nvSpPr>
          <p:cNvPr id="13" name="Rectangle 12"/>
          <p:cNvSpPr/>
          <p:nvPr/>
        </p:nvSpPr>
        <p:spPr>
          <a:xfrm>
            <a:off x="30671698" y="19079066"/>
            <a:ext cx="3062475" cy="352404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/>
                </a:solidFill>
              </a:rPr>
              <a:t>Calculated Values</a:t>
            </a:r>
          </a:p>
          <a:p>
            <a:pPr algn="ctr">
              <a:lnSpc>
                <a:spcPct val="150000"/>
              </a:lnSpc>
            </a:pPr>
            <a:r>
              <a:rPr lang="en-US" sz="2600" dirty="0" smtClean="0"/>
              <a:t>U</a:t>
            </a:r>
            <a:r>
              <a:rPr lang="en-US" sz="2600" dirty="0"/>
              <a:t>= 39.43  </a:t>
            </a:r>
            <a:r>
              <a:rPr lang="en-US" sz="2600" dirty="0" smtClean="0"/>
              <a:t>W/Km</a:t>
            </a:r>
            <a:r>
              <a:rPr lang="en-US" sz="2600" baseline="30000" dirty="0" smtClean="0"/>
              <a:t>2</a:t>
            </a:r>
          </a:p>
          <a:p>
            <a:pPr algn="ctr">
              <a:lnSpc>
                <a:spcPct val="150000"/>
              </a:lnSpc>
            </a:pPr>
            <a:r>
              <a:rPr lang="en-US" sz="2600" dirty="0" smtClean="0"/>
              <a:t>ID= 0.061 m</a:t>
            </a:r>
          </a:p>
          <a:p>
            <a:pPr algn="ctr">
              <a:lnSpc>
                <a:spcPct val="150000"/>
              </a:lnSpc>
            </a:pPr>
            <a:r>
              <a:rPr lang="en-US" sz="2600" dirty="0" smtClean="0"/>
              <a:t>FD=0.126 m</a:t>
            </a:r>
            <a:endParaRPr lang="en-US" sz="2600" baseline="30000" dirty="0" smtClean="0"/>
          </a:p>
          <a:p>
            <a:pPr algn="ctr">
              <a:lnSpc>
                <a:spcPct val="150000"/>
              </a:lnSpc>
            </a:pPr>
            <a:r>
              <a:rPr lang="en-US" sz="2600" dirty="0"/>
              <a:t>q= </a:t>
            </a:r>
            <a:r>
              <a:rPr lang="en-US" sz="2600" dirty="0" smtClean="0"/>
              <a:t>42.14 W</a:t>
            </a:r>
          </a:p>
          <a:p>
            <a:pPr algn="ctr">
              <a:lnSpc>
                <a:spcPct val="150000"/>
              </a:lnSpc>
            </a:pPr>
            <a:r>
              <a:rPr lang="en-US" sz="2600" dirty="0"/>
              <a:t>u</a:t>
            </a:r>
            <a:r>
              <a:rPr lang="en-US" sz="2600" dirty="0" smtClean="0"/>
              <a:t>= 1.9 L/min</a:t>
            </a:r>
            <a:endParaRPr lang="en-US" sz="2600" dirty="0"/>
          </a:p>
        </p:txBody>
      </p:sp>
      <p:sp>
        <p:nvSpPr>
          <p:cNvPr id="30" name="Bent Arrow 29"/>
          <p:cNvSpPr/>
          <p:nvPr/>
        </p:nvSpPr>
        <p:spPr>
          <a:xfrm rot="5400000" flipV="1">
            <a:off x="30795381" y="16414093"/>
            <a:ext cx="2636195" cy="2451609"/>
          </a:xfrm>
          <a:prstGeom prst="ben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37375345" y="19219151"/>
            <a:ext cx="5355795" cy="323165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smtClean="0">
                <a:solidFill>
                  <a:schemeClr val="accent2"/>
                </a:solidFill>
              </a:rPr>
              <a:t>Validating Assumptions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The</a:t>
            </a:r>
            <a:r>
              <a:rPr lang="en-US" sz="2600" b="1" dirty="0" smtClean="0"/>
              <a:t> ID </a:t>
            </a:r>
            <a:r>
              <a:rPr lang="en-US" sz="2600" dirty="0" smtClean="0"/>
              <a:t>is smaller than the </a:t>
            </a:r>
            <a:r>
              <a:rPr lang="en-US" sz="2600" b="1" dirty="0" smtClean="0"/>
              <a:t>FD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dirty="0" smtClean="0"/>
              <a:t>Reynolds numbers are within experimental range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en-US" sz="2600" b="1" dirty="0" smtClean="0"/>
              <a:t>q</a:t>
            </a:r>
            <a:r>
              <a:rPr lang="en-US" sz="2600" dirty="0" smtClean="0"/>
              <a:t> obtained from air 42.15 W (Eq. 2)</a:t>
            </a:r>
          </a:p>
        </p:txBody>
      </p:sp>
      <p:sp>
        <p:nvSpPr>
          <p:cNvPr id="140" name="Rectangle 139"/>
          <p:cNvSpPr/>
          <p:nvPr/>
        </p:nvSpPr>
        <p:spPr>
          <a:xfrm>
            <a:off x="2608053" y="25122847"/>
            <a:ext cx="1612224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 smtClean="0"/>
              <a:t>Packed </a:t>
            </a:r>
            <a:r>
              <a:rPr lang="en-US" sz="2000" dirty="0"/>
              <a:t>Bed </a:t>
            </a:r>
            <a:r>
              <a:rPr lang="en-US" sz="2000" dirty="0" smtClean="0"/>
              <a:t>Length: 1’ </a:t>
            </a:r>
          </a:p>
          <a:p>
            <a:pPr algn="ctr"/>
            <a:r>
              <a:rPr lang="en-US" sz="2000" dirty="0" smtClean="0"/>
              <a:t>ID: 1’’ </a:t>
            </a:r>
          </a:p>
          <a:p>
            <a:pPr algn="ctr"/>
            <a:r>
              <a:rPr lang="en-US" sz="2000" dirty="0" smtClean="0"/>
              <a:t>OD: </a:t>
            </a:r>
            <a:r>
              <a:rPr lang="hr-HR" sz="2000" dirty="0"/>
              <a:t>2.812</a:t>
            </a:r>
            <a:r>
              <a:rPr lang="en-US" sz="2000" dirty="0" smtClean="0"/>
              <a:t>’’</a:t>
            </a:r>
            <a:endParaRPr lang="en-US" sz="2000" baseline="30000" dirty="0"/>
          </a:p>
        </p:txBody>
      </p:sp>
      <p:sp>
        <p:nvSpPr>
          <p:cNvPr id="35" name="Right Arrow 34"/>
          <p:cNvSpPr/>
          <p:nvPr/>
        </p:nvSpPr>
        <p:spPr>
          <a:xfrm>
            <a:off x="33735459" y="19809217"/>
            <a:ext cx="3639885" cy="1398836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Box 148"/>
              <p:cNvSpPr txBox="1"/>
              <p:nvPr/>
            </p:nvSpPr>
            <p:spPr>
              <a:xfrm>
                <a:off x="23107305" y="26325235"/>
                <a:ext cx="5623772" cy="1497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0" i="1" smtClean="0">
                          <a:latin typeface="Cambria Math" charset="0"/>
                        </a:rPr>
                        <m:t>𝑅𝑒</m:t>
                      </m:r>
                      <m:r>
                        <a:rPr lang="en-US" sz="3000" b="0" i="1" smtClean="0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bg-BG" sz="3000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3000" b="0" i="1" smtClean="0">
                              <a:latin typeface="Cambria Math" charset="0"/>
                            </a:rPr>
                            <m:t>𝐷𝑢</m:t>
                          </m:r>
                          <m:r>
                            <a:rPr lang="en-US" sz="3000" b="0" i="1" smtClean="0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𝜌</m:t>
                          </m:r>
                        </m:num>
                        <m:den>
                          <m:r>
                            <a:rPr lang="bg-BG" sz="3000" b="0" i="1" smtClean="0">
                              <a:latin typeface="Cambria Math" charset="0"/>
                              <a:ea typeface="Cambria Math" charset="0"/>
                              <a:cs typeface="Cambria Math" charset="0"/>
                            </a:rPr>
                            <m:t>𝜇</m:t>
                          </m:r>
                        </m:den>
                      </m:f>
                    </m:oMath>
                  </m:oMathPara>
                </a14:m>
                <a:endParaRPr lang="en-US" sz="3000" dirty="0" smtClean="0"/>
              </a:p>
            </p:txBody>
          </p:sp>
        </mc:Choice>
        <mc:Fallback xmlns="">
          <p:sp>
            <p:nvSpPr>
              <p:cNvPr id="149" name="TextBox 1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07305" y="26325235"/>
                <a:ext cx="5623772" cy="1497333"/>
              </a:xfrm>
              <a:prstGeom prst="rect">
                <a:avLst/>
              </a:prstGeom>
              <a:blipFill rotWithShape="0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0" name="TextBox 149"/>
          <p:cNvSpPr txBox="1"/>
          <p:nvPr/>
        </p:nvSpPr>
        <p:spPr>
          <a:xfrm>
            <a:off x="24062539" y="26705417"/>
            <a:ext cx="20547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 smtClean="0"/>
              <a:t>(</a:t>
            </a:r>
            <a:r>
              <a:rPr lang="en-US" sz="3000" smtClean="0"/>
              <a:t>9)</a:t>
            </a:r>
            <a:endParaRPr lang="en-US" sz="3000" dirty="0"/>
          </a:p>
        </p:txBody>
      </p:sp>
      <p:sp>
        <p:nvSpPr>
          <p:cNvPr id="154" name="Rectangle 153"/>
          <p:cNvSpPr/>
          <p:nvPr/>
        </p:nvSpPr>
        <p:spPr>
          <a:xfrm>
            <a:off x="34323458" y="22658024"/>
            <a:ext cx="3108960" cy="2798064"/>
          </a:xfrm>
          <a:prstGeom prst="rect">
            <a:avLst/>
          </a:prstGeom>
          <a:ln w="635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2"/>
                </a:solidFill>
              </a:rPr>
              <a:t>ANSWER</a:t>
            </a:r>
          </a:p>
          <a:p>
            <a:pPr algn="ctr">
              <a:lnSpc>
                <a:spcPct val="150000"/>
              </a:lnSpc>
            </a:pPr>
            <a:r>
              <a:rPr lang="en-US" sz="3200" dirty="0" smtClean="0"/>
              <a:t>ID= 0.061 m</a:t>
            </a:r>
          </a:p>
          <a:p>
            <a:pPr algn="ctr">
              <a:lnSpc>
                <a:spcPct val="150000"/>
              </a:lnSpc>
            </a:pPr>
            <a:r>
              <a:rPr lang="en-US" sz="3200" dirty="0" smtClean="0"/>
              <a:t>FD=0.126 m</a:t>
            </a:r>
            <a:endParaRPr lang="en-US" sz="3200" baseline="30000" dirty="0" smtClean="0"/>
          </a:p>
          <a:p>
            <a:pPr algn="ctr">
              <a:lnSpc>
                <a:spcPct val="150000"/>
              </a:lnSpc>
            </a:pPr>
            <a:r>
              <a:rPr lang="en-US" sz="3200" dirty="0" smtClean="0"/>
              <a:t>L= 0.2 m</a:t>
            </a:r>
            <a:endParaRPr lang="en-US" sz="3200" dirty="0"/>
          </a:p>
        </p:txBody>
      </p:sp>
      <p:sp>
        <p:nvSpPr>
          <p:cNvPr id="155" name="Bent Arrow 154"/>
          <p:cNvSpPr/>
          <p:nvPr/>
        </p:nvSpPr>
        <p:spPr>
          <a:xfrm rot="10800000">
            <a:off x="37523001" y="22462960"/>
            <a:ext cx="3186667" cy="2037951"/>
          </a:xfrm>
          <a:prstGeom prst="ben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139" name="Chart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461535"/>
              </p:ext>
            </p:extLst>
          </p:nvPr>
        </p:nvGraphicFramePr>
        <p:xfrm>
          <a:off x="12877418" y="7553439"/>
          <a:ext cx="77724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142" name="Chart 1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88697"/>
              </p:ext>
            </p:extLst>
          </p:nvPr>
        </p:nvGraphicFramePr>
        <p:xfrm>
          <a:off x="21063933" y="7484088"/>
          <a:ext cx="77724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122" name="Chart 1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819354"/>
              </p:ext>
            </p:extLst>
          </p:nvPr>
        </p:nvGraphicFramePr>
        <p:xfrm>
          <a:off x="17747665" y="19026356"/>
          <a:ext cx="5486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</p:spTree>
    <p:extLst>
      <p:ext uri="{BB962C8B-B14F-4D97-AF65-F5344CB8AC3E}">
        <p14:creationId xmlns:p14="http://schemas.microsoft.com/office/powerpoint/2010/main" val="336555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20940</TotalTime>
  <Words>1018</Words>
  <Application>Microsoft Macintosh PowerPoint</Application>
  <PresentationFormat>Custom</PresentationFormat>
  <Paragraphs>189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Cambria Math</vt:lpstr>
      <vt:lpstr>Wingdings</vt:lpstr>
      <vt:lpstr>Arial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Stephanie Sykes</dc:creator>
  <cp:lastModifiedBy>Mariah Arral</cp:lastModifiedBy>
  <cp:revision>739</cp:revision>
  <dcterms:created xsi:type="dcterms:W3CDTF">2014-03-31T21:10:16Z</dcterms:created>
  <dcterms:modified xsi:type="dcterms:W3CDTF">2017-05-03T17:30:13Z</dcterms:modified>
</cp:coreProperties>
</file>