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58" autoAdjust="0"/>
    <p:restoredTop sz="94575" autoAdjust="0"/>
  </p:normalViewPr>
  <p:slideViewPr>
    <p:cSldViewPr>
      <p:cViewPr>
        <p:scale>
          <a:sx n="30" d="100"/>
          <a:sy n="30" d="100"/>
        </p:scale>
        <p:origin x="77" y="-778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6.bin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7.bin"/><Relationship Id="rId1" Type="http://schemas.openxmlformats.org/officeDocument/2006/relationships/themeOverride" Target="../theme/themeOverrid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942031804787005"/>
          <c:y val="0.12962962962963001"/>
          <c:w val="0.75024113652188684"/>
          <c:h val="0.70209900845727602"/>
        </c:manualLayout>
      </c:layout>
      <c:barChart>
        <c:barDir val="col"/>
        <c:grouping val="clustered"/>
        <c:varyColors val="0"/>
        <c:ser>
          <c:idx val="0"/>
          <c:order val="0"/>
          <c:tx>
            <c:v>Con-Current</c:v>
          </c:tx>
          <c:spPr>
            <a:solidFill>
              <a:srgbClr val="073E87"/>
            </a:solidFill>
          </c:spPr>
          <c:invertIfNegative val="0"/>
          <c:errBars>
            <c:errBarType val="both"/>
            <c:errValType val="cust"/>
            <c:noEndCap val="0"/>
            <c:plus>
              <c:numRef>
                <c:f>'[Rotation Four Comparison of Heat Exchangers (6).xlsx]Sheet1'!$AA$29:$AA$31</c:f>
                <c:numCache>
                  <c:formatCode>General</c:formatCode>
                  <c:ptCount val="3"/>
                  <c:pt idx="0">
                    <c:v>15.959484052659823</c:v>
                  </c:pt>
                  <c:pt idx="1">
                    <c:v>15.17332140731901</c:v>
                  </c:pt>
                  <c:pt idx="2">
                    <c:v>17.795971875873086</c:v>
                  </c:pt>
                </c:numCache>
              </c:numRef>
            </c:plus>
            <c:minus>
              <c:numRef>
                <c:f>'[Rotation Four Comparison of Heat Exchangers (6).xlsx]Sheet1'!$AA$29:$AA$31</c:f>
                <c:numCache>
                  <c:formatCode>General</c:formatCode>
                  <c:ptCount val="3"/>
                  <c:pt idx="0">
                    <c:v>15.959484052659823</c:v>
                  </c:pt>
                  <c:pt idx="1">
                    <c:v>15.17332140731901</c:v>
                  </c:pt>
                  <c:pt idx="2">
                    <c:v>17.795971875873086</c:v>
                  </c:pt>
                </c:numCache>
              </c:numRef>
            </c:minus>
          </c:errBars>
          <c:val>
            <c:numRef>
              <c:f>'[Rotation Four Comparison of Heat Exchangers (6).xlsx]Sheet1'!$Y$29:$Y$31</c:f>
              <c:numCache>
                <c:formatCode>General</c:formatCode>
                <c:ptCount val="3"/>
                <c:pt idx="0">
                  <c:v>904.73376962225211</c:v>
                </c:pt>
                <c:pt idx="1">
                  <c:v>1091.9905167994004</c:v>
                </c:pt>
                <c:pt idx="2">
                  <c:v>1181.0928254463095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B1-46F6-ACD6-CC1133CC1422}"/>
            </c:ext>
          </c:extLst>
        </c:ser>
        <c:ser>
          <c:idx val="1"/>
          <c:order val="1"/>
          <c:tx>
            <c:v>Co-Current</c:v>
          </c:tx>
          <c:spPr>
            <a:solidFill>
              <a:srgbClr val="F5C040"/>
            </a:solidFill>
          </c:spPr>
          <c:invertIfNegative val="0"/>
          <c:errBars>
            <c:errBarType val="both"/>
            <c:errValType val="cust"/>
            <c:noEndCap val="0"/>
            <c:plus>
              <c:numRef>
                <c:f>'[Rotation Four Comparison of Heat Exchangers (6).xlsx]Sheet1'!$AA$39:$AA$41</c:f>
                <c:numCache>
                  <c:formatCode>General</c:formatCode>
                  <c:ptCount val="3"/>
                  <c:pt idx="0">
                    <c:v>7.5769723946544261</c:v>
                  </c:pt>
                  <c:pt idx="1">
                    <c:v>2.2651189132220679</c:v>
                  </c:pt>
                  <c:pt idx="2">
                    <c:v>6.1442311785704957</c:v>
                  </c:pt>
                </c:numCache>
              </c:numRef>
            </c:plus>
            <c:minus>
              <c:numRef>
                <c:f>'[Rotation Four Comparison of Heat Exchangers (6).xlsx]Sheet1'!$AA$39:$AA$41</c:f>
                <c:numCache>
                  <c:formatCode>General</c:formatCode>
                  <c:ptCount val="3"/>
                  <c:pt idx="0">
                    <c:v>7.5769723946544261</c:v>
                  </c:pt>
                  <c:pt idx="1">
                    <c:v>2.2651189132220679</c:v>
                  </c:pt>
                  <c:pt idx="2">
                    <c:v>6.1442311785704957</c:v>
                  </c:pt>
                </c:numCache>
              </c:numRef>
            </c:minus>
          </c:errBars>
          <c:val>
            <c:numRef>
              <c:f>'[Rotation Four Comparison of Heat Exchangers (6).xlsx]Sheet1'!$Y$39:$Y$41</c:f>
              <c:numCache>
                <c:formatCode>General</c:formatCode>
                <c:ptCount val="3"/>
                <c:pt idx="0">
                  <c:v>868.23009064613882</c:v>
                </c:pt>
                <c:pt idx="1">
                  <c:v>1049.050270960355</c:v>
                </c:pt>
                <c:pt idx="2">
                  <c:v>1189.312935955581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BB1-46F6-ACD6-CC1133CC14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19173480"/>
        <c:axId val="2121620120"/>
      </c:barChart>
      <c:catAx>
        <c:axId val="21191734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200"/>
                </a:pPr>
                <a:r>
                  <a:rPr lang="en-US" sz="2800" dirty="0"/>
                  <a:t>Cold Water</a:t>
                </a:r>
                <a:r>
                  <a:rPr lang="en-US" sz="2800" baseline="0" dirty="0"/>
                  <a:t> Flow Rate </a:t>
                </a:r>
                <a:r>
                  <a:rPr lang="en-US" sz="2200" baseline="0" dirty="0"/>
                  <a:t>[L/min]</a:t>
                </a:r>
                <a:endParaRPr lang="en-US" sz="2200" dirty="0"/>
              </a:p>
            </c:rich>
          </c:tx>
          <c:layout>
            <c:manualLayout>
              <c:xMode val="edge"/>
              <c:yMode val="edge"/>
              <c:x val="0.37351946631671001"/>
              <c:y val="0.93055555555555602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2121620120"/>
        <c:crosses val="autoZero"/>
        <c:auto val="1"/>
        <c:lblAlgn val="ctr"/>
        <c:lblOffset val="100"/>
        <c:tickMarkSkip val="100"/>
        <c:noMultiLvlLbl val="0"/>
      </c:catAx>
      <c:valAx>
        <c:axId val="2121620120"/>
        <c:scaling>
          <c:orientation val="minMax"/>
          <c:max val="3500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200"/>
                </a:pPr>
                <a:r>
                  <a:rPr lang="en-US" sz="2800" dirty="0"/>
                  <a:t>Overall</a:t>
                </a:r>
                <a:r>
                  <a:rPr lang="en-US" sz="2800" baseline="0" dirty="0"/>
                  <a:t> </a:t>
                </a:r>
                <a:r>
                  <a:rPr lang="en-US" sz="2800" baseline="0" dirty="0" err="1"/>
                  <a:t>U</a:t>
                </a:r>
                <a:r>
                  <a:rPr lang="en-US" sz="2800" baseline="-25000" dirty="0" err="1"/>
                  <a:t>Avg</a:t>
                </a:r>
                <a:r>
                  <a:rPr lang="en-US" sz="2800" baseline="0" dirty="0"/>
                  <a:t>  </a:t>
                </a:r>
                <a:r>
                  <a:rPr lang="en-US" sz="2200" baseline="0" dirty="0"/>
                  <a:t>[W/m</a:t>
                </a:r>
                <a:r>
                  <a:rPr lang="en-US" sz="2200" baseline="30000" dirty="0"/>
                  <a:t>2</a:t>
                </a:r>
                <a:r>
                  <a:rPr lang="en-US" sz="2200" baseline="0" dirty="0"/>
                  <a:t> </a:t>
                </a:r>
                <a:r>
                  <a:rPr lang="en-US" sz="2200" baseline="0" dirty="0">
                    <a:latin typeface="Wingdings"/>
                    <a:ea typeface="Wingdings"/>
                    <a:cs typeface="Wingdings"/>
                  </a:rPr>
                  <a:t></a:t>
                </a:r>
                <a:r>
                  <a:rPr lang="en-US" sz="2200" baseline="0" dirty="0"/>
                  <a:t> K]</a:t>
                </a:r>
                <a:endParaRPr lang="en-US" sz="2200" dirty="0"/>
              </a:p>
            </c:rich>
          </c:tx>
          <c:layout>
            <c:manualLayout>
              <c:xMode val="edge"/>
              <c:yMode val="edge"/>
              <c:x val="2.7777153302878332E-3"/>
              <c:y val="0.2216350985371506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2119173480"/>
        <c:crosses val="autoZero"/>
        <c:crossBetween val="between"/>
        <c:majorUnit val="1000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9726840296352979"/>
          <c:y val="0.12962962962963001"/>
          <c:w val="0.74717600686201902"/>
          <c:h val="0.70209900845727602"/>
        </c:manualLayout>
      </c:layout>
      <c:barChart>
        <c:barDir val="col"/>
        <c:grouping val="clustered"/>
        <c:varyColors val="0"/>
        <c:ser>
          <c:idx val="0"/>
          <c:order val="0"/>
          <c:tx>
            <c:v>Con-Current</c:v>
          </c:tx>
          <c:spPr>
            <a:solidFill>
              <a:srgbClr val="073E87"/>
            </a:solidFill>
          </c:spPr>
          <c:invertIfNegative val="0"/>
          <c:errBars>
            <c:errBarType val="both"/>
            <c:errValType val="cust"/>
            <c:noEndCap val="0"/>
            <c:plus>
              <c:numRef>
                <c:f>'[Rotation Four Comparison of Heat Exchangers (6).xlsx]Sheet1'!$AA$53:$AA$55</c:f>
                <c:numCache>
                  <c:formatCode>General</c:formatCode>
                  <c:ptCount val="3"/>
                  <c:pt idx="0">
                    <c:v>25.107338388009072</c:v>
                  </c:pt>
                  <c:pt idx="1">
                    <c:v>1.9441064491781221</c:v>
                  </c:pt>
                  <c:pt idx="2">
                    <c:v>9.4662760650292359</c:v>
                  </c:pt>
                </c:numCache>
              </c:numRef>
            </c:plus>
            <c:minus>
              <c:numRef>
                <c:f>'[Rotation Four Comparison of Heat Exchangers (6).xlsx]Sheet1'!$AA$53:$AA$55</c:f>
                <c:numCache>
                  <c:formatCode>General</c:formatCode>
                  <c:ptCount val="3"/>
                  <c:pt idx="0">
                    <c:v>25.107338388009072</c:v>
                  </c:pt>
                  <c:pt idx="1">
                    <c:v>1.9441064491781221</c:v>
                  </c:pt>
                  <c:pt idx="2">
                    <c:v>9.4662760650292359</c:v>
                  </c:pt>
                </c:numCache>
              </c:numRef>
            </c:minus>
          </c:errBars>
          <c:val>
            <c:numRef>
              <c:f>'[Rotation Four Comparison of Heat Exchangers (6).xlsx]Sheet1'!$Y$53:$Y$55</c:f>
              <c:numCache>
                <c:formatCode>General</c:formatCode>
                <c:ptCount val="3"/>
                <c:pt idx="0">
                  <c:v>2340.2505215005081</c:v>
                </c:pt>
                <c:pt idx="1">
                  <c:v>2777.937428381254</c:v>
                </c:pt>
                <c:pt idx="2">
                  <c:v>3137.9577944902398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032-4A21-B44D-EE99744275D7}"/>
            </c:ext>
          </c:extLst>
        </c:ser>
        <c:ser>
          <c:idx val="1"/>
          <c:order val="1"/>
          <c:tx>
            <c:v>Co-Current</c:v>
          </c:tx>
          <c:spPr>
            <a:solidFill>
              <a:srgbClr val="F5C040"/>
            </a:solidFill>
          </c:spPr>
          <c:invertIfNegative val="0"/>
          <c:errBars>
            <c:errBarType val="both"/>
            <c:errValType val="cust"/>
            <c:noEndCap val="0"/>
            <c:plus>
              <c:numRef>
                <c:f>'[Rotation Four Comparison of Heat Exchangers (6).xlsx]Sheet1'!$AA$63:$AA$65</c:f>
                <c:numCache>
                  <c:formatCode>General</c:formatCode>
                  <c:ptCount val="3"/>
                  <c:pt idx="0">
                    <c:v>28.131371355469621</c:v>
                  </c:pt>
                  <c:pt idx="1">
                    <c:v>8.0145818423255548</c:v>
                  </c:pt>
                  <c:pt idx="2">
                    <c:v>15.032647948502317</c:v>
                  </c:pt>
                </c:numCache>
              </c:numRef>
            </c:plus>
            <c:minus>
              <c:numRef>
                <c:f>'[Rotation Four Comparison of Heat Exchangers (6).xlsx]Sheet1'!$AA$63:$AA$65</c:f>
                <c:numCache>
                  <c:formatCode>General</c:formatCode>
                  <c:ptCount val="3"/>
                  <c:pt idx="0">
                    <c:v>28.131371355469621</c:v>
                  </c:pt>
                  <c:pt idx="1">
                    <c:v>8.0145818423255548</c:v>
                  </c:pt>
                  <c:pt idx="2">
                    <c:v>15.032647948502317</c:v>
                  </c:pt>
                </c:numCache>
              </c:numRef>
            </c:minus>
          </c:errBars>
          <c:val>
            <c:numRef>
              <c:f>'[Rotation Four Comparison of Heat Exchangers (6).xlsx]Sheet1'!$Y$63:$Y$65</c:f>
              <c:numCache>
                <c:formatCode>General</c:formatCode>
                <c:ptCount val="3"/>
                <c:pt idx="0">
                  <c:v>2245.5636051079418</c:v>
                </c:pt>
                <c:pt idx="1">
                  <c:v>2669.5748359408653</c:v>
                </c:pt>
                <c:pt idx="2">
                  <c:v>2959.1737670686621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032-4A21-B44D-EE99744275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3797720"/>
        <c:axId val="2124365352"/>
      </c:barChart>
      <c:catAx>
        <c:axId val="212379772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200"/>
                </a:pPr>
                <a:r>
                  <a:rPr lang="en-US" sz="2800" dirty="0"/>
                  <a:t>Cold Water</a:t>
                </a:r>
                <a:r>
                  <a:rPr lang="en-US" sz="2800" baseline="0" dirty="0"/>
                  <a:t> Flow Rate </a:t>
                </a:r>
                <a:r>
                  <a:rPr lang="en-US" sz="2200" baseline="0" dirty="0"/>
                  <a:t>[L/min]</a:t>
                </a:r>
                <a:endParaRPr lang="en-US" sz="2200" dirty="0"/>
              </a:p>
            </c:rich>
          </c:tx>
          <c:layout>
            <c:manualLayout>
              <c:xMode val="edge"/>
              <c:yMode val="edge"/>
              <c:x val="0.37351946631671001"/>
              <c:y val="0.93055555555555602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2124365352"/>
        <c:crosses val="autoZero"/>
        <c:auto val="1"/>
        <c:lblAlgn val="ctr"/>
        <c:lblOffset val="100"/>
        <c:tickMarkSkip val="100"/>
        <c:noMultiLvlLbl val="0"/>
      </c:catAx>
      <c:valAx>
        <c:axId val="2124365352"/>
        <c:scaling>
          <c:orientation val="minMax"/>
          <c:max val="3500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200"/>
                </a:pPr>
                <a:r>
                  <a:rPr lang="en-US" sz="2800" dirty="0"/>
                  <a:t>Overall</a:t>
                </a:r>
                <a:r>
                  <a:rPr lang="en-US" sz="2800" baseline="0" dirty="0"/>
                  <a:t> </a:t>
                </a:r>
                <a:r>
                  <a:rPr lang="en-US" sz="2800" baseline="0" dirty="0" err="1"/>
                  <a:t>U</a:t>
                </a:r>
                <a:r>
                  <a:rPr lang="en-US" sz="2800" baseline="-25000" dirty="0" err="1"/>
                  <a:t>Avg</a:t>
                </a:r>
                <a:r>
                  <a:rPr lang="en-US" sz="2800" baseline="0" dirty="0"/>
                  <a:t>    </a:t>
                </a:r>
                <a:r>
                  <a:rPr lang="en-US" sz="2200" baseline="0" dirty="0"/>
                  <a:t>[W/m</a:t>
                </a:r>
                <a:r>
                  <a:rPr lang="en-US" sz="2200" baseline="30000" dirty="0"/>
                  <a:t>2</a:t>
                </a:r>
                <a:r>
                  <a:rPr lang="en-US" sz="2200" baseline="0" dirty="0"/>
                  <a:t> </a:t>
                </a:r>
                <a:r>
                  <a:rPr lang="en-US" sz="2200" baseline="0" dirty="0">
                    <a:latin typeface="Wingdings"/>
                    <a:ea typeface="Wingdings"/>
                    <a:cs typeface="Wingdings"/>
                  </a:rPr>
                  <a:t></a:t>
                </a:r>
                <a:r>
                  <a:rPr lang="en-US" sz="2200" baseline="0" dirty="0"/>
                  <a:t> K]</a:t>
                </a:r>
                <a:endParaRPr lang="en-US" sz="2200" dirty="0"/>
              </a:p>
            </c:rich>
          </c:tx>
          <c:layout>
            <c:manualLayout>
              <c:xMode val="edge"/>
              <c:yMode val="edge"/>
              <c:x val="2.7777777777777801E-3"/>
              <c:y val="0.2305664916885389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2123797720"/>
        <c:crosses val="autoZero"/>
        <c:crossBetween val="between"/>
        <c:majorUnit val="1000"/>
      </c:valAx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scatterChart>
        <c:scatterStyle val="lineMarker"/>
        <c:varyColors val="0"/>
        <c:ser>
          <c:idx val="0"/>
          <c:order val="0"/>
          <c:tx>
            <c:v>Counter-Current</c:v>
          </c:tx>
          <c:spPr>
            <a:ln w="31750">
              <a:noFill/>
            </a:ln>
          </c:spPr>
          <c:marker>
            <c:symbol val="diamond"/>
            <c:size val="9"/>
            <c:spPr>
              <a:solidFill>
                <a:srgbClr val="073E87"/>
              </a:solidFill>
              <a:ln>
                <a:noFill/>
              </a:ln>
            </c:spPr>
          </c:marker>
          <c:trendline>
            <c:spPr>
              <a:ln w="53975">
                <a:solidFill>
                  <a:srgbClr val="073E87"/>
                </a:solidFill>
              </a:ln>
            </c:spPr>
            <c:trendlineType val="linear"/>
            <c:dispRSqr val="1"/>
            <c:dispEq val="1"/>
            <c:trendlineLbl>
              <c:layout>
                <c:manualLayout>
                  <c:x val="-6.3036354683666695E-2"/>
                  <c:y val="-4.6940531440192501E-2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2500"/>
                  </a:pPr>
                  <a:endParaRPr lang="en-US"/>
                </a:p>
              </c:txPr>
            </c:trendlineLbl>
          </c:trendline>
          <c:xVal>
            <c:numRef>
              <c:f>'[Rotation Four Comparison of Heat Exchangers (6).xlsx]Sheet1'!$V$53:$V$61</c:f>
              <c:numCache>
                <c:formatCode>General</c:formatCode>
                <c:ptCount val="9"/>
                <c:pt idx="0">
                  <c:v>0.20127445137068334</c:v>
                </c:pt>
                <c:pt idx="1">
                  <c:v>0.28066191487624509</c:v>
                </c:pt>
                <c:pt idx="2">
                  <c:v>0.49548222641186845</c:v>
                </c:pt>
                <c:pt idx="3">
                  <c:v>0.20127445137068334</c:v>
                </c:pt>
                <c:pt idx="4">
                  <c:v>0.28066191487624509</c:v>
                </c:pt>
                <c:pt idx="5">
                  <c:v>0.49548222641186845</c:v>
                </c:pt>
                <c:pt idx="6">
                  <c:v>0.20127445137068334</c:v>
                </c:pt>
                <c:pt idx="7">
                  <c:v>0.28066191487624509</c:v>
                </c:pt>
                <c:pt idx="8">
                  <c:v>0.49548222641186845</c:v>
                </c:pt>
              </c:numCache>
            </c:numRef>
          </c:xVal>
          <c:yVal>
            <c:numRef>
              <c:f>'[Rotation Four Comparison of Heat Exchangers (6).xlsx]Sheet1'!$W$53:$W$61</c:f>
              <c:numCache>
                <c:formatCode>General</c:formatCode>
                <c:ptCount val="9"/>
                <c:pt idx="0">
                  <c:v>9.8854400945569167E-3</c:v>
                </c:pt>
                <c:pt idx="1">
                  <c:v>1.0622773022719275E-2</c:v>
                </c:pt>
                <c:pt idx="2">
                  <c:v>1.3641470226099304E-2</c:v>
                </c:pt>
                <c:pt idx="3">
                  <c:v>1.0206697559435006E-2</c:v>
                </c:pt>
                <c:pt idx="4">
                  <c:v>1.0585575112392741E-2</c:v>
                </c:pt>
                <c:pt idx="5">
                  <c:v>1.3842259709663371E-2</c:v>
                </c:pt>
                <c:pt idx="6">
                  <c:v>1.0012396455752054E-2</c:v>
                </c:pt>
                <c:pt idx="7">
                  <c:v>1.0794411786232402E-2</c:v>
                </c:pt>
                <c:pt idx="8">
                  <c:v>1.2275148463568834E-2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CEEA-4027-852D-04A2C437BB91}"/>
            </c:ext>
          </c:extLst>
        </c:ser>
        <c:ser>
          <c:idx val="1"/>
          <c:order val="1"/>
          <c:tx>
            <c:v>Co-Current</c:v>
          </c:tx>
          <c:spPr>
            <a:ln w="31750">
              <a:noFill/>
            </a:ln>
          </c:spPr>
          <c:marker>
            <c:symbol val="square"/>
            <c:size val="9"/>
            <c:spPr>
              <a:solidFill>
                <a:schemeClr val="accent4"/>
              </a:solidFill>
              <a:ln>
                <a:noFill/>
              </a:ln>
            </c:spPr>
          </c:marker>
          <c:trendline>
            <c:spPr>
              <a:ln w="53975" cmpd="sng">
                <a:solidFill>
                  <a:srgbClr val="F5C040"/>
                </a:solidFill>
              </a:ln>
            </c:spPr>
            <c:trendlineType val="linear"/>
            <c:dispRSqr val="1"/>
            <c:dispEq val="1"/>
            <c:trendlineLbl>
              <c:layout>
                <c:manualLayout>
                  <c:x val="8.0348211701164574E-2"/>
                  <c:y val="0.2036188336763054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2500"/>
                  </a:pPr>
                  <a:endParaRPr lang="en-US"/>
                </a:p>
              </c:txPr>
            </c:trendlineLbl>
          </c:trendline>
          <c:xVal>
            <c:numRef>
              <c:f>'[Rotation Four Comparison of Heat Exchangers (6).xlsx]Sheet1'!$V$63:$V$71</c:f>
              <c:numCache>
                <c:formatCode>General</c:formatCode>
                <c:ptCount val="9"/>
                <c:pt idx="0">
                  <c:v>0.20127445137068334</c:v>
                </c:pt>
                <c:pt idx="1">
                  <c:v>0.28066191487624509</c:v>
                </c:pt>
                <c:pt idx="2">
                  <c:v>0.49548222641186845</c:v>
                </c:pt>
                <c:pt idx="3">
                  <c:v>0.20127445137068334</c:v>
                </c:pt>
                <c:pt idx="4">
                  <c:v>0.28066191487624509</c:v>
                </c:pt>
                <c:pt idx="5">
                  <c:v>0.49548222641186845</c:v>
                </c:pt>
                <c:pt idx="6">
                  <c:v>0.20127445137068334</c:v>
                </c:pt>
                <c:pt idx="7">
                  <c:v>0.28066191487624509</c:v>
                </c:pt>
                <c:pt idx="8">
                  <c:v>0.49548222641186845</c:v>
                </c:pt>
              </c:numCache>
            </c:numRef>
          </c:xVal>
          <c:yVal>
            <c:numRef>
              <c:f>'[Rotation Four Comparison of Heat Exchangers (6).xlsx]Sheet1'!$W$63:$W$71</c:f>
              <c:numCache>
                <c:formatCode>General</c:formatCode>
                <c:ptCount val="9"/>
                <c:pt idx="0">
                  <c:v>8.5464553683635806E-3</c:v>
                </c:pt>
                <c:pt idx="1">
                  <c:v>9.1379563960146803E-3</c:v>
                </c:pt>
                <c:pt idx="2">
                  <c:v>1.1333303663452459E-2</c:v>
                </c:pt>
                <c:pt idx="3">
                  <c:v>8.7658425410154402E-3</c:v>
                </c:pt>
                <c:pt idx="4">
                  <c:v>9.2356495213806247E-3</c:v>
                </c:pt>
                <c:pt idx="5">
                  <c:v>1.1253168438028536E-2</c:v>
                </c:pt>
                <c:pt idx="6">
                  <c:v>8.6095847188968153E-3</c:v>
                </c:pt>
                <c:pt idx="7">
                  <c:v>9.3236080882509124E-3</c:v>
                </c:pt>
                <c:pt idx="8">
                  <c:v>1.2056234842247888E-2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CEEA-4027-852D-04A2C437BB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0978744"/>
        <c:axId val="2140931336"/>
      </c:scatterChart>
      <c:valAx>
        <c:axId val="2120978744"/>
        <c:scaling>
          <c:orientation val="minMax"/>
          <c:max val="0.6"/>
          <c:min val="0.1"/>
        </c:scaling>
        <c:delete val="0"/>
        <c:axPos val="b"/>
        <c:title>
          <c:tx>
            <c:rich>
              <a:bodyPr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8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bg-BG" sz="2800" b="1" i="0" baseline="0">
                    <a:effectLst/>
                  </a:rPr>
                  <a:t>1/Vc</a:t>
                </a:r>
                <a:r>
                  <a:rPr lang="bg-BG" sz="2800" b="1" i="0" baseline="30000">
                    <a:effectLst/>
                  </a:rPr>
                  <a:t>0.82</a:t>
                </a:r>
                <a:endParaRPr lang="bg-BG" sz="2800" baseline="30000">
                  <a:effectLst/>
                </a:endParaRP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2140931336"/>
        <c:crosses val="autoZero"/>
        <c:crossBetween val="midCat"/>
        <c:majorUnit val="0.1"/>
      </c:valAx>
      <c:valAx>
        <c:axId val="2140931336"/>
        <c:scaling>
          <c:orientation val="minMax"/>
          <c:max val="1.7999999999999999E-2"/>
          <c:min val="6.0000000000000001E-3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800"/>
                </a:pPr>
                <a:r>
                  <a:rPr lang="en-US" sz="2800"/>
                  <a:t>R</a:t>
                </a:r>
                <a:r>
                  <a:rPr lang="en-US" sz="2800" baseline="-25000"/>
                  <a:t>ov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2120978744"/>
        <c:crosses val="autoZero"/>
        <c:crossBetween val="midCat"/>
        <c:majorUnit val="4.0000000000000001E-3"/>
      </c:valAx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36606789216045821"/>
          <c:y val="1.568313412737999E-2"/>
          <c:w val="0.61179705409159346"/>
          <c:h val="0.16062615541188668"/>
        </c:manualLayout>
      </c:layout>
      <c:overlay val="1"/>
      <c:txPr>
        <a:bodyPr/>
        <a:lstStyle/>
        <a:p>
          <a:pPr>
            <a:defRPr sz="250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9452510764413131"/>
          <c:y val="0.12962962962963001"/>
          <c:w val="0.7499193368003132"/>
          <c:h val="0.70209900845727602"/>
        </c:manualLayout>
      </c:layout>
      <c:barChart>
        <c:barDir val="col"/>
        <c:grouping val="clustered"/>
        <c:varyColors val="0"/>
        <c:ser>
          <c:idx val="0"/>
          <c:order val="0"/>
          <c:tx>
            <c:v>Counter-Current</c:v>
          </c:tx>
          <c:spPr>
            <a:solidFill>
              <a:srgbClr val="073E87"/>
            </a:solidFill>
          </c:spPr>
          <c:invertIfNegative val="0"/>
          <c:errBars>
            <c:errBarType val="both"/>
            <c:errValType val="cust"/>
            <c:noEndCap val="0"/>
            <c:plus>
              <c:numRef>
                <c:f>'[Rotation Four Comparison of Heat Exchangers (6).xlsx]Heat Transfer Coefficients'!$AA$5:$AA$7</c:f>
                <c:numCache>
                  <c:formatCode>General</c:formatCode>
                  <c:ptCount val="3"/>
                  <c:pt idx="0">
                    <c:v>16.991168376282555</c:v>
                  </c:pt>
                  <c:pt idx="1">
                    <c:v>8.3425851340732482</c:v>
                  </c:pt>
                  <c:pt idx="2">
                    <c:v>9.8665622090846554</c:v>
                  </c:pt>
                </c:numCache>
              </c:numRef>
            </c:plus>
            <c:minus>
              <c:numRef>
                <c:f>'[Rotation Four Comparison of Heat Exchangers (6).xlsx]Heat Transfer Coefficients'!$AA$5:$AA$7</c:f>
                <c:numCache>
                  <c:formatCode>General</c:formatCode>
                  <c:ptCount val="3"/>
                  <c:pt idx="0">
                    <c:v>16.991168376282555</c:v>
                  </c:pt>
                  <c:pt idx="1">
                    <c:v>8.3425851340732482</c:v>
                  </c:pt>
                  <c:pt idx="2">
                    <c:v>9.8665622090846554</c:v>
                  </c:pt>
                </c:numCache>
              </c:numRef>
            </c:minus>
          </c:errBars>
          <c:val>
            <c:numRef>
              <c:f>'[Rotation Four Comparison of Heat Exchangers (6).xlsx]Heat Transfer Coefficients'!$Y$5:$Y$7</c:f>
              <c:numCache>
                <c:formatCode>General</c:formatCode>
                <c:ptCount val="3"/>
                <c:pt idx="0">
                  <c:v>1533.8940659646212</c:v>
                </c:pt>
                <c:pt idx="1">
                  <c:v>1728.6003547279904</c:v>
                </c:pt>
                <c:pt idx="2">
                  <c:v>1936.429463690265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21-43FE-88F4-8BCE25D68233}"/>
            </c:ext>
          </c:extLst>
        </c:ser>
        <c:ser>
          <c:idx val="1"/>
          <c:order val="1"/>
          <c:tx>
            <c:v>Co-Current</c:v>
          </c:tx>
          <c:spPr>
            <a:solidFill>
              <a:srgbClr val="F5C040"/>
            </a:solidFill>
          </c:spPr>
          <c:invertIfNegative val="0"/>
          <c:errBars>
            <c:errBarType val="both"/>
            <c:errValType val="cust"/>
            <c:noEndCap val="0"/>
            <c:plus>
              <c:numRef>
                <c:f>'[Rotation Four Comparison of Heat Exchangers (6).xlsx]Heat Transfer Coefficients'!$AA$15:$AA$17</c:f>
                <c:numCache>
                  <c:formatCode>General</c:formatCode>
                  <c:ptCount val="3"/>
                  <c:pt idx="0">
                    <c:v>23.224436996460746</c:v>
                  </c:pt>
                  <c:pt idx="1">
                    <c:v>22.440111821002422</c:v>
                  </c:pt>
                  <c:pt idx="2">
                    <c:v>33.256881380166313</c:v>
                  </c:pt>
                </c:numCache>
              </c:numRef>
            </c:plus>
            <c:minus>
              <c:numRef>
                <c:f>'[Rotation Four Comparison of Heat Exchangers (6).xlsx]Heat Transfer Coefficients'!$AA$15:$AA$17</c:f>
                <c:numCache>
                  <c:formatCode>General</c:formatCode>
                  <c:ptCount val="3"/>
                  <c:pt idx="0">
                    <c:v>23.224436996460746</c:v>
                  </c:pt>
                  <c:pt idx="1">
                    <c:v>22.440111821002422</c:v>
                  </c:pt>
                  <c:pt idx="2">
                    <c:v>33.256881380166313</c:v>
                  </c:pt>
                </c:numCache>
              </c:numRef>
            </c:minus>
          </c:errBars>
          <c:val>
            <c:numRef>
              <c:f>'[Rotation Four Comparison of Heat Exchangers (6).xlsx]Heat Transfer Coefficients'!$Y$15:$Y$17</c:f>
              <c:numCache>
                <c:formatCode>General</c:formatCode>
                <c:ptCount val="3"/>
                <c:pt idx="0">
                  <c:v>1286.4983968226334</c:v>
                </c:pt>
                <c:pt idx="1">
                  <c:v>1456.2547133221076</c:v>
                </c:pt>
                <c:pt idx="2">
                  <c:v>1705.4721901385401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21-43FE-88F4-8BCE25D682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19215048"/>
        <c:axId val="2119209288"/>
      </c:barChart>
      <c:catAx>
        <c:axId val="211921504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200"/>
                </a:pPr>
                <a:r>
                  <a:rPr lang="en-US" sz="2500"/>
                  <a:t>Cold Water</a:t>
                </a:r>
                <a:r>
                  <a:rPr lang="en-US" sz="2500" baseline="0"/>
                  <a:t> Flow Rate</a:t>
                </a:r>
                <a:r>
                  <a:rPr lang="en-US" sz="2200" baseline="0"/>
                  <a:t> [L/min]</a:t>
                </a:r>
                <a:endParaRPr lang="en-US" sz="2200"/>
              </a:p>
            </c:rich>
          </c:tx>
          <c:layout>
            <c:manualLayout>
              <c:xMode val="edge"/>
              <c:yMode val="edge"/>
              <c:x val="0.37351946631671001"/>
              <c:y val="0.93055555555555602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2119209288"/>
        <c:crosses val="autoZero"/>
        <c:auto val="1"/>
        <c:lblAlgn val="ctr"/>
        <c:lblOffset val="100"/>
        <c:tickMarkSkip val="100"/>
        <c:noMultiLvlLbl val="0"/>
      </c:catAx>
      <c:valAx>
        <c:axId val="2119209288"/>
        <c:scaling>
          <c:orientation val="minMax"/>
          <c:max val="3500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200"/>
                </a:pPr>
                <a:r>
                  <a:rPr lang="en-US" sz="2500" dirty="0"/>
                  <a:t>Overall</a:t>
                </a:r>
                <a:r>
                  <a:rPr lang="en-US" sz="2500" baseline="0" dirty="0"/>
                  <a:t> </a:t>
                </a:r>
                <a:r>
                  <a:rPr lang="en-US" sz="2500" baseline="0" dirty="0" err="1"/>
                  <a:t>U</a:t>
                </a:r>
                <a:r>
                  <a:rPr lang="en-US" sz="2500" baseline="-25000" dirty="0" err="1"/>
                  <a:t>Avg</a:t>
                </a:r>
                <a:r>
                  <a:rPr lang="en-US" sz="2500" baseline="0" dirty="0"/>
                  <a:t>   </a:t>
                </a:r>
                <a:r>
                  <a:rPr lang="en-US" sz="2200" baseline="0" dirty="0"/>
                  <a:t>[W/m</a:t>
                </a:r>
                <a:r>
                  <a:rPr lang="en-US" sz="2200" baseline="30000" dirty="0"/>
                  <a:t>2</a:t>
                </a:r>
                <a:r>
                  <a:rPr lang="en-US" sz="2200" baseline="0" dirty="0"/>
                  <a:t> </a:t>
                </a:r>
                <a:r>
                  <a:rPr lang="en-US" sz="2200" baseline="0" dirty="0">
                    <a:latin typeface="Wingdings"/>
                    <a:ea typeface="Wingdings"/>
                    <a:cs typeface="Wingdings"/>
                  </a:rPr>
                  <a:t></a:t>
                </a:r>
                <a:r>
                  <a:rPr lang="en-US" sz="2200" baseline="0" dirty="0"/>
                  <a:t> K]</a:t>
                </a:r>
                <a:endParaRPr lang="en-US" sz="2200" dirty="0"/>
              </a:p>
            </c:rich>
          </c:tx>
          <c:layout>
            <c:manualLayout>
              <c:xMode val="edge"/>
              <c:yMode val="edge"/>
              <c:x val="2.7777777777777801E-3"/>
              <c:y val="0.2305664916885389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2119215048"/>
        <c:crosses val="autoZero"/>
        <c:crossBetween val="between"/>
        <c:majorUnit val="1000"/>
      </c:valAx>
    </c:plotArea>
    <c:legend>
      <c:legendPos val="r"/>
      <c:layout>
        <c:manualLayout>
          <c:xMode val="edge"/>
          <c:yMode val="edge"/>
          <c:x val="0.41925261312370199"/>
          <c:y val="4.2457713619130904E-3"/>
          <c:w val="0.58074738687629812"/>
          <c:h val="0.18060173908117599"/>
        </c:manualLayout>
      </c:layout>
      <c:overlay val="1"/>
      <c:txPr>
        <a:bodyPr/>
        <a:lstStyle/>
        <a:p>
          <a:pPr>
            <a:defRPr sz="260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27822329993358896"/>
          <c:y val="0.12982931722319457"/>
          <c:w val="0.68146602538186307"/>
          <c:h val="0.74980034456442768"/>
        </c:manualLayout>
      </c:layout>
      <c:barChart>
        <c:barDir val="col"/>
        <c:grouping val="clustered"/>
        <c:varyColors val="0"/>
        <c:ser>
          <c:idx val="0"/>
          <c:order val="0"/>
          <c:tx>
            <c:v>Counter-Current</c:v>
          </c:tx>
          <c:spPr>
            <a:solidFill>
              <a:srgbClr val="073E87"/>
            </a:solidFill>
          </c:spPr>
          <c:invertIfNegative val="0"/>
          <c:val>
            <c:numRef>
              <c:f>'[Rotation Four Comparison of Heat Exchangers (7).xlsx]Sheet1'!$BT$6:$BT$7</c:f>
              <c:numCache>
                <c:formatCode>General</c:formatCode>
                <c:ptCount val="2"/>
                <c:pt idx="0">
                  <c:v>9469.3935600000004</c:v>
                </c:pt>
                <c:pt idx="1">
                  <c:v>3109.28226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247-47CB-896B-73EF1D9DCA6B}"/>
            </c:ext>
          </c:extLst>
        </c:ser>
        <c:ser>
          <c:idx val="1"/>
          <c:order val="1"/>
          <c:tx>
            <c:v>Co-Current</c:v>
          </c:tx>
          <c:spPr>
            <a:solidFill>
              <a:srgbClr val="F5C040"/>
            </a:solidFill>
          </c:spPr>
          <c:invertIfNegative val="0"/>
          <c:dLbls>
            <c:dLbl>
              <c:idx val="0"/>
              <c:layout>
                <c:manualLayout>
                  <c:x val="-1.5080725154463194E-2"/>
                  <c:y val="0.64772560796952827"/>
                </c:manualLayout>
              </c:layout>
              <c:tx>
                <c:rich>
                  <a:bodyPr/>
                  <a:lstStyle/>
                  <a:p>
                    <a:pPr>
                      <a:defRPr sz="2200" b="1"/>
                    </a:pPr>
                    <a:r>
                      <a:rPr lang="en-US" sz="2200" b="1" dirty="0" err="1"/>
                      <a:t>h</a:t>
                    </a:r>
                    <a:r>
                      <a:rPr lang="en-US" sz="2200" b="1" baseline="-25000" dirty="0" err="1"/>
                      <a:t>hot</a:t>
                    </a:r>
                    <a:endParaRPr lang="en-US" sz="2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291535696204376"/>
                      <c:h val="8.208378953536786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247-47CB-896B-73EF1D9DCA6B}"/>
                </c:ext>
              </c:extLst>
            </c:dLbl>
            <c:dLbl>
              <c:idx val="1"/>
              <c:layout>
                <c:manualLayout>
                  <c:x val="-3.9172916218969255E-2"/>
                  <c:y val="0.29815700803429612"/>
                </c:manualLayout>
              </c:layout>
              <c:tx>
                <c:rich>
                  <a:bodyPr/>
                  <a:lstStyle/>
                  <a:p>
                    <a:pPr>
                      <a:defRPr sz="2200" b="1"/>
                    </a:pPr>
                    <a:r>
                      <a:rPr lang="en-US" sz="2200" b="1" baseline="0" dirty="0" err="1"/>
                      <a:t>h</a:t>
                    </a:r>
                    <a:r>
                      <a:rPr lang="en-US" sz="2200" b="1" baseline="-25000" dirty="0" err="1"/>
                      <a:t>cold</a:t>
                    </a:r>
                    <a:endParaRPr lang="en-US" sz="2200" baseline="-250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037770485115806"/>
                      <c:h val="7.7187649390102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1247-47CB-896B-73EF1D9DCA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'[Rotation Four Comparison of Heat Exchangers (7).xlsx]Sheet1'!$BU$6:$BU$7</c:f>
              <c:numCache>
                <c:formatCode>General</c:formatCode>
                <c:ptCount val="2"/>
                <c:pt idx="0">
                  <c:v>10416.332899999999</c:v>
                </c:pt>
                <c:pt idx="1">
                  <c:v>3543.0583799999999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247-47CB-896B-73EF1D9DCA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1417672"/>
        <c:axId val="2139957048"/>
      </c:barChart>
      <c:catAx>
        <c:axId val="2141417672"/>
        <c:scaling>
          <c:orientation val="minMax"/>
        </c:scaling>
        <c:delete val="0"/>
        <c:axPos val="b"/>
        <c:majorTickMark val="none"/>
        <c:minorTickMark val="none"/>
        <c:tickLblPos val="none"/>
        <c:crossAx val="2139957048"/>
        <c:crosses val="autoZero"/>
        <c:auto val="1"/>
        <c:lblAlgn val="ctr"/>
        <c:lblOffset val="100"/>
        <c:noMultiLvlLbl val="0"/>
      </c:catAx>
      <c:valAx>
        <c:axId val="2139957048"/>
        <c:scaling>
          <c:orientation val="minMax"/>
          <c:max val="16000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800"/>
                </a:pPr>
                <a:r>
                  <a:rPr lang="en-US" sz="2800" dirty="0"/>
                  <a:t>Convection Coefficient</a:t>
                </a:r>
                <a:r>
                  <a:rPr lang="en-US" sz="2800" baseline="0" dirty="0"/>
                  <a:t>   </a:t>
                </a:r>
                <a:r>
                  <a:rPr lang="en-US" sz="2200" dirty="0"/>
                  <a:t>[W/m</a:t>
                </a:r>
                <a:r>
                  <a:rPr lang="en-US" sz="2200" baseline="30000" dirty="0"/>
                  <a:t>2</a:t>
                </a:r>
                <a:r>
                  <a:rPr lang="en-US" sz="2200" dirty="0"/>
                  <a:t>]</a:t>
                </a:r>
              </a:p>
            </c:rich>
          </c:tx>
          <c:layout>
            <c:manualLayout>
              <c:xMode val="edge"/>
              <c:yMode val="edge"/>
              <c:x val="0"/>
              <c:y val="0.2020646446736462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2141417672"/>
        <c:crosses val="autoZero"/>
        <c:crossBetween val="between"/>
        <c:majorUnit val="4000"/>
      </c:valAx>
    </c:plotArea>
    <c:legend>
      <c:legendPos val="r"/>
      <c:layout>
        <c:manualLayout>
          <c:xMode val="edge"/>
          <c:yMode val="edge"/>
          <c:x val="0.42031287356076791"/>
          <c:y val="1.8965796413095524E-3"/>
          <c:w val="0.56772573708800556"/>
          <c:h val="0.17201638874369801"/>
        </c:manualLayout>
      </c:layout>
      <c:overlay val="0"/>
      <c:txPr>
        <a:bodyPr/>
        <a:lstStyle/>
        <a:p>
          <a:pPr>
            <a:defRPr sz="2600"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30213900304294627"/>
          <c:y val="6.0185185185185203E-2"/>
          <c:w val="0.66310600119208207"/>
          <c:h val="0.81944444444444398"/>
        </c:manualLayout>
      </c:layout>
      <c:barChart>
        <c:barDir val="col"/>
        <c:grouping val="clustered"/>
        <c:varyColors val="0"/>
        <c:ser>
          <c:idx val="0"/>
          <c:order val="0"/>
          <c:tx>
            <c:v>Counter-Current</c:v>
          </c:tx>
          <c:spPr>
            <a:solidFill>
              <a:srgbClr val="073E87"/>
            </a:solidFill>
          </c:spPr>
          <c:invertIfNegative val="0"/>
          <c:val>
            <c:numRef>
              <c:f>'[Rotation Four Comparison of Heat Exchangers (7).xlsx]Sheet1'!$BT$10:$BT$11</c:f>
              <c:numCache>
                <c:formatCode>General</c:formatCode>
                <c:ptCount val="2"/>
                <c:pt idx="0">
                  <c:v>79466.584600000002</c:v>
                </c:pt>
                <c:pt idx="1">
                  <c:v>1994.69993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31-4539-B20A-28BD54387910}"/>
            </c:ext>
          </c:extLst>
        </c:ser>
        <c:ser>
          <c:idx val="1"/>
          <c:order val="1"/>
          <c:tx>
            <c:v>Co-Current</c:v>
          </c:tx>
          <c:spPr>
            <a:solidFill>
              <a:srgbClr val="F5C040"/>
            </a:solidFill>
          </c:spPr>
          <c:invertIfNegative val="0"/>
          <c:dLbls>
            <c:dLbl>
              <c:idx val="0"/>
              <c:layout>
                <c:manualLayout>
                  <c:x val="-3.3254298584530238E-2"/>
                  <c:y val="0.89028119141845441"/>
                </c:manualLayout>
              </c:layout>
              <c:tx>
                <c:rich>
                  <a:bodyPr/>
                  <a:lstStyle/>
                  <a:p>
                    <a:pPr>
                      <a:defRPr sz="2200" b="1"/>
                    </a:pPr>
                    <a:r>
                      <a:rPr lang="en-US" sz="2200" b="1" i="0" u="none" strike="noStrike" baseline="0" dirty="0" err="1">
                        <a:effectLst/>
                      </a:rPr>
                      <a:t>h</a:t>
                    </a:r>
                    <a:r>
                      <a:rPr lang="en-US" sz="2200" b="1" i="0" u="none" strike="noStrike" baseline="-25000" dirty="0" err="1">
                        <a:effectLst/>
                      </a:rPr>
                      <a:t>hot</a:t>
                    </a:r>
                    <a:r>
                      <a:rPr lang="en-US" sz="2200" b="1" i="0" u="none" strike="noStrike" baseline="0" dirty="0"/>
                      <a:t> </a:t>
                    </a:r>
                    <a:endParaRPr lang="en-US" sz="2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6155481149824626E-2"/>
                      <c:h val="0.104502570736359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D31-4539-B20A-28BD54387910}"/>
                </c:ext>
              </c:extLst>
            </c:dLbl>
            <c:dLbl>
              <c:idx val="1"/>
              <c:layout>
                <c:manualLayout>
                  <c:x val="-5.3697095118122637E-2"/>
                  <c:y val="0.13438494173363016"/>
                </c:manualLayout>
              </c:layout>
              <c:tx>
                <c:rich>
                  <a:bodyPr/>
                  <a:lstStyle/>
                  <a:p>
                    <a:r>
                      <a:rPr lang="en-US" sz="2200" b="1" i="0" u="none" strike="noStrike" baseline="0" dirty="0" err="1">
                        <a:effectLst/>
                      </a:rPr>
                      <a:t>h</a:t>
                    </a:r>
                    <a:r>
                      <a:rPr lang="en-US" sz="2200" b="1" i="0" u="none" strike="noStrike" baseline="-25000" dirty="0" err="1">
                        <a:effectLst/>
                      </a:rPr>
                      <a:t>cold</a:t>
                    </a:r>
                    <a:r>
                      <a:rPr lang="en-US" sz="1600" b="1" i="0" u="none" strike="noStrike" baseline="0" dirty="0"/>
                      <a:t>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8915185515086032E-2"/>
                      <c:h val="8.313158442868262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D31-4539-B20A-28BD5438791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'[Rotation Four Comparison of Heat Exchangers (7).xlsx]Sheet1'!$BU$10:$BU$11</c:f>
              <c:numCache>
                <c:formatCode>General</c:formatCode>
                <c:ptCount val="2"/>
                <c:pt idx="0">
                  <c:v>113525.447</c:v>
                </c:pt>
                <c:pt idx="1">
                  <c:v>2052.3241899999998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D31-4539-B20A-28BD543879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43075336"/>
        <c:axId val="-2143103464"/>
      </c:barChart>
      <c:catAx>
        <c:axId val="-2143075336"/>
        <c:scaling>
          <c:orientation val="minMax"/>
        </c:scaling>
        <c:delete val="0"/>
        <c:axPos val="b"/>
        <c:majorTickMark val="none"/>
        <c:minorTickMark val="none"/>
        <c:tickLblPos val="none"/>
        <c:crossAx val="-2143103464"/>
        <c:crosses val="autoZero"/>
        <c:auto val="1"/>
        <c:lblAlgn val="ctr"/>
        <c:lblOffset val="100"/>
        <c:noMultiLvlLbl val="0"/>
      </c:catAx>
      <c:valAx>
        <c:axId val="-214310346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800"/>
                </a:pPr>
                <a:r>
                  <a:rPr lang="en-US" sz="2800" b="1" i="0" baseline="0" dirty="0">
                    <a:effectLst/>
                  </a:rPr>
                  <a:t>Convection Coefficient   </a:t>
                </a:r>
                <a:r>
                  <a:rPr lang="en-US" sz="2200" b="1" i="0" baseline="0" dirty="0">
                    <a:effectLst/>
                  </a:rPr>
                  <a:t>[W/m</a:t>
                </a:r>
                <a:r>
                  <a:rPr lang="en-US" sz="2200" b="1" i="0" baseline="30000" dirty="0">
                    <a:effectLst/>
                  </a:rPr>
                  <a:t>2</a:t>
                </a:r>
                <a:r>
                  <a:rPr lang="en-US" sz="2200" b="1" i="0" baseline="0" dirty="0">
                    <a:effectLst/>
                  </a:rPr>
                  <a:t>]</a:t>
                </a:r>
                <a:endParaRPr lang="en-US" sz="22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1.6666666666666701E-2"/>
              <c:y val="8.9701852807511098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-2143075336"/>
        <c:crosses val="autoZero"/>
        <c:crossBetween val="between"/>
        <c:majorUnit val="40000"/>
      </c:valAx>
    </c:plotArea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25022542430153799"/>
          <c:y val="6.0185185185185203E-2"/>
          <c:w val="0.60946407777053335"/>
          <c:h val="0.81944444444444398"/>
        </c:manualLayout>
      </c:layout>
      <c:barChart>
        <c:barDir val="col"/>
        <c:grouping val="clustered"/>
        <c:varyColors val="0"/>
        <c:ser>
          <c:idx val="0"/>
          <c:order val="0"/>
          <c:tx>
            <c:v>Counter-Current</c:v>
          </c:tx>
          <c:spPr>
            <a:solidFill>
              <a:srgbClr val="073E87"/>
            </a:solidFill>
          </c:spPr>
          <c:invertIfNegative val="0"/>
          <c:val>
            <c:numRef>
              <c:f>'[Rotation Four Comparison of Heat Exchangers (7).xlsx]Sheet1'!$BT$14:$BT$15</c:f>
              <c:numCache>
                <c:formatCode>General</c:formatCode>
                <c:ptCount val="2"/>
                <c:pt idx="0">
                  <c:v>10511.6032</c:v>
                </c:pt>
                <c:pt idx="1">
                  <c:v>3605.8755900000001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2F-413D-923C-0D546D2761E0}"/>
            </c:ext>
          </c:extLst>
        </c:ser>
        <c:ser>
          <c:idx val="1"/>
          <c:order val="1"/>
          <c:tx>
            <c:v>Co-Current</c:v>
          </c:tx>
          <c:spPr>
            <a:solidFill>
              <a:srgbClr val="F5C040"/>
            </a:solidFill>
          </c:spPr>
          <c:invertIfNegative val="0"/>
          <c:dLbls>
            <c:dLbl>
              <c:idx val="0"/>
              <c:layout>
                <c:manualLayout>
                  <c:x val="-5.2777777777777798E-2"/>
                  <c:y val="0.81944444444444398"/>
                </c:manualLayout>
              </c:layout>
              <c:tx>
                <c:rich>
                  <a:bodyPr/>
                  <a:lstStyle/>
                  <a:p>
                    <a:r>
                      <a:rPr lang="en-US" sz="2200" b="1" i="0" u="none" strike="noStrike" baseline="0" dirty="0" err="1">
                        <a:effectLst/>
                      </a:rPr>
                      <a:t>h</a:t>
                    </a:r>
                    <a:r>
                      <a:rPr lang="en-US" sz="2200" b="1" i="0" u="none" strike="noStrike" baseline="-25000" dirty="0" err="1">
                        <a:effectLst/>
                      </a:rPr>
                      <a:t>hot</a:t>
                    </a:r>
                    <a:r>
                      <a:rPr lang="en-US" sz="2200" b="1" i="0" u="none" strike="noStrike" baseline="0" dirty="0"/>
                      <a:t> </a:t>
                    </a:r>
                    <a:endParaRPr lang="en-US" sz="22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72F-413D-923C-0D546D2761E0}"/>
                </c:ext>
              </c:extLst>
            </c:dLbl>
            <c:dLbl>
              <c:idx val="1"/>
              <c:layout>
                <c:manualLayout>
                  <c:x val="-5.5555555555555497E-2"/>
                  <c:y val="0.50462962962962998"/>
                </c:manualLayout>
              </c:layout>
              <c:tx>
                <c:rich>
                  <a:bodyPr/>
                  <a:lstStyle/>
                  <a:p>
                    <a:r>
                      <a:rPr lang="en-US" sz="2200" b="1" i="0" u="none" strike="noStrike" baseline="0" dirty="0" err="1">
                        <a:effectLst/>
                      </a:rPr>
                      <a:t>h</a:t>
                    </a:r>
                    <a:r>
                      <a:rPr lang="en-US" sz="2200" b="1" i="0" u="none" strike="noStrike" baseline="-25000" dirty="0" err="1">
                        <a:effectLst/>
                      </a:rPr>
                      <a:t>cold</a:t>
                    </a:r>
                    <a:r>
                      <a:rPr lang="en-US" sz="2200" b="1" i="0" u="none" strike="noStrike" baseline="0" dirty="0"/>
                      <a:t> </a:t>
                    </a:r>
                    <a:endParaRPr lang="en-US" sz="22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72F-413D-923C-0D546D2761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'[Rotation Four Comparison of Heat Exchangers (7).xlsx]Sheet1'!$BU$14:$BU$15</c:f>
              <c:numCache>
                <c:formatCode>General</c:formatCode>
                <c:ptCount val="2"/>
                <c:pt idx="0">
                  <c:v>11656.431200000001</c:v>
                </c:pt>
                <c:pt idx="1">
                  <c:v>4360.6206499999998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72F-413D-923C-0D546D2761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47390824"/>
        <c:axId val="2138765272"/>
      </c:barChart>
      <c:catAx>
        <c:axId val="-2147390824"/>
        <c:scaling>
          <c:orientation val="minMax"/>
        </c:scaling>
        <c:delete val="0"/>
        <c:axPos val="b"/>
        <c:majorTickMark val="none"/>
        <c:minorTickMark val="none"/>
        <c:tickLblPos val="none"/>
        <c:crossAx val="2138765272"/>
        <c:crosses val="autoZero"/>
        <c:auto val="1"/>
        <c:lblAlgn val="ctr"/>
        <c:lblOffset val="100"/>
        <c:noMultiLvlLbl val="0"/>
      </c:catAx>
      <c:valAx>
        <c:axId val="213876527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800" b="1" i="0" baseline="0">
                    <a:effectLst/>
                  </a:rPr>
                  <a:t>Convection Coefficient   </a:t>
                </a:r>
                <a:r>
                  <a:rPr lang="en-US" sz="2200" b="1" i="0" baseline="0">
                    <a:effectLst/>
                  </a:rPr>
                  <a:t>[W/m</a:t>
                </a:r>
                <a:r>
                  <a:rPr lang="en-US" sz="2200" b="1" i="0" baseline="30000">
                    <a:effectLst/>
                  </a:rPr>
                  <a:t>2</a:t>
                </a:r>
                <a:r>
                  <a:rPr lang="en-US" sz="2200" b="1" i="0" baseline="0">
                    <a:effectLst/>
                  </a:rPr>
                  <a:t>]</a:t>
                </a:r>
                <a:endParaRPr lang="en-US" sz="2200">
                  <a:effectLst/>
                </a:endParaRPr>
              </a:p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 sz="1400"/>
              </a:p>
            </c:rich>
          </c:tx>
          <c:layout>
            <c:manualLayout>
              <c:xMode val="edge"/>
              <c:yMode val="edge"/>
              <c:x val="1.6666666666666701E-2"/>
              <c:y val="0.1573552785068529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-2147390824"/>
        <c:crosses val="autoZero"/>
        <c:crossBetween val="between"/>
        <c:majorUnit val="4000"/>
      </c:valAx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2.wdp"/><Relationship Id="rId18" Type="http://schemas.openxmlformats.org/officeDocument/2006/relationships/chart" Target="../charts/chart6.xml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openxmlformats.org/officeDocument/2006/relationships/chart" Target="../charts/chart5.xml"/><Relationship Id="rId2" Type="http://schemas.openxmlformats.org/officeDocument/2006/relationships/image" Target="../media/image1.png"/><Relationship Id="rId16" Type="http://schemas.openxmlformats.org/officeDocument/2006/relationships/chart" Target="../charts/chart4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11" Type="http://schemas.openxmlformats.org/officeDocument/2006/relationships/chart" Target="../charts/chart2.xml"/><Relationship Id="rId5" Type="http://schemas.openxmlformats.org/officeDocument/2006/relationships/image" Target="../media/image4.png"/><Relationship Id="rId15" Type="http://schemas.openxmlformats.org/officeDocument/2006/relationships/chart" Target="../charts/chart3.xml"/><Relationship Id="rId10" Type="http://schemas.openxmlformats.org/officeDocument/2006/relationships/chart" Target="../charts/chart1.xml"/><Relationship Id="rId19" Type="http://schemas.openxmlformats.org/officeDocument/2006/relationships/chart" Target="../charts/chart7.xml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>
                <a:solidFill>
                  <a:schemeClr val="bg1"/>
                </a:solidFill>
              </a:rPr>
              <a:t>Comparison of Heat Exchangers</a:t>
            </a:r>
            <a:br>
              <a:rPr lang="en-US" sz="8800" dirty="0">
                <a:solidFill>
                  <a:schemeClr val="bg1"/>
                </a:solidFill>
              </a:rPr>
            </a:br>
            <a:r>
              <a:rPr lang="en-US" sz="7200" dirty="0">
                <a:solidFill>
                  <a:schemeClr val="bg1"/>
                </a:solidFill>
              </a:rPr>
              <a:t>Double-Plate, Shell-and-Tube, &amp; Plate</a:t>
            </a:r>
            <a:br>
              <a:rPr lang="en-US" sz="9600" dirty="0"/>
            </a:br>
            <a:br>
              <a:rPr lang="en-US" sz="4000" dirty="0"/>
            </a:br>
            <a:r>
              <a:rPr lang="en-US" sz="5400" i="1" dirty="0">
                <a:solidFill>
                  <a:srgbClr val="FFFFFF"/>
                </a:solidFill>
              </a:rPr>
              <a:t>Trevor Campbell, Thomas Higgins, Jaclyn Kinson</a:t>
            </a:r>
            <a:br>
              <a:rPr lang="en-US" sz="5400" i="1" dirty="0">
                <a:solidFill>
                  <a:srgbClr val="FFFFFF"/>
                </a:solidFill>
              </a:rPr>
            </a:br>
            <a:r>
              <a:rPr lang="en-US" sz="5400" i="1" dirty="0">
                <a:solidFill>
                  <a:srgbClr val="FFFFFF"/>
                </a:solidFill>
              </a:rPr>
              <a:t>Department of Chemical Engineering, University of New Hampshire</a:t>
            </a: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4788434" y="5931890"/>
            <a:ext cx="14161248" cy="1220735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511398" y="24417635"/>
            <a:ext cx="13349112" cy="1186091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8" y="5923052"/>
            <a:ext cx="13111379" cy="1229573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9717593" y="27312756"/>
            <a:ext cx="13458173" cy="1171849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References</a:t>
            </a:r>
            <a:endParaRPr lang="en-US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29778614" y="5920742"/>
            <a:ext cx="13408294" cy="123188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Discussion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749338" y="7253593"/>
            <a:ext cx="13275733" cy="621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2800" b="0" dirty="0">
                <a:latin typeface="Times New Roman" charset="0"/>
                <a:cs typeface="Times New Roman" charset="0"/>
              </a:rPr>
              <a:t>Transfer of heat between two fluids in industrial processes are carried out by heat exchangers (e.g. oil and gas, energy production, chemical processes) </a:t>
            </a:r>
          </a:p>
          <a:p>
            <a:pPr algn="l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2800" b="0" dirty="0">
                <a:latin typeface="Times New Roman" charset="0"/>
                <a:cs typeface="Times New Roman" charset="0"/>
              </a:rPr>
              <a:t>Heat exchangers can operate at both co-current and counter-current flow patterns </a:t>
            </a: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2800" dirty="0">
                <a:latin typeface="Times New Roman" charset="0"/>
                <a:cs typeface="Times New Roman" charset="0"/>
              </a:rPr>
              <a:t>                                 Co-current flow                 Counter-current flow </a:t>
            </a: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2800" b="0" dirty="0">
                <a:latin typeface="Times New Roman" charset="0"/>
                <a:cs typeface="Times New Roman" charset="0"/>
              </a:rPr>
              <a:t>	                          Hot                                             </a:t>
            </a:r>
            <a:r>
              <a:rPr lang="en-US" sz="2800" b="0" dirty="0" err="1">
                <a:latin typeface="Times New Roman" charset="0"/>
                <a:cs typeface="Times New Roman" charset="0"/>
              </a:rPr>
              <a:t>Hot</a:t>
            </a:r>
            <a:r>
              <a:rPr lang="en-US" sz="2800" b="0" dirty="0">
                <a:latin typeface="Times New Roman" charset="0"/>
                <a:cs typeface="Times New Roman" charset="0"/>
              </a:rPr>
              <a:t> </a:t>
            </a: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2800" b="0" dirty="0">
                <a:latin typeface="Times New Roman" charset="0"/>
                <a:cs typeface="Times New Roman" charset="0"/>
              </a:rPr>
              <a:t>	                          Cold                                                        </a:t>
            </a:r>
            <a:r>
              <a:rPr lang="en-US" sz="2800" b="0" dirty="0" err="1">
                <a:latin typeface="Times New Roman" charset="0"/>
                <a:cs typeface="Times New Roman" charset="0"/>
              </a:rPr>
              <a:t>Cold</a:t>
            </a:r>
            <a:endParaRPr lang="en-US" sz="2800" b="0" dirty="0">
              <a:latin typeface="Times New Roman" charset="0"/>
              <a:cs typeface="Times New Roman" charset="0"/>
            </a:endParaRPr>
          </a:p>
          <a:p>
            <a:pPr algn="l" eaLnBrk="1" hangingPunct="1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b="0" dirty="0">
                <a:latin typeface="Times New Roman" charset="0"/>
                <a:cs typeface="Times New Roman" charset="0"/>
              </a:rPr>
              <a:t>The log mean temperature difference method (LMTD) is used when hot and cold fluids are in true co-current or counter-current flow</a:t>
            </a:r>
            <a:r>
              <a:rPr lang="en-US" sz="2800" b="0" baseline="30000" dirty="0">
                <a:latin typeface="Times New Roman" charset="0"/>
                <a:cs typeface="Times New Roman" charset="0"/>
              </a:rPr>
              <a:t>[1]</a:t>
            </a:r>
            <a:endParaRPr lang="en-US" sz="2800" b="0" dirty="0">
              <a:latin typeface="Times New Roman" charset="0"/>
              <a:cs typeface="Times New Roman" charset="0"/>
            </a:endParaRPr>
          </a:p>
          <a:p>
            <a:pPr algn="l" eaLnBrk="1" hangingPunct="1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b="0" dirty="0">
                <a:latin typeface="Times New Roman" charset="0"/>
                <a:cs typeface="Times New Roman" charset="0"/>
              </a:rPr>
              <a:t>Without directly measuring surface temperature, Wilson Plots estimate the convection coefficients in heat exchangers</a:t>
            </a:r>
            <a:r>
              <a:rPr lang="en-US" sz="2800" b="0" baseline="30000" dirty="0">
                <a:latin typeface="Times New Roman" charset="0"/>
                <a:cs typeface="Times New Roman" charset="0"/>
              </a:rPr>
              <a:t>[2]</a:t>
            </a:r>
          </a:p>
          <a:p>
            <a:pPr marL="0" indent="0" algn="l" eaLnBrk="1" hangingPunct="1">
              <a:spcBef>
                <a:spcPts val="1200"/>
              </a:spcBef>
            </a:pPr>
            <a:endParaRPr lang="en-US" sz="4800" b="0" dirty="0">
              <a:latin typeface="Times New Roman" charset="0"/>
              <a:cs typeface="Times New Roman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9900033" y="28574085"/>
            <a:ext cx="1327573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0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Geankoplis</a:t>
            </a:r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 Processes and Separation Process Principles (Includes Unit Operations)</a:t>
            </a:r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4</a:t>
            </a:r>
            <a:r>
              <a:rPr lang="en-US" sz="20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ed. New Delhi: Pearson India Education Services, 2016, pp 293.</a:t>
            </a:r>
          </a:p>
          <a:p>
            <a:pPr algn="l"/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[2] J. Fernandez-</a:t>
            </a:r>
            <a:r>
              <a:rPr lang="en-US" sz="20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Seara</a:t>
            </a:r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F. </a:t>
            </a:r>
            <a:r>
              <a:rPr lang="en-US" sz="20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Uhia</a:t>
            </a:r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 </a:t>
            </a:r>
            <a:r>
              <a:rPr lang="en-US" sz="20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Sieres</a:t>
            </a:r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A. Campo, "A general review of the Wilson plot method and its modifications to determine convection coefficients in heat exchangers devices", </a:t>
            </a:r>
            <a:r>
              <a:rPr lang="en-US" sz="20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 Direct</a:t>
            </a:r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pp. 1-13, 2007.</a:t>
            </a:r>
          </a:p>
          <a:p>
            <a:pPr algn="l"/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[3] “HT32/HT37: Plate Heat Exchangers”, </a:t>
            </a:r>
            <a:r>
              <a:rPr lang="en-US" sz="20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Discoverarmfield.com</a:t>
            </a:r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2017. [Online]. Available: http://discoverarmfield.com/en/products/view/ht32-ht37/plate-heat-exchangers. [Accessed: 26-Apr-2017].</a:t>
            </a:r>
          </a:p>
          <a:p>
            <a:pPr algn="l"/>
            <a:endParaRPr lang="en-US" sz="2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9717594" y="7455549"/>
            <a:ext cx="1344169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Counter-current flow patterns produce a greater overall heat transfer coefficient than </a:t>
            </a:r>
          </a:p>
          <a:p>
            <a:pPr algn="l"/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co-current flow patterns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Cold water flow rate increases, the overall heat transfer coefficient increases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Interestingly, U of shell-and-tube was the lowest value</a:t>
            </a:r>
          </a:p>
          <a:p>
            <a:pPr marL="1600200" lvl="2" indent="-6858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Likely because the cold water velocity was so small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Convection coefficient hot water &gt; convection coefficient cold water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convection coefficients of the Shell-and-Tube vary significantly</a:t>
            </a:r>
          </a:p>
          <a:p>
            <a:pPr marL="1600200" lvl="2" indent="-6858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Also, due to the small cold water velocity 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Co-current convective heat transfer coefficients (h) seemed to be higher than </a:t>
            </a:r>
          </a:p>
          <a:p>
            <a:pPr algn="l"/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counter-current heat transfer coefficients for all three heat exchangers </a:t>
            </a:r>
          </a:p>
          <a:p>
            <a:pPr algn="l"/>
            <a:endParaRPr lang="en-US" sz="32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32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66"/>
          <p:cNvSpPr>
            <a:spLocks noChangeArrowheads="1"/>
          </p:cNvSpPr>
          <p:nvPr/>
        </p:nvSpPr>
        <p:spPr bwMode="auto">
          <a:xfrm>
            <a:off x="654756" y="15836905"/>
            <a:ext cx="13259462" cy="1169538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Experimental Apparatus</a:t>
            </a:r>
          </a:p>
        </p:txBody>
      </p:sp>
      <p:sp>
        <p:nvSpPr>
          <p:cNvPr id="14" name="Arrow: Right 13"/>
          <p:cNvSpPr/>
          <p:nvPr/>
        </p:nvSpPr>
        <p:spPr bwMode="auto">
          <a:xfrm rot="10800000">
            <a:off x="8565058" y="10078214"/>
            <a:ext cx="1059326" cy="414388"/>
          </a:xfrm>
          <a:prstGeom prst="rightArrow">
            <a:avLst/>
          </a:prstGeom>
          <a:solidFill>
            <a:schemeClr val="tx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35" name="Arrow: Right 34"/>
          <p:cNvSpPr/>
          <p:nvPr/>
        </p:nvSpPr>
        <p:spPr bwMode="auto">
          <a:xfrm>
            <a:off x="9300677" y="9488636"/>
            <a:ext cx="1066800" cy="439493"/>
          </a:xfrm>
          <a:prstGeom prst="rightArrow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37" name="Arrow: Right 36"/>
          <p:cNvSpPr/>
          <p:nvPr/>
        </p:nvSpPr>
        <p:spPr bwMode="auto">
          <a:xfrm>
            <a:off x="4820327" y="9508275"/>
            <a:ext cx="1066799" cy="400213"/>
          </a:xfrm>
          <a:prstGeom prst="rightArrow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38" name="Arrow: Right 37"/>
          <p:cNvSpPr/>
          <p:nvPr/>
        </p:nvSpPr>
        <p:spPr bwMode="auto">
          <a:xfrm>
            <a:off x="4820327" y="10051601"/>
            <a:ext cx="1066800" cy="409686"/>
          </a:xfrm>
          <a:prstGeom prst="rightArrow">
            <a:avLst/>
          </a:prstGeom>
          <a:solidFill>
            <a:schemeClr val="tx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40" name="Rectangle 164"/>
          <p:cNvSpPr>
            <a:spLocks noChangeArrowheads="1"/>
          </p:cNvSpPr>
          <p:nvPr/>
        </p:nvSpPr>
        <p:spPr bwMode="auto">
          <a:xfrm>
            <a:off x="29789756" y="12112062"/>
            <a:ext cx="13386011" cy="1273931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Design</a:t>
            </a:r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Problem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722068" y="12592677"/>
            <a:ext cx="13124838" cy="3046988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GOALS: </a:t>
            </a:r>
          </a:p>
          <a:p>
            <a:pPr marL="914400" indent="-914400" algn="l">
              <a:buAutoNum type="arabicParenR"/>
            </a:pP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 the overall heat coefficients for each heat exchangers at </a:t>
            </a:r>
          </a:p>
          <a:p>
            <a:pPr algn="l"/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co-current and counter-current flow rates, using the LMTD method</a:t>
            </a:r>
          </a:p>
          <a:p>
            <a:pPr marL="914400" indent="-914400" algn="l">
              <a:buAutoNum type="arabicParenR"/>
            </a:pP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 a Wilson Plot Analysis to find the average convection coefficients of the cold and hot water </a:t>
            </a:r>
          </a:p>
          <a:p>
            <a:pPr marL="914400" indent="-914400" algn="l">
              <a:buAutoNum type="arabicParenR"/>
            </a:pP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 the design problem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75976" y="17179832"/>
            <a:ext cx="13275734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Double-Pipe: </a:t>
            </a: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 fluid flows through the inner pipe while the cold fluid flows through the outer pipe</a:t>
            </a:r>
          </a:p>
          <a:p>
            <a:pPr algn="l"/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1-1 Shell-and-Tube:</a:t>
            </a: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hot fluid flows                  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Plate: </a:t>
            </a: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pack of plates in which hot and </a:t>
            </a:r>
          </a:p>
          <a:p>
            <a:pPr algn="l"/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the 7 inner pipes while the                        cold fluid flow on opposite sides</a:t>
            </a:r>
            <a:r>
              <a:rPr lang="en-US" sz="2800" b="0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endParaRPr lang="en-US" sz="2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cold fluid flows through the shell with </a:t>
            </a:r>
          </a:p>
          <a:p>
            <a:pPr algn="l"/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 baffles to induce cross-flow</a:t>
            </a:r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3" name="Rectangle 42"/>
              <p:cNvSpPr/>
              <p:nvPr/>
            </p:nvSpPr>
            <p:spPr>
              <a:xfrm>
                <a:off x="29717593" y="13476453"/>
                <a:ext cx="13441697" cy="78329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l"/>
                <a:r>
                  <a:rPr lang="en-US" sz="32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Plate Heat Exchanger with Counter-Current Flow: </a:t>
                </a:r>
              </a:p>
              <a:p>
                <a:pPr algn="l"/>
                <a:endParaRPr lang="en-US" sz="32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/>
                <a:endParaRPr lang="en-US" sz="32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/>
                <a:endParaRPr lang="en-US" sz="32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/>
                <a:endParaRPr lang="en-US" sz="32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/>
                <a:endParaRPr lang="en-US" sz="32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/>
                <a:endParaRPr lang="en-US" sz="32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 algn="l">
                  <a:buFont typeface="Arial" panose="020B0604020202020204" pitchFamily="34" charset="0"/>
                  <a:buChar char="•"/>
                </a:pP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Assuming </a:t>
                </a:r>
                <a:r>
                  <a:rPr lang="en-US" sz="2800" b="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</a:t>
                </a:r>
                <a:r>
                  <a:rPr lang="en-US" sz="2800" b="0" baseline="-25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hot</a:t>
                </a:r>
                <a:r>
                  <a:rPr lang="en-US" sz="2800" b="0" baseline="-250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b="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</a:t>
                </a:r>
                <a:r>
                  <a:rPr lang="en-US" sz="2800" b="0" baseline="-25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cold</a:t>
                </a: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mass flow rate of the hot stream and </a:t>
                </a:r>
                <a:r>
                  <a:rPr lang="en-US" sz="2800" b="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2800" b="0" baseline="-25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</a:t>
                </a: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was calculated using Excel Solver</a:t>
                </a:r>
              </a:p>
              <a:p>
                <a:r>
                  <a:rPr lang="en-US" sz="35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 = 3.75 kg/s     </a:t>
                </a:r>
                <a:r>
                  <a:rPr lang="en-US" sz="35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3500" baseline="-25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</a:t>
                </a:r>
                <a:r>
                  <a:rPr lang="en-US" sz="35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329 K = 56 ºC</a:t>
                </a:r>
              </a:p>
              <a:p>
                <a:endParaRPr lang="en-US" sz="1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 algn="l">
                  <a:buFont typeface="Arial" panose="020B0604020202020204" pitchFamily="34" charset="0"/>
                  <a:buChar char="•"/>
                </a:pP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Assuming the spacing in between plates was 0.02 m and </a:t>
                </a:r>
                <a:r>
                  <a:rPr lang="en-US" sz="2800" b="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</a:t>
                </a:r>
                <a:r>
                  <a:rPr lang="en-US" sz="2800" b="0" baseline="-25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hot</a:t>
                </a: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was constant in both the lab and scale-up schematics</a:t>
                </a: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algn="l"/>
                <a:endParaRPr lang="en-US" sz="10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2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 = 1.039 m  D = 0.221 m ʎ = 0.02 m </a:t>
                </a:r>
              </a:p>
              <a:p>
                <a:endParaRPr lang="en-US" sz="1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 algn="l">
                  <a:buFont typeface="Arial" panose="020B0604020202020204" pitchFamily="34" charset="0"/>
                  <a:buChar char="•"/>
                </a:pP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Experimental correlation of  U vs. </a:t>
                </a:r>
                <a:r>
                  <a:rPr lang="en-US" sz="2800" b="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</a:t>
                </a:r>
                <a:r>
                  <a:rPr lang="en-US" sz="2800" b="0" baseline="-25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cold</a:t>
                </a: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q</m:t>
                    </m:r>
                    <m:r>
                      <a:rPr lang="en-US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𝑈𝐴</m:t>
                    </m:r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𝑙𝑚</m:t>
                        </m:r>
                      </m:sub>
                    </m:sSub>
                  </m:oMath>
                </a14:m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was used to find length</a:t>
                </a:r>
              </a:p>
              <a:p>
                <a:pPr algn="l"/>
                <a:endParaRPr lang="en-US" sz="10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2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</a:t>
                </a:r>
                <a:r>
                  <a:rPr lang="en-US" sz="3200" baseline="-25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total</a:t>
                </a:r>
                <a:r>
                  <a:rPr lang="en-US" sz="32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3.609 m   N = 5   </a:t>
                </a:r>
                <a:r>
                  <a:rPr lang="en-US" sz="32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</a:t>
                </a:r>
                <a:r>
                  <a:rPr lang="en-US" sz="3200" baseline="-25000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plate</a:t>
                </a:r>
                <a:r>
                  <a:rPr lang="en-US" sz="32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0.723 m  </a:t>
                </a:r>
              </a:p>
            </p:txBody>
          </p:sp>
        </mc:Choice>
        <mc:Fallback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17593" y="13476453"/>
                <a:ext cx="13441697" cy="7832914"/>
              </a:xfrm>
              <a:prstGeom prst="rect">
                <a:avLst/>
              </a:prstGeom>
              <a:blipFill>
                <a:blip r:embed="rId3"/>
                <a:stretch>
                  <a:fillRect l="-1179" t="-1089" b="-1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angle 165"/>
          <p:cNvSpPr>
            <a:spLocks noChangeArrowheads="1"/>
          </p:cNvSpPr>
          <p:nvPr/>
        </p:nvSpPr>
        <p:spPr bwMode="auto">
          <a:xfrm>
            <a:off x="29717594" y="30640206"/>
            <a:ext cx="13458172" cy="1328428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Ack</a:t>
            </a:r>
            <a:r>
              <a:rPr lang="en-US" sz="6000" dirty="0">
                <a:solidFill>
                  <a:srgbClr val="CCCCCC"/>
                </a:solidFill>
                <a:latin typeface="+mj-lt"/>
              </a:rPr>
              <a:t>nowledgments</a:t>
            </a:r>
            <a:endParaRPr lang="en-US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9900033" y="32058114"/>
            <a:ext cx="132757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Adam St. Jean</a:t>
            </a:r>
          </a:p>
          <a:p>
            <a:pPr algn="l"/>
            <a:r>
              <a:rPr 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Funding provided by the Department of Chemical Engineering 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6" name="Rectangle 45"/>
              <p:cNvSpPr/>
              <p:nvPr/>
            </p:nvSpPr>
            <p:spPr>
              <a:xfrm>
                <a:off x="469836" y="25626307"/>
                <a:ext cx="13555235" cy="7416774"/>
              </a:xfrm>
              <a:prstGeom prst="rect">
                <a:avLst/>
              </a:prstGeom>
            </p:spPr>
            <p:txBody>
              <a:bodyPr wrap="square" numCol="2">
                <a:spAutoFit/>
              </a:bodyPr>
              <a:lstStyle/>
              <a:p>
                <a:pPr algn="l"/>
                <a:r>
                  <a:rPr lang="en-US" sz="3200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Experimentation:</a:t>
                </a:r>
                <a:endParaRPr lang="en-US" sz="2800" i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/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each heat exchanger: </a:t>
                </a:r>
              </a:p>
              <a:p>
                <a:pPr marL="1028700" lvl="1" indent="-571500" algn="l">
                  <a:buFont typeface="Arial" panose="020B0604020202020204" pitchFamily="34" charset="0"/>
                  <a:buChar char="•"/>
                </a:pP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Operated at co-current and counter-current flow patterns</a:t>
                </a:r>
              </a:p>
              <a:p>
                <a:pPr marL="1028700" lvl="1" indent="-571500" algn="l">
                  <a:buFont typeface="Arial" panose="020B0604020202020204" pitchFamily="34" charset="0"/>
                  <a:buChar char="•"/>
                </a:pP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Measured the inlet and outlet temperatures of the hot stream (2 L/min, inlet set at       40 ºC) and the cold stream (3 L/min, 2 L/min, 1 L/min) in triplicate</a:t>
                </a:r>
              </a:p>
              <a:p>
                <a:pPr algn="l"/>
                <a:r>
                  <a:rPr lang="en-US" sz="3200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Calculation Methods: </a:t>
                </a:r>
              </a:p>
              <a:p>
                <a:r>
                  <a:rPr lang="en-US" sz="28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LMTD Method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𝑙𝑚</m:t>
                        </m:r>
                      </m:sub>
                    </m:sSub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∆</m:t>
                            </m:r>
                            <m:r>
                              <a:rPr lang="en-US" sz="28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8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8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∆</m:t>
                            </m:r>
                            <m:r>
                              <a:rPr lang="en-US" sz="28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8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𝑙𝑛</m:t>
                        </m:r>
                        <m:f>
                          <m:fPr>
                            <m:ctrlPr>
                              <a:rPr lang="en-US" sz="28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800" b="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∆</m:t>
                                </m:r>
                                <m:r>
                                  <a:rPr lang="en-US" sz="2800" b="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800" b="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800" b="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∆</m:t>
                                </m:r>
                                <m:r>
                                  <a:rPr lang="en-US" sz="2800" b="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800" b="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den>
                    </m:f>
                  </m:oMath>
                </a14:m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r>
                  <a:rPr lang="en-US" sz="2800" b="0" u="sng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co-current</a:t>
                </a: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</a:t>
                </a:r>
                <a:r>
                  <a:rPr lang="en-US" sz="2800" b="0" u="sng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counter-current</a:t>
                </a:r>
              </a:p>
              <a:p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𝑖𝑛</m:t>
                        </m:r>
                      </m:sub>
                    </m:sSub>
                  </m:oMath>
                </a14:m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𝑜𝑢𝑡</m:t>
                        </m:r>
                      </m:sub>
                    </m:sSub>
                  </m:oMath>
                </a14:m>
                <a:endParaRPr lang="en-US" sz="28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        </m:t>
                    </m:r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8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𝑖𝑛</m:t>
                        </m:r>
                      </m:sub>
                    </m:sSub>
                  </m:oMath>
                </a14:m>
                <a:endParaRPr lang="en-US" sz="2800" b="0" i="1" dirty="0">
                  <a:solidFill>
                    <a:srgbClr val="000000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algn="l"/>
                <a:endParaRPr lang="en-US" sz="2800" b="0" i="1" dirty="0">
                  <a:solidFill>
                    <a:srgbClr val="000000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𝑞</m:t>
                      </m:r>
                      <m:r>
                        <a:rPr lang="en-US" sz="2800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</m:t>
                      </m:r>
                      <m:sSub>
                        <m:sSubPr>
                          <m:ctrlP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𝑝</m:t>
                          </m:r>
                        </m:sub>
                      </m:sSub>
                      <m:sSub>
                        <m:sSubPr>
                          <m:ctrlP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∆</m:t>
                          </m:r>
                          <m: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sub>
                      </m:sSub>
                      <m:r>
                        <a:rPr lang="en-US" sz="2800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𝑈𝐴</m:t>
                      </m:r>
                      <m:sSub>
                        <m:sSubPr>
                          <m:ctrlP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∆</m:t>
                          </m:r>
                          <m: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8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𝑙𝑚</m:t>
                          </m:r>
                        </m:sub>
                      </m:sSub>
                    </m:oMath>
                  </m:oMathPara>
                </a14:m>
                <a:endParaRPr lang="en-US" sz="32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/>
                <a:r>
                  <a:rPr lang="en-US" sz="3200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Error and Statistical Analysis: </a:t>
                </a:r>
              </a:p>
              <a:p>
                <a:pPr marL="914400" lvl="1" indent="-457200" algn="l">
                  <a:buFont typeface="Arial" panose="020B0604020202020204" pitchFamily="34" charset="0"/>
                  <a:buChar char="•"/>
                </a:pPr>
                <a:r>
                  <a:rPr lang="en-US" sz="2800" b="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Error and T-Test (95% CI) within Excel  </a:t>
                </a:r>
              </a:p>
              <a:p>
                <a:pPr algn="l"/>
                <a:endParaRPr lang="en-US" sz="40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36" y="25626307"/>
                <a:ext cx="13555235" cy="7416774"/>
              </a:xfrm>
              <a:prstGeom prst="rect">
                <a:avLst/>
              </a:prstGeom>
              <a:blipFill>
                <a:blip r:embed="rId4"/>
                <a:stretch>
                  <a:fillRect l="-1124" t="-11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 descr="https://documents.lucidchart.com/documents/b1b1ddfe-08ab-48bb-b484-defb6a39bbfe/pages/0_0?a=181&amp;x=721&amp;y=73&amp;w=418&amp;h=605&amp;store=1&amp;accept=image%2F*&amp;auth=LCA%207d4971df5e351ef67b29b993b1e6be6aa0424355-ts%3D1493238037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488" b="96860" l="2871" r="100000">
                        <a14:foregroundMark x1="51675" y1="38678" x2="51675" y2="38678"/>
                        <a14:foregroundMark x1="64593" y1="60661" x2="64593" y2="60661"/>
                        <a14:foregroundMark x1="86364" y1="86116" x2="86364" y2="86116"/>
                        <a14:foregroundMark x1="48325" y1="74380" x2="48325" y2="74380"/>
                        <a14:foregroundMark x1="32775" y1="64959" x2="32775" y2="64959"/>
                        <a14:foregroundMark x1="32775" y1="50413" x2="32775" y2="50413"/>
                        <a14:foregroundMark x1="19139" y1="46116" x2="19139" y2="46116"/>
                        <a14:foregroundMark x1="66746" y1="35372" x2="66746" y2="353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131" y="20762203"/>
            <a:ext cx="2316890" cy="3349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shell and tube heat exchanger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76" y="21676153"/>
            <a:ext cx="6003199" cy="2613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614670" y="21666214"/>
            <a:ext cx="6066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3406829" y="18117893"/>
            <a:ext cx="3200400" cy="1752863"/>
            <a:chOff x="2362200" y="19431000"/>
            <a:chExt cx="3938832" cy="199265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0651" y="19805180"/>
              <a:ext cx="3304868" cy="1279389"/>
            </a:xfrm>
            <a:prstGeom prst="rect">
              <a:avLst/>
            </a:prstGeom>
          </p:spPr>
        </p:pic>
        <p:cxnSp>
          <p:nvCxnSpPr>
            <p:cNvPr id="15" name="Straight Arrow Connector 14"/>
            <p:cNvCxnSpPr/>
            <p:nvPr/>
          </p:nvCxnSpPr>
          <p:spPr bwMode="auto">
            <a:xfrm>
              <a:off x="3581400" y="19431000"/>
              <a:ext cx="0" cy="584917"/>
            </a:xfrm>
            <a:prstGeom prst="straightConnector1">
              <a:avLst/>
            </a:prstGeom>
            <a:ln>
              <a:headEnd type="none" w="med" len="med"/>
              <a:tailEnd type="triangle"/>
            </a:ln>
            <a:ex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/>
            <p:nvPr/>
          </p:nvCxnSpPr>
          <p:spPr bwMode="auto">
            <a:xfrm>
              <a:off x="5105400" y="20880834"/>
              <a:ext cx="0" cy="542822"/>
            </a:xfrm>
            <a:prstGeom prst="straightConnector1">
              <a:avLst/>
            </a:prstGeom>
            <a:ln>
              <a:headEnd type="none" w="med" len="med"/>
              <a:tailEnd type="triangle"/>
            </a:ln>
            <a:ex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/>
            <p:nvPr/>
          </p:nvCxnSpPr>
          <p:spPr bwMode="auto">
            <a:xfrm>
              <a:off x="2362200" y="20411479"/>
              <a:ext cx="685800" cy="0"/>
            </a:xfrm>
            <a:prstGeom prst="straightConnector1">
              <a:avLst/>
            </a:prstGeom>
            <a:ln>
              <a:headEnd type="none" w="med" len="med"/>
              <a:tailEnd type="triangle"/>
            </a:ln>
            <a:ex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Arrow Connector 50"/>
            <p:cNvCxnSpPr/>
            <p:nvPr/>
          </p:nvCxnSpPr>
          <p:spPr bwMode="auto">
            <a:xfrm>
              <a:off x="4148708" y="20413338"/>
              <a:ext cx="609600" cy="0"/>
            </a:xfrm>
            <a:prstGeom prst="straightConnector1">
              <a:avLst/>
            </a:prstGeom>
            <a:ln>
              <a:headEnd type="none" w="med" len="med"/>
              <a:tailEnd type="triangle"/>
            </a:ln>
            <a:ex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Arrow Connector 51"/>
            <p:cNvCxnSpPr/>
            <p:nvPr/>
          </p:nvCxnSpPr>
          <p:spPr bwMode="auto">
            <a:xfrm flipV="1">
              <a:off x="5598064" y="20411479"/>
              <a:ext cx="702968" cy="5576"/>
            </a:xfrm>
            <a:prstGeom prst="straightConnector1">
              <a:avLst/>
            </a:prstGeom>
            <a:ln>
              <a:headEnd type="none" w="med" len="med"/>
              <a:tailEnd type="triangle"/>
            </a:ln>
            <a:ex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55" name="Straight Arrow Connector 54"/>
          <p:cNvCxnSpPr/>
          <p:nvPr/>
        </p:nvCxnSpPr>
        <p:spPr bwMode="auto">
          <a:xfrm>
            <a:off x="9517718" y="19009759"/>
            <a:ext cx="591351" cy="0"/>
          </a:xfrm>
          <a:prstGeom prst="straightConnector1">
            <a:avLst/>
          </a:prstGeom>
          <a:ln>
            <a:headEnd type="none" w="med" len="med"/>
            <a:tailEnd type="triangle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8215570" y="18052447"/>
            <a:ext cx="3156318" cy="1855872"/>
            <a:chOff x="6770618" y="19380124"/>
            <a:chExt cx="5726182" cy="3102267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8582" y="20046714"/>
              <a:ext cx="4741609" cy="1835584"/>
            </a:xfrm>
            <a:prstGeom prst="rect">
              <a:avLst/>
            </a:prstGeom>
          </p:spPr>
        </p:pic>
        <p:cxnSp>
          <p:nvCxnSpPr>
            <p:cNvPr id="54" name="Straight Arrow Connector 53"/>
            <p:cNvCxnSpPr/>
            <p:nvPr/>
          </p:nvCxnSpPr>
          <p:spPr bwMode="auto">
            <a:xfrm>
              <a:off x="6770618" y="20931447"/>
              <a:ext cx="838200" cy="0"/>
            </a:xfrm>
            <a:prstGeom prst="straightConnector1">
              <a:avLst/>
            </a:prstGeom>
            <a:ln>
              <a:headEnd type="none" w="med" len="med"/>
              <a:tailEnd type="triangle"/>
            </a:ln>
            <a:ex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/>
            <p:nvPr/>
          </p:nvCxnSpPr>
          <p:spPr bwMode="auto">
            <a:xfrm>
              <a:off x="11658600" y="20931447"/>
              <a:ext cx="838200" cy="0"/>
            </a:xfrm>
            <a:prstGeom prst="straightConnector1">
              <a:avLst/>
            </a:prstGeom>
            <a:ln>
              <a:headEnd type="none" w="med" len="med"/>
              <a:tailEnd type="triangle"/>
            </a:ln>
            <a:ex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 bwMode="auto">
            <a:xfrm flipV="1">
              <a:off x="8534399" y="19380124"/>
              <a:ext cx="0" cy="917791"/>
            </a:xfrm>
            <a:prstGeom prst="straightConnector1">
              <a:avLst/>
            </a:prstGeom>
            <a:ln>
              <a:headEnd type="none" w="med" len="med"/>
              <a:tailEnd type="triangle"/>
            </a:ln>
            <a:ex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 bwMode="auto">
            <a:xfrm flipV="1">
              <a:off x="10744200" y="21564600"/>
              <a:ext cx="0" cy="917791"/>
            </a:xfrm>
            <a:prstGeom prst="straightConnector1">
              <a:avLst/>
            </a:prstGeom>
            <a:ln>
              <a:headEnd type="none" w="med" len="med"/>
              <a:tailEnd type="triangle"/>
            </a:ln>
            <a:ex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3" name="Rectangle 164"/>
          <p:cNvSpPr>
            <a:spLocks noChangeArrowheads="1"/>
          </p:cNvSpPr>
          <p:nvPr/>
        </p:nvSpPr>
        <p:spPr bwMode="auto">
          <a:xfrm>
            <a:off x="29717594" y="21719034"/>
            <a:ext cx="13458173" cy="1040862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Conclusion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9789756" y="19596817"/>
            <a:ext cx="1286933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endParaRPr lang="en-US" sz="32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32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32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32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32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32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9639210" y="22871308"/>
            <a:ext cx="1344083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overall heat transfer coefficients of a double-pipe, shell-and-tube, and plate heat exchanger were compared using the LMTD method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plate heat exchanger had the highest overall heat transfer coefficient 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average heat transfer convection coefficients were compared using the Wilson Plot method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Plate Exchanger had higher values than the Double-Pipe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plate heat exchanger would be the best option to heat the fluid, as described in the design problem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Dimensions: W = 1.039 m   D = 0.221 m   ʎ = 0.02 m   </a:t>
            </a:r>
            <a:r>
              <a:rPr lang="en-US" sz="28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2800" b="0" baseline="-25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plate</a:t>
            </a: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0.723 m  N = 5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 Stream: T</a:t>
            </a:r>
            <a:r>
              <a:rPr lang="en-US" sz="2800" b="0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</a:t>
            </a: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56 ºC    </a:t>
            </a:r>
            <a:r>
              <a:rPr lang="en-US" sz="28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b="0" baseline="-25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</a:t>
            </a: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3.75 kg/s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4765937" y="23876836"/>
            <a:ext cx="726551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1. 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comparison of the overall heat coefficient of each heat exchanger </a:t>
            </a:r>
            <a:r>
              <a:rPr lang="en-US" sz="2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Double-Pipe</a:t>
            </a:r>
          </a:p>
          <a:p>
            <a:r>
              <a:rPr lang="en-US" sz="2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Shell-and-Tube and </a:t>
            </a:r>
            <a:r>
              <a:rPr lang="en-US" sz="2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Plate. The Plate Heat Exchanger has the highest overall heat transfer coefficient (U). For co-current patterns, the percent difference is 54.9% for Double-Pipe and 86.6% for Shell-and-Tube. For counter-current patterns, the percent difference is 44.7% for Double-Pipe and</a:t>
            </a:r>
          </a:p>
          <a:p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89.4% for Shell-and-Tube. The stars represent statistically significant data.</a:t>
            </a:r>
            <a:endParaRPr lang="en-US" sz="25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2" name="Chart 71">
            <a:extLst>
              <a:ext uri="{FF2B5EF4-FFF2-40B4-BE49-F238E27FC236}">
                <a16:creationId xmlns:a16="http://schemas.microsoft.com/office/drawing/2014/main" id="{00000000-0008-0000-0000-00000D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6499991"/>
              </p:ext>
            </p:extLst>
          </p:nvPr>
        </p:nvGraphicFramePr>
        <p:xfrm>
          <a:off x="15206438" y="12314931"/>
          <a:ext cx="6561183" cy="56878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73" name="TextBox 72"/>
          <p:cNvSpPr txBox="1"/>
          <p:nvPr/>
        </p:nvSpPr>
        <p:spPr>
          <a:xfrm>
            <a:off x="14896789" y="7586182"/>
            <a:ext cx="8330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4857020" y="12785875"/>
            <a:ext cx="833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</a:t>
            </a:r>
          </a:p>
        </p:txBody>
      </p:sp>
      <p:graphicFrame>
        <p:nvGraphicFramePr>
          <p:cNvPr id="79" name="Chart 78">
            <a:extLst>
              <a:ext uri="{FF2B5EF4-FFF2-40B4-BE49-F238E27FC236}">
                <a16:creationId xmlns:a16="http://schemas.microsoft.com/office/drawing/2014/main" id="{00000000-0008-0000-0000-000006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0688275"/>
              </p:ext>
            </p:extLst>
          </p:nvPr>
        </p:nvGraphicFramePr>
        <p:xfrm>
          <a:off x="15175934" y="17838610"/>
          <a:ext cx="6643783" cy="56525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80" name="TextBox 79"/>
          <p:cNvSpPr txBox="1"/>
          <p:nvPr/>
        </p:nvSpPr>
        <p:spPr>
          <a:xfrm>
            <a:off x="14967308" y="17983540"/>
            <a:ext cx="583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</a:t>
            </a:r>
          </a:p>
        </p:txBody>
      </p:sp>
      <p:sp>
        <p:nvSpPr>
          <p:cNvPr id="2053" name="Arrow: Right 2052"/>
          <p:cNvSpPr/>
          <p:nvPr/>
        </p:nvSpPr>
        <p:spPr bwMode="auto">
          <a:xfrm>
            <a:off x="8841299" y="21843052"/>
            <a:ext cx="914400" cy="448056"/>
          </a:xfrm>
          <a:prstGeom prst="rightArrow">
            <a:avLst>
              <a:gd name="adj1" fmla="val 50000"/>
              <a:gd name="adj2" fmla="val 55442"/>
            </a:avLst>
          </a:prstGeom>
          <a:solidFill>
            <a:schemeClr val="tx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91" name="Arrow: Right 90"/>
          <p:cNvSpPr/>
          <p:nvPr/>
        </p:nvSpPr>
        <p:spPr bwMode="auto">
          <a:xfrm>
            <a:off x="9496058" y="23403160"/>
            <a:ext cx="914400" cy="457200"/>
          </a:xfrm>
          <a:prstGeom prst="rightArrow">
            <a:avLst>
              <a:gd name="adj1" fmla="val 50000"/>
              <a:gd name="adj2" fmla="val 52667"/>
            </a:avLst>
          </a:prstGeom>
          <a:solidFill>
            <a:schemeClr val="tx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grpSp>
        <p:nvGrpSpPr>
          <p:cNvPr id="2054" name="Group 2053"/>
          <p:cNvGrpSpPr/>
          <p:nvPr/>
        </p:nvGrpSpPr>
        <p:grpSpPr>
          <a:xfrm>
            <a:off x="10712247" y="20734651"/>
            <a:ext cx="2297876" cy="3380951"/>
            <a:chOff x="10712247" y="20734651"/>
            <a:chExt cx="2297876" cy="3380951"/>
          </a:xfrm>
        </p:grpSpPr>
        <p:pic>
          <p:nvPicPr>
            <p:cNvPr id="1026" name="Picture 2" descr="https://documents.lucidchart.com/documents/b1b1ddfe-08ab-48bb-b484-defb6a39bbfe/pages/0_0?a=140&amp;x=141&amp;y=72&amp;w=418&amp;h=616&amp;store=1&amp;accept=image%2F*&amp;auth=LCA%20cc5a1c316a98a64812840f581e6d0398f32284ae-ts%3D1493238037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0" b="95779" l="1914" r="100000">
                          <a14:foregroundMark x1="20813" y1="43506" x2="20813" y2="43506"/>
                          <a14:foregroundMark x1="23445" y1="23052" x2="23445" y2="23052"/>
                          <a14:foregroundMark x1="39952" y1="20455" x2="39952" y2="20455"/>
                          <a14:foregroundMark x1="69856" y1="71916" x2="69856" y2="71916"/>
                          <a14:foregroundMark x1="73923" y1="66071" x2="73923" y2="66071"/>
                          <a14:foregroundMark x1="54067" y1="67857" x2="54067" y2="67857"/>
                          <a14:foregroundMark x1="73923" y1="66558" x2="73923" y2="66558"/>
                          <a14:foregroundMark x1="73923" y1="87338" x2="73923" y2="87338"/>
                          <a14:foregroundMark x1="54785" y1="62825" x2="54785" y2="62825"/>
                          <a14:foregroundMark x1="34689" y1="58766" x2="34689" y2="58766"/>
                          <a14:foregroundMark x1="22010" y1="53896" x2="22010" y2="53896"/>
                          <a14:foregroundMark x1="49282" y1="52110" x2="49282" y2="52110"/>
                          <a14:foregroundMark x1="42105" y1="49351" x2="42105" y2="49351"/>
                          <a14:foregroundMark x1="55263" y1="37987" x2="55263" y2="37987"/>
                          <a14:foregroundMark x1="42584" y1="27110" x2="42584" y2="27110"/>
                          <a14:foregroundMark x1="54067" y1="27110" x2="54067" y2="2711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12247" y="20734651"/>
              <a:ext cx="2297876" cy="33809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2" name="Arrow: Right 91"/>
            <p:cNvSpPr/>
            <p:nvPr/>
          </p:nvSpPr>
          <p:spPr bwMode="auto">
            <a:xfrm rot="10800000">
              <a:off x="11919692" y="23344328"/>
              <a:ext cx="914400" cy="478839"/>
            </a:xfrm>
            <a:prstGeom prst="rightArrow">
              <a:avLst/>
            </a:prstGeom>
            <a:solidFill>
              <a:schemeClr val="tx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93" name="Arrow: Right 92"/>
            <p:cNvSpPr/>
            <p:nvPr/>
          </p:nvSpPr>
          <p:spPr bwMode="auto">
            <a:xfrm rot="10800000">
              <a:off x="11236609" y="21793200"/>
              <a:ext cx="914400" cy="49258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tx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</p:grpSp>
      <p:grpSp>
        <p:nvGrpSpPr>
          <p:cNvPr id="2056" name="Group 2055"/>
          <p:cNvGrpSpPr/>
          <p:nvPr/>
        </p:nvGrpSpPr>
        <p:grpSpPr>
          <a:xfrm>
            <a:off x="32638054" y="14212547"/>
            <a:ext cx="7141506" cy="2609503"/>
            <a:chOff x="32638054" y="14212547"/>
            <a:chExt cx="7141506" cy="2609503"/>
          </a:xfrm>
        </p:grpSpPr>
        <p:grpSp>
          <p:nvGrpSpPr>
            <p:cNvPr id="2051" name="Group 2050"/>
            <p:cNvGrpSpPr/>
            <p:nvPr/>
          </p:nvGrpSpPr>
          <p:grpSpPr>
            <a:xfrm>
              <a:off x="32638054" y="14269968"/>
              <a:ext cx="7141506" cy="2552082"/>
              <a:chOff x="32660612" y="14315286"/>
              <a:chExt cx="7002040" cy="2811457"/>
            </a:xfrm>
          </p:grpSpPr>
          <p:pic>
            <p:nvPicPr>
              <p:cNvPr id="2048" name="Picture 2047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4097049" y="16357302"/>
                <a:ext cx="688908" cy="304826"/>
              </a:xfrm>
              <a:prstGeom prst="rect">
                <a:avLst/>
              </a:prstGeom>
            </p:spPr>
          </p:pic>
          <p:pic>
            <p:nvPicPr>
              <p:cNvPr id="82" name="Picture 81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7758766" y="14406561"/>
                <a:ext cx="688908" cy="304826"/>
              </a:xfrm>
              <a:prstGeom prst="rect">
                <a:avLst/>
              </a:prstGeom>
            </p:spPr>
          </p:pic>
          <p:pic>
            <p:nvPicPr>
              <p:cNvPr id="84" name="Picture 83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 rot="10800000">
                <a:off x="33940564" y="15465192"/>
                <a:ext cx="688908" cy="304826"/>
              </a:xfrm>
              <a:prstGeom prst="rect">
                <a:avLst/>
              </a:prstGeom>
            </p:spPr>
          </p:pic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 rot="10800000">
                <a:off x="37635517" y="15226951"/>
                <a:ext cx="688908" cy="304826"/>
              </a:xfrm>
              <a:prstGeom prst="rect">
                <a:avLst/>
              </a:prstGeom>
            </p:spPr>
          </p:pic>
          <p:sp>
            <p:nvSpPr>
              <p:cNvPr id="2049" name="TextBox 2048"/>
              <p:cNvSpPr txBox="1"/>
              <p:nvPr/>
            </p:nvSpPr>
            <p:spPr>
              <a:xfrm>
                <a:off x="33223200" y="16357302"/>
                <a:ext cx="87384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20 ºC</a:t>
                </a:r>
              </a:p>
              <a:p>
                <a:r>
                  <a:rPr lang="en-US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 kg/s</a:t>
                </a: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38321581" y="14315286"/>
                <a:ext cx="87384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50 ºC</a:t>
                </a: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38324423" y="15199139"/>
                <a:ext cx="1338229" cy="847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80 ºC</a:t>
                </a:r>
              </a:p>
              <a:p>
                <a:r>
                  <a:rPr lang="en-US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m=? kg/s</a:t>
                </a: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32660612" y="15433972"/>
                <a:ext cx="1340303" cy="4746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2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22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</a:t>
                </a:r>
                <a:r>
                  <a:rPr lang="en-US" sz="2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=?</a:t>
                </a:r>
              </a:p>
            </p:txBody>
          </p:sp>
        </p:grpSp>
        <p:grpSp>
          <p:nvGrpSpPr>
            <p:cNvPr id="95" name="Group 94"/>
            <p:cNvGrpSpPr/>
            <p:nvPr/>
          </p:nvGrpSpPr>
          <p:grpSpPr>
            <a:xfrm rot="5400000">
              <a:off x="35123591" y="13671009"/>
              <a:ext cx="2297876" cy="3380951"/>
              <a:chOff x="10712247" y="20734651"/>
              <a:chExt cx="2297876" cy="3380951"/>
            </a:xfrm>
          </p:grpSpPr>
          <p:pic>
            <p:nvPicPr>
              <p:cNvPr id="96" name="Picture 2" descr="https://documents.lucidchart.com/documents/b1b1ddfe-08ab-48bb-b484-defb6a39bbfe/pages/0_0?a=140&amp;x=141&amp;y=72&amp;w=418&amp;h=616&amp;store=1&amp;accept=image%2F*&amp;auth=LCA%20cc5a1c316a98a64812840f581e6d0398f32284ae-ts%3D1493238037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0" b="95779" l="1914" r="100000">
                            <a14:foregroundMark x1="20813" y1="43506" x2="20813" y2="43506"/>
                            <a14:foregroundMark x1="23445" y1="23052" x2="23445" y2="23052"/>
                            <a14:foregroundMark x1="39952" y1="20455" x2="39952" y2="20455"/>
                            <a14:foregroundMark x1="69856" y1="71916" x2="69856" y2="71916"/>
                            <a14:foregroundMark x1="73923" y1="66071" x2="73923" y2="66071"/>
                            <a14:foregroundMark x1="54067" y1="67857" x2="54067" y2="67857"/>
                            <a14:foregroundMark x1="73923" y1="66558" x2="73923" y2="66558"/>
                            <a14:foregroundMark x1="73923" y1="87338" x2="73923" y2="87338"/>
                            <a14:foregroundMark x1="54785" y1="62825" x2="54785" y2="62825"/>
                            <a14:foregroundMark x1="34689" y1="58766" x2="34689" y2="58766"/>
                            <a14:foregroundMark x1="22010" y1="53896" x2="22010" y2="53896"/>
                            <a14:foregroundMark x1="49282" y1="52110" x2="49282" y2="52110"/>
                            <a14:foregroundMark x1="42105" y1="49351" x2="42105" y2="49351"/>
                            <a14:foregroundMark x1="55263" y1="37987" x2="55263" y2="37987"/>
                            <a14:foregroundMark x1="42584" y1="27110" x2="42584" y2="27110"/>
                            <a14:foregroundMark x1="54067" y1="27110" x2="54067" y2="2711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12247" y="20734651"/>
                <a:ext cx="2297876" cy="338095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7" name="Arrow: Right 96"/>
              <p:cNvSpPr/>
              <p:nvPr/>
            </p:nvSpPr>
            <p:spPr bwMode="auto">
              <a:xfrm rot="10800000">
                <a:off x="11919692" y="23344328"/>
                <a:ext cx="914400" cy="478839"/>
              </a:xfrm>
              <a:prstGeom prst="rightArrow">
                <a:avLst/>
              </a:prstGeom>
              <a:solidFill>
                <a:schemeClr val="tx2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none" lIns="137160" tIns="68580" rIns="137160" bIns="6858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3762375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4300" b="1" i="0" u="none" strike="noStrike" cap="none" normalizeH="0" baseline="0">
                  <a:ln>
                    <a:noFill/>
                  </a:ln>
                  <a:solidFill>
                    <a:srgbClr val="FF9900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98" name="Arrow: Right 97"/>
              <p:cNvSpPr/>
              <p:nvPr/>
            </p:nvSpPr>
            <p:spPr bwMode="auto">
              <a:xfrm rot="10800000">
                <a:off x="11236609" y="21793200"/>
                <a:ext cx="914400" cy="492580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chemeClr val="tx2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none" lIns="137160" tIns="68580" rIns="137160" bIns="6858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3762375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4300" b="1" i="0" u="none" strike="noStrike" cap="none" normalizeH="0" baseline="0">
                  <a:ln>
                    <a:noFill/>
                  </a:ln>
                  <a:solidFill>
                    <a:srgbClr val="FF9900"/>
                  </a:solidFill>
                  <a:effectLst/>
                  <a:latin typeface="Arial" pitchFamily="34" charset="0"/>
                </a:endParaRPr>
              </a:p>
            </p:txBody>
          </p:sp>
        </p:grpSp>
      </p:grpSp>
      <p:graphicFrame>
        <p:nvGraphicFramePr>
          <p:cNvPr id="100" name="Chart 99">
            <a:extLst>
              <a:ext uri="{FF2B5EF4-FFF2-40B4-BE49-F238E27FC236}">
                <a16:creationId xmlns:a16="http://schemas.microsoft.com/office/drawing/2014/main" id="{00000000-0008-0000-0000-000007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90403"/>
              </p:ext>
            </p:extLst>
          </p:nvPr>
        </p:nvGraphicFramePr>
        <p:xfrm>
          <a:off x="14788434" y="28148945"/>
          <a:ext cx="8833566" cy="4804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101" name="Rectangle 100"/>
          <p:cNvSpPr/>
          <p:nvPr/>
        </p:nvSpPr>
        <p:spPr>
          <a:xfrm>
            <a:off x="23878992" y="28574085"/>
            <a:ext cx="4932023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3. 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Wilson Plot of the Plate Heat Exchanger for both co-current and counter-current flow patterns. Using the slope and intercept of each trendline, the values of “h” were extracted for the hot and cold streams. </a:t>
            </a:r>
            <a:endParaRPr lang="en-US" sz="25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5" name="Chart 104">
            <a:extLst>
              <a:ext uri="{FF2B5EF4-FFF2-40B4-BE49-F238E27FC236}">
                <a16:creationId xmlns:a16="http://schemas.microsoft.com/office/drawing/2014/main" id="{00000000-0008-0000-0000-00000A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1182533"/>
              </p:ext>
            </p:extLst>
          </p:nvPr>
        </p:nvGraphicFramePr>
        <p:xfrm>
          <a:off x="15207656" y="7274907"/>
          <a:ext cx="6629166" cy="576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2055" name="TextBox 2054"/>
          <p:cNvSpPr txBox="1"/>
          <p:nvPr/>
        </p:nvSpPr>
        <p:spPr>
          <a:xfrm>
            <a:off x="29808732" y="14722949"/>
            <a:ext cx="26321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the Heat Exchanger: </a:t>
            </a:r>
          </a:p>
          <a:p>
            <a:endPara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ʎ=? W=? L=? D =? </a:t>
            </a:r>
          </a:p>
        </p:txBody>
      </p:sp>
      <p:sp>
        <p:nvSpPr>
          <p:cNvPr id="5" name="Star: 5 Points 4"/>
          <p:cNvSpPr/>
          <p:nvPr/>
        </p:nvSpPr>
        <p:spPr bwMode="auto">
          <a:xfrm>
            <a:off x="16899198" y="9772176"/>
            <a:ext cx="304800" cy="288151"/>
          </a:xfrm>
          <a:prstGeom prst="star5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76" name="Star: 5 Points 75"/>
          <p:cNvSpPr/>
          <p:nvPr/>
        </p:nvSpPr>
        <p:spPr bwMode="auto">
          <a:xfrm>
            <a:off x="18584199" y="9505665"/>
            <a:ext cx="304800" cy="304800"/>
          </a:xfrm>
          <a:prstGeom prst="star5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81" name="Star: 5 Points 80"/>
          <p:cNvSpPr/>
          <p:nvPr/>
        </p:nvSpPr>
        <p:spPr bwMode="auto">
          <a:xfrm>
            <a:off x="20421600" y="9299951"/>
            <a:ext cx="304800" cy="304800"/>
          </a:xfrm>
          <a:prstGeom prst="star5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83" name="Star: 5 Points 82"/>
          <p:cNvSpPr/>
          <p:nvPr/>
        </p:nvSpPr>
        <p:spPr bwMode="auto">
          <a:xfrm>
            <a:off x="18584199" y="18730810"/>
            <a:ext cx="304800" cy="304800"/>
          </a:xfrm>
          <a:prstGeom prst="star5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89" name="Star: 5 Points 88"/>
          <p:cNvSpPr/>
          <p:nvPr/>
        </p:nvSpPr>
        <p:spPr bwMode="auto">
          <a:xfrm>
            <a:off x="20421600" y="18426010"/>
            <a:ext cx="304800" cy="304800"/>
          </a:xfrm>
          <a:prstGeom prst="star5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2638054" y="17747497"/>
            <a:ext cx="7443146" cy="699548"/>
          </a:xfrm>
          <a:prstGeom prst="rect">
            <a:avLst/>
          </a:prstGeom>
          <a:noFill/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0" i="0" u="none" strike="noStrike" cap="none" normalizeH="0" baseline="0" dirty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90" name="Rectangle 89"/>
          <p:cNvSpPr/>
          <p:nvPr/>
        </p:nvSpPr>
        <p:spPr bwMode="auto">
          <a:xfrm>
            <a:off x="32638054" y="19400967"/>
            <a:ext cx="7443146" cy="699548"/>
          </a:xfrm>
          <a:prstGeom prst="rect">
            <a:avLst/>
          </a:prstGeom>
          <a:noFill/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0" i="0" u="none" strike="noStrike" cap="none" normalizeH="0" baseline="0" dirty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94" name="Rectangle 93"/>
          <p:cNvSpPr/>
          <p:nvPr/>
        </p:nvSpPr>
        <p:spPr bwMode="auto">
          <a:xfrm>
            <a:off x="32638054" y="20664881"/>
            <a:ext cx="7443146" cy="699548"/>
          </a:xfrm>
          <a:prstGeom prst="rect">
            <a:avLst/>
          </a:prstGeom>
          <a:noFill/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0" i="0" u="none" strike="noStrike" cap="none" normalizeH="0" baseline="0" dirty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99" name="Chart 98">
            <a:extLst>
              <a:ext uri="{FF2B5EF4-FFF2-40B4-BE49-F238E27FC236}">
                <a16:creationId xmlns:a16="http://schemas.microsoft.com/office/drawing/2014/main" id="{00000000-0008-0000-0000-000009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8743009"/>
              </p:ext>
            </p:extLst>
          </p:nvPr>
        </p:nvGraphicFramePr>
        <p:xfrm>
          <a:off x="22726294" y="7315200"/>
          <a:ext cx="5910183" cy="5470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graphicFrame>
        <p:nvGraphicFramePr>
          <p:cNvPr id="102" name="Chart 101">
            <a:extLst>
              <a:ext uri="{FF2B5EF4-FFF2-40B4-BE49-F238E27FC236}">
                <a16:creationId xmlns:a16="http://schemas.microsoft.com/office/drawing/2014/main" id="{00000000-0008-0000-0000-000010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7779153"/>
              </p:ext>
            </p:extLst>
          </p:nvPr>
        </p:nvGraphicFramePr>
        <p:xfrm>
          <a:off x="22726295" y="13041251"/>
          <a:ext cx="6084720" cy="4560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graphicFrame>
        <p:nvGraphicFramePr>
          <p:cNvPr id="103" name="Chart 102">
            <a:extLst>
              <a:ext uri="{FF2B5EF4-FFF2-40B4-BE49-F238E27FC236}">
                <a16:creationId xmlns:a16="http://schemas.microsoft.com/office/drawing/2014/main" id="{00000000-0008-0000-0000-000011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4802562"/>
              </p:ext>
            </p:extLst>
          </p:nvPr>
        </p:nvGraphicFramePr>
        <p:xfrm>
          <a:off x="22726295" y="18079654"/>
          <a:ext cx="6991298" cy="50923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sp>
        <p:nvSpPr>
          <p:cNvPr id="106" name="Rectangle 105"/>
          <p:cNvSpPr/>
          <p:nvPr/>
        </p:nvSpPr>
        <p:spPr>
          <a:xfrm>
            <a:off x="22649917" y="24050514"/>
            <a:ext cx="582450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2. 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comparison of the convective heat transfer coefficients of the hot and cold water for </a:t>
            </a:r>
            <a:r>
              <a:rPr lang="en-US" sz="2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Double-Pipe </a:t>
            </a:r>
            <a:r>
              <a:rPr lang="en-US" sz="2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Shell-and-Tube and </a:t>
            </a:r>
            <a:r>
              <a:rPr lang="en-US" sz="2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Plate. The Shell-and-Tube Exchanger had both the highest value of </a:t>
            </a:r>
            <a:r>
              <a:rPr lang="en-US" sz="25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500" b="0" baseline="-25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the lowest value of </a:t>
            </a:r>
            <a:r>
              <a:rPr lang="en-US" sz="25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500" b="0" baseline="-25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cold</a:t>
            </a:r>
            <a:r>
              <a:rPr lang="en-US" sz="25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The Plate Exchanger has higher coefficient values than the Double-Pipe Exchanger. </a:t>
            </a:r>
            <a:endParaRPr lang="en-US" sz="25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22192396" y="12907468"/>
            <a:ext cx="915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22109614" y="7616960"/>
            <a:ext cx="833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2346169" y="17964345"/>
            <a:ext cx="833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14788434" y="7315200"/>
            <a:ext cx="7157166" cy="20582149"/>
          </a:xfrm>
          <a:prstGeom prst="rect">
            <a:avLst/>
          </a:prstGeom>
          <a:noFill/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111" name="Rectangle 110"/>
          <p:cNvSpPr/>
          <p:nvPr/>
        </p:nvSpPr>
        <p:spPr bwMode="auto">
          <a:xfrm>
            <a:off x="22213658" y="7315200"/>
            <a:ext cx="6768505" cy="20582149"/>
          </a:xfrm>
          <a:prstGeom prst="rect">
            <a:avLst/>
          </a:prstGeom>
          <a:noFill/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14788433" y="28148945"/>
            <a:ext cx="14161249" cy="4617055"/>
          </a:xfrm>
          <a:prstGeom prst="rect">
            <a:avLst/>
          </a:prstGeom>
          <a:noFill/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10293</TotalTime>
  <Words>1027</Words>
  <Application>Microsoft Office PowerPoint</Application>
  <PresentationFormat>Custom</PresentationFormat>
  <Paragraphs>126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ＭＳ Ｐゴシック</vt:lpstr>
      <vt:lpstr>Arial</vt:lpstr>
      <vt:lpstr>Cambria Math</vt:lpstr>
      <vt:lpstr>Times New Roman</vt:lpstr>
      <vt:lpstr>Wingdings</vt:lpstr>
      <vt:lpstr>Default Design</vt:lpstr>
      <vt:lpstr>Comparison of Heat Exchangers Double-Plate, Shell-and-Tube, &amp; Plate  Trevor Campbell, Thomas Higgins, Jaclyn Kinson Department of Chemical Engineering,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Jacky Kinson</cp:lastModifiedBy>
  <cp:revision>420</cp:revision>
  <cp:lastPrinted>2014-02-24T14:53:09Z</cp:lastPrinted>
  <dcterms:created xsi:type="dcterms:W3CDTF">2004-07-26T21:45:23Z</dcterms:created>
  <dcterms:modified xsi:type="dcterms:W3CDTF">2017-05-03T18:22:29Z</dcterms:modified>
  <cp:category>science research poster</cp:category>
</cp:coreProperties>
</file>