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313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627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29936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250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6563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59873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3186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6500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81B2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8" d="100"/>
          <a:sy n="18" d="100"/>
        </p:scale>
        <p:origin x="1320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7FC67A-ABBE-4756-BC3F-D8A4AD0AB526}" type="datetimeFigureOut">
              <a:rPr lang="en-US" smtClean="0"/>
              <a:t>5/2/2017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757295-7D40-48AA-9F1B-9B20F5549F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22703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686627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1pPr>
    <a:lvl2pPr marL="1843313" algn="l" defTabSz="3686627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2pPr>
    <a:lvl3pPr marL="3686627" algn="l" defTabSz="3686627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3pPr>
    <a:lvl4pPr marL="5529936" algn="l" defTabSz="3686627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4pPr>
    <a:lvl5pPr marL="7373250" algn="l" defTabSz="3686627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5pPr>
    <a:lvl6pPr marL="9216563" algn="l" defTabSz="3686627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6pPr>
    <a:lvl7pPr marL="11059873" algn="l" defTabSz="3686627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7pPr>
    <a:lvl8pPr marL="12903186" algn="l" defTabSz="3686627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8pPr>
    <a:lvl9pPr marL="14746500" algn="l" defTabSz="3686627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18561216"/>
            <a:ext cx="43891200" cy="14357184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48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43891200" cy="18561216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480"/>
          </a:p>
        </p:txBody>
      </p:sp>
      <p:sp>
        <p:nvSpPr>
          <p:cNvPr id="13" name="Rectangle 12"/>
          <p:cNvSpPr/>
          <p:nvPr/>
        </p:nvSpPr>
        <p:spPr>
          <a:xfrm>
            <a:off x="0" y="12731093"/>
            <a:ext cx="43891200" cy="109728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480"/>
          </a:p>
        </p:txBody>
      </p:sp>
      <p:sp>
        <p:nvSpPr>
          <p:cNvPr id="14" name="Oval 13"/>
          <p:cNvSpPr/>
          <p:nvPr/>
        </p:nvSpPr>
        <p:spPr>
          <a:xfrm>
            <a:off x="0" y="7680960"/>
            <a:ext cx="43891200" cy="2450592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48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74221" y="24252228"/>
            <a:ext cx="27057647" cy="4234171"/>
          </a:xfrm>
        </p:spPr>
        <p:txBody>
          <a:bodyPr>
            <a:normAutofit/>
          </a:bodyPr>
          <a:lstStyle>
            <a:lvl1pPr marL="0" indent="0" algn="l">
              <a:buNone/>
              <a:defRPr sz="7920">
                <a:solidFill>
                  <a:schemeClr val="tx2"/>
                </a:solidFill>
              </a:defRPr>
            </a:lvl1pPr>
            <a:lvl2pPr marL="16460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2921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49381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65842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823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98763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1522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31684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D1CE-97EE-433C-8AC1-03AF613B514F}" type="datetimeFigureOut">
              <a:rPr lang="en-US" smtClean="0"/>
              <a:t>5/2/2017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2652-7980-41AF-9BEB-10404694CAC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24394" y="15034994"/>
            <a:ext cx="34441686" cy="8607202"/>
          </a:xfrm>
          <a:effectLst/>
        </p:spPr>
        <p:txBody>
          <a:bodyPr>
            <a:noAutofit/>
          </a:bodyPr>
          <a:lstStyle>
            <a:lvl1pPr marL="2304472" indent="-1646053" algn="l">
              <a:defRPr sz="1944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3216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D1CE-97EE-433C-8AC1-03AF613B514F}" type="datetimeFigureOut">
              <a:rPr lang="en-US" smtClean="0"/>
              <a:t>5/2/2017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2652-7980-41AF-9BEB-10404694CAC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5486400" y="3511296"/>
            <a:ext cx="30723840" cy="166786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867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18561216"/>
            <a:ext cx="43891200" cy="14357184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48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3891200" cy="18561216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480"/>
          </a:p>
        </p:txBody>
      </p:sp>
      <p:sp>
        <p:nvSpPr>
          <p:cNvPr id="9" name="Rectangle 8"/>
          <p:cNvSpPr/>
          <p:nvPr/>
        </p:nvSpPr>
        <p:spPr>
          <a:xfrm>
            <a:off x="0" y="12731093"/>
            <a:ext cx="43891200" cy="109728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480"/>
          </a:p>
        </p:txBody>
      </p:sp>
      <p:sp>
        <p:nvSpPr>
          <p:cNvPr id="10" name="Oval 9"/>
          <p:cNvSpPr/>
          <p:nvPr/>
        </p:nvSpPr>
        <p:spPr>
          <a:xfrm>
            <a:off x="0" y="7680960"/>
            <a:ext cx="43891200" cy="2450592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48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59343" y="10428710"/>
            <a:ext cx="28639998" cy="11632061"/>
          </a:xfrm>
          <a:effectLst/>
        </p:spPr>
        <p:txBody>
          <a:bodyPr anchor="b"/>
          <a:lstStyle>
            <a:lvl1pPr algn="r">
              <a:defRPr sz="1656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07704" y="22116053"/>
            <a:ext cx="28658372" cy="4010208"/>
          </a:xfrm>
        </p:spPr>
        <p:txBody>
          <a:bodyPr anchor="t"/>
          <a:lstStyle>
            <a:lvl1pPr marL="0" indent="0" algn="r">
              <a:buNone/>
              <a:defRPr sz="7200">
                <a:solidFill>
                  <a:schemeClr val="tx2"/>
                </a:solidFill>
              </a:defRPr>
            </a:lvl1pPr>
            <a:lvl2pPr marL="1646053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2pPr>
            <a:lvl3pPr marL="3292103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3pPr>
            <a:lvl4pPr marL="4938156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4pPr>
            <a:lvl5pPr marL="6584206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5pPr>
            <a:lvl6pPr marL="8230259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6pPr>
            <a:lvl7pPr marL="9876308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7pPr>
            <a:lvl8pPr marL="11522362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8pPr>
            <a:lvl9pPr marL="13168415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D1CE-97EE-433C-8AC1-03AF613B514F}" type="datetimeFigureOut">
              <a:rPr lang="en-US" smtClean="0"/>
              <a:t>5/2/2017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2652-7980-41AF-9BEB-10404694CA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903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D1CE-97EE-433C-8AC1-03AF613B514F}" type="datetimeFigureOut">
              <a:rPr lang="en-US" smtClean="0"/>
              <a:t>5/2/2017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2652-7980-41AF-9BEB-10404694CAC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5486397" y="3511291"/>
            <a:ext cx="16064179" cy="166786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22296730" y="3511296"/>
            <a:ext cx="16064179" cy="166786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0015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86400" y="3511296"/>
            <a:ext cx="16064179" cy="3070858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864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1646053" indent="0">
              <a:buNone/>
              <a:defRPr sz="7200" b="1"/>
            </a:lvl2pPr>
            <a:lvl3pPr marL="3292103" indent="0">
              <a:buNone/>
              <a:defRPr sz="6480" b="1"/>
            </a:lvl3pPr>
            <a:lvl4pPr marL="4938156" indent="0">
              <a:buNone/>
              <a:defRPr sz="5760" b="1"/>
            </a:lvl4pPr>
            <a:lvl5pPr marL="6584206" indent="0">
              <a:buNone/>
              <a:defRPr sz="5760" b="1"/>
            </a:lvl5pPr>
            <a:lvl6pPr marL="8230259" indent="0">
              <a:buNone/>
              <a:defRPr sz="5760" b="1"/>
            </a:lvl6pPr>
            <a:lvl7pPr marL="9876308" indent="0">
              <a:buNone/>
              <a:defRPr sz="5760" b="1"/>
            </a:lvl7pPr>
            <a:lvl8pPr marL="11522362" indent="0">
              <a:buNone/>
              <a:defRPr sz="5760" b="1"/>
            </a:lvl8pPr>
            <a:lvl9pPr marL="13168415" indent="0">
              <a:buNone/>
              <a:defRPr sz="576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50945" y="6721570"/>
            <a:ext cx="16064179" cy="13167360"/>
          </a:xfrm>
        </p:spPr>
        <p:txBody>
          <a:bodyPr>
            <a:normAutofit/>
          </a:bodyPr>
          <a:lstStyle>
            <a:lvl1pPr>
              <a:defRPr sz="6480"/>
            </a:lvl1pPr>
            <a:lvl2pPr>
              <a:defRPr sz="6480"/>
            </a:lvl2pPr>
            <a:lvl3pPr>
              <a:defRPr sz="5760"/>
            </a:lvl3pPr>
            <a:lvl4pPr>
              <a:defRPr sz="5760"/>
            </a:lvl4pPr>
            <a:lvl5pPr>
              <a:defRPr sz="5760"/>
            </a:lvl5pPr>
            <a:lvl6pPr>
              <a:defRPr sz="5760"/>
            </a:lvl6pPr>
            <a:lvl7pPr>
              <a:defRPr sz="5760"/>
            </a:lvl7pPr>
            <a:lvl8pPr>
              <a:defRPr sz="5760"/>
            </a:lvl8pPr>
            <a:lvl9pPr>
              <a:defRPr sz="576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307051" y="3511296"/>
            <a:ext cx="16064179" cy="3070858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864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1646053" indent="0">
              <a:buNone/>
              <a:defRPr sz="7200" b="1"/>
            </a:lvl2pPr>
            <a:lvl3pPr marL="3292103" indent="0">
              <a:buNone/>
              <a:defRPr sz="6480" b="1"/>
            </a:lvl3pPr>
            <a:lvl4pPr marL="4938156" indent="0">
              <a:buNone/>
              <a:defRPr sz="5760" b="1"/>
            </a:lvl4pPr>
            <a:lvl5pPr marL="6584206" indent="0">
              <a:buNone/>
              <a:defRPr sz="5760" b="1"/>
            </a:lvl5pPr>
            <a:lvl6pPr marL="8230259" indent="0">
              <a:buNone/>
              <a:defRPr sz="5760" b="1"/>
            </a:lvl6pPr>
            <a:lvl7pPr marL="9876308" indent="0">
              <a:buNone/>
              <a:defRPr sz="5760" b="1"/>
            </a:lvl7pPr>
            <a:lvl8pPr marL="11522362" indent="0">
              <a:buNone/>
              <a:defRPr sz="5760" b="1"/>
            </a:lvl8pPr>
            <a:lvl9pPr marL="13168415" indent="0">
              <a:buNone/>
              <a:defRPr sz="5760" b="1"/>
            </a:lvl9pPr>
          </a:lstStyle>
          <a:p>
            <a:pPr marL="0" lvl="0" indent="0" algn="ctr" defTabSz="3292103" rtl="0" eaLnBrk="1" latinLnBrk="0" hangingPunct="1">
              <a:spcBef>
                <a:spcPct val="20000"/>
              </a:spcBef>
              <a:spcAft>
                <a:spcPts val="108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1" y="6715354"/>
            <a:ext cx="16064179" cy="13167360"/>
          </a:xfrm>
        </p:spPr>
        <p:txBody>
          <a:bodyPr>
            <a:normAutofit/>
          </a:bodyPr>
          <a:lstStyle>
            <a:lvl1pPr>
              <a:defRPr sz="6480"/>
            </a:lvl1pPr>
            <a:lvl2pPr>
              <a:defRPr sz="6480"/>
            </a:lvl2pPr>
            <a:lvl3pPr>
              <a:defRPr sz="5760"/>
            </a:lvl3pPr>
            <a:lvl4pPr>
              <a:defRPr sz="5760"/>
            </a:lvl4pPr>
            <a:lvl5pPr>
              <a:defRPr sz="5760"/>
            </a:lvl5pPr>
            <a:lvl6pPr>
              <a:defRPr sz="5760"/>
            </a:lvl6pPr>
            <a:lvl7pPr>
              <a:defRPr sz="5760"/>
            </a:lvl7pPr>
            <a:lvl8pPr>
              <a:defRPr sz="5760"/>
            </a:lvl8pPr>
            <a:lvl9pPr>
              <a:defRPr sz="576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D1CE-97EE-433C-8AC1-03AF613B514F}" type="datetimeFigureOut">
              <a:rPr lang="en-US" smtClean="0"/>
              <a:t>5/2/2017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2652-7980-41AF-9BEB-10404694CAC4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8248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D1CE-97EE-433C-8AC1-03AF613B514F}" type="datetimeFigureOut">
              <a:rPr lang="en-US" smtClean="0"/>
              <a:t>5/2/2017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2652-7980-41AF-9BEB-10404694CA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439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D1CE-97EE-433C-8AC1-03AF613B514F}" type="datetimeFigureOut">
              <a:rPr lang="en-US" smtClean="0"/>
              <a:t>5/2/2017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2652-7980-41AF-9BEB-10404694CA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4793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7664" y="10607047"/>
            <a:ext cx="17453207" cy="6040766"/>
          </a:xfrm>
          <a:effectLst/>
        </p:spPr>
        <p:txBody>
          <a:bodyPr anchor="b">
            <a:noAutofit/>
          </a:bodyPr>
          <a:lstStyle>
            <a:lvl1pPr marL="823025" indent="-823025" algn="l">
              <a:defRPr sz="1008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048882" y="3511296"/>
            <a:ext cx="19282007" cy="23494704"/>
          </a:xfrm>
        </p:spPr>
        <p:txBody>
          <a:bodyPr anchor="ctr"/>
          <a:lstStyle>
            <a:lvl1pPr>
              <a:defRPr sz="7920"/>
            </a:lvl1pPr>
            <a:lvl2pPr>
              <a:defRPr sz="7200"/>
            </a:lvl2pPr>
            <a:lvl3pPr>
              <a:defRPr sz="6480"/>
            </a:lvl3pPr>
            <a:lvl4pPr>
              <a:defRPr sz="5760"/>
            </a:lvl4pPr>
            <a:lvl5pPr>
              <a:defRPr sz="504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63680" y="16789450"/>
            <a:ext cx="16265567" cy="10269686"/>
          </a:xfrm>
        </p:spPr>
        <p:txBody>
          <a:bodyPr/>
          <a:lstStyle>
            <a:lvl1pPr marL="0" indent="0">
              <a:buNone/>
              <a:defRPr sz="5040"/>
            </a:lvl1pPr>
            <a:lvl2pPr marL="1646053" indent="0">
              <a:buNone/>
              <a:defRPr sz="4320"/>
            </a:lvl2pPr>
            <a:lvl3pPr marL="3292103" indent="0">
              <a:buNone/>
              <a:defRPr sz="3600"/>
            </a:lvl3pPr>
            <a:lvl4pPr marL="4938156" indent="0">
              <a:buNone/>
              <a:defRPr sz="3240"/>
            </a:lvl4pPr>
            <a:lvl5pPr marL="6584206" indent="0">
              <a:buNone/>
              <a:defRPr sz="3240"/>
            </a:lvl5pPr>
            <a:lvl6pPr marL="8230259" indent="0">
              <a:buNone/>
              <a:defRPr sz="3240"/>
            </a:lvl6pPr>
            <a:lvl7pPr marL="9876308" indent="0">
              <a:buNone/>
              <a:defRPr sz="3240"/>
            </a:lvl7pPr>
            <a:lvl8pPr marL="11522362" indent="0">
              <a:buNone/>
              <a:defRPr sz="3240"/>
            </a:lvl8pPr>
            <a:lvl9pPr marL="13168415" indent="0">
              <a:buNone/>
              <a:defRPr sz="324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D1CE-97EE-433C-8AC1-03AF613B514F}" type="datetimeFigureOut">
              <a:rPr lang="en-US" smtClean="0"/>
              <a:t>5/2/2017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2652-7980-41AF-9BEB-10404694CA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666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18561216"/>
            <a:ext cx="43891200" cy="14357184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48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43891200" cy="18561216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480"/>
          </a:p>
        </p:txBody>
      </p:sp>
      <p:sp>
        <p:nvSpPr>
          <p:cNvPr id="10" name="Rectangle 9"/>
          <p:cNvSpPr/>
          <p:nvPr/>
        </p:nvSpPr>
        <p:spPr>
          <a:xfrm>
            <a:off x="0" y="12731093"/>
            <a:ext cx="43891200" cy="109728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480"/>
          </a:p>
        </p:txBody>
      </p:sp>
      <p:sp>
        <p:nvSpPr>
          <p:cNvPr id="11" name="Oval 10"/>
          <p:cNvSpPr/>
          <p:nvPr/>
        </p:nvSpPr>
        <p:spPr>
          <a:xfrm>
            <a:off x="0" y="7680960"/>
            <a:ext cx="43891200" cy="2450592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48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1480840" y="5486400"/>
            <a:ext cx="19751040" cy="15013469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7200"/>
            </a:lvl1pPr>
            <a:lvl2pPr marL="1646053" indent="0">
              <a:buNone/>
              <a:defRPr sz="10080"/>
            </a:lvl2pPr>
            <a:lvl3pPr marL="3292103" indent="0">
              <a:buNone/>
              <a:defRPr sz="8640"/>
            </a:lvl3pPr>
            <a:lvl4pPr marL="4938156" indent="0">
              <a:buNone/>
              <a:defRPr sz="7200"/>
            </a:lvl4pPr>
            <a:lvl5pPr marL="6584206" indent="0">
              <a:buNone/>
              <a:defRPr sz="7200"/>
            </a:lvl5pPr>
            <a:lvl6pPr marL="8230259" indent="0">
              <a:buNone/>
              <a:defRPr sz="7200"/>
            </a:lvl6pPr>
            <a:lvl7pPr marL="9876308" indent="0">
              <a:buNone/>
              <a:defRPr sz="7200"/>
            </a:lvl7pPr>
            <a:lvl8pPr marL="11522362" indent="0">
              <a:buNone/>
              <a:defRPr sz="7200"/>
            </a:lvl8pPr>
            <a:lvl9pPr marL="13168415" indent="0">
              <a:buNone/>
              <a:defRPr sz="72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3859" y="4850333"/>
            <a:ext cx="17731746" cy="10382496"/>
          </a:xfrm>
        </p:spPr>
        <p:txBody>
          <a:bodyPr anchor="b"/>
          <a:lstStyle>
            <a:lvl1pPr marL="658422" indent="-658422">
              <a:buFont typeface="Georgia" pitchFamily="18" charset="0"/>
              <a:buChar char="*"/>
              <a:defRPr sz="5760"/>
            </a:lvl1pPr>
            <a:lvl2pPr marL="1646053" indent="0">
              <a:buNone/>
              <a:defRPr sz="4320"/>
            </a:lvl2pPr>
            <a:lvl3pPr marL="3292103" indent="0">
              <a:buNone/>
              <a:defRPr sz="3600"/>
            </a:lvl3pPr>
            <a:lvl4pPr marL="4938156" indent="0">
              <a:buNone/>
              <a:defRPr sz="3240"/>
            </a:lvl4pPr>
            <a:lvl5pPr marL="6584206" indent="0">
              <a:buNone/>
              <a:defRPr sz="3240"/>
            </a:lvl5pPr>
            <a:lvl6pPr marL="8230259" indent="0">
              <a:buNone/>
              <a:defRPr sz="3240"/>
            </a:lvl6pPr>
            <a:lvl7pPr marL="9876308" indent="0">
              <a:buNone/>
              <a:defRPr sz="3240"/>
            </a:lvl7pPr>
            <a:lvl8pPr marL="11522362" indent="0">
              <a:buNone/>
              <a:defRPr sz="3240"/>
            </a:lvl8pPr>
            <a:lvl9pPr marL="13168415" indent="0">
              <a:buNone/>
              <a:defRPr sz="324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D1CE-97EE-433C-8AC1-03AF613B514F}" type="datetimeFigureOut">
              <a:rPr lang="en-US" smtClean="0"/>
              <a:t>5/2/2017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2652-7980-41AF-9BEB-10404694CAC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0888" y="21429221"/>
            <a:ext cx="30640982" cy="5486400"/>
          </a:xfrm>
        </p:spPr>
        <p:txBody>
          <a:bodyPr anchor="b">
            <a:noAutofit/>
          </a:bodyPr>
          <a:lstStyle>
            <a:lvl1pPr algn="l">
              <a:defRPr sz="1656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837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0" y="3511291"/>
            <a:ext cx="30723840" cy="1667865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D1CE-97EE-433C-8AC1-03AF613B514F}" type="datetimeFigureOut">
              <a:rPr lang="en-US" smtClean="0"/>
              <a:t>5/2/2017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2652-7980-41AF-9BEB-10404694CA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68315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538038" y="1807294"/>
            <a:ext cx="9875520" cy="25144027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955749" y="3511303"/>
            <a:ext cx="23180576" cy="2349469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D1CE-97EE-433C-8AC1-03AF613B514F}" type="datetimeFigureOut">
              <a:rPr lang="en-US" smtClean="0"/>
              <a:t>5/2/2017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2652-7980-41AF-9BEB-10404694CA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9419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24505920"/>
            <a:ext cx="43891200" cy="84124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48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3891200" cy="24505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480"/>
          </a:p>
        </p:txBody>
      </p:sp>
      <p:sp>
        <p:nvSpPr>
          <p:cNvPr id="9" name="Rectangle 8"/>
          <p:cNvSpPr/>
          <p:nvPr/>
        </p:nvSpPr>
        <p:spPr>
          <a:xfrm>
            <a:off x="0" y="18087859"/>
            <a:ext cx="43891200" cy="109728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480"/>
          </a:p>
        </p:txBody>
      </p:sp>
      <p:sp>
        <p:nvSpPr>
          <p:cNvPr id="10" name="Oval 9"/>
          <p:cNvSpPr/>
          <p:nvPr/>
        </p:nvSpPr>
        <p:spPr>
          <a:xfrm>
            <a:off x="0" y="7680960"/>
            <a:ext cx="43891200" cy="2450592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48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607791" y="20986406"/>
            <a:ext cx="31260053" cy="54864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86400" y="3514848"/>
            <a:ext cx="30723840" cy="166786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626560" y="29626567"/>
            <a:ext cx="120700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96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A19D1CE-97EE-433C-8AC1-03AF613B514F}" type="datetimeFigureOut">
              <a:rPr lang="en-US" smtClean="0"/>
              <a:t>5/2/2017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194565" y="29626567"/>
            <a:ext cx="16093444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96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8288000" y="29626567"/>
            <a:ext cx="877824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A9F2652-7980-41AF-9BEB-10404694CA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373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1152238" indent="-1152238" algn="r" defTabSz="3292103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1656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823025" indent="-658422" algn="l" defTabSz="3292103" rtl="0" eaLnBrk="1" latinLnBrk="0" hangingPunct="1">
        <a:spcBef>
          <a:spcPct val="20000"/>
        </a:spcBef>
        <a:spcAft>
          <a:spcPts val="108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792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1975262" indent="-658422" algn="l" defTabSz="3292103" rtl="0" eaLnBrk="1" latinLnBrk="0" hangingPunct="1">
        <a:spcBef>
          <a:spcPct val="20000"/>
        </a:spcBef>
        <a:spcAft>
          <a:spcPts val="108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7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2962894" indent="-658422" algn="l" defTabSz="3292103" rtl="0" eaLnBrk="1" latinLnBrk="0" hangingPunct="1">
        <a:spcBef>
          <a:spcPct val="20000"/>
        </a:spcBef>
        <a:spcAft>
          <a:spcPts val="108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648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3950525" indent="-658422" algn="l" defTabSz="3292103" rtl="0" eaLnBrk="1" latinLnBrk="0" hangingPunct="1">
        <a:spcBef>
          <a:spcPct val="20000"/>
        </a:spcBef>
        <a:spcAft>
          <a:spcPts val="108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576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5003996" indent="-658422" algn="l" defTabSz="3292103" rtl="0" eaLnBrk="1" latinLnBrk="0" hangingPunct="1">
        <a:spcBef>
          <a:spcPct val="20000"/>
        </a:spcBef>
        <a:spcAft>
          <a:spcPts val="108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504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5991628" indent="-658422" algn="l" defTabSz="3292103" rtl="0" eaLnBrk="1" latinLnBrk="0" hangingPunct="1">
        <a:spcBef>
          <a:spcPct val="20000"/>
        </a:spcBef>
        <a:spcAft>
          <a:spcPts val="108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504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7078021" indent="-658422" algn="l" defTabSz="3292103" rtl="0" eaLnBrk="1" latinLnBrk="0" hangingPunct="1">
        <a:spcBef>
          <a:spcPct val="20000"/>
        </a:spcBef>
        <a:spcAft>
          <a:spcPts val="108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504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8230259" indent="-658422" algn="l" defTabSz="3292103" rtl="0" eaLnBrk="1" latinLnBrk="0" hangingPunct="1">
        <a:spcBef>
          <a:spcPct val="20000"/>
        </a:spcBef>
        <a:spcAft>
          <a:spcPts val="108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504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9316652" indent="-658422" algn="l" defTabSz="3292103" rtl="0" eaLnBrk="1" latinLnBrk="0" hangingPunct="1">
        <a:spcBef>
          <a:spcPct val="20000"/>
        </a:spcBef>
        <a:spcAft>
          <a:spcPts val="108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504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2103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6053" algn="l" defTabSz="3292103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2103" algn="l" defTabSz="3292103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8156" algn="l" defTabSz="3292103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4206" algn="l" defTabSz="3292103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30259" algn="l" defTabSz="3292103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6308" algn="l" defTabSz="3292103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2362" algn="l" defTabSz="3292103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8415" algn="l" defTabSz="3292103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tiff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/>
          <p:cNvSpPr txBox="1">
            <a:spLocks/>
          </p:cNvSpPr>
          <p:nvPr/>
        </p:nvSpPr>
        <p:spPr>
          <a:xfrm>
            <a:off x="28141601" y="16188243"/>
            <a:ext cx="13817171" cy="2793139"/>
          </a:xfrm>
          <a:prstGeom prst="rect">
            <a:avLst/>
          </a:prstGeom>
        </p:spPr>
        <p:txBody>
          <a:bodyPr vert="horz" lIns="329184" tIns="164592" rIns="329184" bIns="164592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sz="3600" dirty="0">
              <a:latin typeface="Trebuchet MS" panose="020B0603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955874" y="18182225"/>
            <a:ext cx="116801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Trebuchet MS" panose="020B0603020202020204" pitchFamily="34" charset="0"/>
              </a:rPr>
              <a:t>Scheme 1</a:t>
            </a:r>
            <a:r>
              <a:rPr lang="en-US" sz="4000" dirty="0" smtClean="0">
                <a:latin typeface="Trebuchet MS" panose="020B0603020202020204" pitchFamily="34" charset="0"/>
              </a:rPr>
              <a:t>. </a:t>
            </a:r>
            <a:r>
              <a:rPr lang="en-US" sz="4000" dirty="0"/>
              <a:t>Desired complexes with potentially </a:t>
            </a:r>
            <a:r>
              <a:rPr lang="en-US" sz="4000" dirty="0" err="1"/>
              <a:t>photoemissive</a:t>
            </a:r>
            <a:r>
              <a:rPr lang="en-US" sz="4000" dirty="0"/>
              <a:t> properties.</a:t>
            </a:r>
            <a:r>
              <a:rPr lang="en-US" sz="4000" dirty="0" smtClean="0">
                <a:latin typeface="Trebuchet MS" panose="020B0603020202020204" pitchFamily="34" charset="0"/>
              </a:rPr>
              <a:t> </a:t>
            </a:r>
            <a:endParaRPr lang="en-US" sz="4000" dirty="0">
              <a:latin typeface="Trebuchet MS" panose="020B0603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02617" y="30830844"/>
            <a:ext cx="118059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Trebuchet MS" panose="020B0603020202020204" pitchFamily="34" charset="0"/>
              </a:rPr>
              <a:t>Scheme 2</a:t>
            </a:r>
            <a:r>
              <a:rPr lang="en-US" sz="4000" dirty="0">
                <a:latin typeface="Trebuchet MS" panose="020B0603020202020204" pitchFamily="34" charset="0"/>
              </a:rPr>
              <a:t>. Experimental </a:t>
            </a:r>
            <a:r>
              <a:rPr lang="en-US" sz="4000" dirty="0" smtClean="0">
                <a:latin typeface="Trebuchet MS" panose="020B0603020202020204" pitchFamily="34" charset="0"/>
              </a:rPr>
              <a:t>synthesis of </a:t>
            </a:r>
            <a:r>
              <a:rPr lang="en-US" sz="4000" dirty="0" smtClean="0"/>
              <a:t>Ag(POP</a:t>
            </a:r>
            <a:r>
              <a:rPr lang="en-US" sz="4000" dirty="0"/>
              <a:t>)(</a:t>
            </a:r>
            <a:r>
              <a:rPr lang="en-US" sz="4000" dirty="0" err="1"/>
              <a:t>bipy</a:t>
            </a:r>
            <a:r>
              <a:rPr lang="en-US" sz="4000" dirty="0" smtClean="0"/>
              <a:t>)</a:t>
            </a:r>
            <a:r>
              <a:rPr lang="en-US" sz="4000" dirty="0">
                <a:latin typeface="Trebuchet MS" panose="020B0603020202020204" pitchFamily="34" charset="0"/>
              </a:rPr>
              <a:t>.</a:t>
            </a:r>
            <a:r>
              <a:rPr lang="en-US" sz="4000" dirty="0" smtClean="0">
                <a:latin typeface="Trebuchet MS" panose="020B0603020202020204" pitchFamily="34" charset="0"/>
              </a:rPr>
              <a:t> </a:t>
            </a:r>
            <a:endParaRPr lang="en-US" sz="4000" dirty="0">
              <a:latin typeface="Trebuchet MS" panose="020B0603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27961282" y="24316240"/>
            <a:ext cx="14177807" cy="5313389"/>
          </a:xfrm>
          <a:prstGeom prst="rect">
            <a:avLst/>
          </a:prstGeom>
        </p:spPr>
        <p:txBody>
          <a:bodyPr vert="horz" lIns="329184" tIns="164592" rIns="329184" bIns="164592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en-US" sz="4000" b="1" dirty="0" smtClean="0">
                <a:latin typeface="Trebuchet MS" panose="020B0603020202020204" pitchFamily="34" charset="0"/>
              </a:rPr>
              <a:t>REFERENCES</a:t>
            </a:r>
          </a:p>
          <a:p>
            <a:pPr marL="0" indent="0">
              <a:spcBef>
                <a:spcPts val="0"/>
              </a:spcBef>
              <a:buNone/>
            </a:pPr>
            <a:endParaRPr lang="en-US" sz="4000" b="1" dirty="0">
              <a:latin typeface="Trebuchet MS" panose="020B0603020202020204" pitchFamily="34" charset="0"/>
            </a:endParaRPr>
          </a:p>
          <a:p>
            <a:pPr marL="742950" indent="-742950">
              <a:spcBef>
                <a:spcPts val="0"/>
              </a:spcBef>
              <a:buAutoNum type="arabicParenBoth"/>
            </a:pPr>
            <a:r>
              <a:rPr lang="en-US" sz="4000" dirty="0" smtClean="0">
                <a:latin typeface="Trebuchet MS" panose="020B0603020202020204" pitchFamily="34" charset="0"/>
              </a:rPr>
              <a:t>Chen, Z.; Gong, Q.; Kido, J.; Kong, S.; </a:t>
            </a:r>
            <a:r>
              <a:rPr lang="en-US" sz="4000" dirty="0" err="1" smtClean="0">
                <a:latin typeface="Trebuchet MS" panose="020B0603020202020204" pitchFamily="34" charset="0"/>
              </a:rPr>
              <a:t>Luo</a:t>
            </a:r>
            <a:r>
              <a:rPr lang="en-US" sz="4000" dirty="0" smtClean="0">
                <a:latin typeface="Trebuchet MS" panose="020B0603020202020204" pitchFamily="34" charset="0"/>
              </a:rPr>
              <a:t>, J.; </a:t>
            </a:r>
            <a:r>
              <a:rPr lang="en-US" sz="4000" dirty="0" err="1" smtClean="0">
                <a:latin typeface="Trebuchet MS" panose="020B0603020202020204" pitchFamily="34" charset="0"/>
              </a:rPr>
              <a:t>Qu</a:t>
            </a:r>
            <a:r>
              <a:rPr lang="en-US" sz="4000" dirty="0" smtClean="0">
                <a:latin typeface="Trebuchet MS" panose="020B0603020202020204" pitchFamily="34" charset="0"/>
              </a:rPr>
              <a:t>, B.; 	Xiao, L. </a:t>
            </a:r>
            <a:r>
              <a:rPr lang="en-US" sz="4000" i="1" dirty="0" smtClean="0">
                <a:latin typeface="Trebuchet MS" panose="020B0603020202020204" pitchFamily="34" charset="0"/>
              </a:rPr>
              <a:t>Adv. Mater.</a:t>
            </a:r>
            <a:r>
              <a:rPr lang="en-US" sz="4000" dirty="0" smtClean="0">
                <a:latin typeface="Trebuchet MS" panose="020B0603020202020204" pitchFamily="34" charset="0"/>
              </a:rPr>
              <a:t> </a:t>
            </a:r>
            <a:r>
              <a:rPr lang="en-US" sz="4000" b="1" dirty="0" smtClean="0">
                <a:latin typeface="Trebuchet MS" panose="020B0603020202020204" pitchFamily="34" charset="0"/>
              </a:rPr>
              <a:t>2011</a:t>
            </a:r>
            <a:r>
              <a:rPr lang="en-US" sz="4000" dirty="0" smtClean="0">
                <a:latin typeface="Trebuchet MS" panose="020B0603020202020204" pitchFamily="34" charset="0"/>
              </a:rPr>
              <a:t>,</a:t>
            </a:r>
            <a:r>
              <a:rPr lang="en-US" sz="4000" b="1" dirty="0" smtClean="0">
                <a:latin typeface="Trebuchet MS" panose="020B0603020202020204" pitchFamily="34" charset="0"/>
              </a:rPr>
              <a:t> </a:t>
            </a:r>
            <a:r>
              <a:rPr lang="en-US" sz="4000" i="1" dirty="0" smtClean="0">
                <a:latin typeface="Trebuchet MS" panose="020B0603020202020204" pitchFamily="34" charset="0"/>
              </a:rPr>
              <a:t>23</a:t>
            </a:r>
            <a:r>
              <a:rPr lang="en-US" sz="4000" dirty="0" smtClean="0">
                <a:latin typeface="Trebuchet MS" panose="020B0603020202020204" pitchFamily="34" charset="0"/>
              </a:rPr>
              <a:t>, 926 – 952.</a:t>
            </a:r>
          </a:p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4000" dirty="0">
              <a:latin typeface="Trebuchet MS" panose="020B0603020202020204" pitchFamily="34" charset="0"/>
            </a:endParaRPr>
          </a:p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dirty="0" smtClean="0">
                <a:latin typeface="Trebuchet MS" panose="020B0603020202020204" pitchFamily="34" charset="0"/>
              </a:rPr>
              <a:t>(</a:t>
            </a:r>
            <a:r>
              <a:rPr lang="en-US" sz="4000" dirty="0">
                <a:latin typeface="Trebuchet MS" panose="020B0603020202020204" pitchFamily="34" charset="0"/>
              </a:rPr>
              <a:t>2)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Chang, C. H.; Chen, P. Y.; Chi, Y.; Chou, P. T.; Chung, M. </a:t>
            </a:r>
            <a:r>
              <a:rPr lang="en-US" sz="4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W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.; </a:t>
            </a:r>
            <a:r>
              <a:rPr lang="en-US" sz="4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Hsu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C. W.; Lee, G. H.; </a:t>
            </a:r>
            <a:r>
              <a:rPr lang="en-US" sz="4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C. </a:t>
            </a:r>
            <a:r>
              <a:rPr lang="en-US" sz="4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C. </a:t>
            </a:r>
            <a:r>
              <a:rPr lang="en-US" sz="4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J. Am. Chem. Soc.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4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2011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4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40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133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4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12085–12099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754624" y="8052132"/>
            <a:ext cx="12429004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Trebuchet MS" panose="020B0603020202020204" pitchFamily="34" charset="0"/>
              </a:rPr>
              <a:t>INTRODUCTION</a:t>
            </a:r>
          </a:p>
          <a:p>
            <a:endParaRPr lang="en-US" sz="4000" b="1" dirty="0">
              <a:latin typeface="Trebuchet MS" panose="020B0603020202020204" pitchFamily="34" charset="0"/>
            </a:endParaRPr>
          </a:p>
          <a:p>
            <a:r>
              <a:rPr lang="en-US" sz="4000" dirty="0" smtClean="0">
                <a:latin typeface="Trebuchet MS" panose="020B0603020202020204" pitchFamily="34" charset="0"/>
              </a:rPr>
              <a:t>Organic light emitting diodes (OLEDs) are considered the next step in flat panel displays, as they faster and more efficient than previous displays</a:t>
            </a:r>
            <a:r>
              <a:rPr lang="en-US" sz="4000" baseline="30000" dirty="0">
                <a:latin typeface="Trebuchet MS" panose="020B0603020202020204" pitchFamily="34" charset="0"/>
              </a:rPr>
              <a:t>1</a:t>
            </a:r>
            <a:r>
              <a:rPr lang="en-US" sz="4000" dirty="0" smtClean="0">
                <a:latin typeface="Trebuchet MS" panose="020B0603020202020204" pitchFamily="34" charset="0"/>
              </a:rPr>
              <a:t>. These luminescent properties have been dominantly observed from </a:t>
            </a:r>
            <a:r>
              <a:rPr lang="en-US" sz="4000" dirty="0">
                <a:latin typeface="Trebuchet MS" panose="020B0603020202020204" pitchFamily="34" charset="0"/>
              </a:rPr>
              <a:t>m</a:t>
            </a:r>
            <a:r>
              <a:rPr lang="en-US" sz="4000" dirty="0" smtClean="0">
                <a:latin typeface="Trebuchet MS" panose="020B0603020202020204" pitchFamily="34" charset="0"/>
              </a:rPr>
              <a:t>etal-to-ligand charge transfer (MLCT) in d</a:t>
            </a:r>
            <a:r>
              <a:rPr lang="en-US" sz="4000" baseline="30000" dirty="0" smtClean="0">
                <a:latin typeface="Trebuchet MS" panose="020B0603020202020204" pitchFamily="34" charset="0"/>
              </a:rPr>
              <a:t>10</a:t>
            </a:r>
            <a:r>
              <a:rPr lang="en-US" sz="4000" dirty="0" smtClean="0">
                <a:latin typeface="Trebuchet MS" panose="020B0603020202020204" pitchFamily="34" charset="0"/>
              </a:rPr>
              <a:t> transition metals. Previously, ligands with high substitution and electron-withdrawing groups have been synthesized to incite these characteristics</a:t>
            </a:r>
            <a:r>
              <a:rPr lang="en-US" sz="4000" baseline="30000" dirty="0" smtClean="0">
                <a:latin typeface="Trebuchet MS" panose="020B0603020202020204" pitchFamily="34" charset="0"/>
              </a:rPr>
              <a:t>2</a:t>
            </a:r>
            <a:r>
              <a:rPr lang="en-US" sz="4000" dirty="0" smtClean="0">
                <a:latin typeface="Trebuchet MS" panose="020B0603020202020204" pitchFamily="34" charset="0"/>
              </a:rPr>
              <a:t>.</a:t>
            </a:r>
            <a:endParaRPr lang="en-US" sz="4000" dirty="0">
              <a:latin typeface="Trebuchet MS" panose="020B0603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002049" y="20053508"/>
            <a:ext cx="11934153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Trebuchet MS" panose="020B0603020202020204" pitchFamily="34" charset="0"/>
              </a:rPr>
              <a:t>EXPERIMENTAL</a:t>
            </a:r>
          </a:p>
          <a:p>
            <a:endParaRPr lang="en-US" sz="4000" b="1" dirty="0">
              <a:latin typeface="Trebuchet MS" panose="020B0603020202020204" pitchFamily="34" charset="0"/>
            </a:endParaRPr>
          </a:p>
          <a:p>
            <a:r>
              <a:rPr lang="en-US" sz="4000" dirty="0">
                <a:latin typeface="Trebuchet MS" panose="020B0603020202020204" pitchFamily="34" charset="0"/>
              </a:rPr>
              <a:t>The synthetic route where </a:t>
            </a:r>
            <a:r>
              <a:rPr lang="en-US" sz="4000" dirty="0" err="1" smtClean="0">
                <a:latin typeface="Trebuchet MS" panose="020B0603020202020204" pitchFamily="34" charset="0"/>
              </a:rPr>
              <a:t>bipyridine</a:t>
            </a:r>
            <a:r>
              <a:rPr lang="en-US" sz="4000" dirty="0" smtClean="0">
                <a:latin typeface="Trebuchet MS" panose="020B0603020202020204" pitchFamily="34" charset="0"/>
              </a:rPr>
              <a:t>(bis </a:t>
            </a:r>
            <a:r>
              <a:rPr lang="en-US" sz="4000" dirty="0">
                <a:latin typeface="Trebuchet MS" panose="020B0603020202020204" pitchFamily="34" charset="0"/>
              </a:rPr>
              <a:t>2-(</a:t>
            </a:r>
            <a:r>
              <a:rPr lang="en-US" sz="4000" dirty="0" err="1">
                <a:latin typeface="Trebuchet MS" panose="020B0603020202020204" pitchFamily="34" charset="0"/>
              </a:rPr>
              <a:t>diphenylphosphino</a:t>
            </a:r>
            <a:r>
              <a:rPr lang="en-US" sz="4000" dirty="0">
                <a:latin typeface="Trebuchet MS" panose="020B0603020202020204" pitchFamily="34" charset="0"/>
              </a:rPr>
              <a:t>)phenyl </a:t>
            </a:r>
            <a:r>
              <a:rPr lang="en-US" sz="4000" dirty="0" smtClean="0">
                <a:latin typeface="Trebuchet MS" panose="020B0603020202020204" pitchFamily="34" charset="0"/>
              </a:rPr>
              <a:t>ether)silver (I) </a:t>
            </a:r>
            <a:r>
              <a:rPr lang="en-US" sz="4000" b="1" dirty="0">
                <a:latin typeface="Trebuchet MS" panose="020B0603020202020204" pitchFamily="34" charset="0"/>
              </a:rPr>
              <a:t>1</a:t>
            </a:r>
            <a:r>
              <a:rPr lang="en-US" sz="4000" dirty="0" smtClean="0">
                <a:latin typeface="Trebuchet MS" panose="020B0603020202020204" pitchFamily="34" charset="0"/>
              </a:rPr>
              <a:t> </a:t>
            </a:r>
            <a:r>
              <a:rPr lang="en-US" sz="4000" dirty="0">
                <a:latin typeface="Trebuchet MS" panose="020B0603020202020204" pitchFamily="34" charset="0"/>
              </a:rPr>
              <a:t>was formed </a:t>
            </a:r>
            <a:r>
              <a:rPr lang="en-US" sz="4000" dirty="0" smtClean="0">
                <a:latin typeface="Trebuchet MS" panose="020B0603020202020204" pitchFamily="34" charset="0"/>
              </a:rPr>
              <a:t>from 2,2-bipyridine </a:t>
            </a:r>
            <a:r>
              <a:rPr lang="en-US" sz="4000" b="1" dirty="0">
                <a:latin typeface="Trebuchet MS" panose="020B0603020202020204" pitchFamily="34" charset="0"/>
              </a:rPr>
              <a:t>2</a:t>
            </a:r>
            <a:r>
              <a:rPr lang="en-US" sz="4000" dirty="0" smtClean="0">
                <a:latin typeface="Trebuchet MS" panose="020B0603020202020204" pitchFamily="34" charset="0"/>
              </a:rPr>
              <a:t>, </a:t>
            </a:r>
            <a:r>
              <a:rPr lang="en-US" sz="4000" dirty="0" err="1" smtClean="0">
                <a:latin typeface="Trebuchet MS" panose="020B0603020202020204" pitchFamily="34" charset="0"/>
              </a:rPr>
              <a:t>bis</a:t>
            </a:r>
            <a:r>
              <a:rPr lang="en-US" sz="4000" dirty="0" smtClean="0">
                <a:latin typeface="Trebuchet MS" panose="020B0603020202020204" pitchFamily="34" charset="0"/>
              </a:rPr>
              <a:t> </a:t>
            </a:r>
            <a:r>
              <a:rPr lang="en-US" sz="4000" dirty="0">
                <a:latin typeface="Trebuchet MS" panose="020B0603020202020204" pitchFamily="34" charset="0"/>
              </a:rPr>
              <a:t>2-(</a:t>
            </a:r>
            <a:r>
              <a:rPr lang="en-US" sz="4000" dirty="0" err="1">
                <a:latin typeface="Trebuchet MS" panose="020B0603020202020204" pitchFamily="34" charset="0"/>
              </a:rPr>
              <a:t>diphenylphosphino</a:t>
            </a:r>
            <a:r>
              <a:rPr lang="en-US" sz="4000" dirty="0">
                <a:latin typeface="Trebuchet MS" panose="020B0603020202020204" pitchFamily="34" charset="0"/>
              </a:rPr>
              <a:t>)phenyl </a:t>
            </a:r>
            <a:r>
              <a:rPr lang="en-US" sz="4000" dirty="0" smtClean="0">
                <a:latin typeface="Trebuchet MS" panose="020B0603020202020204" pitchFamily="34" charset="0"/>
              </a:rPr>
              <a:t>ether </a:t>
            </a:r>
            <a:r>
              <a:rPr lang="en-US" sz="4000" b="1" dirty="0">
                <a:latin typeface="Trebuchet MS" panose="020B0603020202020204" pitchFamily="34" charset="0"/>
              </a:rPr>
              <a:t>3</a:t>
            </a:r>
            <a:r>
              <a:rPr lang="en-US" sz="4000" dirty="0" smtClean="0">
                <a:latin typeface="Trebuchet MS" panose="020B0603020202020204" pitchFamily="34" charset="0"/>
              </a:rPr>
              <a:t>, and silver (I) oxide </a:t>
            </a:r>
            <a:r>
              <a:rPr lang="en-US" sz="4000" b="1" dirty="0" smtClean="0">
                <a:latin typeface="Trebuchet MS" panose="020B0603020202020204" pitchFamily="34" charset="0"/>
              </a:rPr>
              <a:t>4</a:t>
            </a:r>
            <a:r>
              <a:rPr lang="en-US" sz="4000" dirty="0" smtClean="0">
                <a:latin typeface="Trebuchet MS" panose="020B0603020202020204" pitchFamily="34" charset="0"/>
              </a:rPr>
              <a:t>.</a:t>
            </a:r>
            <a:r>
              <a:rPr lang="en-US" sz="4000" baseline="30000" dirty="0">
                <a:latin typeface="Trebuchet MS" panose="020B0603020202020204" pitchFamily="34" charset="0"/>
              </a:rPr>
              <a:t> </a:t>
            </a:r>
            <a:r>
              <a:rPr lang="en-US" sz="4000" baseline="30000" dirty="0" smtClean="0">
                <a:latin typeface="Trebuchet MS" panose="020B0603020202020204" pitchFamily="34" charset="0"/>
              </a:rPr>
              <a:t>1</a:t>
            </a:r>
            <a:r>
              <a:rPr lang="en-US" sz="4000" dirty="0" smtClean="0">
                <a:latin typeface="Trebuchet MS" panose="020B0603020202020204" pitchFamily="34" charset="0"/>
              </a:rPr>
              <a:t>H NMR and IR were used to identify the presence and purity of product, while UV-Vis, Fluorescence, and Cyclic </a:t>
            </a:r>
            <a:r>
              <a:rPr lang="en-US" sz="4000" dirty="0" err="1" smtClean="0">
                <a:latin typeface="Trebuchet MS" panose="020B0603020202020204" pitchFamily="34" charset="0"/>
              </a:rPr>
              <a:t>Voltametry</a:t>
            </a:r>
            <a:r>
              <a:rPr lang="en-US" sz="4000" dirty="0" smtClean="0">
                <a:latin typeface="Trebuchet MS" panose="020B0603020202020204" pitchFamily="34" charset="0"/>
              </a:rPr>
              <a:t> was used to identify any characteristic </a:t>
            </a:r>
            <a:r>
              <a:rPr lang="en-US" sz="4000" dirty="0" err="1" smtClean="0">
                <a:latin typeface="Trebuchet MS" panose="020B0603020202020204" pitchFamily="34" charset="0"/>
              </a:rPr>
              <a:t>photoemissive</a:t>
            </a:r>
            <a:r>
              <a:rPr lang="en-US" sz="4000" dirty="0" smtClean="0">
                <a:latin typeface="Trebuchet MS" panose="020B0603020202020204" pitchFamily="34" charset="0"/>
              </a:rPr>
              <a:t> properties.</a:t>
            </a:r>
            <a:endParaRPr lang="en-US" sz="4000" dirty="0">
              <a:latin typeface="Trebuchet MS" panose="020B0603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6015182" y="8052132"/>
            <a:ext cx="1067276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Trebuchet MS" panose="020B0603020202020204" pitchFamily="34" charset="0"/>
              </a:rPr>
              <a:t>RESULTS AND </a:t>
            </a:r>
            <a:r>
              <a:rPr lang="en-US" sz="4000" b="1" dirty="0" smtClean="0">
                <a:latin typeface="Trebuchet MS" panose="020B0603020202020204" pitchFamily="34" charset="0"/>
              </a:rPr>
              <a:t>DISCUSSION</a:t>
            </a:r>
          </a:p>
          <a:p>
            <a:endParaRPr lang="en-US" sz="4000" b="1" dirty="0">
              <a:latin typeface="Trebuchet MS" panose="020B0603020202020204" pitchFamily="34" charset="0"/>
            </a:endParaRPr>
          </a:p>
          <a:p>
            <a:r>
              <a:rPr lang="en-US" sz="4000" dirty="0" smtClean="0">
                <a:latin typeface="Trebuchet MS" panose="020B0603020202020204" pitchFamily="34" charset="0"/>
              </a:rPr>
              <a:t>The reaction worked well to produce </a:t>
            </a:r>
            <a:r>
              <a:rPr lang="en-US" sz="4000" b="1" dirty="0" smtClean="0">
                <a:latin typeface="Trebuchet MS" panose="020B0603020202020204" pitchFamily="34" charset="0"/>
              </a:rPr>
              <a:t>1</a:t>
            </a:r>
            <a:r>
              <a:rPr lang="en-US" sz="4000" dirty="0" smtClean="0">
                <a:latin typeface="Trebuchet MS" panose="020B0603020202020204" pitchFamily="34" charset="0"/>
              </a:rPr>
              <a:t>. However, </a:t>
            </a:r>
            <a:r>
              <a:rPr lang="en-US" sz="4000" b="1" dirty="0" smtClean="0">
                <a:latin typeface="Trebuchet MS" panose="020B0603020202020204" pitchFamily="34" charset="0"/>
              </a:rPr>
              <a:t>1</a:t>
            </a:r>
            <a:r>
              <a:rPr lang="en-US" sz="4000" dirty="0" smtClean="0">
                <a:latin typeface="Trebuchet MS" panose="020B0603020202020204" pitchFamily="34" charset="0"/>
              </a:rPr>
              <a:t> did not absorb in the UV/Vis region, and fluorescence measurements could not be taken. CV indicated reversible reactions.</a:t>
            </a:r>
            <a:endParaRPr lang="en-US" sz="4000" dirty="0">
              <a:latin typeface="Trebuchet MS" panose="020B0603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8141601" y="14157156"/>
            <a:ext cx="1212494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Trebuchet MS" panose="020B0603020202020204" pitchFamily="34" charset="0"/>
              </a:rPr>
              <a:t>CONCLUSIONS</a:t>
            </a:r>
          </a:p>
          <a:p>
            <a:endParaRPr lang="en-US" sz="4000" b="1" dirty="0">
              <a:latin typeface="Trebuchet MS" panose="020B0603020202020204" pitchFamily="34" charset="0"/>
            </a:endParaRPr>
          </a:p>
          <a:p>
            <a:r>
              <a:rPr lang="en-US" sz="4000" dirty="0" smtClean="0">
                <a:latin typeface="Trebuchet MS" panose="020B0603020202020204" pitchFamily="34" charset="0"/>
              </a:rPr>
              <a:t>The synthesis of </a:t>
            </a:r>
            <a:r>
              <a:rPr lang="en-US" sz="4000" b="1" dirty="0" smtClean="0">
                <a:latin typeface="Trebuchet MS" panose="020B0603020202020204" pitchFamily="34" charset="0"/>
              </a:rPr>
              <a:t>1</a:t>
            </a:r>
            <a:r>
              <a:rPr lang="en-US" sz="4000" dirty="0" smtClean="0">
                <a:latin typeface="Trebuchet MS" panose="020B0603020202020204" pitchFamily="34" charset="0"/>
              </a:rPr>
              <a:t> and the subsequent UV/Vis measurements indicate that silver-based complexes would not be suitable for MLCT and OLEDs, but copper-based complexes provide potentially suitable alternatives.</a:t>
            </a:r>
            <a:endParaRPr lang="en-US" sz="4000" dirty="0">
              <a:latin typeface="Trebuchet MS" panose="020B0603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8201365" y="20053508"/>
            <a:ext cx="1206518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Trebuchet MS" panose="020B0603020202020204" pitchFamily="34" charset="0"/>
              </a:rPr>
              <a:t>ACKNOWLEDGEMENT</a:t>
            </a:r>
          </a:p>
          <a:p>
            <a:endParaRPr lang="en-US" sz="4000" b="1" dirty="0">
              <a:latin typeface="Trebuchet MS" panose="020B0603020202020204" pitchFamily="34" charset="0"/>
            </a:endParaRPr>
          </a:p>
          <a:p>
            <a:r>
              <a:rPr lang="en-US" sz="4000" dirty="0">
                <a:latin typeface="Trebuchet MS" panose="020B0603020202020204" pitchFamily="34" charset="0"/>
              </a:rPr>
              <a:t>I would like to acknowledge the </a:t>
            </a:r>
            <a:r>
              <a:rPr lang="en-US" sz="4000" dirty="0" smtClean="0">
                <a:latin typeface="Trebuchet MS" panose="020B0603020202020204" pitchFamily="34" charset="0"/>
              </a:rPr>
              <a:t>Zane Rutherford, Roy </a:t>
            </a:r>
            <a:r>
              <a:rPr lang="en-US" sz="4000" dirty="0" err="1" smtClean="0">
                <a:latin typeface="Trebuchet MS" panose="020B0603020202020204" pitchFamily="34" charset="0"/>
              </a:rPr>
              <a:t>Planalp</a:t>
            </a:r>
            <a:r>
              <a:rPr lang="en-US" sz="4000" dirty="0" smtClean="0">
                <a:latin typeface="Trebuchet MS" panose="020B0603020202020204" pitchFamily="34" charset="0"/>
              </a:rPr>
              <a:t>, and the UNH </a:t>
            </a:r>
            <a:r>
              <a:rPr lang="en-US" sz="4000" dirty="0">
                <a:latin typeface="Trebuchet MS" panose="020B0603020202020204" pitchFamily="34" charset="0"/>
              </a:rPr>
              <a:t>Department of Chemistry for their support.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8141601" y="7975573"/>
            <a:ext cx="1206518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Trebuchet MS" panose="020B0603020202020204" pitchFamily="34" charset="0"/>
              </a:rPr>
              <a:t>FUTURE </a:t>
            </a:r>
            <a:r>
              <a:rPr lang="en-US" sz="4000" b="1" dirty="0" smtClean="0">
                <a:latin typeface="Trebuchet MS" panose="020B0603020202020204" pitchFamily="34" charset="0"/>
              </a:rPr>
              <a:t>WORK</a:t>
            </a:r>
          </a:p>
          <a:p>
            <a:endParaRPr lang="en-US" sz="4000" b="1" dirty="0">
              <a:latin typeface="Trebuchet MS" panose="020B0603020202020204" pitchFamily="34" charset="0"/>
            </a:endParaRPr>
          </a:p>
          <a:p>
            <a:r>
              <a:rPr lang="en-US" sz="4000" dirty="0" smtClean="0">
                <a:latin typeface="Trebuchet MS" panose="020B0603020202020204" pitchFamily="34" charset="0"/>
              </a:rPr>
              <a:t>The successful synthesis of </a:t>
            </a:r>
            <a:r>
              <a:rPr lang="en-US" sz="4000" b="1" dirty="0" smtClean="0">
                <a:latin typeface="Trebuchet MS" panose="020B0603020202020204" pitchFamily="34" charset="0"/>
              </a:rPr>
              <a:t>1</a:t>
            </a:r>
            <a:r>
              <a:rPr lang="en-US" sz="4000" dirty="0" smtClean="0">
                <a:latin typeface="Trebuchet MS" panose="020B0603020202020204" pitchFamily="34" charset="0"/>
              </a:rPr>
              <a:t> indicates easy reproducibly. However, it became apparent that only copper-based complexes absorbed in the UV/Vis region. As such, future reactions focused on MLCT and OLEDs research would be conducted on copper-</a:t>
            </a:r>
            <a:r>
              <a:rPr lang="en-US" sz="4000" dirty="0">
                <a:latin typeface="Trebuchet MS" panose="020B0603020202020204" pitchFamily="34" charset="0"/>
              </a:rPr>
              <a:t>c</a:t>
            </a:r>
            <a:r>
              <a:rPr lang="en-US" sz="4000" dirty="0" smtClean="0">
                <a:latin typeface="Trebuchet MS" panose="020B0603020202020204" pitchFamily="34" charset="0"/>
              </a:rPr>
              <a:t>omplexes.</a:t>
            </a:r>
            <a:endParaRPr lang="en-US" sz="4000" dirty="0">
              <a:latin typeface="Trebuchet MS" panose="020B0603020202020204" pitchFamily="34" charset="0"/>
            </a:endParaRPr>
          </a:p>
        </p:txBody>
      </p:sp>
      <p:sp>
        <p:nvSpPr>
          <p:cNvPr id="40" name="Title 1"/>
          <p:cNvSpPr>
            <a:spLocks noGrp="1"/>
          </p:cNvSpPr>
          <p:nvPr>
            <p:ph type="title"/>
          </p:nvPr>
        </p:nvSpPr>
        <p:spPr>
          <a:xfrm>
            <a:off x="8120580" y="1914018"/>
            <a:ext cx="28303020" cy="5540597"/>
          </a:xfrm>
          <a:effectLst/>
        </p:spPr>
        <p:txBody>
          <a:bodyPr>
            <a:noAutofit/>
          </a:bodyPr>
          <a:lstStyle/>
          <a:p>
            <a:pPr marL="0" marR="0" indent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Spectral and Electrochemical Characteristics of </a:t>
            </a:r>
            <a:r>
              <a:rPr lang="en-US" sz="5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Silver Complexes </a:t>
            </a:r>
            <a:r>
              <a:rPr lang="en-US" sz="5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 their Potential Metal-to-Charge Transfer </a:t>
            </a:r>
            <a:r>
              <a:rPr lang="en-US" sz="5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Capabilities</a:t>
            </a:r>
            <a:r>
              <a:rPr lang="en-US" sz="5800" b="0" dirty="0" smtClean="0">
                <a:effectLst>
                  <a:reflection blurRad="6350" endPos="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5800" b="0" dirty="0" smtClean="0">
                <a:effectLst>
                  <a:reflection blurRad="6350" endPos="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5800" b="0" i="1" u="sng" dirty="0" smtClean="0">
                <a:effectLst>
                  <a:reflection blurRad="6350" endPos="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Matthew Reuter</a:t>
            </a:r>
            <a:r>
              <a:rPr lang="en-US" sz="5800" b="0" i="1" dirty="0" smtClean="0">
                <a:effectLst>
                  <a:reflection blurRad="6350" endPos="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Roy </a:t>
            </a:r>
            <a:r>
              <a:rPr lang="en-US" sz="5800" b="0" i="1" dirty="0" err="1" smtClean="0">
                <a:effectLst>
                  <a:reflection blurRad="6350" endPos="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Planalp</a:t>
            </a:r>
            <a:r>
              <a:rPr lang="en-US" sz="5800" b="0" i="1" dirty="0" smtClean="0">
                <a:effectLst>
                  <a:reflection blurRad="6350" endPos="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Zane Rutherford</a:t>
            </a:r>
            <a:br>
              <a:rPr lang="en-US" sz="5800" b="0" i="1" dirty="0" smtClean="0">
                <a:effectLst>
                  <a:reflection blurRad="6350" endPos="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5800" b="0" i="1" dirty="0" smtClean="0">
                <a:effectLst>
                  <a:reflection blurRad="6350" endPos="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mbr2003@wildcats.unh.edu, Department of Chemistry, University of New Hampshire, Durham, NH</a:t>
            </a:r>
            <a:br>
              <a:rPr lang="en-US" sz="5800" b="0" i="1" dirty="0" smtClean="0">
                <a:effectLst>
                  <a:reflection blurRad="6350" endPos="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5800" b="0" i="1" dirty="0" smtClean="0">
                <a:effectLst>
                  <a:reflection blurRad="6350" endPos="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5/05/17</a:t>
            </a:r>
            <a:endParaRPr lang="en-US" sz="5800" b="0" i="1" dirty="0">
              <a:effectLst>
                <a:reflection blurRad="6350" endPos="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5874" y="1871409"/>
            <a:ext cx="4763881" cy="4487827"/>
          </a:xfrm>
          <a:prstGeom prst="rect">
            <a:avLst/>
          </a:prstGeom>
          <a:noFill/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3576" y="15558082"/>
            <a:ext cx="11461630" cy="22230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2617" y="26930374"/>
            <a:ext cx="10603883" cy="289608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875089" y="25273654"/>
            <a:ext cx="7962172" cy="555719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76353" y="19219418"/>
            <a:ext cx="7962172" cy="555719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75089" y="13165183"/>
            <a:ext cx="7962172" cy="555719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6776353" y="31235297"/>
            <a:ext cx="79621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Scheme 3.</a:t>
            </a:r>
            <a:r>
              <a:rPr lang="en-US" sz="4000" dirty="0" smtClean="0"/>
              <a:t> </a:t>
            </a:r>
            <a:r>
              <a:rPr lang="en-US" sz="4000" baseline="30000" dirty="0">
                <a:latin typeface="Trebuchet MS" panose="020B0603020202020204" pitchFamily="34" charset="0"/>
              </a:rPr>
              <a:t>1</a:t>
            </a:r>
            <a:r>
              <a:rPr lang="en-US" sz="4000" dirty="0" smtClean="0"/>
              <a:t>H NMR of 1, 2, and 3, respectively.</a:t>
            </a:r>
            <a:endParaRPr lang="en-US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12001500" y="30128594"/>
            <a:ext cx="838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~</a:t>
            </a:r>
            <a:r>
              <a:rPr lang="en-US" sz="2000" b="1" dirty="0" smtClean="0"/>
              <a:t>87</a:t>
            </a:r>
            <a:r>
              <a:rPr lang="en-US" sz="2000" dirty="0" smtClean="0"/>
              <a:t>%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144200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pStream" id="{66D7D756-422D-4F9D-9C17-6447C04B8645}" vid="{DBB29A43-217A-4D65-82CA-6839C7DE33F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818</TotalTime>
  <Words>339</Words>
  <Application>Microsoft Office PowerPoint</Application>
  <PresentationFormat>Custom</PresentationFormat>
  <Paragraphs>28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Georgia</vt:lpstr>
      <vt:lpstr>Times New Roman</vt:lpstr>
      <vt:lpstr>Trebuchet MS</vt:lpstr>
      <vt:lpstr>Slipstream</vt:lpstr>
      <vt:lpstr>Spectral and Electrochemical Characteristics of Silver Complexes and their Potential Metal-to-Charge Transfer Capabilities Matthew Reuter, Roy Planalp, Zane Rutherford mbr2003@wildcats.unh.edu, Department of Chemistry, University of New Hampshire, Durham, NH 5/05/17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 Undergraduate Approach to the Synthesis of a Nickel-Based Catalytic Precursor Matthew Reuter, Roy Planalp, Luke Fulton, Mahmoud Abdalrahman mbr2003@wildcats.unh.edu, Department of Chemistry, University of New Hampshire, Durham, NH 12/09/16</dc:title>
  <dc:creator>Microsoft account</dc:creator>
  <cp:lastModifiedBy>Microsoft account</cp:lastModifiedBy>
  <cp:revision>78</cp:revision>
  <dcterms:created xsi:type="dcterms:W3CDTF">2016-11-30T22:22:36Z</dcterms:created>
  <dcterms:modified xsi:type="dcterms:W3CDTF">2017-05-03T01:16:17Z</dcterms:modified>
</cp:coreProperties>
</file>