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8" r:id="rId1"/>
  </p:sldMasterIdLst>
  <p:sldIdLst>
    <p:sldId id="257" r:id="rId2"/>
  </p:sldIdLst>
  <p:sldSz cx="43891200" cy="329184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seph Mancinelli" initials="JM" lastIdx="1" clrIdx="0">
    <p:extLst>
      <p:ext uri="{19B8F6BF-5375-455C-9EA6-DF929625EA0E}">
        <p15:presenceInfo xmlns:p15="http://schemas.microsoft.com/office/powerpoint/2012/main" userId="86c75d8065ababd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29" autoAdjust="0"/>
    <p:restoredTop sz="94660"/>
  </p:normalViewPr>
  <p:slideViewPr>
    <p:cSldViewPr snapToGrid="0">
      <p:cViewPr>
        <p:scale>
          <a:sx n="20" d="100"/>
          <a:sy n="20" d="100"/>
        </p:scale>
        <p:origin x="1152" y="-7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commentAuthors" Target="commentAuthors.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955280" y="21427334"/>
            <a:ext cx="32918400" cy="5734320"/>
          </a:xfrm>
        </p:spPr>
        <p:txBody>
          <a:bodyPr wrap="none" anchor="t">
            <a:normAutofit/>
          </a:bodyPr>
          <a:lstStyle>
            <a:lvl1pPr algn="r">
              <a:defRPr sz="34560" b="0" spc="-1080">
                <a:gradFill flip="none" rotWithShape="1">
                  <a:gsLst>
                    <a:gs pos="32000">
                      <a:schemeClr val="tx1">
                        <a:lumMod val="89000"/>
                      </a:schemeClr>
                    </a:gs>
                    <a:gs pos="100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7955275" y="18383417"/>
            <a:ext cx="32918400" cy="2968910"/>
          </a:xfrm>
        </p:spPr>
        <p:txBody>
          <a:bodyPr anchor="b">
            <a:normAutofit/>
          </a:bodyPr>
          <a:lstStyle>
            <a:lvl1pPr marL="0" indent="0" algn="r">
              <a:buNone/>
              <a:defRPr sz="1152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613818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303907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3076315" y="21427334"/>
            <a:ext cx="32918400" cy="5734320"/>
          </a:xfrm>
        </p:spPr>
        <p:txBody>
          <a:bodyPr wrap="none" anchor="t">
            <a:normAutofit/>
          </a:bodyPr>
          <a:lstStyle>
            <a:lvl1pPr algn="l">
              <a:defRPr sz="34560" b="0" spc="-108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3076315" y="18383414"/>
            <a:ext cx="32918400" cy="2965546"/>
          </a:xfrm>
        </p:spPr>
        <p:txBody>
          <a:bodyPr anchor="b">
            <a:normAutofit/>
          </a:bodyPr>
          <a:lstStyle>
            <a:lvl1pPr marL="0" indent="0" algn="l">
              <a:buNone/>
              <a:defRPr sz="1152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1645920" indent="0" algn="ctr">
              <a:buNone/>
              <a:defRPr sz="7200"/>
            </a:lvl2pPr>
            <a:lvl3pPr marL="3291840" indent="0" algn="ctr">
              <a:buNone/>
              <a:defRPr sz="6480"/>
            </a:lvl3pPr>
            <a:lvl4pPr marL="4937760" indent="0" algn="ctr">
              <a:buNone/>
              <a:defRPr sz="5760"/>
            </a:lvl4pPr>
            <a:lvl5pPr marL="6583680" indent="0" algn="ctr">
              <a:buNone/>
              <a:defRPr sz="5760"/>
            </a:lvl5pPr>
            <a:lvl6pPr marL="8229600" indent="0" algn="ctr">
              <a:buNone/>
              <a:defRPr sz="5760"/>
            </a:lvl6pPr>
            <a:lvl7pPr marL="9875520" indent="0" algn="ctr">
              <a:buNone/>
              <a:defRPr sz="5760"/>
            </a:lvl7pPr>
            <a:lvl8pPr marL="11521440" indent="0" algn="ctr">
              <a:buNone/>
              <a:defRPr sz="5760"/>
            </a:lvl8pPr>
            <a:lvl9pPr marL="13167360" indent="0" algn="ctr">
              <a:buNone/>
              <a:defRPr sz="5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326063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032000" y="8763000"/>
            <a:ext cx="18090778"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751424" y="8763000"/>
            <a:ext cx="18122256" cy="208864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789132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032000" y="8069582"/>
            <a:ext cx="18090778" cy="3954778"/>
          </a:xfrm>
        </p:spPr>
        <p:txBody>
          <a:bodyPr anchor="b">
            <a:normAutofit/>
          </a:bodyPr>
          <a:lstStyle>
            <a:lvl1pPr marL="0" indent="0">
              <a:buNone/>
              <a:defRPr sz="9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4" name="Content Placeholder 3"/>
          <p:cNvSpPr>
            <a:spLocks noGrp="1"/>
          </p:cNvSpPr>
          <p:nvPr>
            <p:ph sz="half" idx="2"/>
          </p:nvPr>
        </p:nvSpPr>
        <p:spPr>
          <a:xfrm>
            <a:off x="4032000" y="12024360"/>
            <a:ext cx="18090778"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751426" y="8069582"/>
            <a:ext cx="18127973" cy="3954778"/>
          </a:xfrm>
        </p:spPr>
        <p:txBody>
          <a:bodyPr vert="horz" lIns="91440" tIns="45720" rIns="91440" bIns="45720" rtlCol="0" anchor="b">
            <a:normAutofit/>
          </a:bodyPr>
          <a:lstStyle>
            <a:lvl1pPr>
              <a:buNone/>
              <a:defRPr lang="en-US" sz="96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22751426" y="12024360"/>
            <a:ext cx="18127973" cy="176860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7298972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3583107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18716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152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032003" y="9875520"/>
            <a:ext cx="13147291" cy="18295622"/>
          </a:xfrm>
        </p:spPr>
        <p:txBody>
          <a:bodyPr>
            <a:normAutofit/>
          </a:bodyPr>
          <a:lstStyle>
            <a:lvl1pPr marL="0" indent="0">
              <a:buNone/>
              <a:defRPr sz="672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429709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dirty="0"/>
              <a:t>Click icon to add picture</a:t>
            </a:r>
          </a:p>
        </p:txBody>
      </p:sp>
      <p:sp>
        <p:nvSpPr>
          <p:cNvPr id="4" name="Text Placeholder 3"/>
          <p:cNvSpPr>
            <a:spLocks noGrp="1"/>
          </p:cNvSpPr>
          <p:nvPr>
            <p:ph type="body" sz="half" idx="2"/>
          </p:nvPr>
        </p:nvSpPr>
        <p:spPr>
          <a:xfrm>
            <a:off x="4032003" y="9875520"/>
            <a:ext cx="13147291" cy="18295622"/>
          </a:xfrm>
        </p:spPr>
        <p:txBody>
          <a:bodyPr>
            <a:normAutofit/>
          </a:bodyPr>
          <a:lstStyle>
            <a:lvl1pPr marL="0" indent="0">
              <a:buNone/>
              <a:defRPr sz="672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3409752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0962375"/>
            <a:ext cx="37856160" cy="3932904"/>
          </a:xfrm>
        </p:spPr>
        <p:txBody>
          <a:bodyPr anchor="b"/>
          <a:lstStyle>
            <a:lvl1pPr>
              <a:defRPr sz="11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3023237" y="4739647"/>
            <a:ext cx="37856160" cy="16222728"/>
          </a:xfrm>
        </p:spPr>
        <p:txBody>
          <a:bodyPr anchor="t"/>
          <a:lstStyle>
            <a:lvl1pPr marL="0" indent="0">
              <a:buNone/>
              <a:defRPr sz="11520"/>
            </a:lvl1pPr>
            <a:lvl2pPr marL="1645920" indent="0">
              <a:buNone/>
              <a:defRPr sz="10080"/>
            </a:lvl2pPr>
            <a:lvl3pPr marL="3291840" indent="0">
              <a:buNone/>
              <a:defRPr sz="8640"/>
            </a:lvl3pPr>
            <a:lvl4pPr marL="4937760" indent="0">
              <a:buNone/>
              <a:defRPr sz="7200"/>
            </a:lvl4pPr>
            <a:lvl5pPr marL="6583680" indent="0">
              <a:buNone/>
              <a:defRPr sz="7200"/>
            </a:lvl5pPr>
            <a:lvl6pPr marL="8229600" indent="0">
              <a:buNone/>
              <a:defRPr sz="7200"/>
            </a:lvl6pPr>
            <a:lvl7pPr marL="9875520" indent="0">
              <a:buNone/>
              <a:defRPr sz="7200"/>
            </a:lvl7pPr>
            <a:lvl8pPr marL="11521440" indent="0">
              <a:buNone/>
              <a:defRPr sz="7200"/>
            </a:lvl8pPr>
            <a:lvl9pPr marL="13167360" indent="0">
              <a:buNone/>
              <a:defRPr sz="7200"/>
            </a:lvl9pPr>
          </a:lstStyle>
          <a:p>
            <a:r>
              <a:rPr lang="en-US" dirty="0"/>
              <a:t>Click icon to add picture</a:t>
            </a:r>
          </a:p>
        </p:txBody>
      </p:sp>
      <p:sp>
        <p:nvSpPr>
          <p:cNvPr id="4" name="Text Placeholder 3"/>
          <p:cNvSpPr>
            <a:spLocks noGrp="1"/>
          </p:cNvSpPr>
          <p:nvPr>
            <p:ph type="body" sz="half" idx="2"/>
          </p:nvPr>
        </p:nvSpPr>
        <p:spPr>
          <a:xfrm>
            <a:off x="3023239" y="24895277"/>
            <a:ext cx="37850443" cy="3275866"/>
          </a:xfrm>
        </p:spPr>
        <p:txBody>
          <a:bodyPr/>
          <a:lstStyle>
            <a:lvl1pPr marL="0" indent="0">
              <a:buNone/>
              <a:defRPr sz="576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28029752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0"/>
            <a:ext cx="37856160" cy="16964851"/>
          </a:xfrm>
        </p:spPr>
        <p:txBody>
          <a:bodyPr anchor="ctr"/>
          <a:lstStyle>
            <a:lvl1pPr>
              <a:defRPr sz="11520"/>
            </a:lvl1pPr>
          </a:lstStyle>
          <a:p>
            <a:r>
              <a:rPr lang="en-US"/>
              <a:t>Click to edit Master title style</a:t>
            </a:r>
            <a:endParaRPr lang="en-US" dirty="0"/>
          </a:p>
        </p:txBody>
      </p:sp>
      <p:sp>
        <p:nvSpPr>
          <p:cNvPr id="4" name="Text Placeholder 3"/>
          <p:cNvSpPr>
            <a:spLocks noGrp="1"/>
          </p:cNvSpPr>
          <p:nvPr>
            <p:ph type="body" sz="half" idx="2"/>
          </p:nvPr>
        </p:nvSpPr>
        <p:spPr>
          <a:xfrm>
            <a:off x="3023239" y="21549115"/>
            <a:ext cx="37850443" cy="7208765"/>
          </a:xfrm>
        </p:spPr>
        <p:txBody>
          <a:bodyPr anchor="ct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1100038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6363" y="1752600"/>
            <a:ext cx="33489907" cy="14365939"/>
          </a:xfrm>
        </p:spPr>
        <p:txBody>
          <a:bodyPr anchor="ctr"/>
          <a:lstStyle>
            <a:lvl1pPr>
              <a:defRPr sz="15840"/>
            </a:lvl1pPr>
          </a:lstStyle>
          <a:p>
            <a:r>
              <a:rPr lang="en-US"/>
              <a:t>Click to edit Master title style</a:t>
            </a:r>
            <a:endParaRPr lang="en-US" dirty="0"/>
          </a:p>
        </p:txBody>
      </p:sp>
      <p:sp>
        <p:nvSpPr>
          <p:cNvPr id="12" name="Text Placeholder 3"/>
          <p:cNvSpPr>
            <a:spLocks noGrp="1"/>
          </p:cNvSpPr>
          <p:nvPr>
            <p:ph type="body" sz="half" idx="13"/>
          </p:nvPr>
        </p:nvSpPr>
        <p:spPr>
          <a:xfrm>
            <a:off x="6194323" y="16154674"/>
            <a:ext cx="31508275" cy="2635046"/>
          </a:xfrm>
        </p:spPr>
        <p:txBody>
          <a:bodyPr anchor="t">
            <a:normAutofit/>
          </a:bodyPr>
          <a:lstStyle>
            <a:lvl1pPr marL="0" indent="0">
              <a:buNone/>
              <a:defRPr sz="504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4" name="Text Placeholder 3"/>
          <p:cNvSpPr>
            <a:spLocks noGrp="1"/>
          </p:cNvSpPr>
          <p:nvPr>
            <p:ph type="body" sz="half" idx="2"/>
          </p:nvPr>
        </p:nvSpPr>
        <p:spPr>
          <a:xfrm>
            <a:off x="3017520" y="21608299"/>
            <a:ext cx="37844726" cy="7149581"/>
          </a:xfrm>
        </p:spPr>
        <p:txBody>
          <a:bodyPr anchor="ctr">
            <a:normAutofit/>
          </a:bodyPr>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
        <p:nvSpPr>
          <p:cNvPr id="9" name="TextBox 8"/>
          <p:cNvSpPr txBox="1"/>
          <p:nvPr/>
        </p:nvSpPr>
        <p:spPr>
          <a:xfrm>
            <a:off x="3999758" y="3776755"/>
            <a:ext cx="2194560" cy="2806925"/>
          </a:xfrm>
          <a:prstGeom prst="rect">
            <a:avLst/>
          </a:prstGeom>
        </p:spPr>
        <p:txBody>
          <a:bodyPr vert="horz" lIns="329184" tIns="164592" rIns="329184" bIns="164592"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28800" dirty="0">
                <a:solidFill>
                  <a:schemeClr val="tx1"/>
                </a:solidFill>
                <a:effectLst/>
              </a:rPr>
              <a:t>“</a:t>
            </a:r>
          </a:p>
        </p:txBody>
      </p:sp>
      <p:sp>
        <p:nvSpPr>
          <p:cNvPr id="10" name="TextBox 9"/>
          <p:cNvSpPr txBox="1"/>
          <p:nvPr/>
        </p:nvSpPr>
        <p:spPr>
          <a:xfrm>
            <a:off x="37576123" y="13167360"/>
            <a:ext cx="2194560" cy="2806925"/>
          </a:xfrm>
          <a:prstGeom prst="rect">
            <a:avLst/>
          </a:prstGeom>
        </p:spPr>
        <p:txBody>
          <a:bodyPr vert="horz" lIns="329184" tIns="164592" rIns="329184" bIns="164592"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28800" dirty="0">
                <a:solidFill>
                  <a:schemeClr val="tx1"/>
                </a:solidFill>
                <a:effectLst/>
              </a:rPr>
              <a:t>”</a:t>
            </a:r>
          </a:p>
        </p:txBody>
      </p:sp>
    </p:spTree>
    <p:extLst>
      <p:ext uri="{BB962C8B-B14F-4D97-AF65-F5344CB8AC3E}">
        <p14:creationId xmlns:p14="http://schemas.microsoft.com/office/powerpoint/2010/main" val="9726335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3023237" y="11169449"/>
            <a:ext cx="37856160" cy="12056808"/>
          </a:xfrm>
        </p:spPr>
        <p:txBody>
          <a:bodyPr anchor="b">
            <a:normAutofit/>
          </a:bodyPr>
          <a:lstStyle>
            <a:lvl1pPr>
              <a:defRPr sz="19440"/>
            </a:lvl1pPr>
          </a:lstStyle>
          <a:p>
            <a:r>
              <a:rPr lang="en-US"/>
              <a:t>Click to edit Master title style</a:t>
            </a:r>
            <a:endParaRPr lang="en-US" dirty="0"/>
          </a:p>
        </p:txBody>
      </p:sp>
      <p:sp>
        <p:nvSpPr>
          <p:cNvPr id="4" name="Text Placeholder 3"/>
          <p:cNvSpPr>
            <a:spLocks noGrp="1"/>
          </p:cNvSpPr>
          <p:nvPr>
            <p:ph type="body" sz="half" idx="2"/>
          </p:nvPr>
        </p:nvSpPr>
        <p:spPr>
          <a:xfrm>
            <a:off x="3023239" y="23282789"/>
            <a:ext cx="37850443" cy="5475091"/>
          </a:xfrm>
        </p:spPr>
        <p:txBody>
          <a:bodyPr anchor="t"/>
          <a:lstStyle>
            <a:lvl1pPr marL="0" indent="0">
              <a:buNone/>
              <a:defRPr sz="5760"/>
            </a:lvl1pPr>
            <a:lvl2pPr marL="1645920" indent="0">
              <a:buNone/>
              <a:defRPr sz="5040"/>
            </a:lvl2pPr>
            <a:lvl3pPr marL="3291840" indent="0">
              <a:buNone/>
              <a:defRPr sz="4320"/>
            </a:lvl3pPr>
            <a:lvl4pPr marL="4937760" indent="0">
              <a:buNone/>
              <a:defRPr sz="3600"/>
            </a:lvl4pPr>
            <a:lvl5pPr marL="6583680" indent="0">
              <a:buNone/>
              <a:defRPr sz="3600"/>
            </a:lvl5pPr>
            <a:lvl6pPr marL="8229600" indent="0">
              <a:buNone/>
              <a:defRPr sz="3600"/>
            </a:lvl6pPr>
            <a:lvl7pPr marL="9875520" indent="0">
              <a:buNone/>
              <a:defRPr sz="3600"/>
            </a:lvl7pPr>
            <a:lvl8pPr marL="11521440" indent="0">
              <a:buNone/>
              <a:defRPr sz="3600"/>
            </a:lvl8pPr>
            <a:lvl9pPr marL="13167360" indent="0">
              <a:buNone/>
              <a:defRPr sz="3600"/>
            </a:lvl9pPr>
          </a:lstStyle>
          <a:p>
            <a:pPr lvl="0"/>
            <a:r>
              <a:rPr lang="en-US"/>
              <a:t>Edit Master text styles</a:t>
            </a:r>
          </a:p>
        </p:txBody>
      </p:sp>
      <p:sp>
        <p:nvSpPr>
          <p:cNvPr id="5" name="Date Placeholder 4"/>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7653113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3017520" y="1752607"/>
            <a:ext cx="37856160" cy="6362702"/>
          </a:xfrm>
        </p:spPr>
        <p:txBody>
          <a:bodyPr/>
          <a:lstStyle/>
          <a:p>
            <a:r>
              <a:rPr lang="en-US"/>
              <a:t>Click to edit Master title style</a:t>
            </a:r>
            <a:endParaRPr lang="en-US" dirty="0"/>
          </a:p>
        </p:txBody>
      </p:sp>
      <p:sp>
        <p:nvSpPr>
          <p:cNvPr id="7" name="Text Placeholder 2"/>
          <p:cNvSpPr>
            <a:spLocks noGrp="1"/>
          </p:cNvSpPr>
          <p:nvPr>
            <p:ph type="body" idx="1"/>
          </p:nvPr>
        </p:nvSpPr>
        <p:spPr>
          <a:xfrm>
            <a:off x="4814213" y="9052560"/>
            <a:ext cx="10608720" cy="2766058"/>
          </a:xfrm>
        </p:spPr>
        <p:txBody>
          <a:bodyPr anchor="b">
            <a:noAutofit/>
          </a:bodyPr>
          <a:lstStyle>
            <a:lvl1pPr marL="0" indent="0">
              <a:buNone/>
              <a:defRPr sz="864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8" name="Text Placeholder 3"/>
          <p:cNvSpPr>
            <a:spLocks noGrp="1"/>
          </p:cNvSpPr>
          <p:nvPr>
            <p:ph type="body" sz="half" idx="15"/>
          </p:nvPr>
        </p:nvSpPr>
        <p:spPr>
          <a:xfrm>
            <a:off x="4884473" y="12344400"/>
            <a:ext cx="10538462" cy="17228822"/>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9" name="Text Placeholder 4"/>
          <p:cNvSpPr>
            <a:spLocks noGrp="1"/>
          </p:cNvSpPr>
          <p:nvPr>
            <p:ph type="body" sz="quarter" idx="3"/>
          </p:nvPr>
        </p:nvSpPr>
        <p:spPr>
          <a:xfrm>
            <a:off x="16516783" y="9052560"/>
            <a:ext cx="10570469" cy="2766058"/>
          </a:xfrm>
        </p:spPr>
        <p:txBody>
          <a:bodyPr vert="horz" lIns="91440" tIns="45720" rIns="91440" bIns="45720" rtlCol="0" anchor="b">
            <a:noAutofit/>
          </a:bodyPr>
          <a:lstStyle>
            <a:lvl1pPr>
              <a:buNone/>
              <a:defRPr lang="en-US" sz="864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16478789" y="12344400"/>
            <a:ext cx="10608461" cy="17228822"/>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11" name="Text Placeholder 4"/>
          <p:cNvSpPr>
            <a:spLocks noGrp="1"/>
          </p:cNvSpPr>
          <p:nvPr>
            <p:ph type="body" sz="quarter" idx="13"/>
          </p:nvPr>
        </p:nvSpPr>
        <p:spPr>
          <a:xfrm>
            <a:off x="28184532" y="9052560"/>
            <a:ext cx="10555608" cy="2766058"/>
          </a:xfrm>
        </p:spPr>
        <p:txBody>
          <a:bodyPr vert="horz" lIns="91440" tIns="45720" rIns="91440" bIns="45720" rtlCol="0" anchor="b">
            <a:noAutofit/>
          </a:bodyPr>
          <a:lstStyle>
            <a:lvl1pPr>
              <a:buNone/>
              <a:defRPr lang="en-US" sz="864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28184532" y="12344400"/>
            <a:ext cx="10555608" cy="17228822"/>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3" name="Date Placeholder 2"/>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4247176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3017520" y="1752607"/>
            <a:ext cx="37856160" cy="636270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4795507" y="20628014"/>
            <a:ext cx="10584182" cy="2766058"/>
          </a:xfrm>
        </p:spPr>
        <p:txBody>
          <a:bodyPr anchor="b">
            <a:noAutofit/>
          </a:bodyPr>
          <a:lstStyle>
            <a:lvl1pPr marL="0" indent="0">
              <a:buNone/>
              <a:defRPr sz="864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20" name="Picture Placeholder 2"/>
          <p:cNvSpPr>
            <a:spLocks noGrp="1" noChangeAspect="1"/>
          </p:cNvSpPr>
          <p:nvPr>
            <p:ph type="pic" idx="15"/>
          </p:nvPr>
        </p:nvSpPr>
        <p:spPr>
          <a:xfrm>
            <a:off x="4795507" y="10830499"/>
            <a:ext cx="10584182"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760"/>
            </a:lvl1pPr>
            <a:lvl2pPr marL="1645920" indent="0">
              <a:buNone/>
              <a:defRPr sz="5760"/>
            </a:lvl2pPr>
            <a:lvl3pPr marL="3291840" indent="0">
              <a:buNone/>
              <a:defRPr sz="5760"/>
            </a:lvl3pPr>
            <a:lvl4pPr marL="4937760" indent="0">
              <a:buNone/>
              <a:defRPr sz="5760"/>
            </a:lvl4pPr>
            <a:lvl5pPr marL="6583680" indent="0">
              <a:buNone/>
              <a:defRPr sz="5760"/>
            </a:lvl5pPr>
            <a:lvl6pPr marL="8229600" indent="0">
              <a:buNone/>
              <a:defRPr sz="5760"/>
            </a:lvl6pPr>
            <a:lvl7pPr marL="9875520" indent="0">
              <a:buNone/>
              <a:defRPr sz="5760"/>
            </a:lvl7pPr>
            <a:lvl8pPr marL="11521440" indent="0">
              <a:buNone/>
              <a:defRPr sz="5760"/>
            </a:lvl8pPr>
            <a:lvl9pPr marL="13167360" indent="0">
              <a:buNone/>
              <a:defRPr sz="5760"/>
            </a:lvl9pPr>
          </a:lstStyle>
          <a:p>
            <a:r>
              <a:rPr lang="en-US" dirty="0"/>
              <a:t>Click icon to add picture</a:t>
            </a:r>
          </a:p>
        </p:txBody>
      </p:sp>
      <p:sp>
        <p:nvSpPr>
          <p:cNvPr id="21" name="Text Placeholder 3"/>
          <p:cNvSpPr>
            <a:spLocks noGrp="1"/>
          </p:cNvSpPr>
          <p:nvPr>
            <p:ph type="body" sz="half" idx="18"/>
          </p:nvPr>
        </p:nvSpPr>
        <p:spPr>
          <a:xfrm>
            <a:off x="4795507" y="23394079"/>
            <a:ext cx="10584182" cy="3164107"/>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22" name="Text Placeholder 4"/>
          <p:cNvSpPr>
            <a:spLocks noGrp="1"/>
          </p:cNvSpPr>
          <p:nvPr>
            <p:ph type="body" sz="quarter" idx="3"/>
          </p:nvPr>
        </p:nvSpPr>
        <p:spPr>
          <a:xfrm>
            <a:off x="16448391" y="20628014"/>
            <a:ext cx="10549891" cy="2766058"/>
          </a:xfrm>
        </p:spPr>
        <p:txBody>
          <a:bodyPr anchor="b">
            <a:noAutofit/>
          </a:bodyPr>
          <a:lstStyle>
            <a:lvl1pPr marL="0" indent="0">
              <a:buNone/>
              <a:defRPr sz="864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23" name="Picture Placeholder 2"/>
          <p:cNvSpPr>
            <a:spLocks noGrp="1" noChangeAspect="1"/>
          </p:cNvSpPr>
          <p:nvPr>
            <p:ph type="pic" idx="21"/>
          </p:nvPr>
        </p:nvSpPr>
        <p:spPr>
          <a:xfrm>
            <a:off x="16448386" y="10830499"/>
            <a:ext cx="10549891"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760"/>
            </a:lvl1pPr>
            <a:lvl2pPr marL="1645920" indent="0">
              <a:buNone/>
              <a:defRPr sz="5760"/>
            </a:lvl2pPr>
            <a:lvl3pPr marL="3291840" indent="0">
              <a:buNone/>
              <a:defRPr sz="5760"/>
            </a:lvl3pPr>
            <a:lvl4pPr marL="4937760" indent="0">
              <a:buNone/>
              <a:defRPr sz="5760"/>
            </a:lvl4pPr>
            <a:lvl5pPr marL="6583680" indent="0">
              <a:buNone/>
              <a:defRPr sz="5760"/>
            </a:lvl5pPr>
            <a:lvl6pPr marL="8229600" indent="0">
              <a:buNone/>
              <a:defRPr sz="5760"/>
            </a:lvl6pPr>
            <a:lvl7pPr marL="9875520" indent="0">
              <a:buNone/>
              <a:defRPr sz="5760"/>
            </a:lvl7pPr>
            <a:lvl8pPr marL="11521440" indent="0">
              <a:buNone/>
              <a:defRPr sz="5760"/>
            </a:lvl8pPr>
            <a:lvl9pPr marL="13167360" indent="0">
              <a:buNone/>
              <a:defRPr sz="5760"/>
            </a:lvl9pPr>
          </a:lstStyle>
          <a:p>
            <a:r>
              <a:rPr lang="en-US" dirty="0"/>
              <a:t>Click icon to add picture</a:t>
            </a:r>
          </a:p>
        </p:txBody>
      </p:sp>
      <p:sp>
        <p:nvSpPr>
          <p:cNvPr id="24" name="Text Placeholder 3"/>
          <p:cNvSpPr>
            <a:spLocks noGrp="1"/>
          </p:cNvSpPr>
          <p:nvPr>
            <p:ph type="body" sz="half" idx="19"/>
          </p:nvPr>
        </p:nvSpPr>
        <p:spPr>
          <a:xfrm>
            <a:off x="16443521" y="23394075"/>
            <a:ext cx="10563864" cy="3164107"/>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25" name="Text Placeholder 4"/>
          <p:cNvSpPr>
            <a:spLocks noGrp="1"/>
          </p:cNvSpPr>
          <p:nvPr>
            <p:ph type="body" sz="quarter" idx="13"/>
          </p:nvPr>
        </p:nvSpPr>
        <p:spPr>
          <a:xfrm>
            <a:off x="28095564" y="20628014"/>
            <a:ext cx="10555608" cy="2766058"/>
          </a:xfrm>
        </p:spPr>
        <p:txBody>
          <a:bodyPr anchor="b">
            <a:noAutofit/>
          </a:bodyPr>
          <a:lstStyle>
            <a:lvl1pPr marL="0" indent="0">
              <a:buNone/>
              <a:defRPr sz="864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1645920" indent="0">
              <a:buNone/>
              <a:defRPr sz="7200" b="1"/>
            </a:lvl2pPr>
            <a:lvl3pPr marL="3291840" indent="0">
              <a:buNone/>
              <a:defRPr sz="6480" b="1"/>
            </a:lvl3pPr>
            <a:lvl4pPr marL="4937760" indent="0">
              <a:buNone/>
              <a:defRPr sz="5760" b="1"/>
            </a:lvl4pPr>
            <a:lvl5pPr marL="6583680" indent="0">
              <a:buNone/>
              <a:defRPr sz="5760" b="1"/>
            </a:lvl5pPr>
            <a:lvl6pPr marL="8229600" indent="0">
              <a:buNone/>
              <a:defRPr sz="5760" b="1"/>
            </a:lvl6pPr>
            <a:lvl7pPr marL="9875520" indent="0">
              <a:buNone/>
              <a:defRPr sz="5760" b="1"/>
            </a:lvl7pPr>
            <a:lvl8pPr marL="11521440" indent="0">
              <a:buNone/>
              <a:defRPr sz="5760" b="1"/>
            </a:lvl8pPr>
            <a:lvl9pPr marL="13167360" indent="0">
              <a:buNone/>
              <a:defRPr sz="5760" b="1"/>
            </a:lvl9pPr>
          </a:lstStyle>
          <a:p>
            <a:pPr lvl="0"/>
            <a:r>
              <a:rPr lang="en-US"/>
              <a:t>Edit Master text styles</a:t>
            </a:r>
          </a:p>
        </p:txBody>
      </p:sp>
      <p:sp>
        <p:nvSpPr>
          <p:cNvPr id="26" name="Picture Placeholder 2"/>
          <p:cNvSpPr>
            <a:spLocks noGrp="1" noChangeAspect="1"/>
          </p:cNvSpPr>
          <p:nvPr>
            <p:ph type="pic" idx="22"/>
          </p:nvPr>
        </p:nvSpPr>
        <p:spPr>
          <a:xfrm>
            <a:off x="28095559" y="10830499"/>
            <a:ext cx="10555608" cy="73152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5760"/>
            </a:lvl1pPr>
            <a:lvl2pPr marL="1645920" indent="0">
              <a:buNone/>
              <a:defRPr sz="5760"/>
            </a:lvl2pPr>
            <a:lvl3pPr marL="3291840" indent="0">
              <a:buNone/>
              <a:defRPr sz="5760"/>
            </a:lvl3pPr>
            <a:lvl4pPr marL="4937760" indent="0">
              <a:buNone/>
              <a:defRPr sz="5760"/>
            </a:lvl4pPr>
            <a:lvl5pPr marL="6583680" indent="0">
              <a:buNone/>
              <a:defRPr sz="5760"/>
            </a:lvl5pPr>
            <a:lvl6pPr marL="8229600" indent="0">
              <a:buNone/>
              <a:defRPr sz="5760"/>
            </a:lvl6pPr>
            <a:lvl7pPr marL="9875520" indent="0">
              <a:buNone/>
              <a:defRPr sz="5760"/>
            </a:lvl7pPr>
            <a:lvl8pPr marL="11521440" indent="0">
              <a:buNone/>
              <a:defRPr sz="5760"/>
            </a:lvl8pPr>
            <a:lvl9pPr marL="13167360" indent="0">
              <a:buNone/>
              <a:defRPr sz="5760"/>
            </a:lvl9pPr>
          </a:lstStyle>
          <a:p>
            <a:r>
              <a:rPr lang="en-US" dirty="0"/>
              <a:t>Click icon to add picture</a:t>
            </a:r>
          </a:p>
        </p:txBody>
      </p:sp>
      <p:sp>
        <p:nvSpPr>
          <p:cNvPr id="27" name="Text Placeholder 3"/>
          <p:cNvSpPr>
            <a:spLocks noGrp="1"/>
          </p:cNvSpPr>
          <p:nvPr>
            <p:ph type="body" sz="half" idx="20"/>
          </p:nvPr>
        </p:nvSpPr>
        <p:spPr>
          <a:xfrm>
            <a:off x="28095111" y="23394065"/>
            <a:ext cx="10569590" cy="3164107"/>
          </a:xfrm>
        </p:spPr>
        <p:txBody>
          <a:bodyPr anchor="t">
            <a:normAutofit/>
          </a:bodyPr>
          <a:lstStyle>
            <a:lvl1pPr marL="0" indent="0">
              <a:buNone/>
              <a:defRPr sz="5040"/>
            </a:lvl1pPr>
            <a:lvl2pPr marL="1645920" indent="0">
              <a:buNone/>
              <a:defRPr sz="4320"/>
            </a:lvl2pPr>
            <a:lvl3pPr marL="3291840" indent="0">
              <a:buNone/>
              <a:defRPr sz="3600"/>
            </a:lvl3pPr>
            <a:lvl4pPr marL="4937760" indent="0">
              <a:buNone/>
              <a:defRPr sz="3240"/>
            </a:lvl4pPr>
            <a:lvl5pPr marL="6583680" indent="0">
              <a:buNone/>
              <a:defRPr sz="3240"/>
            </a:lvl5pPr>
            <a:lvl6pPr marL="8229600" indent="0">
              <a:buNone/>
              <a:defRPr sz="3240"/>
            </a:lvl6pPr>
            <a:lvl7pPr marL="9875520" indent="0">
              <a:buNone/>
              <a:defRPr sz="3240"/>
            </a:lvl7pPr>
            <a:lvl8pPr marL="11521440" indent="0">
              <a:buNone/>
              <a:defRPr sz="3240"/>
            </a:lvl8pPr>
            <a:lvl9pPr marL="13167360" indent="0">
              <a:buNone/>
              <a:defRPr sz="3240"/>
            </a:lvl9pPr>
          </a:lstStyle>
          <a:p>
            <a:pPr lvl="0"/>
            <a:r>
              <a:rPr lang="en-US"/>
              <a:t>Edit Master text styles</a:t>
            </a:r>
          </a:p>
        </p:txBody>
      </p:sp>
      <p:sp>
        <p:nvSpPr>
          <p:cNvPr id="3" name="Date Placeholder 2"/>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7368213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15854137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814465-CD83-4B10-9F2C-FB3D461DA8A0}" type="datetimeFigureOut">
              <a:rPr lang="en-US" smtClean="0"/>
              <a:t>5/3/2017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ACD152-4387-44DE-A79F-AAAB26775915}" type="slidenum">
              <a:rPr lang="en-US" smtClean="0"/>
              <a:t>‹#›</a:t>
            </a:fld>
            <a:endParaRPr lang="en-US" dirty="0"/>
          </a:p>
        </p:txBody>
      </p:sp>
    </p:spTree>
    <p:extLst>
      <p:ext uri="{BB962C8B-B14F-4D97-AF65-F5344CB8AC3E}">
        <p14:creationId xmlns:p14="http://schemas.microsoft.com/office/powerpoint/2010/main" val="3845871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032000" y="8763000"/>
            <a:ext cx="36841680" cy="2088642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432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49814465-CD83-4B10-9F2C-FB3D461DA8A0}" type="datetimeFigureOut">
              <a:rPr lang="en-US" smtClean="0"/>
              <a:t>5/3/2017</a:t>
            </a:fld>
            <a:endParaRPr lang="en-US" dirty="0"/>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432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432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CACD152-4387-44DE-A79F-AAAB26775915}" type="slidenum">
              <a:rPr lang="en-US" smtClean="0"/>
              <a:t>‹#›</a:t>
            </a:fld>
            <a:endParaRPr lang="en-US" dirty="0"/>
          </a:p>
        </p:txBody>
      </p:sp>
    </p:spTree>
    <p:extLst>
      <p:ext uri="{BB962C8B-B14F-4D97-AF65-F5344CB8AC3E}">
        <p14:creationId xmlns:p14="http://schemas.microsoft.com/office/powerpoint/2010/main" val="193216863"/>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10" r:id="rId12"/>
    <p:sldLayoutId id="2147483811" r:id="rId13"/>
    <p:sldLayoutId id="2147483812" r:id="rId14"/>
    <p:sldLayoutId id="2147483813" r:id="rId15"/>
    <p:sldLayoutId id="2147483814" r:id="rId16"/>
    <p:sldLayoutId id="2147483815" r:id="rId17"/>
  </p:sldLayoutIdLst>
  <p:txStyles>
    <p:titleStyle>
      <a:lvl1pPr algn="l" defTabSz="3291840" rtl="0" eaLnBrk="1" latinLnBrk="0" hangingPunct="1">
        <a:lnSpc>
          <a:spcPct val="90000"/>
        </a:lnSpc>
        <a:spcBef>
          <a:spcPct val="0"/>
        </a:spcBef>
        <a:buNone/>
        <a:defRPr sz="2112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822960" indent="-822960" algn="l" defTabSz="3291840" rtl="0" eaLnBrk="1" latinLnBrk="0" hangingPunct="1">
        <a:lnSpc>
          <a:spcPct val="90000"/>
        </a:lnSpc>
        <a:spcBef>
          <a:spcPts val="3600"/>
        </a:spcBef>
        <a:buFont typeface="Arial" panose="020B0604020202020204" pitchFamily="34" charset="0"/>
        <a:buChar char="•"/>
        <a:defRPr sz="1152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2468880" indent="-822960" algn="l" defTabSz="3291840" rtl="0" eaLnBrk="1" latinLnBrk="0" hangingPunct="1">
        <a:lnSpc>
          <a:spcPct val="90000"/>
        </a:lnSpc>
        <a:spcBef>
          <a:spcPts val="1800"/>
        </a:spcBef>
        <a:buFont typeface="Arial" panose="020B0604020202020204" pitchFamily="34" charset="0"/>
        <a:buChar char="•"/>
        <a:defRPr sz="96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4114800" indent="-822960" algn="l" defTabSz="3291840" rtl="0" eaLnBrk="1" latinLnBrk="0" hangingPunct="1">
        <a:lnSpc>
          <a:spcPct val="90000"/>
        </a:lnSpc>
        <a:spcBef>
          <a:spcPts val="1800"/>
        </a:spcBef>
        <a:buFont typeface="Arial" panose="020B0604020202020204" pitchFamily="34" charset="0"/>
        <a:buChar char="•"/>
        <a:defRPr sz="768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5760720" indent="-822960" algn="l" defTabSz="3291840" rtl="0" eaLnBrk="1" latinLnBrk="0" hangingPunct="1">
        <a:lnSpc>
          <a:spcPct val="90000"/>
        </a:lnSpc>
        <a:spcBef>
          <a:spcPts val="1800"/>
        </a:spcBef>
        <a:buFont typeface="Arial" panose="020B0604020202020204" pitchFamily="34" charset="0"/>
        <a:buChar char="•"/>
        <a:defRPr sz="672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7406640" indent="-822960" algn="l" defTabSz="3291840" rtl="0" eaLnBrk="1" latinLnBrk="0" hangingPunct="1">
        <a:lnSpc>
          <a:spcPct val="90000"/>
        </a:lnSpc>
        <a:spcBef>
          <a:spcPts val="1800"/>
        </a:spcBef>
        <a:buFont typeface="Arial" panose="020B0604020202020204" pitchFamily="34" charset="0"/>
        <a:buChar char="•"/>
        <a:defRPr sz="672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905256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6pPr>
      <a:lvl7pPr marL="1069848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7pPr>
      <a:lvl8pPr marL="1234440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8pPr>
      <a:lvl9pPr marL="13990320" indent="-822960" algn="l" defTabSz="3291840" rtl="0" eaLnBrk="1" latinLnBrk="0" hangingPunct="1">
        <a:lnSpc>
          <a:spcPct val="90000"/>
        </a:lnSpc>
        <a:spcBef>
          <a:spcPts val="1800"/>
        </a:spcBef>
        <a:buFont typeface="Arial" panose="020B0604020202020204" pitchFamily="34" charset="0"/>
        <a:buChar char="•"/>
        <a:defRPr sz="6480" kern="1200">
          <a:solidFill>
            <a:schemeClr val="tx1"/>
          </a:solidFill>
          <a:latin typeface="+mn-lt"/>
          <a:ea typeface="+mn-ea"/>
          <a:cs typeface="+mn-cs"/>
        </a:defRPr>
      </a:lvl9pPr>
    </p:bodyStyle>
    <p:otherStyle>
      <a:defPPr>
        <a:defRPr lang="en-US"/>
      </a:defPPr>
      <a:lvl1pPr marL="0" algn="l" defTabSz="3291840" rtl="0" eaLnBrk="1" latinLnBrk="0" hangingPunct="1">
        <a:defRPr sz="6480" kern="1200">
          <a:solidFill>
            <a:schemeClr val="tx1"/>
          </a:solidFill>
          <a:latin typeface="+mn-lt"/>
          <a:ea typeface="+mn-ea"/>
          <a:cs typeface="+mn-cs"/>
        </a:defRPr>
      </a:lvl1pPr>
      <a:lvl2pPr marL="1645920" algn="l" defTabSz="3291840" rtl="0" eaLnBrk="1" latinLnBrk="0" hangingPunct="1">
        <a:defRPr sz="6480" kern="1200">
          <a:solidFill>
            <a:schemeClr val="tx1"/>
          </a:solidFill>
          <a:latin typeface="+mn-lt"/>
          <a:ea typeface="+mn-ea"/>
          <a:cs typeface="+mn-cs"/>
        </a:defRPr>
      </a:lvl2pPr>
      <a:lvl3pPr marL="3291840" algn="l" defTabSz="3291840" rtl="0" eaLnBrk="1" latinLnBrk="0" hangingPunct="1">
        <a:defRPr sz="6480" kern="1200">
          <a:solidFill>
            <a:schemeClr val="tx1"/>
          </a:solidFill>
          <a:latin typeface="+mn-lt"/>
          <a:ea typeface="+mn-ea"/>
          <a:cs typeface="+mn-cs"/>
        </a:defRPr>
      </a:lvl3pPr>
      <a:lvl4pPr marL="4937760" algn="l" defTabSz="3291840" rtl="0" eaLnBrk="1" latinLnBrk="0" hangingPunct="1">
        <a:defRPr sz="6480" kern="1200">
          <a:solidFill>
            <a:schemeClr val="tx1"/>
          </a:solidFill>
          <a:latin typeface="+mn-lt"/>
          <a:ea typeface="+mn-ea"/>
          <a:cs typeface="+mn-cs"/>
        </a:defRPr>
      </a:lvl4pPr>
      <a:lvl5pPr marL="6583680" algn="l" defTabSz="3291840" rtl="0" eaLnBrk="1" latinLnBrk="0" hangingPunct="1">
        <a:defRPr sz="6480" kern="1200">
          <a:solidFill>
            <a:schemeClr val="tx1"/>
          </a:solidFill>
          <a:latin typeface="+mn-lt"/>
          <a:ea typeface="+mn-ea"/>
          <a:cs typeface="+mn-cs"/>
        </a:defRPr>
      </a:lvl5pPr>
      <a:lvl6pPr marL="8229600" algn="l" defTabSz="3291840" rtl="0" eaLnBrk="1" latinLnBrk="0" hangingPunct="1">
        <a:defRPr sz="6480" kern="1200">
          <a:solidFill>
            <a:schemeClr val="tx1"/>
          </a:solidFill>
          <a:latin typeface="+mn-lt"/>
          <a:ea typeface="+mn-ea"/>
          <a:cs typeface="+mn-cs"/>
        </a:defRPr>
      </a:lvl6pPr>
      <a:lvl7pPr marL="9875520" algn="l" defTabSz="3291840" rtl="0" eaLnBrk="1" latinLnBrk="0" hangingPunct="1">
        <a:defRPr sz="6480" kern="1200">
          <a:solidFill>
            <a:schemeClr val="tx1"/>
          </a:solidFill>
          <a:latin typeface="+mn-lt"/>
          <a:ea typeface="+mn-ea"/>
          <a:cs typeface="+mn-cs"/>
        </a:defRPr>
      </a:lvl7pPr>
      <a:lvl8pPr marL="11521440" algn="l" defTabSz="3291840" rtl="0" eaLnBrk="1" latinLnBrk="0" hangingPunct="1">
        <a:defRPr sz="6480" kern="1200">
          <a:solidFill>
            <a:schemeClr val="tx1"/>
          </a:solidFill>
          <a:latin typeface="+mn-lt"/>
          <a:ea typeface="+mn-ea"/>
          <a:cs typeface="+mn-cs"/>
        </a:defRPr>
      </a:lvl8pPr>
      <a:lvl9pPr marL="13167360" algn="l" defTabSz="3291840" rtl="0" eaLnBrk="1" latinLnBrk="0" hangingPunct="1">
        <a:defRPr sz="64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emf"/><Relationship Id="rId4" Type="http://schemas.openxmlformats.org/officeDocument/2006/relationships/image" Target="../media/image3.png"/><Relationship Id="rId9"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342174" y="745664"/>
            <a:ext cx="3702595" cy="3486136"/>
          </a:xfrm>
          <a:prstGeom prst="rect">
            <a:avLst/>
          </a:prstGeom>
        </p:spPr>
      </p:pic>
      <p:sp>
        <p:nvSpPr>
          <p:cNvPr id="7" name="TextBox 6"/>
          <p:cNvSpPr txBox="1"/>
          <p:nvPr/>
        </p:nvSpPr>
        <p:spPr>
          <a:xfrm>
            <a:off x="7476565" y="1613647"/>
            <a:ext cx="30282776" cy="4154984"/>
          </a:xfrm>
          <a:prstGeom prst="rect">
            <a:avLst/>
          </a:prstGeom>
          <a:noFill/>
        </p:spPr>
        <p:txBody>
          <a:bodyPr wrap="square" rtlCol="0">
            <a:spAutoFit/>
          </a:bodyPr>
          <a:lstStyle/>
          <a:p>
            <a:pPr algn="ctr"/>
            <a:r>
              <a:rPr lang="en-US" sz="7200" b="1" dirty="0">
                <a:latin typeface="Trebuchet MS" panose="020B0603020202020204" pitchFamily="34" charset="0"/>
              </a:rPr>
              <a:t>Investigation of the Effect of Ligands on Metal-to-Ligand Charge Transfer Transitions using d</a:t>
            </a:r>
            <a:r>
              <a:rPr lang="en-US" sz="7200" b="1" baseline="30000" dirty="0">
                <a:latin typeface="Trebuchet MS" panose="020B0603020202020204" pitchFamily="34" charset="0"/>
              </a:rPr>
              <a:t>10</a:t>
            </a:r>
            <a:r>
              <a:rPr lang="en-US" sz="7200" b="1" dirty="0">
                <a:latin typeface="Trebuchet MS" panose="020B0603020202020204" pitchFamily="34" charset="0"/>
              </a:rPr>
              <a:t>-complexes of Group 11 Elements</a:t>
            </a:r>
            <a:endParaRPr lang="en-US" sz="7200" dirty="0">
              <a:latin typeface="Trebuchet MS" panose="020B0603020202020204" pitchFamily="34" charset="0"/>
            </a:endParaRPr>
          </a:p>
          <a:p>
            <a:pPr algn="ctr"/>
            <a:r>
              <a:rPr lang="en-US" sz="4000" i="1" u="sng" dirty="0">
                <a:latin typeface="Trebuchet MS" panose="020B0603020202020204" pitchFamily="34" charset="0"/>
              </a:rPr>
              <a:t>Joey Mancinelli</a:t>
            </a:r>
            <a:r>
              <a:rPr lang="en-US" sz="4000" i="1" dirty="0">
                <a:latin typeface="Trebuchet MS" panose="020B0603020202020204" pitchFamily="34" charset="0"/>
              </a:rPr>
              <a:t>,  Zane Relethford, Roy Planalp </a:t>
            </a:r>
          </a:p>
          <a:p>
            <a:pPr algn="ctr"/>
            <a:r>
              <a:rPr lang="en-US" sz="4000" i="1" dirty="0">
                <a:latin typeface="Trebuchet MS" panose="020B0603020202020204" pitchFamily="34" charset="0"/>
              </a:rPr>
              <a:t>jpm2006@wildcats.unh.edu, Department of Chemistry, University of New Hampshire, Durham, NH</a:t>
            </a:r>
          </a:p>
          <a:p>
            <a:pPr algn="ctr"/>
            <a:r>
              <a:rPr lang="en-US" sz="4000" i="1" dirty="0">
                <a:latin typeface="Trebuchet MS" panose="020B0603020202020204" pitchFamily="34" charset="0"/>
              </a:rPr>
              <a:t>5/4/17</a:t>
            </a:r>
          </a:p>
        </p:txBody>
      </p:sp>
      <p:sp>
        <p:nvSpPr>
          <p:cNvPr id="9" name="TextBox 8"/>
          <p:cNvSpPr txBox="1"/>
          <p:nvPr/>
        </p:nvSpPr>
        <p:spPr>
          <a:xfrm>
            <a:off x="2205317" y="5921521"/>
            <a:ext cx="12425082" cy="584775"/>
          </a:xfrm>
          <a:prstGeom prst="rect">
            <a:avLst/>
          </a:prstGeom>
          <a:noFill/>
        </p:spPr>
        <p:txBody>
          <a:bodyPr wrap="square" rtlCol="0">
            <a:spAutoFit/>
          </a:bodyPr>
          <a:lstStyle/>
          <a:p>
            <a:endParaRPr lang="en-US" sz="3200" dirty="0"/>
          </a:p>
        </p:txBody>
      </p:sp>
      <p:sp>
        <p:nvSpPr>
          <p:cNvPr id="10" name="TextBox 9"/>
          <p:cNvSpPr txBox="1"/>
          <p:nvPr/>
        </p:nvSpPr>
        <p:spPr>
          <a:xfrm>
            <a:off x="800116" y="4572179"/>
            <a:ext cx="11027159" cy="27176670"/>
          </a:xfrm>
          <a:prstGeom prst="rect">
            <a:avLst/>
          </a:prstGeom>
          <a:noFill/>
        </p:spPr>
        <p:txBody>
          <a:bodyPr wrap="square" rtlCol="0">
            <a:spAutoFit/>
          </a:bodyPr>
          <a:lstStyle/>
          <a:p>
            <a:r>
              <a:rPr lang="en-US" sz="6500" b="1" dirty="0">
                <a:latin typeface="Trebuchet MS" panose="020B0603020202020204" pitchFamily="34" charset="0"/>
                <a:cs typeface="Arial" panose="020B0604020202020204" pitchFamily="34" charset="0"/>
              </a:rPr>
              <a:t>Introduction:</a:t>
            </a:r>
            <a:endParaRPr lang="en-US" sz="6500" dirty="0">
              <a:latin typeface="Trebuchet MS" panose="020B0603020202020204" pitchFamily="34" charset="0"/>
              <a:cs typeface="Arial" panose="020B0604020202020204" pitchFamily="34" charset="0"/>
            </a:endParaRPr>
          </a:p>
          <a:p>
            <a:r>
              <a:rPr lang="en-US" sz="3400" dirty="0">
                <a:latin typeface="Trebuchet MS" panose="020B0603020202020204" pitchFamily="34" charset="0"/>
                <a:cs typeface="Arial" panose="020B0604020202020204" pitchFamily="34" charset="0"/>
              </a:rPr>
              <a:t>Recently, there has been substantial interest in the properties of luminescent transition metal complexes which are dominated by metal-to-ligand charge transfer transitions</a:t>
            </a:r>
            <a:r>
              <a:rPr lang="en-US" sz="3400" baseline="30000" dirty="0">
                <a:latin typeface="Trebuchet MS" panose="020B0603020202020204" pitchFamily="34" charset="0"/>
                <a:cs typeface="Arial" panose="020B0604020202020204" pitchFamily="34" charset="0"/>
              </a:rPr>
              <a:t>[1]</a:t>
            </a:r>
            <a:r>
              <a:rPr lang="en-US" sz="3400" dirty="0">
                <a:latin typeface="Trebuchet MS" panose="020B0603020202020204" pitchFamily="34" charset="0"/>
                <a:cs typeface="Arial" panose="020B0604020202020204" pitchFamily="34" charset="0"/>
              </a:rPr>
              <a:t>. Previous studies have found that higher a ligand field strength and lower oxidation state of the metal center contributed to better metal-to-ligand charger transfers</a:t>
            </a:r>
            <a:r>
              <a:rPr lang="en-US" sz="3400" baseline="30000" dirty="0">
                <a:latin typeface="Trebuchet MS" panose="020B0603020202020204" pitchFamily="34" charset="0"/>
                <a:cs typeface="Arial" panose="020B0604020202020204" pitchFamily="34" charset="0"/>
              </a:rPr>
              <a:t>[1]</a:t>
            </a:r>
            <a:r>
              <a:rPr lang="en-US" sz="3400" dirty="0">
                <a:latin typeface="Trebuchet MS" panose="020B0603020202020204" pitchFamily="34" charset="0"/>
                <a:cs typeface="Arial" panose="020B0604020202020204" pitchFamily="34" charset="0"/>
              </a:rPr>
              <a:t>. The study performed by Hsu, et al. used the d</a:t>
            </a:r>
            <a:r>
              <a:rPr lang="en-US" sz="3400" baseline="30000" dirty="0">
                <a:latin typeface="Trebuchet MS" panose="020B0603020202020204" pitchFamily="34" charset="0"/>
                <a:cs typeface="Arial" panose="020B0604020202020204" pitchFamily="34" charset="0"/>
              </a:rPr>
              <a:t>10</a:t>
            </a:r>
            <a:r>
              <a:rPr lang="en-US" sz="3400" dirty="0">
                <a:latin typeface="Trebuchet MS" panose="020B0603020202020204" pitchFamily="34" charset="0"/>
                <a:cs typeface="Arial" panose="020B0604020202020204" pitchFamily="34" charset="0"/>
              </a:rPr>
              <a:t> metal centers Cu(I) and Ag(I) and used (Oxydi-2,1-phenylene)bis(diphenylphosphine) [POP] and several different dinitrogen bidentate ligands</a:t>
            </a:r>
            <a:r>
              <a:rPr lang="en-US" sz="3400" baseline="30000" dirty="0">
                <a:latin typeface="Trebuchet MS" panose="020B0603020202020204" pitchFamily="34" charset="0"/>
                <a:cs typeface="Arial" panose="020B0604020202020204" pitchFamily="34" charset="0"/>
              </a:rPr>
              <a:t>[1]</a:t>
            </a:r>
            <a:r>
              <a:rPr lang="en-US" sz="3400" dirty="0">
                <a:latin typeface="Trebuchet MS" panose="020B0603020202020204" pitchFamily="34" charset="0"/>
                <a:cs typeface="Arial" panose="020B0604020202020204" pitchFamily="34" charset="0"/>
              </a:rPr>
              <a:t>. Cu(I) and Ag(I) were used because of their relatively low cost, their environmental friendliness, and their enhanced metal-to-ligand charge transfers because of their lower oxidation states</a:t>
            </a:r>
            <a:r>
              <a:rPr lang="en-US" sz="3400" baseline="30000" dirty="0">
                <a:latin typeface="Trebuchet MS" panose="020B0603020202020204" pitchFamily="34" charset="0"/>
                <a:cs typeface="Arial" panose="020B0604020202020204" pitchFamily="34" charset="0"/>
              </a:rPr>
              <a:t>[1]</a:t>
            </a:r>
            <a:r>
              <a:rPr lang="en-US" sz="3400" dirty="0">
                <a:latin typeface="Trebuchet MS" panose="020B0603020202020204" pitchFamily="34" charset="0"/>
                <a:cs typeface="Arial" panose="020B0604020202020204" pitchFamily="34" charset="0"/>
              </a:rPr>
              <a:t>. The study showed that the complexes were isolated in considerable yields and also exhibited metal-to-ligand charge transfer transitions</a:t>
            </a:r>
            <a:r>
              <a:rPr lang="en-US" sz="3400" baseline="30000" dirty="0">
                <a:latin typeface="Trebuchet MS" panose="020B0603020202020204" pitchFamily="34" charset="0"/>
                <a:cs typeface="Arial" panose="020B0604020202020204" pitchFamily="34" charset="0"/>
              </a:rPr>
              <a:t>[1]</a:t>
            </a:r>
            <a:r>
              <a:rPr lang="en-US" sz="3400" dirty="0">
                <a:latin typeface="Trebuchet MS" panose="020B0603020202020204" pitchFamily="34" charset="0"/>
                <a:cs typeface="Arial" panose="020B0604020202020204" pitchFamily="34" charset="0"/>
              </a:rPr>
              <a:t>. Shown below is the structure of one of the complexes from Hsu, et al. The synthesis of this complex (Figure 1) was used to synthesize this target complex Cu(bipy)(POP).</a:t>
            </a:r>
          </a:p>
          <a:p>
            <a:endParaRPr lang="en-US" sz="3600" dirty="0">
              <a:latin typeface="Trebuchet MS" panose="020B0603020202020204" pitchFamily="34" charset="0"/>
              <a:cs typeface="Arial" panose="020B0604020202020204" pitchFamily="34" charset="0"/>
            </a:endParaRPr>
          </a:p>
          <a:p>
            <a:endParaRPr lang="en-US" sz="4000" dirty="0">
              <a:latin typeface="Trebuchet MS" panose="020B0603020202020204" pitchFamily="34" charset="0"/>
              <a:cs typeface="Arial" panose="020B0604020202020204" pitchFamily="34" charset="0"/>
            </a:endParaRPr>
          </a:p>
          <a:p>
            <a:endParaRPr lang="en-US" sz="4000" dirty="0">
              <a:latin typeface="Trebuchet MS" panose="020B0603020202020204" pitchFamily="34" charset="0"/>
              <a:cs typeface="Arial" panose="020B0604020202020204" pitchFamily="34" charset="0"/>
            </a:endParaRPr>
          </a:p>
          <a:p>
            <a:endParaRPr lang="en-US" sz="4000" dirty="0">
              <a:latin typeface="Trebuchet MS" panose="020B0603020202020204" pitchFamily="34" charset="0"/>
              <a:cs typeface="Arial" panose="020B0604020202020204" pitchFamily="34" charset="0"/>
            </a:endParaRPr>
          </a:p>
          <a:p>
            <a:endParaRPr lang="en-US" sz="4000" dirty="0">
              <a:latin typeface="Trebuchet MS" panose="020B0603020202020204" pitchFamily="34" charset="0"/>
              <a:cs typeface="Arial" panose="020B0604020202020204" pitchFamily="34" charset="0"/>
            </a:endParaRPr>
          </a:p>
          <a:p>
            <a:endParaRPr lang="en-US" sz="4000" dirty="0">
              <a:latin typeface="Trebuchet MS" panose="020B0603020202020204" pitchFamily="34" charset="0"/>
              <a:cs typeface="Arial" panose="020B0604020202020204" pitchFamily="34" charset="0"/>
            </a:endParaRPr>
          </a:p>
          <a:p>
            <a:endParaRPr lang="en-US" sz="4000" dirty="0">
              <a:latin typeface="Trebuchet MS" panose="020B0603020202020204" pitchFamily="34" charset="0"/>
              <a:cs typeface="Arial" panose="020B0604020202020204" pitchFamily="34" charset="0"/>
            </a:endParaRPr>
          </a:p>
          <a:p>
            <a:endParaRPr lang="en-US" sz="4000" dirty="0">
              <a:latin typeface="Trebuchet MS" panose="020B0603020202020204" pitchFamily="34" charset="0"/>
              <a:cs typeface="Arial" panose="020B0604020202020204" pitchFamily="34" charset="0"/>
            </a:endParaRPr>
          </a:p>
          <a:p>
            <a:endParaRPr lang="en-US" sz="6500" b="1" dirty="0">
              <a:latin typeface="Trebuchet MS" panose="020B0603020202020204" pitchFamily="34" charset="0"/>
              <a:cs typeface="Arial" panose="020B0604020202020204" pitchFamily="34" charset="0"/>
            </a:endParaRPr>
          </a:p>
          <a:p>
            <a:endParaRPr lang="en-US" sz="6500" b="1" dirty="0">
              <a:latin typeface="Trebuchet MS" panose="020B0603020202020204" pitchFamily="34" charset="0"/>
              <a:cs typeface="Arial" panose="020B0604020202020204" pitchFamily="34" charset="0"/>
            </a:endParaRPr>
          </a:p>
          <a:p>
            <a:r>
              <a:rPr lang="en-US" sz="6500" b="1" dirty="0">
                <a:latin typeface="Trebuchet MS" panose="020B0603020202020204" pitchFamily="34" charset="0"/>
                <a:cs typeface="Arial" panose="020B0604020202020204" pitchFamily="34" charset="0"/>
              </a:rPr>
              <a:t>Project Goals:</a:t>
            </a:r>
          </a:p>
          <a:p>
            <a:r>
              <a:rPr lang="en-US" sz="3400" dirty="0">
                <a:latin typeface="Trebuchet MS" panose="020B0603020202020204" pitchFamily="34" charset="0"/>
                <a:cs typeface="Arial" panose="020B0604020202020204" pitchFamily="34" charset="0"/>
              </a:rPr>
              <a:t>The goal was to use the same reaction schemes from Hsu, et al. and determine if the same metal-to-ligand charge transfer transitions could be observed with different bidentate dinitrogen ligands. The hope is that these complexes exhibit metal-to-ligand charge transfers and can be used to make new organic light-emitting devices and other organo/inorgano-electronics. These devices will someday replace outdated, archaic electronics. The light produced by these electronics will be much brighter than conventional LEDs, and OLEDs have been found to be more efficient than conventional LEDs</a:t>
            </a:r>
            <a:r>
              <a:rPr lang="en-US" sz="3400" baseline="30000" dirty="0">
                <a:latin typeface="Trebuchet MS" panose="020B0603020202020204" pitchFamily="34" charset="0"/>
                <a:cs typeface="Arial" panose="020B0604020202020204" pitchFamily="34" charset="0"/>
              </a:rPr>
              <a:t>[2]</a:t>
            </a:r>
            <a:r>
              <a:rPr lang="en-US" sz="3400" dirty="0">
                <a:latin typeface="Trebuchet MS" panose="020B0603020202020204" pitchFamily="34" charset="0"/>
                <a:cs typeface="Arial" panose="020B0604020202020204" pitchFamily="34" charset="0"/>
              </a:rPr>
              <a:t>. Because OLED’s are synthetic, they can be more easily fine tuned to any structure.</a:t>
            </a:r>
          </a:p>
        </p:txBody>
      </p:sp>
      <p:sp>
        <p:nvSpPr>
          <p:cNvPr id="15" name="TextBox 14"/>
          <p:cNvSpPr txBox="1"/>
          <p:nvPr/>
        </p:nvSpPr>
        <p:spPr>
          <a:xfrm>
            <a:off x="30678929" y="4902240"/>
            <a:ext cx="12747811" cy="26899672"/>
          </a:xfrm>
          <a:prstGeom prst="rect">
            <a:avLst/>
          </a:prstGeom>
          <a:noFill/>
        </p:spPr>
        <p:txBody>
          <a:bodyPr wrap="square" rtlCol="0">
            <a:spAutoFit/>
          </a:bodyPr>
          <a:lstStyle/>
          <a:p>
            <a:r>
              <a:rPr lang="en-US" sz="6600" b="1" dirty="0">
                <a:latin typeface="Trebuchet MS" panose="020B0603020202020204" pitchFamily="34" charset="0"/>
              </a:rPr>
              <a:t>Discussion: </a:t>
            </a:r>
          </a:p>
          <a:p>
            <a:r>
              <a:rPr lang="en-US" sz="3400" dirty="0">
                <a:latin typeface="Trebuchet MS" panose="020B0603020202020204" pitchFamily="34" charset="0"/>
              </a:rPr>
              <a:t>Synthesis of the target complex was conclusive by proton NMR. Ligand peaks broaden slightly in the proton NMR of the complex, indicating bonding between metal and ligand. Complex exhibited maximum absorbance at 375 nm. The fluorimetry study at this wavelength showed an emission at 515 nm. Since the complex showed fluorescence, it can undergo metal-to-ligand charge transfers when excited at a wavelength of 375 nm. CV data showed the complex had a reversible peak potential of -0.839 V. Data from Hsu, et al. for copper complex 1 gave a reversible peak potential of 0.43 V. The difference in potentials is likely due to the difference in ligands between the complexes. </a:t>
            </a:r>
          </a:p>
          <a:p>
            <a:endParaRPr lang="en-US" sz="4000" dirty="0">
              <a:latin typeface="Trebuchet MS" panose="020B0603020202020204" pitchFamily="34" charset="0"/>
            </a:endParaRPr>
          </a:p>
          <a:p>
            <a:r>
              <a:rPr lang="en-US" sz="6600" b="1" dirty="0">
                <a:latin typeface="Trebuchet MS" panose="020B0603020202020204" pitchFamily="34" charset="0"/>
              </a:rPr>
              <a:t>Future Work:</a:t>
            </a:r>
            <a:endParaRPr lang="en-US" sz="4000" dirty="0">
              <a:latin typeface="Trebuchet MS" panose="020B0603020202020204" pitchFamily="34" charset="0"/>
            </a:endParaRPr>
          </a:p>
          <a:p>
            <a:r>
              <a:rPr lang="en-US" sz="3400" dirty="0">
                <a:latin typeface="Trebuchet MS" panose="020B0603020202020204" pitchFamily="34" charset="0"/>
              </a:rPr>
              <a:t>Since the synthetic route proved sound, it could be scaled up to isolate more product. The extent to which this complex underwent metal-to-ligand charge transfers could be studied further using fluorimetry studies as well as phosphorescence studies. The quantum efficiency of the complexes could be further studied by taking electroluminescence spectra; specifically, looking at the current-density-voltage-luminance characteristics. Continued attempts to use computational modeling to model the metal-to-ligand charge transfers and model the HOMO-LUMO gap could also be carried out, as initial attempts were unsuccessful.</a:t>
            </a:r>
          </a:p>
          <a:p>
            <a:endParaRPr lang="en-US" sz="4000" dirty="0">
              <a:latin typeface="Trebuchet MS" panose="020B0603020202020204" pitchFamily="34" charset="0"/>
            </a:endParaRPr>
          </a:p>
          <a:p>
            <a:r>
              <a:rPr lang="en-US" sz="6600" b="1" dirty="0">
                <a:latin typeface="Trebuchet MS" panose="020B0603020202020204" pitchFamily="34" charset="0"/>
              </a:rPr>
              <a:t>Conclusions:</a:t>
            </a:r>
          </a:p>
          <a:p>
            <a:r>
              <a:rPr lang="en-US" sz="3400" dirty="0">
                <a:latin typeface="Trebuchet MS" panose="020B0603020202020204" pitchFamily="34" charset="0"/>
              </a:rPr>
              <a:t>Synthesis of the target complex was conclusive by proton NMR. Ligand peaks showed broadening, indicating bonding between ligand and metal. Complex exhibited an emission of 515 nm at an excitation wavelength of 375 nm, indicating the presence of metal-to-ligand charge transfers. CV data was very dissimilar to CV data from Hsu, et al.</a:t>
            </a:r>
          </a:p>
          <a:p>
            <a:endParaRPr lang="en-US" sz="4000" dirty="0">
              <a:latin typeface="Trebuchet MS" panose="020B0603020202020204" pitchFamily="34" charset="0"/>
            </a:endParaRPr>
          </a:p>
          <a:p>
            <a:r>
              <a:rPr lang="en-US" sz="6600" b="1" dirty="0">
                <a:latin typeface="Trebuchet MS" panose="020B0603020202020204" pitchFamily="34" charset="0"/>
              </a:rPr>
              <a:t>Acknowledgements:</a:t>
            </a:r>
            <a:r>
              <a:rPr lang="en-US" sz="6600" dirty="0">
                <a:latin typeface="Trebuchet MS" panose="020B0603020202020204" pitchFamily="34" charset="0"/>
              </a:rPr>
              <a:t> </a:t>
            </a:r>
          </a:p>
          <a:p>
            <a:r>
              <a:rPr lang="en-US" sz="3400" dirty="0">
                <a:latin typeface="Trebuchet MS" panose="020B0603020202020204" pitchFamily="34" charset="0"/>
              </a:rPr>
              <a:t>I would like to thank Zane Relethford, Luke Fulton, and Roy Planalp. I would also like to thank the University of New Hampshire Chemistry Department.</a:t>
            </a:r>
          </a:p>
          <a:p>
            <a:endParaRPr lang="en-US" sz="4000" dirty="0">
              <a:latin typeface="Trebuchet MS" panose="020B0603020202020204" pitchFamily="34" charset="0"/>
            </a:endParaRPr>
          </a:p>
          <a:p>
            <a:r>
              <a:rPr lang="en-US" sz="6600" b="1" dirty="0">
                <a:latin typeface="Trebuchet MS" panose="020B0603020202020204" pitchFamily="34" charset="0"/>
              </a:rPr>
              <a:t>References:</a:t>
            </a:r>
          </a:p>
          <a:p>
            <a:r>
              <a:rPr lang="en-US" sz="2800" dirty="0">
                <a:latin typeface="Trebuchet MS" panose="020B0603020202020204" pitchFamily="34" charset="0"/>
              </a:rPr>
              <a:t>	1. 	Hsu, C-W.; Lin, C-C.; Chung, M-W.; Chi, Y.; Lee, G-H.; Chou, P-T.; Chang, C-H.; and Chen, P-Y.; J. Am. Chem. Soc. 2011, 133, 12085-12099.</a:t>
            </a:r>
          </a:p>
          <a:p>
            <a:r>
              <a:rPr lang="en-US" sz="2800" dirty="0">
                <a:latin typeface="Trebuchet MS" panose="020B0603020202020204" pitchFamily="34" charset="0"/>
              </a:rPr>
              <a:t>	2.	</a:t>
            </a:r>
            <a:r>
              <a:rPr lang="en-US" sz="2800" dirty="0" err="1">
                <a:latin typeface="Trebuchet MS" panose="020B0603020202020204" pitchFamily="34" charset="0"/>
              </a:rPr>
              <a:t>Kamtekar</a:t>
            </a:r>
            <a:r>
              <a:rPr lang="en-US" sz="2800" dirty="0">
                <a:latin typeface="Trebuchet MS" panose="020B0603020202020204" pitchFamily="34" charset="0"/>
              </a:rPr>
              <a:t>, K. T.; </a:t>
            </a:r>
            <a:r>
              <a:rPr lang="en-US" sz="2800" dirty="0" err="1">
                <a:latin typeface="Trebuchet MS" panose="020B0603020202020204" pitchFamily="34" charset="0"/>
              </a:rPr>
              <a:t>Monkman</a:t>
            </a:r>
            <a:r>
              <a:rPr lang="en-US" sz="2800" dirty="0">
                <a:latin typeface="Trebuchet MS" panose="020B0603020202020204" pitchFamily="34" charset="0"/>
              </a:rPr>
              <a:t>, A. P.; Bryce, M. R. (2010). "Recent Advances in White Organic Light-Emitting Materials and Devices (WOLEDs)". Advanced Materials. 22 (5): 572–582.</a:t>
            </a:r>
          </a:p>
        </p:txBody>
      </p:sp>
      <p:sp>
        <p:nvSpPr>
          <p:cNvPr id="13" name="TextBox 12"/>
          <p:cNvSpPr txBox="1"/>
          <p:nvPr/>
        </p:nvSpPr>
        <p:spPr>
          <a:xfrm>
            <a:off x="13654784" y="6601485"/>
            <a:ext cx="16075571" cy="21913691"/>
          </a:xfrm>
          <a:prstGeom prst="rect">
            <a:avLst/>
          </a:prstGeom>
          <a:noFill/>
        </p:spPr>
        <p:txBody>
          <a:bodyPr wrap="square" rtlCol="0">
            <a:spAutoFit/>
          </a:bodyPr>
          <a:lstStyle/>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6600" b="1" dirty="0">
              <a:latin typeface="Trebuchet MS" panose="020B0603020202020204" pitchFamily="34" charset="0"/>
            </a:endParaRPr>
          </a:p>
          <a:p>
            <a:r>
              <a:rPr lang="en-US" sz="6600" b="1" dirty="0">
                <a:latin typeface="Trebuchet MS" panose="020B0603020202020204" pitchFamily="34" charset="0"/>
              </a:rPr>
              <a:t>Results:</a:t>
            </a:r>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6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endParaRPr lang="en-US" sz="4000" b="1" dirty="0">
              <a:latin typeface="Trebuchet MS" panose="020B0603020202020204" pitchFamily="34" charset="0"/>
            </a:endParaRPr>
          </a:p>
          <a:p>
            <a:pPr algn="ctr"/>
            <a:endParaRPr lang="en-US" sz="6600" b="1" dirty="0"/>
          </a:p>
        </p:txBody>
      </p:sp>
      <p:sp>
        <p:nvSpPr>
          <p:cNvPr id="12" name="TextBox 11"/>
          <p:cNvSpPr txBox="1"/>
          <p:nvPr/>
        </p:nvSpPr>
        <p:spPr>
          <a:xfrm>
            <a:off x="15169939" y="28015980"/>
            <a:ext cx="184731" cy="369332"/>
          </a:xfrm>
          <a:prstGeom prst="rect">
            <a:avLst/>
          </a:prstGeom>
          <a:noFill/>
        </p:spPr>
        <p:txBody>
          <a:bodyPr wrap="none" rtlCol="0">
            <a:spAutoFit/>
          </a:bodyPr>
          <a:lstStyle/>
          <a:p>
            <a:endParaRPr lang="en-US" dirty="0"/>
          </a:p>
        </p:txBody>
      </p:sp>
      <p:pic>
        <p:nvPicPr>
          <p:cNvPr id="19" name="Picture 18"/>
          <p:cNvPicPr>
            <a:picLocks noChangeAspect="1"/>
          </p:cNvPicPr>
          <p:nvPr/>
        </p:nvPicPr>
        <p:blipFill>
          <a:blip r:embed="rId3"/>
          <a:stretch>
            <a:fillRect/>
          </a:stretch>
        </p:blipFill>
        <p:spPr>
          <a:xfrm>
            <a:off x="14242209" y="22490399"/>
            <a:ext cx="13809851" cy="8305581"/>
          </a:xfrm>
          <a:prstGeom prst="rect">
            <a:avLst/>
          </a:prstGeom>
        </p:spPr>
      </p:pic>
      <p:pic>
        <p:nvPicPr>
          <p:cNvPr id="18" name="Picture 17"/>
          <p:cNvPicPr>
            <a:picLocks noChangeAspect="1"/>
          </p:cNvPicPr>
          <p:nvPr/>
        </p:nvPicPr>
        <p:blipFill>
          <a:blip r:embed="rId4"/>
          <a:stretch>
            <a:fillRect/>
          </a:stretch>
        </p:blipFill>
        <p:spPr>
          <a:xfrm>
            <a:off x="12420444" y="5978049"/>
            <a:ext cx="17124506" cy="3376756"/>
          </a:xfrm>
          <a:prstGeom prst="rect">
            <a:avLst/>
          </a:prstGeom>
        </p:spPr>
      </p:pic>
      <p:sp>
        <p:nvSpPr>
          <p:cNvPr id="11" name="TextBox 10"/>
          <p:cNvSpPr txBox="1"/>
          <p:nvPr/>
        </p:nvSpPr>
        <p:spPr>
          <a:xfrm>
            <a:off x="16909381" y="30876019"/>
            <a:ext cx="13495236" cy="646331"/>
          </a:xfrm>
          <a:prstGeom prst="rect">
            <a:avLst/>
          </a:prstGeom>
          <a:noFill/>
        </p:spPr>
        <p:txBody>
          <a:bodyPr wrap="square" rtlCol="0">
            <a:spAutoFit/>
          </a:bodyPr>
          <a:lstStyle/>
          <a:p>
            <a:r>
              <a:rPr lang="en-US" sz="2800" b="1" dirty="0">
                <a:latin typeface="Trebuchet MS" panose="020B0603020202020204" pitchFamily="34" charset="0"/>
              </a:rPr>
              <a:t>Figure 5. </a:t>
            </a:r>
            <a:r>
              <a:rPr lang="en-US" sz="2800" b="1" baseline="30000" dirty="0">
                <a:latin typeface="Trebuchet MS" panose="020B0603020202020204" pitchFamily="34" charset="0"/>
              </a:rPr>
              <a:t>1</a:t>
            </a:r>
            <a:r>
              <a:rPr lang="en-US" sz="2800" b="1" dirty="0">
                <a:latin typeface="Trebuchet MS" panose="020B0603020202020204" pitchFamily="34" charset="0"/>
              </a:rPr>
              <a:t>H NMR of Ligands and Complex</a:t>
            </a:r>
            <a:r>
              <a:rPr lang="en-US" sz="3600" b="1" dirty="0">
                <a:latin typeface="Trebuchet MS" panose="020B0603020202020204" pitchFamily="34" charset="0"/>
              </a:rPr>
              <a:t>.</a:t>
            </a:r>
          </a:p>
        </p:txBody>
      </p:sp>
      <p:pic>
        <p:nvPicPr>
          <p:cNvPr id="14" name="Picture 13"/>
          <p:cNvPicPr>
            <a:picLocks noChangeAspect="1"/>
          </p:cNvPicPr>
          <p:nvPr/>
        </p:nvPicPr>
        <p:blipFill>
          <a:blip r:embed="rId5"/>
          <a:stretch>
            <a:fillRect/>
          </a:stretch>
        </p:blipFill>
        <p:spPr>
          <a:xfrm>
            <a:off x="13295382" y="10858747"/>
            <a:ext cx="7641225" cy="4592864"/>
          </a:xfrm>
          <a:prstGeom prst="rect">
            <a:avLst/>
          </a:prstGeom>
        </p:spPr>
      </p:pic>
      <p:sp>
        <p:nvSpPr>
          <p:cNvPr id="16" name="TextBox 15"/>
          <p:cNvSpPr txBox="1"/>
          <p:nvPr/>
        </p:nvSpPr>
        <p:spPr>
          <a:xfrm>
            <a:off x="13187906" y="8575411"/>
            <a:ext cx="16357044" cy="954107"/>
          </a:xfrm>
          <a:prstGeom prst="rect">
            <a:avLst/>
          </a:prstGeom>
          <a:noFill/>
        </p:spPr>
        <p:txBody>
          <a:bodyPr wrap="square" rtlCol="0">
            <a:spAutoFit/>
          </a:bodyPr>
          <a:lstStyle/>
          <a:p>
            <a:endParaRPr lang="en-US" sz="2800" b="1" dirty="0">
              <a:latin typeface="Trebuchet MS" panose="020B0603020202020204" pitchFamily="34" charset="0"/>
            </a:endParaRPr>
          </a:p>
          <a:p>
            <a:r>
              <a:rPr lang="en-US" sz="2800" b="1" dirty="0">
                <a:latin typeface="Trebuchet MS" panose="020B0603020202020204" pitchFamily="34" charset="0"/>
              </a:rPr>
              <a:t>Scheme 1. Synthetic route to obtain Cu(bipy)(POP). Yield: 72% (120 mg). </a:t>
            </a:r>
          </a:p>
        </p:txBody>
      </p:sp>
      <p:pic>
        <p:nvPicPr>
          <p:cNvPr id="20" name="Picture 19"/>
          <p:cNvPicPr>
            <a:picLocks noChangeAspect="1"/>
          </p:cNvPicPr>
          <p:nvPr/>
        </p:nvPicPr>
        <p:blipFill>
          <a:blip r:embed="rId6"/>
          <a:stretch>
            <a:fillRect/>
          </a:stretch>
        </p:blipFill>
        <p:spPr>
          <a:xfrm>
            <a:off x="21492242" y="10858747"/>
            <a:ext cx="7779909" cy="4592864"/>
          </a:xfrm>
          <a:prstGeom prst="rect">
            <a:avLst/>
          </a:prstGeom>
        </p:spPr>
      </p:pic>
      <p:sp>
        <p:nvSpPr>
          <p:cNvPr id="21" name="TextBox 20"/>
          <p:cNvSpPr txBox="1"/>
          <p:nvPr/>
        </p:nvSpPr>
        <p:spPr>
          <a:xfrm>
            <a:off x="13404446" y="15638009"/>
            <a:ext cx="7839466" cy="523220"/>
          </a:xfrm>
          <a:prstGeom prst="rect">
            <a:avLst/>
          </a:prstGeom>
          <a:noFill/>
        </p:spPr>
        <p:txBody>
          <a:bodyPr wrap="square" rtlCol="0">
            <a:spAutoFit/>
          </a:bodyPr>
          <a:lstStyle/>
          <a:p>
            <a:r>
              <a:rPr lang="en-US" sz="2800" b="1" dirty="0">
                <a:latin typeface="Trebuchet MS" panose="020B0603020202020204" pitchFamily="34" charset="0"/>
              </a:rPr>
              <a:t>Figure 2. UV-Vis Spectrum of Cu(bipy)(POP)</a:t>
            </a:r>
          </a:p>
        </p:txBody>
      </p:sp>
      <p:sp>
        <p:nvSpPr>
          <p:cNvPr id="22" name="TextBox 21"/>
          <p:cNvSpPr txBox="1"/>
          <p:nvPr/>
        </p:nvSpPr>
        <p:spPr>
          <a:xfrm>
            <a:off x="21234583" y="15638009"/>
            <a:ext cx="9123976" cy="523220"/>
          </a:xfrm>
          <a:prstGeom prst="rect">
            <a:avLst/>
          </a:prstGeom>
          <a:noFill/>
        </p:spPr>
        <p:txBody>
          <a:bodyPr wrap="square" rtlCol="0">
            <a:spAutoFit/>
          </a:bodyPr>
          <a:lstStyle/>
          <a:p>
            <a:r>
              <a:rPr lang="en-US" sz="2800" b="1" dirty="0">
                <a:latin typeface="Trebuchet MS" panose="020B0603020202020204" pitchFamily="34" charset="0"/>
              </a:rPr>
              <a:t>Figure 3. Fluorescence Spectrum of Cu(bipy)(POP)</a:t>
            </a:r>
          </a:p>
        </p:txBody>
      </p:sp>
      <p:sp>
        <p:nvSpPr>
          <p:cNvPr id="23" name="TextBox 22"/>
          <p:cNvSpPr txBox="1"/>
          <p:nvPr/>
        </p:nvSpPr>
        <p:spPr>
          <a:xfrm>
            <a:off x="18085822" y="21751974"/>
            <a:ext cx="7296374" cy="523220"/>
          </a:xfrm>
          <a:prstGeom prst="rect">
            <a:avLst/>
          </a:prstGeom>
          <a:noFill/>
        </p:spPr>
        <p:txBody>
          <a:bodyPr wrap="square" rtlCol="0">
            <a:spAutoFit/>
          </a:bodyPr>
          <a:lstStyle/>
          <a:p>
            <a:r>
              <a:rPr lang="en-US" sz="2800" b="1" dirty="0">
                <a:latin typeface="Trebuchet MS" panose="020B0603020202020204" pitchFamily="34" charset="0"/>
              </a:rPr>
              <a:t>Figure 4. CV study on Cu(bipy)(POP)</a:t>
            </a:r>
          </a:p>
        </p:txBody>
      </p:sp>
      <p:pic>
        <p:nvPicPr>
          <p:cNvPr id="24" name="Picture 23"/>
          <p:cNvPicPr>
            <a:picLocks noChangeAspect="1"/>
          </p:cNvPicPr>
          <p:nvPr/>
        </p:nvPicPr>
        <p:blipFill>
          <a:blip r:embed="rId7"/>
          <a:stretch>
            <a:fillRect/>
          </a:stretch>
        </p:blipFill>
        <p:spPr>
          <a:xfrm>
            <a:off x="2205317" y="16663114"/>
            <a:ext cx="6229175" cy="3576751"/>
          </a:xfrm>
          <a:prstGeom prst="rect">
            <a:avLst/>
          </a:prstGeom>
        </p:spPr>
      </p:pic>
      <p:sp>
        <p:nvSpPr>
          <p:cNvPr id="25" name="TextBox 24"/>
          <p:cNvSpPr txBox="1"/>
          <p:nvPr/>
        </p:nvSpPr>
        <p:spPr>
          <a:xfrm>
            <a:off x="800116" y="21321087"/>
            <a:ext cx="10676333" cy="954107"/>
          </a:xfrm>
          <a:prstGeom prst="rect">
            <a:avLst/>
          </a:prstGeom>
          <a:noFill/>
        </p:spPr>
        <p:txBody>
          <a:bodyPr wrap="square" rtlCol="0">
            <a:spAutoFit/>
          </a:bodyPr>
          <a:lstStyle/>
          <a:p>
            <a:r>
              <a:rPr lang="en-US" sz="2800" b="1" dirty="0">
                <a:latin typeface="Trebuchet MS" panose="020B0603020202020204" pitchFamily="34" charset="0"/>
              </a:rPr>
              <a:t>Figure 1. One of the  Copper (1) complexes from Hsu, et al., named copper complex 1.</a:t>
            </a:r>
          </a:p>
        </p:txBody>
      </p:sp>
      <p:pic>
        <p:nvPicPr>
          <p:cNvPr id="5" name="Picture 4"/>
          <p:cNvPicPr>
            <a:picLocks noChangeAspect="1"/>
          </p:cNvPicPr>
          <p:nvPr/>
        </p:nvPicPr>
        <p:blipFill>
          <a:blip r:embed="rId8"/>
          <a:stretch>
            <a:fillRect/>
          </a:stretch>
        </p:blipFill>
        <p:spPr>
          <a:xfrm>
            <a:off x="15840488" y="22938243"/>
            <a:ext cx="1711960" cy="1467215"/>
          </a:xfrm>
          <a:prstGeom prst="rect">
            <a:avLst/>
          </a:prstGeom>
        </p:spPr>
      </p:pic>
      <p:pic>
        <p:nvPicPr>
          <p:cNvPr id="4" name="Picture 3"/>
          <p:cNvPicPr>
            <a:picLocks noChangeAspect="1"/>
          </p:cNvPicPr>
          <p:nvPr/>
        </p:nvPicPr>
        <p:blipFill>
          <a:blip r:embed="rId9"/>
          <a:stretch>
            <a:fillRect/>
          </a:stretch>
        </p:blipFill>
        <p:spPr>
          <a:xfrm>
            <a:off x="15714072" y="28360736"/>
            <a:ext cx="1711960" cy="739289"/>
          </a:xfrm>
          <a:prstGeom prst="rect">
            <a:avLst/>
          </a:prstGeom>
        </p:spPr>
      </p:pic>
      <p:pic>
        <p:nvPicPr>
          <p:cNvPr id="8" name="Picture 7"/>
          <p:cNvPicPr>
            <a:picLocks noChangeAspect="1"/>
          </p:cNvPicPr>
          <p:nvPr/>
        </p:nvPicPr>
        <p:blipFill>
          <a:blip r:embed="rId10"/>
          <a:stretch>
            <a:fillRect/>
          </a:stretch>
        </p:blipFill>
        <p:spPr>
          <a:xfrm>
            <a:off x="16242048" y="25314442"/>
            <a:ext cx="1310400" cy="1609336"/>
          </a:xfrm>
          <a:prstGeom prst="rect">
            <a:avLst/>
          </a:prstGeom>
        </p:spPr>
      </p:pic>
      <p:pic>
        <p:nvPicPr>
          <p:cNvPr id="2" name="Picture 1"/>
          <p:cNvPicPr>
            <a:picLocks noChangeAspect="1"/>
          </p:cNvPicPr>
          <p:nvPr/>
        </p:nvPicPr>
        <p:blipFill>
          <a:blip r:embed="rId11"/>
          <a:stretch>
            <a:fillRect/>
          </a:stretch>
        </p:blipFill>
        <p:spPr>
          <a:xfrm>
            <a:off x="17115994" y="16663114"/>
            <a:ext cx="7859862" cy="4822071"/>
          </a:xfrm>
          <a:prstGeom prst="rect">
            <a:avLst/>
          </a:prstGeom>
        </p:spPr>
      </p:pic>
    </p:spTree>
    <p:extLst>
      <p:ext uri="{BB962C8B-B14F-4D97-AF65-F5344CB8AC3E}">
        <p14:creationId xmlns:p14="http://schemas.microsoft.com/office/powerpoint/2010/main" val="1516555804"/>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
  <TotalTime>4178</TotalTime>
  <Words>722</Words>
  <Application>Microsoft Office PowerPoint</Application>
  <PresentationFormat>Custom</PresentationFormat>
  <Paragraphs>71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Corbel</vt:lpstr>
      <vt:lpstr>Trebuchet MS</vt:lpstr>
      <vt:lpstr>Depth</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Joseph Mancinelli</dc:creator>
  <cp:lastModifiedBy>Joseph Mancinelli</cp:lastModifiedBy>
  <cp:revision>113</cp:revision>
  <dcterms:created xsi:type="dcterms:W3CDTF">2016-11-19T21:24:32Z</dcterms:created>
  <dcterms:modified xsi:type="dcterms:W3CDTF">2017-05-03T14:47:46Z</dcterms:modified>
</cp:coreProperties>
</file>