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4CA6"/>
    <a:srgbClr val="2D23FD"/>
    <a:srgbClr val="01244F"/>
    <a:srgbClr val="0A02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88" autoAdjust="0"/>
    <p:restoredTop sz="99500" autoAdjust="0"/>
  </p:normalViewPr>
  <p:slideViewPr>
    <p:cSldViewPr>
      <p:cViewPr>
        <p:scale>
          <a:sx n="30" d="100"/>
          <a:sy n="30" d="100"/>
        </p:scale>
        <p:origin x="-1290" y="-864"/>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5" Type="http://schemas.openxmlformats.org/officeDocument/2006/relationships/image" Target="../media/image5.emf"/><Relationship Id="rId10" Type="http://schemas.openxmlformats.org/officeDocument/2006/relationships/image" Target="../media/image10.emf"/><Relationship Id="rId4" Type="http://schemas.openxmlformats.org/officeDocument/2006/relationships/image" Target="../media/image4.emf"/><Relationship Id="rId9" Type="http://schemas.openxmlformats.org/officeDocument/2006/relationships/image" Target="../media/image9.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ectangle 10"/>
          <p:cNvSpPr/>
          <p:nvPr/>
        </p:nvSpPr>
        <p:spPr>
          <a:xfrm>
            <a:off x="0" y="18561216"/>
            <a:ext cx="43891200" cy="14357184"/>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2" name="Rectangle 11"/>
          <p:cNvSpPr/>
          <p:nvPr/>
        </p:nvSpPr>
        <p:spPr>
          <a:xfrm>
            <a:off x="0" y="0"/>
            <a:ext cx="43891200" cy="18561216"/>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3" name="Rectangle 12"/>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4" name="Oval 13"/>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3" name="Subtitle 2"/>
          <p:cNvSpPr>
            <a:spLocks noGrp="1"/>
          </p:cNvSpPr>
          <p:nvPr>
            <p:ph type="subTitle" idx="1"/>
          </p:nvPr>
        </p:nvSpPr>
        <p:spPr>
          <a:xfrm>
            <a:off x="7074216" y="24252219"/>
            <a:ext cx="27057648" cy="4234171"/>
          </a:xfrm>
        </p:spPr>
        <p:txBody>
          <a:bodyPr>
            <a:normAutofit/>
          </a:bodyPr>
          <a:lstStyle>
            <a:lvl1pPr marL="0" indent="0" algn="l">
              <a:buNone/>
              <a:defRPr sz="10600">
                <a:solidFill>
                  <a:schemeClr val="tx2"/>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5/3/2017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
        <p:nvSpPr>
          <p:cNvPr id="2" name="Title 1"/>
          <p:cNvSpPr>
            <a:spLocks noGrp="1"/>
          </p:cNvSpPr>
          <p:nvPr>
            <p:ph type="ctrTitle"/>
          </p:nvPr>
        </p:nvSpPr>
        <p:spPr>
          <a:xfrm>
            <a:off x="3924391" y="15034994"/>
            <a:ext cx="34441685" cy="8607202"/>
          </a:xfrm>
          <a:effectLst/>
        </p:spPr>
        <p:txBody>
          <a:bodyPr>
            <a:noAutofit/>
          </a:bodyPr>
          <a:lstStyle>
            <a:lvl1pPr marL="3072384" indent="-2194560" algn="l">
              <a:defRPr sz="259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BF82037-4B70-4EA4-A413-A03073B84B9E}" type="datetimeFigureOut">
              <a:rPr lang="en-US" smtClean="0"/>
              <a:pPr/>
              <a:t>5/3/2017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5486400" y="3511296"/>
            <a:ext cx="30723840" cy="166786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8" name="Rectangle 7"/>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9" name="Rectangle 8"/>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2" name="Title 1"/>
          <p:cNvSpPr>
            <a:spLocks noGrp="1"/>
          </p:cNvSpPr>
          <p:nvPr>
            <p:ph type="title"/>
          </p:nvPr>
        </p:nvSpPr>
        <p:spPr>
          <a:xfrm>
            <a:off x="9759336" y="10428710"/>
            <a:ext cx="28639997" cy="11632061"/>
          </a:xfrm>
          <a:effectLst/>
        </p:spPr>
        <p:txBody>
          <a:bodyPr anchor="b"/>
          <a:lstStyle>
            <a:lvl1pPr algn="r">
              <a:defRPr sz="221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9707703" y="22116053"/>
            <a:ext cx="28658371" cy="4010208"/>
          </a:xfrm>
        </p:spPr>
        <p:txBody>
          <a:bodyPr anchor="t"/>
          <a:lstStyle>
            <a:lvl1pPr marL="0" indent="0" algn="r">
              <a:buNone/>
              <a:defRPr sz="9600">
                <a:solidFill>
                  <a:schemeClr val="tx2"/>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5/3/2017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BF82037-4B70-4EA4-A413-A03073B84B9E}" type="datetimeFigureOut">
              <a:rPr lang="en-US" smtClean="0"/>
              <a:pPr/>
              <a:t>5/3/2017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5486395" y="3511291"/>
            <a:ext cx="16064179" cy="166786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22296730" y="3511296"/>
            <a:ext cx="16064179" cy="166786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86400" y="3511296"/>
            <a:ext cx="16064179" cy="3070858"/>
          </a:xfrm>
        </p:spPr>
        <p:txBody>
          <a:bodyPr anchor="b">
            <a:noAutofit/>
          </a:bodyPr>
          <a:lstStyle>
            <a:lvl1pPr marL="0" indent="0" algn="ctr">
              <a:buNone/>
              <a:defRPr lang="en-US" sz="115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4" name="Content Placeholder 3"/>
          <p:cNvSpPr>
            <a:spLocks noGrp="1"/>
          </p:cNvSpPr>
          <p:nvPr>
            <p:ph sz="half" idx="2"/>
          </p:nvPr>
        </p:nvSpPr>
        <p:spPr>
          <a:xfrm>
            <a:off x="5550946" y="6721570"/>
            <a:ext cx="16064179" cy="13167360"/>
          </a:xfrm>
        </p:spPr>
        <p:txBody>
          <a:bodyPr>
            <a:normAutofit/>
          </a:bodyPr>
          <a:lstStyle>
            <a:lvl1pPr>
              <a:defRPr sz="8600"/>
            </a:lvl1pPr>
            <a:lvl2pPr>
              <a:defRPr sz="8600"/>
            </a:lvl2pPr>
            <a:lvl3pPr>
              <a:defRPr sz="77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307050" y="3511296"/>
            <a:ext cx="16064179" cy="3070858"/>
          </a:xfrm>
        </p:spPr>
        <p:txBody>
          <a:bodyPr anchor="b">
            <a:noAutofit/>
          </a:bodyPr>
          <a:lstStyle>
            <a:lvl1pPr marL="0" indent="0" algn="ctr">
              <a:buNone/>
              <a:defRPr lang="en-US" sz="115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marL="0" lvl="0" indent="0" algn="ctr" defTabSz="4389120" rtl="0" eaLnBrk="1" latinLnBrk="0" hangingPunct="1">
              <a:spcBef>
                <a:spcPct val="20000"/>
              </a:spcBef>
              <a:spcAft>
                <a:spcPts val="144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22296120" y="6715354"/>
            <a:ext cx="16064179" cy="13167360"/>
          </a:xfrm>
        </p:spPr>
        <p:txBody>
          <a:bodyPr>
            <a:normAutofit/>
          </a:bodyPr>
          <a:lstStyle>
            <a:lvl1pPr>
              <a:defRPr sz="8600"/>
            </a:lvl1pPr>
            <a:lvl2pPr>
              <a:defRPr sz="8600"/>
            </a:lvl2pPr>
            <a:lvl3pPr>
              <a:defRPr sz="77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F82037-4B70-4EA4-A413-A03073B84B9E}" type="datetimeFigureOut">
              <a:rPr lang="en-US" smtClean="0"/>
              <a:pPr/>
              <a:t>5/3/2017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F82037-4B70-4EA4-A413-A03073B84B9E}" type="datetimeFigureOut">
              <a:rPr lang="en-US" smtClean="0"/>
              <a:pPr/>
              <a:t>5/3/2017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5/3/2017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7658" y="10607043"/>
            <a:ext cx="17453208" cy="6040766"/>
          </a:xfrm>
          <a:effectLst/>
        </p:spPr>
        <p:txBody>
          <a:bodyPr anchor="b">
            <a:noAutofit/>
          </a:bodyPr>
          <a:lstStyle>
            <a:lvl1pPr marL="1097280" indent="-1097280" algn="l">
              <a:defRPr sz="13400" b="1">
                <a:effectLst/>
              </a:defRPr>
            </a:lvl1pPr>
          </a:lstStyle>
          <a:p>
            <a:r>
              <a:rPr lang="en-US"/>
              <a:t>Click to edit Master title style</a:t>
            </a:r>
            <a:endParaRPr lang="en-US" dirty="0"/>
          </a:p>
        </p:txBody>
      </p:sp>
      <p:sp>
        <p:nvSpPr>
          <p:cNvPr id="3" name="Content Placeholder 2"/>
          <p:cNvSpPr>
            <a:spLocks noGrp="1"/>
          </p:cNvSpPr>
          <p:nvPr>
            <p:ph idx="1"/>
          </p:nvPr>
        </p:nvSpPr>
        <p:spPr>
          <a:xfrm>
            <a:off x="22048874" y="3511296"/>
            <a:ext cx="19282008" cy="23494704"/>
          </a:xfrm>
        </p:spPr>
        <p:txBody>
          <a:bodyPr anchor="ctr"/>
          <a:lstStyle>
            <a:lvl1pPr>
              <a:defRPr sz="10600"/>
            </a:lvl1pPr>
            <a:lvl2pPr>
              <a:defRPr sz="9600"/>
            </a:lvl2pPr>
            <a:lvl3pPr>
              <a:defRPr sz="8600"/>
            </a:lvl3pPr>
            <a:lvl4pPr>
              <a:defRPr sz="7700"/>
            </a:lvl4pPr>
            <a:lvl5pPr>
              <a:defRPr sz="67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163672" y="16789450"/>
            <a:ext cx="16265568" cy="10269686"/>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5/3/2017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9" name="Rectangle 8"/>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0" name="Rectangle 9"/>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1" name="Oval 10"/>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3" name="Picture Placeholder 2"/>
          <p:cNvSpPr>
            <a:spLocks noGrp="1"/>
          </p:cNvSpPr>
          <p:nvPr>
            <p:ph type="pic" idx="1"/>
          </p:nvPr>
        </p:nvSpPr>
        <p:spPr>
          <a:xfrm>
            <a:off x="21480840" y="5486400"/>
            <a:ext cx="19751040" cy="15013469"/>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96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4213858" y="4850333"/>
            <a:ext cx="17731747" cy="10382496"/>
          </a:xfrm>
        </p:spPr>
        <p:txBody>
          <a:bodyPr anchor="b"/>
          <a:lstStyle>
            <a:lvl1pPr marL="877824" indent="-877824">
              <a:buFont typeface="Georgia" pitchFamily="18" charset="0"/>
              <a:buChar char="*"/>
              <a:defRPr sz="7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5/3/2017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
        <p:nvSpPr>
          <p:cNvPr id="2" name="Title 1"/>
          <p:cNvSpPr>
            <a:spLocks noGrp="1"/>
          </p:cNvSpPr>
          <p:nvPr>
            <p:ph type="title"/>
          </p:nvPr>
        </p:nvSpPr>
        <p:spPr>
          <a:xfrm>
            <a:off x="3490887" y="21429221"/>
            <a:ext cx="30640982" cy="5486400"/>
          </a:xfrm>
        </p:spPr>
        <p:txBody>
          <a:bodyPr anchor="b">
            <a:noAutofit/>
          </a:bodyPr>
          <a:lstStyle>
            <a:lvl1pPr algn="l">
              <a:defRPr sz="221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9144000" y="3511291"/>
            <a:ext cx="30723840" cy="166786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5/3/2017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38038" y="1807284"/>
            <a:ext cx="9875520" cy="25144027"/>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5955745" y="3511294"/>
            <a:ext cx="23180578" cy="234946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F82037-4B70-4EA4-A413-A03073B84B9E}" type="datetimeFigureOut">
              <a:rPr lang="en-US" smtClean="0"/>
              <a:pPr/>
              <a:t>5/3/2017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7" name="Rectangle 6"/>
          <p:cNvSpPr/>
          <p:nvPr/>
        </p:nvSpPr>
        <p:spPr>
          <a:xfrm>
            <a:off x="0" y="24505920"/>
            <a:ext cx="43891200" cy="84124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8" name="Rectangle 7"/>
          <p:cNvSpPr/>
          <p:nvPr/>
        </p:nvSpPr>
        <p:spPr>
          <a:xfrm>
            <a:off x="0" y="0"/>
            <a:ext cx="43891200" cy="24505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9" name="Rectangle 8"/>
          <p:cNvSpPr/>
          <p:nvPr/>
        </p:nvSpPr>
        <p:spPr>
          <a:xfrm>
            <a:off x="0" y="18087859"/>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10" name="Oval 9"/>
          <p:cNvSpPr/>
          <p:nvPr/>
        </p:nvSpPr>
        <p:spPr>
          <a:xfrm>
            <a:off x="0" y="7680960"/>
            <a:ext cx="43891200" cy="2450592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a:p>
        </p:txBody>
      </p:sp>
      <p:sp>
        <p:nvSpPr>
          <p:cNvPr id="2" name="Title Placeholder 1"/>
          <p:cNvSpPr>
            <a:spLocks noGrp="1"/>
          </p:cNvSpPr>
          <p:nvPr>
            <p:ph type="title"/>
          </p:nvPr>
        </p:nvSpPr>
        <p:spPr>
          <a:xfrm>
            <a:off x="8607790" y="20986406"/>
            <a:ext cx="31260053" cy="5486400"/>
          </a:xfrm>
          <a:prstGeom prst="rect">
            <a:avLst/>
          </a:prstGeom>
          <a:effectLst/>
        </p:spPr>
        <p:txBody>
          <a:bodyPr vert="horz" lIns="438912" tIns="219456" rIns="438912" bIns="219456"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5486400" y="3514848"/>
            <a:ext cx="30723840" cy="16678656"/>
          </a:xfrm>
          <a:prstGeom prst="rect">
            <a:avLst/>
          </a:prstGeom>
        </p:spPr>
        <p:txBody>
          <a:bodyPr vert="horz" lIns="438912" tIns="219456" rIns="438912" bIns="219456"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9626560" y="29626562"/>
            <a:ext cx="12070080" cy="1752600"/>
          </a:xfrm>
          <a:prstGeom prst="rect">
            <a:avLst/>
          </a:prstGeom>
        </p:spPr>
        <p:txBody>
          <a:bodyPr vert="horz" lIns="438912" tIns="219456" rIns="438912" bIns="219456" rtlCol="0" anchor="ctr"/>
          <a:lstStyle>
            <a:lvl1pPr algn="r">
              <a:defRPr sz="5300" b="1">
                <a:solidFill>
                  <a:schemeClr val="tx1">
                    <a:lumMod val="50000"/>
                    <a:lumOff val="50000"/>
                  </a:schemeClr>
                </a:solidFill>
              </a:defRPr>
            </a:lvl1pPr>
          </a:lstStyle>
          <a:p>
            <a:fld id="{FBF82037-4B70-4EA4-A413-A03073B84B9E}" type="datetimeFigureOut">
              <a:rPr lang="en-US" smtClean="0"/>
              <a:pPr/>
              <a:t>5/3/2017</a:t>
            </a:fld>
            <a:endParaRPr lang="en-US" dirty="0"/>
          </a:p>
        </p:txBody>
      </p:sp>
      <p:sp>
        <p:nvSpPr>
          <p:cNvPr id="5" name="Footer Placeholder 4"/>
          <p:cNvSpPr>
            <a:spLocks noGrp="1"/>
          </p:cNvSpPr>
          <p:nvPr>
            <p:ph type="ftr" sz="quarter" idx="3"/>
          </p:nvPr>
        </p:nvSpPr>
        <p:spPr>
          <a:xfrm>
            <a:off x="2194558" y="29626562"/>
            <a:ext cx="16093445" cy="1752600"/>
          </a:xfrm>
          <a:prstGeom prst="rect">
            <a:avLst/>
          </a:prstGeom>
        </p:spPr>
        <p:txBody>
          <a:bodyPr vert="horz" lIns="438912" tIns="219456" rIns="438912" bIns="219456" rtlCol="0" anchor="ctr"/>
          <a:lstStyle>
            <a:lvl1pPr algn="l">
              <a:defRPr sz="5300" b="1">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8288000" y="29626562"/>
            <a:ext cx="8778240" cy="1752600"/>
          </a:xfrm>
          <a:prstGeom prst="rect">
            <a:avLst/>
          </a:prstGeom>
        </p:spPr>
        <p:txBody>
          <a:bodyPr vert="horz" lIns="438912" tIns="219456" rIns="438912" bIns="219456" rtlCol="0" anchor="ctr"/>
          <a:lstStyle>
            <a:lvl1pPr algn="ctr">
              <a:defRPr sz="5800" b="1">
                <a:solidFill>
                  <a:schemeClr val="tx1">
                    <a:lumMod val="50000"/>
                    <a:lumOff val="50000"/>
                  </a:schemeClr>
                </a:solidFill>
              </a:defRPr>
            </a:lvl1pPr>
          </a:lstStyle>
          <a:p>
            <a:fld id="{8670BD01-8D73-4271-B0C4-B3CC509EDED7}"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marL="1536192" indent="-1536192" algn="r" defTabSz="4389120" rtl="0" eaLnBrk="1" latinLnBrk="0" hangingPunct="1">
        <a:spcBef>
          <a:spcPct val="0"/>
        </a:spcBef>
        <a:buClr>
          <a:schemeClr val="accent6">
            <a:lumMod val="75000"/>
          </a:schemeClr>
        </a:buClr>
        <a:buSzPct val="128000"/>
        <a:buFont typeface="Georgia" pitchFamily="18" charset="0"/>
        <a:buChar char="*"/>
        <a:defRPr sz="221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09728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10600" kern="1200">
          <a:solidFill>
            <a:schemeClr val="tx1">
              <a:lumMod val="75000"/>
              <a:lumOff val="25000"/>
            </a:schemeClr>
          </a:solidFill>
          <a:latin typeface="+mn-lt"/>
          <a:ea typeface="+mn-ea"/>
          <a:cs typeface="+mn-cs"/>
        </a:defRPr>
      </a:lvl1pPr>
      <a:lvl2pPr marL="2633472"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9600" kern="1200">
          <a:solidFill>
            <a:schemeClr val="tx1">
              <a:lumMod val="75000"/>
              <a:lumOff val="25000"/>
            </a:schemeClr>
          </a:solidFill>
          <a:latin typeface="+mn-lt"/>
          <a:ea typeface="+mn-ea"/>
          <a:cs typeface="+mn-cs"/>
        </a:defRPr>
      </a:lvl2pPr>
      <a:lvl3pPr marL="395020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8600" kern="1200">
          <a:solidFill>
            <a:schemeClr val="tx1">
              <a:lumMod val="75000"/>
              <a:lumOff val="25000"/>
            </a:schemeClr>
          </a:solidFill>
          <a:latin typeface="+mn-lt"/>
          <a:ea typeface="+mn-ea"/>
          <a:cs typeface="+mn-cs"/>
        </a:defRPr>
      </a:lvl3pPr>
      <a:lvl4pPr marL="5266944"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7700" kern="1200">
          <a:solidFill>
            <a:schemeClr val="tx1">
              <a:lumMod val="75000"/>
              <a:lumOff val="25000"/>
            </a:schemeClr>
          </a:solidFill>
          <a:latin typeface="+mn-lt"/>
          <a:ea typeface="+mn-ea"/>
          <a:cs typeface="+mn-cs"/>
        </a:defRPr>
      </a:lvl4pPr>
      <a:lvl5pPr marL="6671462"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5pPr>
      <a:lvl6pPr marL="798819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6pPr>
      <a:lvl7pPr marL="943660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7pPr>
      <a:lvl8pPr marL="1097280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8pPr>
      <a:lvl9pPr marL="1242121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oleObject" Target="../embeddings/oleObject5.bin"/><Relationship Id="rId18" Type="http://schemas.openxmlformats.org/officeDocument/2006/relationships/image" Target="../media/image7.emf"/><Relationship Id="rId3" Type="http://schemas.openxmlformats.org/officeDocument/2006/relationships/image" Target="../media/image11.png"/><Relationship Id="rId21" Type="http://schemas.openxmlformats.org/officeDocument/2006/relationships/oleObject" Target="../embeddings/oleObject9.bin"/><Relationship Id="rId7" Type="http://schemas.openxmlformats.org/officeDocument/2006/relationships/image" Target="../media/image2.emf"/><Relationship Id="rId12" Type="http://schemas.openxmlformats.org/officeDocument/2006/relationships/image" Target="../media/image4.emf"/><Relationship Id="rId17" Type="http://schemas.openxmlformats.org/officeDocument/2006/relationships/oleObject" Target="../embeddings/oleObject7.bin"/><Relationship Id="rId2" Type="http://schemas.openxmlformats.org/officeDocument/2006/relationships/slideLayout" Target="../slideLayouts/slideLayout1.xml"/><Relationship Id="rId16" Type="http://schemas.openxmlformats.org/officeDocument/2006/relationships/image" Target="../media/image6.emf"/><Relationship Id="rId20" Type="http://schemas.openxmlformats.org/officeDocument/2006/relationships/image" Target="../media/image8.emf"/><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oleObject" Target="../embeddings/oleObject4.bin"/><Relationship Id="rId24" Type="http://schemas.openxmlformats.org/officeDocument/2006/relationships/image" Target="../media/image10.emf"/><Relationship Id="rId5" Type="http://schemas.openxmlformats.org/officeDocument/2006/relationships/image" Target="../media/image1.emf"/><Relationship Id="rId15" Type="http://schemas.openxmlformats.org/officeDocument/2006/relationships/oleObject" Target="../embeddings/oleObject6.bin"/><Relationship Id="rId23" Type="http://schemas.openxmlformats.org/officeDocument/2006/relationships/oleObject" Target="../embeddings/oleObject10.bin"/><Relationship Id="rId10" Type="http://schemas.openxmlformats.org/officeDocument/2006/relationships/image" Target="../media/image12.png"/><Relationship Id="rId19" Type="http://schemas.openxmlformats.org/officeDocument/2006/relationships/oleObject" Target="../embeddings/oleObject8.bin"/><Relationship Id="rId4" Type="http://schemas.openxmlformats.org/officeDocument/2006/relationships/oleObject" Target="../embeddings/oleObject1.bin"/><Relationship Id="rId9" Type="http://schemas.openxmlformats.org/officeDocument/2006/relationships/image" Target="../media/image3.emf"/><Relationship Id="rId14" Type="http://schemas.openxmlformats.org/officeDocument/2006/relationships/image" Target="../media/image5.emf"/><Relationship Id="rId22"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a:blip r:embed="rId3"/>
          <a:stretch>
            <a:fillRect/>
          </a:stretch>
        </p:blipFill>
        <p:spPr>
          <a:xfrm>
            <a:off x="1981200" y="990600"/>
            <a:ext cx="3962400" cy="4879330"/>
          </a:xfrm>
          <a:prstGeom prst="rect">
            <a:avLst/>
          </a:prstGeom>
          <a:noFill/>
        </p:spPr>
      </p:pic>
      <p:sp>
        <p:nvSpPr>
          <p:cNvPr id="5" name="TextBox 4"/>
          <p:cNvSpPr txBox="1"/>
          <p:nvPr/>
        </p:nvSpPr>
        <p:spPr>
          <a:xfrm>
            <a:off x="6624969" y="948864"/>
            <a:ext cx="30556200" cy="5293757"/>
          </a:xfrm>
          <a:prstGeom prst="rect">
            <a:avLst/>
          </a:prstGeom>
          <a:noFill/>
        </p:spPr>
        <p:txBody>
          <a:bodyPr wrap="square" rtlCol="0">
            <a:spAutoFit/>
          </a:bodyPr>
          <a:lstStyle/>
          <a:p>
            <a:pPr algn="ctr"/>
            <a:r>
              <a:rPr lang="en-US" sz="9600" b="1" dirty="0">
                <a:latin typeface="Times New Roman" panose="02020603050405020304" pitchFamily="18" charset="0"/>
                <a:cs typeface="Times New Roman" panose="02020603050405020304" pitchFamily="18" charset="0"/>
              </a:rPr>
              <a:t>Synthesis, Characterization, and Computational Modeling </a:t>
            </a:r>
            <a:r>
              <a:rPr lang="en-US" sz="8000" b="1" dirty="0">
                <a:latin typeface="Times New Roman" panose="02020603050405020304" pitchFamily="18" charset="0"/>
                <a:cs typeface="Times New Roman" panose="02020603050405020304" pitchFamily="18" charset="0"/>
              </a:rPr>
              <a:t>of [Co(</a:t>
            </a:r>
            <a:r>
              <a:rPr lang="en-US" sz="8000" b="1" dirty="0" err="1">
                <a:latin typeface="Times New Roman" panose="02020603050405020304" pitchFamily="18" charset="0"/>
                <a:cs typeface="Times New Roman" panose="02020603050405020304" pitchFamily="18" charset="0"/>
              </a:rPr>
              <a:t>acacen</a:t>
            </a:r>
            <a:r>
              <a:rPr lang="en-US" sz="8000" b="1" dirty="0">
                <a:latin typeface="Times New Roman" panose="02020603050405020304" pitchFamily="18" charset="0"/>
                <a:cs typeface="Times New Roman" panose="02020603050405020304" pitchFamily="18" charset="0"/>
              </a:rPr>
              <a:t>)L</a:t>
            </a:r>
            <a:r>
              <a:rPr lang="en-US" sz="8000" b="1" baseline="-25000" dirty="0">
                <a:latin typeface="Times New Roman" panose="02020603050405020304" pitchFamily="18" charset="0"/>
                <a:cs typeface="Times New Roman" panose="02020603050405020304" pitchFamily="18" charset="0"/>
              </a:rPr>
              <a:t>2</a:t>
            </a:r>
            <a:r>
              <a:rPr lang="en-US" sz="8000" b="1" dirty="0">
                <a:latin typeface="Times New Roman" panose="02020603050405020304" pitchFamily="18" charset="0"/>
                <a:cs typeface="Times New Roman" panose="02020603050405020304" pitchFamily="18" charset="0"/>
              </a:rPr>
              <a:t>]</a:t>
            </a:r>
            <a:r>
              <a:rPr lang="en-US" sz="8000" b="1" baseline="30000" dirty="0">
                <a:latin typeface="Times New Roman" panose="02020603050405020304" pitchFamily="18" charset="0"/>
                <a:cs typeface="Times New Roman" panose="02020603050405020304" pitchFamily="18" charset="0"/>
              </a:rPr>
              <a:t>+</a:t>
            </a:r>
            <a:r>
              <a:rPr lang="en-US" sz="8000" b="1" dirty="0">
                <a:latin typeface="Times New Roman" panose="02020603050405020304" pitchFamily="18" charset="0"/>
                <a:cs typeface="Times New Roman" panose="02020603050405020304" pitchFamily="18" charset="0"/>
              </a:rPr>
              <a:t>, an Inhibitor of Zinc Finger Proteins</a:t>
            </a:r>
          </a:p>
          <a:p>
            <a:pPr algn="ctr"/>
            <a:r>
              <a:rPr lang="en-US" sz="5400" u="sng" dirty="0">
                <a:latin typeface="Times New Roman" panose="02020603050405020304" pitchFamily="18" charset="0"/>
                <a:cs typeface="Times New Roman" panose="02020603050405020304" pitchFamily="18" charset="0"/>
              </a:rPr>
              <a:t>Thomas Williams</a:t>
            </a:r>
            <a:r>
              <a:rPr lang="en-US" sz="5400" dirty="0">
                <a:latin typeface="Times New Roman" panose="02020603050405020304" pitchFamily="18" charset="0"/>
                <a:cs typeface="Times New Roman" panose="02020603050405020304" pitchFamily="18" charset="0"/>
              </a:rPr>
              <a:t>, Matthew Currier, Timothy </a:t>
            </a:r>
            <a:r>
              <a:rPr lang="en-US" sz="5400" dirty="0" err="1">
                <a:latin typeface="Times New Roman" panose="02020603050405020304" pitchFamily="18" charset="0"/>
                <a:cs typeface="Times New Roman" panose="02020603050405020304" pitchFamily="18" charset="0"/>
              </a:rPr>
              <a:t>Tetrault</a:t>
            </a:r>
            <a:r>
              <a:rPr lang="en-US" sz="5400" dirty="0">
                <a:latin typeface="Times New Roman" panose="02020603050405020304" pitchFamily="18" charset="0"/>
                <a:cs typeface="Times New Roman" panose="02020603050405020304" pitchFamily="18" charset="0"/>
              </a:rPr>
              <a:t>, and Claudia Willis </a:t>
            </a:r>
          </a:p>
          <a:p>
            <a:pPr algn="ctr"/>
            <a:r>
              <a:rPr lang="en-US" sz="5400" dirty="0">
                <a:latin typeface="Times New Roman" panose="02020603050405020304" pitchFamily="18" charset="0"/>
                <a:cs typeface="Times New Roman" panose="02020603050405020304" pitchFamily="18" charset="0"/>
              </a:rPr>
              <a:t>tjw2001@wildcats.unh.edu University of New Hampshire, Department of Chemistry, Durham, NH</a:t>
            </a:r>
          </a:p>
          <a:p>
            <a:pPr algn="ctr"/>
            <a:r>
              <a:rPr lang="en-US" sz="5400" dirty="0">
                <a:latin typeface="Times New Roman" panose="02020603050405020304" pitchFamily="18" charset="0"/>
                <a:cs typeface="Times New Roman" panose="02020603050405020304" pitchFamily="18" charset="0"/>
              </a:rPr>
              <a:t>May 4</a:t>
            </a:r>
            <a:r>
              <a:rPr lang="en-US" sz="5400" baseline="30000" dirty="0">
                <a:latin typeface="Times New Roman" panose="02020603050405020304" pitchFamily="18" charset="0"/>
                <a:cs typeface="Times New Roman" panose="02020603050405020304" pitchFamily="18" charset="0"/>
              </a:rPr>
              <a:t>th</a:t>
            </a:r>
            <a:r>
              <a:rPr lang="en-US" sz="5400" dirty="0">
                <a:latin typeface="Times New Roman" panose="02020603050405020304" pitchFamily="18" charset="0"/>
                <a:cs typeface="Times New Roman" panose="02020603050405020304" pitchFamily="18" charset="0"/>
              </a:rPr>
              <a:t>, 2017</a:t>
            </a:r>
          </a:p>
        </p:txBody>
      </p:sp>
      <p:sp>
        <p:nvSpPr>
          <p:cNvPr id="6" name="TextBox 5"/>
          <p:cNvSpPr txBox="1"/>
          <p:nvPr/>
        </p:nvSpPr>
        <p:spPr>
          <a:xfrm>
            <a:off x="1931908" y="7564018"/>
            <a:ext cx="12313791" cy="24898859"/>
          </a:xfrm>
          <a:prstGeom prst="rect">
            <a:avLst/>
          </a:prstGeom>
          <a:noFill/>
        </p:spPr>
        <p:txBody>
          <a:bodyPr wrap="square" rtlCol="0">
            <a:spAutoFit/>
          </a:bodyPr>
          <a:lstStyle/>
          <a:p>
            <a:pPr algn="just"/>
            <a:r>
              <a:rPr lang="en-US" sz="3200" dirty="0">
                <a:latin typeface="Times New Roman" panose="02020603050405020304" pitchFamily="18" charset="0"/>
                <a:cs typeface="Times New Roman" panose="02020603050405020304" pitchFamily="18" charset="0"/>
              </a:rPr>
              <a:t>Cobalt(III) Schiff base complexes that contain the tetradentate ligand </a:t>
            </a:r>
            <a:r>
              <a:rPr lang="en-US" sz="3200" dirty="0" err="1">
                <a:latin typeface="Times New Roman" panose="02020603050405020304" pitchFamily="18" charset="0"/>
                <a:cs typeface="Times New Roman" panose="02020603050405020304" pitchFamily="18" charset="0"/>
              </a:rPr>
              <a:t>bis</a:t>
            </a:r>
            <a:r>
              <a:rPr lang="en-US" sz="3200" dirty="0">
                <a:latin typeface="Times New Roman" panose="02020603050405020304" pitchFamily="18" charset="0"/>
                <a:cs typeface="Times New Roman" panose="02020603050405020304" pitchFamily="18" charset="0"/>
              </a:rPr>
              <a:t>(acetylacetone)ethylenediamine have important medicinal applications as they can be powerful enzyme and transcription factor inhibitors. Schiff bases are those whose structures rely on an imine group like the one present in </a:t>
            </a:r>
            <a:r>
              <a:rPr lang="en-US" sz="3200" dirty="0" err="1">
                <a:latin typeface="Times New Roman" panose="02020603050405020304" pitchFamily="18" charset="0"/>
                <a:cs typeface="Times New Roman" panose="02020603050405020304" pitchFamily="18" charset="0"/>
              </a:rPr>
              <a:t>bis</a:t>
            </a:r>
            <a:r>
              <a:rPr lang="en-US" sz="3200" dirty="0">
                <a:latin typeface="Times New Roman" panose="02020603050405020304" pitchFamily="18" charset="0"/>
                <a:cs typeface="Times New Roman" panose="02020603050405020304" pitchFamily="18" charset="0"/>
              </a:rPr>
              <a:t>(acetylacetone)ethylenediamine. In this project, the axial, </a:t>
            </a:r>
            <a:r>
              <a:rPr lang="en-US" sz="3200" dirty="0" err="1">
                <a:latin typeface="Times New Roman" panose="02020603050405020304" pitchFamily="18" charset="0"/>
                <a:cs typeface="Times New Roman" panose="02020603050405020304" pitchFamily="18" charset="0"/>
              </a:rPr>
              <a:t>monodentate</a:t>
            </a:r>
            <a:r>
              <a:rPr lang="en-US" sz="3200" dirty="0">
                <a:latin typeface="Times New Roman" panose="02020603050405020304" pitchFamily="18" charset="0"/>
                <a:cs typeface="Times New Roman" panose="02020603050405020304" pitchFamily="18" charset="0"/>
              </a:rPr>
              <a:t> ligands of each complex synthesized will be exchanged with 4-methylimidazole and the properties of the resulting complexes will be analyzed. The exchange of ligands explores variations in the preference of the complexes’ binding affinities with histidine residues of zinc finger proteins with profound biological consequences. 4-methylimidazole is an important  exchange, as that ligand is analogous to the amino acid residue histidine, which represents a good biological model.</a:t>
            </a:r>
            <a:r>
              <a:rPr lang="en-US" sz="3200" baseline="30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 Zinc finger proteins appear in a relative abundance in the human body and exhibit a wide variety of functions. DNA recognition, RNA packaging, transcriptional activation, regulation of apoptosis, protein folding and assembly, and lipid binding are all key tasks of these proteins which show the vast applications of the manipulation of these molecules.</a:t>
            </a:r>
            <a:r>
              <a:rPr lang="en-US" sz="3200" baseline="30000" dirty="0">
                <a:latin typeface="Times New Roman" panose="02020603050405020304" pitchFamily="18" charset="0"/>
                <a:cs typeface="Times New Roman" panose="02020603050405020304" pitchFamily="18" charset="0"/>
              </a:rPr>
              <a:t>2</a:t>
            </a:r>
          </a:p>
          <a:p>
            <a:pPr algn="just"/>
            <a:endParaRPr lang="en-US" sz="3200" dirty="0">
              <a:latin typeface="Times New Roman" panose="02020603050405020304" pitchFamily="18" charset="0"/>
              <a:cs typeface="Times New Roman" panose="02020603050405020304" pitchFamily="18" charset="0"/>
            </a:endParaRPr>
          </a:p>
          <a:p>
            <a:pPr algn="just"/>
            <a:endParaRPr lang="en-US" sz="3200" b="1" dirty="0">
              <a:latin typeface="Times New Roman" panose="02020603050405020304" pitchFamily="18" charset="0"/>
              <a:cs typeface="Times New Roman" panose="02020603050405020304" pitchFamily="18" charset="0"/>
            </a:endParaRPr>
          </a:p>
          <a:p>
            <a:pPr algn="just"/>
            <a:endParaRPr lang="en-US" sz="3200" b="1"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Six different cobalt complexes were synthesized each containing different axial ligands and a uniform, singular tetradentate </a:t>
            </a:r>
            <a:r>
              <a:rPr lang="en-US" sz="3200" dirty="0" err="1">
                <a:latin typeface="Times New Roman" panose="02020603050405020304" pitchFamily="18" charset="0"/>
                <a:cs typeface="Times New Roman" panose="02020603050405020304" pitchFamily="18" charset="0"/>
              </a:rPr>
              <a:t>bis</a:t>
            </a:r>
            <a:r>
              <a:rPr lang="en-US" sz="3200" dirty="0">
                <a:latin typeface="Times New Roman" panose="02020603050405020304" pitchFamily="18" charset="0"/>
                <a:cs typeface="Times New Roman" panose="02020603050405020304" pitchFamily="18" charset="0"/>
              </a:rPr>
              <a:t>(acetylacetone)ethylenediamine (</a:t>
            </a:r>
            <a:r>
              <a:rPr lang="en-US" sz="3200" dirty="0" err="1">
                <a:latin typeface="Times New Roman" panose="02020603050405020304" pitchFamily="18" charset="0"/>
                <a:cs typeface="Times New Roman" panose="02020603050405020304" pitchFamily="18" charset="0"/>
              </a:rPr>
              <a:t>acacen</a:t>
            </a:r>
            <a:r>
              <a:rPr lang="en-US" sz="3200" dirty="0">
                <a:latin typeface="Times New Roman" panose="02020603050405020304" pitchFamily="18" charset="0"/>
                <a:cs typeface="Times New Roman" panose="02020603050405020304" pitchFamily="18" charset="0"/>
              </a:rPr>
              <a:t>) equatorial ligand. The tetradentate ligand (</a:t>
            </a:r>
            <a:r>
              <a:rPr lang="en-US" sz="3200" b="1"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 was synthesized through the reaction of acetylacetone and ethylenediamine (</a:t>
            </a:r>
            <a:r>
              <a:rPr lang="en-US" sz="3200" b="1" dirty="0">
                <a:latin typeface="Times New Roman" panose="02020603050405020304" pitchFamily="18" charset="0"/>
                <a:cs typeface="Times New Roman" panose="02020603050405020304" pitchFamily="18" charset="0"/>
              </a:rPr>
              <a:t>Scheme 1</a:t>
            </a:r>
            <a:r>
              <a:rPr lang="en-US" sz="3200" dirty="0">
                <a:latin typeface="Times New Roman" panose="02020603050405020304" pitchFamily="18" charset="0"/>
                <a:cs typeface="Times New Roman" panose="02020603050405020304" pitchFamily="18" charset="0"/>
              </a:rPr>
              <a:t>). An intermediate product, [Co(</a:t>
            </a:r>
            <a:r>
              <a:rPr lang="en-US" sz="3200" dirty="0" err="1">
                <a:latin typeface="Times New Roman" panose="02020603050405020304" pitchFamily="18" charset="0"/>
                <a:cs typeface="Times New Roman" panose="02020603050405020304" pitchFamily="18" charset="0"/>
              </a:rPr>
              <a:t>acacen</a:t>
            </a:r>
            <a:r>
              <a:rPr lang="en-US" sz="3200" dirty="0">
                <a:latin typeface="Times New Roman" panose="02020603050405020304" pitchFamily="18" charset="0"/>
                <a:cs typeface="Times New Roman" panose="02020603050405020304" pitchFamily="18" charset="0"/>
              </a:rPr>
              <a:t>)(H</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O)</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was synthesized but not isolated using methanol and cobalt bromide (or cobalt chloride in the case of the ammonia ligand) (</a:t>
            </a:r>
            <a:r>
              <a:rPr lang="en-US" sz="3200" b="1" dirty="0">
                <a:latin typeface="Times New Roman" panose="02020603050405020304" pitchFamily="18" charset="0"/>
                <a:cs typeface="Times New Roman" panose="02020603050405020304" pitchFamily="18" charset="0"/>
              </a:rPr>
              <a:t>Scheme 2</a:t>
            </a:r>
            <a:r>
              <a:rPr lang="en-US" sz="3200" dirty="0">
                <a:latin typeface="Times New Roman" panose="02020603050405020304" pitchFamily="18" charset="0"/>
                <a:cs typeface="Times New Roman" panose="02020603050405020304" pitchFamily="18" charset="0"/>
              </a:rPr>
              <a:t>). A ligand; imidazole, 2-methylimidazole, 4-methylimidazole, </a:t>
            </a:r>
            <a:r>
              <a:rPr lang="en-US" sz="3200" i="1" dirty="0">
                <a:latin typeface="Times New Roman" panose="02020603050405020304" pitchFamily="18" charset="0"/>
                <a:cs typeface="Times New Roman" panose="02020603050405020304" pitchFamily="18" charset="0"/>
              </a:rPr>
              <a:t>N</a:t>
            </a:r>
            <a:r>
              <a:rPr lang="en-US" sz="3200" dirty="0">
                <a:latin typeface="Times New Roman" panose="02020603050405020304" pitchFamily="18" charset="0"/>
                <a:cs typeface="Times New Roman" panose="02020603050405020304" pitchFamily="18" charset="0"/>
              </a:rPr>
              <a:t>-methylimidazole, pyridine, or ammonia (in the form of ammonia saturated methanol) was added to the solution of the intermediate, then precipitated out using diethyl ether, resulting in product (</a:t>
            </a:r>
            <a:r>
              <a:rPr lang="en-US" sz="3200" b="1" dirty="0">
                <a:latin typeface="Times New Roman" panose="02020603050405020304" pitchFamily="18" charset="0"/>
                <a:cs typeface="Times New Roman" panose="02020603050405020304" pitchFamily="18" charset="0"/>
              </a:rPr>
              <a:t>3</a:t>
            </a:r>
            <a:r>
              <a:rPr lang="en-US" sz="3200" dirty="0">
                <a:latin typeface="Times New Roman" panose="02020603050405020304" pitchFamily="18" charset="0"/>
                <a:cs typeface="Times New Roman" panose="02020603050405020304" pitchFamily="18" charset="0"/>
              </a:rPr>
              <a:t>) [Co(</a:t>
            </a:r>
            <a:r>
              <a:rPr lang="en-US" sz="3200" dirty="0" err="1">
                <a:latin typeface="Times New Roman" panose="02020603050405020304" pitchFamily="18" charset="0"/>
                <a:cs typeface="Times New Roman" panose="02020603050405020304" pitchFamily="18" charset="0"/>
              </a:rPr>
              <a:t>acacen</a:t>
            </a:r>
            <a:r>
              <a:rPr lang="en-US" sz="3200" dirty="0">
                <a:latin typeface="Times New Roman" panose="02020603050405020304" pitchFamily="18" charset="0"/>
                <a:cs typeface="Times New Roman" panose="02020603050405020304" pitchFamily="18" charset="0"/>
              </a:rPr>
              <a:t>)(L)</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where L is a ligand (</a:t>
            </a:r>
            <a:r>
              <a:rPr lang="en-US" sz="3200" b="1" dirty="0">
                <a:latin typeface="Times New Roman" panose="02020603050405020304" pitchFamily="18" charset="0"/>
                <a:cs typeface="Times New Roman" panose="02020603050405020304" pitchFamily="18" charset="0"/>
              </a:rPr>
              <a:t>Scheme 3</a:t>
            </a:r>
            <a:r>
              <a:rPr lang="en-US" sz="3200" dirty="0">
                <a:latin typeface="Times New Roman" panose="02020603050405020304" pitchFamily="18" charset="0"/>
                <a:cs typeface="Times New Roman" panose="02020603050405020304" pitchFamily="18" charset="0"/>
              </a:rPr>
              <a:t>).</a:t>
            </a:r>
          </a:p>
          <a:p>
            <a:pPr algn="just"/>
            <a:endParaRPr lang="en-US" sz="3200" b="1" dirty="0">
              <a:latin typeface="Times New Roman" panose="02020603050405020304" pitchFamily="18" charset="0"/>
              <a:cs typeface="Times New Roman" panose="02020603050405020304" pitchFamily="18" charset="0"/>
            </a:endParaRPr>
          </a:p>
          <a:p>
            <a:pPr algn="just"/>
            <a:endParaRPr lang="en-US" sz="3200" b="1"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a:p>
            <a:pPr algn="just"/>
            <a:endParaRPr lang="en-US" sz="3200" b="1" baseline="300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28653378" y="7502200"/>
            <a:ext cx="13755350" cy="24899124"/>
          </a:xfrm>
          <a:prstGeom prst="rect">
            <a:avLst/>
          </a:prstGeom>
          <a:noFill/>
        </p:spPr>
        <p:txBody>
          <a:bodyPr wrap="square" rtlCol="0">
            <a:spAutoFit/>
          </a:bodyPr>
          <a:lstStyle/>
          <a:p>
            <a:pPr algn="just"/>
            <a:r>
              <a:rPr lang="en-US" sz="3200" dirty="0">
                <a:latin typeface="Times New Roman" panose="02020603050405020304" pitchFamily="18" charset="0"/>
                <a:cs typeface="Times New Roman" panose="02020603050405020304" pitchFamily="18" charset="0"/>
              </a:rPr>
              <a:t>The goal of this project was to create a complex that can manipulate zinc finger proteins. Future chemistry would set that goal into action and reactions of complexes with actual zinc finger proteins could be performed. The Meade group at Northwestern university performed the desired future work using the ammonia complex. That group studies inorganic therapeutic agents and specifically study these complexes as cures for Alzheimer's disease and cancers. They can regulate gene transcription which is a profoundly important biological function.</a:t>
            </a:r>
            <a:r>
              <a:rPr lang="en-US" sz="3200" baseline="30000" dirty="0">
                <a:latin typeface="Times New Roman" panose="02020603050405020304" pitchFamily="18" charset="0"/>
                <a:cs typeface="Times New Roman" panose="02020603050405020304" pitchFamily="18" charset="0"/>
              </a:rPr>
              <a:t>3</a:t>
            </a:r>
            <a:endParaRPr lang="en-US" sz="4000" baseline="30000" dirty="0">
              <a:latin typeface="Times New Roman" panose="02020603050405020304" pitchFamily="18" charset="0"/>
              <a:cs typeface="Times New Roman" panose="02020603050405020304" pitchFamily="18" charset="0"/>
            </a:endParaRPr>
          </a:p>
          <a:p>
            <a:pPr algn="just"/>
            <a:endParaRPr lang="en-US" sz="4000" dirty="0">
              <a:latin typeface="Times New Roman" panose="02020603050405020304" pitchFamily="18" charset="0"/>
              <a:cs typeface="Times New Roman" panose="02020603050405020304" pitchFamily="18" charset="0"/>
            </a:endParaRPr>
          </a:p>
          <a:p>
            <a:pPr algn="just"/>
            <a:endParaRPr lang="en-US" sz="4000" dirty="0">
              <a:latin typeface="Times New Roman" panose="02020603050405020304" pitchFamily="18" charset="0"/>
              <a:cs typeface="Times New Roman" panose="02020603050405020304" pitchFamily="18" charset="0"/>
            </a:endParaRPr>
          </a:p>
          <a:p>
            <a:pPr algn="just"/>
            <a:endParaRPr lang="en-US" sz="4000" dirty="0">
              <a:latin typeface="Times New Roman" panose="02020603050405020304" pitchFamily="18" charset="0"/>
              <a:cs typeface="Times New Roman" panose="02020603050405020304" pitchFamily="18" charset="0"/>
            </a:endParaRPr>
          </a:p>
          <a:p>
            <a:pPr algn="just"/>
            <a:endParaRPr lang="en-US" sz="4000" b="1" dirty="0">
              <a:latin typeface="Times New Roman" panose="02020603050405020304" pitchFamily="18" charset="0"/>
              <a:cs typeface="Times New Roman" panose="02020603050405020304" pitchFamily="18" charset="0"/>
            </a:endParaRPr>
          </a:p>
          <a:p>
            <a:pPr algn="just"/>
            <a:endParaRPr lang="en-US" sz="4000" b="1" dirty="0">
              <a:latin typeface="Times New Roman" panose="02020603050405020304" pitchFamily="18" charset="0"/>
              <a:cs typeface="Times New Roman" panose="02020603050405020304" pitchFamily="18" charset="0"/>
            </a:endParaRPr>
          </a:p>
          <a:p>
            <a:pPr algn="just"/>
            <a:endParaRPr lang="en-US" sz="4000" b="1" dirty="0">
              <a:latin typeface="Times New Roman" panose="02020603050405020304" pitchFamily="18" charset="0"/>
              <a:cs typeface="Times New Roman" panose="02020603050405020304" pitchFamily="18" charset="0"/>
            </a:endParaRPr>
          </a:p>
          <a:p>
            <a:pPr algn="just"/>
            <a:endParaRPr lang="en-US" sz="4000" b="1" dirty="0">
              <a:latin typeface="Times New Roman" panose="02020603050405020304" pitchFamily="18" charset="0"/>
              <a:cs typeface="Times New Roman" panose="02020603050405020304" pitchFamily="18" charset="0"/>
            </a:endParaRPr>
          </a:p>
          <a:p>
            <a:pPr algn="just"/>
            <a:endParaRPr lang="en-US" sz="4000" b="1" dirty="0">
              <a:latin typeface="Times New Roman" panose="02020603050405020304" pitchFamily="18" charset="0"/>
              <a:cs typeface="Times New Roman" panose="02020603050405020304" pitchFamily="18" charset="0"/>
            </a:endParaRPr>
          </a:p>
          <a:p>
            <a:pPr algn="just"/>
            <a:endParaRPr lang="en-US" sz="4000" b="1" dirty="0">
              <a:latin typeface="Times New Roman" panose="02020603050405020304" pitchFamily="18" charset="0"/>
              <a:cs typeface="Times New Roman" panose="02020603050405020304" pitchFamily="18" charset="0"/>
            </a:endParaRPr>
          </a:p>
          <a:p>
            <a:pPr algn="just"/>
            <a:endParaRPr lang="en-US" sz="4000" b="1" dirty="0">
              <a:latin typeface="Times New Roman" panose="02020603050405020304" pitchFamily="18" charset="0"/>
              <a:cs typeface="Times New Roman" panose="02020603050405020304" pitchFamily="18" charset="0"/>
            </a:endParaRPr>
          </a:p>
          <a:p>
            <a:pPr algn="just"/>
            <a:endParaRPr lang="en-US" sz="4000" b="1" dirty="0">
              <a:latin typeface="Times New Roman" panose="02020603050405020304" pitchFamily="18" charset="0"/>
              <a:cs typeface="Times New Roman" panose="02020603050405020304" pitchFamily="18" charset="0"/>
            </a:endParaRPr>
          </a:p>
          <a:p>
            <a:pPr algn="just"/>
            <a:endParaRPr lang="en-US" sz="4000" b="1" dirty="0">
              <a:latin typeface="Times New Roman" panose="02020603050405020304" pitchFamily="18" charset="0"/>
              <a:cs typeface="Times New Roman" panose="02020603050405020304" pitchFamily="18" charset="0"/>
            </a:endParaRPr>
          </a:p>
          <a:p>
            <a:pPr algn="just"/>
            <a:endParaRPr lang="en-US" sz="4000" b="1" dirty="0">
              <a:latin typeface="Times New Roman" panose="02020603050405020304" pitchFamily="18" charset="0"/>
              <a:cs typeface="Times New Roman" panose="02020603050405020304" pitchFamily="18" charset="0"/>
            </a:endParaRPr>
          </a:p>
          <a:p>
            <a:pPr algn="just"/>
            <a:r>
              <a:rPr lang="en-US" sz="3200" dirty="0">
                <a:solidFill>
                  <a:prstClr val="black"/>
                </a:solidFill>
                <a:latin typeface="Times New Roman" panose="02020603050405020304" pitchFamily="18" charset="0"/>
                <a:cs typeface="Times New Roman" panose="02020603050405020304" pitchFamily="18" charset="0"/>
              </a:rPr>
              <a:t>Using Spartan computations, it was predicted that the exchange with 4-MeIm with any of the six complexes was favorable. This information makes logical sense as biology is highly efficient and specified.  Despite the lack of NMR spectra, exchanges between pyridine and 4-MeIm and 2-MeIm and 4-MeIm were observable; both of which resulted in </a:t>
            </a:r>
            <a:r>
              <a:rPr lang="en-US" sz="3200" dirty="0">
                <a:latin typeface="Times New Roman" panose="02020603050405020304" pitchFamily="18" charset="0"/>
                <a:cs typeface="Times New Roman" panose="02020603050405020304" pitchFamily="18" charset="0"/>
              </a:rPr>
              <a:t>[Co(</a:t>
            </a:r>
            <a:r>
              <a:rPr lang="en-US" sz="3200" dirty="0" err="1">
                <a:latin typeface="Times New Roman" panose="02020603050405020304" pitchFamily="18" charset="0"/>
                <a:cs typeface="Times New Roman" panose="02020603050405020304" pitchFamily="18" charset="0"/>
              </a:rPr>
              <a:t>acacen</a:t>
            </a:r>
            <a:r>
              <a:rPr lang="en-US" sz="3200" dirty="0">
                <a:latin typeface="Times New Roman" panose="02020603050405020304" pitchFamily="18" charset="0"/>
                <a:cs typeface="Times New Roman" panose="02020603050405020304" pitchFamily="18" charset="0"/>
              </a:rPr>
              <a:t>)(4-MeIm)</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complexes. These complexes exhibited shifts in the CH</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peak of the </a:t>
            </a:r>
            <a:r>
              <a:rPr lang="en-US" sz="3200" dirty="0" err="1">
                <a:latin typeface="Times New Roman" panose="02020603050405020304" pitchFamily="18" charset="0"/>
                <a:cs typeface="Times New Roman" panose="02020603050405020304" pitchFamily="18" charset="0"/>
              </a:rPr>
              <a:t>acacen</a:t>
            </a:r>
            <a:r>
              <a:rPr lang="en-US" sz="3200" dirty="0">
                <a:latin typeface="Times New Roman" panose="02020603050405020304" pitchFamily="18" charset="0"/>
                <a:cs typeface="Times New Roman" panose="02020603050405020304" pitchFamily="18" charset="0"/>
              </a:rPr>
              <a:t> ligand as well as shifts due to ligand exchange with 4-MeIm. Unfortunately, due to the lack of time some studies were unachievable; more </a:t>
            </a:r>
            <a:r>
              <a:rPr lang="en-US" sz="3200" baseline="30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H NMRs and VT exchange NMRs would have been performed, as well as </a:t>
            </a:r>
            <a:r>
              <a:rPr lang="en-US" sz="3200" dirty="0" err="1">
                <a:latin typeface="Times New Roman" panose="02020603050405020304" pitchFamily="18" charset="0"/>
                <a:cs typeface="Times New Roman" panose="02020603050405020304" pitchFamily="18" charset="0"/>
              </a:rPr>
              <a:t>pD</a:t>
            </a:r>
            <a:r>
              <a:rPr lang="en-US" sz="3200" dirty="0">
                <a:latin typeface="Times New Roman" panose="02020603050405020304" pitchFamily="18" charset="0"/>
                <a:cs typeface="Times New Roman" panose="02020603050405020304" pitchFamily="18" charset="0"/>
              </a:rPr>
              <a:t> studies that were performed in the Manus experiments to fully characterize compounds and exchanges.</a:t>
            </a:r>
            <a:r>
              <a:rPr lang="en-US" sz="3200" baseline="30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a:t>
            </a:r>
          </a:p>
          <a:p>
            <a:pPr algn="just"/>
            <a:endParaRPr lang="en-US" sz="3200" dirty="0">
              <a:solidFill>
                <a:prstClr val="black"/>
              </a:solidFill>
              <a:latin typeface="Times New Roman" panose="02020603050405020304" pitchFamily="18" charset="0"/>
              <a:cs typeface="Times New Roman" panose="02020603050405020304" pitchFamily="18" charset="0"/>
            </a:endParaRPr>
          </a:p>
          <a:p>
            <a:pPr algn="just" defTabSz="914400"/>
            <a:endParaRPr lang="en-US" sz="4000" dirty="0">
              <a:solidFill>
                <a:prstClr val="black"/>
              </a:solidFill>
              <a:latin typeface="Times New Roman" panose="02020603050405020304" pitchFamily="18" charset="0"/>
              <a:cs typeface="Times New Roman" panose="02020603050405020304" pitchFamily="18" charset="0"/>
            </a:endParaRPr>
          </a:p>
          <a:p>
            <a:pPr algn="just" defTabSz="914400"/>
            <a:endParaRPr lang="en-US" sz="4000" dirty="0">
              <a:solidFill>
                <a:prstClr val="black"/>
              </a:solidFill>
              <a:latin typeface="Times New Roman" panose="02020603050405020304" pitchFamily="18" charset="0"/>
              <a:cs typeface="Times New Roman" panose="02020603050405020304" pitchFamily="18" charset="0"/>
            </a:endParaRPr>
          </a:p>
          <a:p>
            <a:pPr algn="just" defTabSz="914400"/>
            <a:r>
              <a:rPr lang="en-US" sz="3200" dirty="0">
                <a:solidFill>
                  <a:prstClr val="black"/>
                </a:solidFill>
                <a:latin typeface="Times New Roman" panose="02020603050405020304" pitchFamily="18" charset="0"/>
                <a:cs typeface="Times New Roman" panose="02020603050405020304" pitchFamily="18" charset="0"/>
              </a:rPr>
              <a:t>I would like to thank Professors </a:t>
            </a:r>
            <a:r>
              <a:rPr lang="en-US" sz="3200" dirty="0" err="1">
                <a:solidFill>
                  <a:prstClr val="black"/>
                </a:solidFill>
                <a:latin typeface="Times New Roman" panose="02020603050405020304" pitchFamily="18" charset="0"/>
                <a:cs typeface="Times New Roman" panose="02020603050405020304" pitchFamily="18" charset="0"/>
              </a:rPr>
              <a:t>Planalp</a:t>
            </a:r>
            <a:r>
              <a:rPr lang="en-US" sz="3200" dirty="0">
                <a:solidFill>
                  <a:prstClr val="black"/>
                </a:solidFill>
                <a:latin typeface="Times New Roman" panose="02020603050405020304" pitchFamily="18" charset="0"/>
                <a:cs typeface="Times New Roman" panose="02020603050405020304" pitchFamily="18" charset="0"/>
              </a:rPr>
              <a:t>, Caputo, and Boudreau and the UNH Department of Chemistry as well as our TAs, Luke and Zane</a:t>
            </a:r>
          </a:p>
          <a:p>
            <a:pPr algn="just" defTabSz="914400"/>
            <a:endParaRPr lang="en-US" sz="3200" dirty="0">
              <a:solidFill>
                <a:prstClr val="black"/>
              </a:solidFill>
              <a:latin typeface="Times New Roman" panose="02020603050405020304" pitchFamily="18" charset="0"/>
              <a:cs typeface="Times New Roman" panose="02020603050405020304" pitchFamily="18" charset="0"/>
            </a:endParaRPr>
          </a:p>
          <a:p>
            <a:pPr algn="just" defTabSz="914400"/>
            <a:endParaRPr lang="en-US" sz="3200" dirty="0">
              <a:solidFill>
                <a:prstClr val="black"/>
              </a:solidFill>
              <a:latin typeface="Times New Roman" panose="02020603050405020304" pitchFamily="18" charset="0"/>
              <a:cs typeface="Times New Roman" panose="02020603050405020304" pitchFamily="18" charset="0"/>
            </a:endParaRPr>
          </a:p>
          <a:p>
            <a:pPr lvl="0" algn="just"/>
            <a:endParaRPr lang="en-US" sz="4000" b="1" dirty="0">
              <a:solidFill>
                <a:prstClr val="black"/>
              </a:solidFill>
              <a:latin typeface="Times New Roman" panose="02020603050405020304" pitchFamily="18" charset="0"/>
              <a:cs typeface="Times New Roman" panose="02020603050405020304" pitchFamily="18" charset="0"/>
            </a:endParaRPr>
          </a:p>
          <a:p>
            <a:pPr marL="514350" lvl="0" indent="-514350">
              <a:buFont typeface="+mj-lt"/>
              <a:buAutoNum type="arabicPeriod"/>
            </a:pPr>
            <a:r>
              <a:rPr lang="en-US" sz="3200" dirty="0">
                <a:latin typeface="Times New Roman" panose="02020603050405020304" pitchFamily="18" charset="0"/>
                <a:cs typeface="Times New Roman" panose="02020603050405020304" pitchFamily="18" charset="0"/>
              </a:rPr>
              <a:t>Laity, J. H.; Lee, B. M.; Wright, P.E., Zinc Finger Proteins: New Insight into Structural and Functional Diversity. </a:t>
            </a:r>
            <a:r>
              <a:rPr lang="en-US" sz="3200" dirty="0" err="1">
                <a:latin typeface="Times New Roman" panose="02020603050405020304" pitchFamily="18" charset="0"/>
                <a:cs typeface="Times New Roman" panose="02020603050405020304" pitchFamily="18" charset="0"/>
              </a:rPr>
              <a:t>Curr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Opin</a:t>
            </a:r>
            <a:r>
              <a:rPr lang="en-US" sz="3200" dirty="0">
                <a:latin typeface="Times New Roman" panose="02020603050405020304" pitchFamily="18" charset="0"/>
                <a:cs typeface="Times New Roman" panose="02020603050405020304" pitchFamily="18" charset="0"/>
              </a:rPr>
              <a:t> Struct Biol. 2001, 11(1), 39-46.</a:t>
            </a:r>
          </a:p>
          <a:p>
            <a:pPr marL="514350" lvl="0" indent="-514350">
              <a:buFont typeface="+mj-lt"/>
              <a:buAutoNum type="arabicPeriod"/>
            </a:pPr>
            <a:r>
              <a:rPr lang="en-US" sz="3200" dirty="0">
                <a:latin typeface="Times New Roman" panose="02020603050405020304" pitchFamily="18" charset="0"/>
                <a:cs typeface="Times New Roman" panose="02020603050405020304" pitchFamily="18" charset="0"/>
              </a:rPr>
              <a:t>Manus, L. M.; Holbrook, R. J.; </a:t>
            </a:r>
            <a:r>
              <a:rPr lang="en-US" sz="3200" dirty="0" err="1">
                <a:latin typeface="Times New Roman" panose="02020603050405020304" pitchFamily="18" charset="0"/>
                <a:cs typeface="Times New Roman" panose="02020603050405020304" pitchFamily="18" charset="0"/>
              </a:rPr>
              <a:t>Atesin</a:t>
            </a:r>
            <a:r>
              <a:rPr lang="en-US" sz="3200" dirty="0">
                <a:latin typeface="Times New Roman" panose="02020603050405020304" pitchFamily="18" charset="0"/>
                <a:cs typeface="Times New Roman" panose="02020603050405020304" pitchFamily="18" charset="0"/>
              </a:rPr>
              <a:t>, T. A.; </a:t>
            </a:r>
            <a:r>
              <a:rPr lang="en-US" sz="3200" dirty="0" err="1">
                <a:latin typeface="Times New Roman" panose="02020603050405020304" pitchFamily="18" charset="0"/>
                <a:cs typeface="Times New Roman" panose="02020603050405020304" pitchFamily="18" charset="0"/>
              </a:rPr>
              <a:t>Heffern</a:t>
            </a:r>
            <a:r>
              <a:rPr lang="en-US" sz="3200" dirty="0">
                <a:latin typeface="Times New Roman" panose="02020603050405020304" pitchFamily="18" charset="0"/>
                <a:cs typeface="Times New Roman" panose="02020603050405020304" pitchFamily="18" charset="0"/>
              </a:rPr>
              <a:t>, M. C.; Harney, A. S.; </a:t>
            </a:r>
            <a:r>
              <a:rPr lang="en-US" sz="3200" dirty="0" err="1">
                <a:latin typeface="Times New Roman" panose="02020603050405020304" pitchFamily="18" charset="0"/>
                <a:cs typeface="Times New Roman" panose="02020603050405020304" pitchFamily="18" charset="0"/>
              </a:rPr>
              <a:t>Eckermann</a:t>
            </a:r>
            <a:r>
              <a:rPr lang="en-US" sz="3200" dirty="0">
                <a:latin typeface="Times New Roman" panose="02020603050405020304" pitchFamily="18" charset="0"/>
                <a:cs typeface="Times New Roman" panose="02020603050405020304" pitchFamily="18" charset="0"/>
              </a:rPr>
              <a:t>, A. L.; Meade, T. J., Axial Ligand Exchange of N-Heterocyclic Cobalt(III) Schiff Base Complexes: Molecular Structure and NMR Solution Dynamics. </a:t>
            </a:r>
            <a:r>
              <a:rPr lang="en-US" sz="3200" dirty="0" err="1">
                <a:latin typeface="Times New Roman" panose="02020603050405020304" pitchFamily="18" charset="0"/>
                <a:cs typeface="Times New Roman" panose="02020603050405020304" pitchFamily="18" charset="0"/>
              </a:rPr>
              <a:t>Inorg</a:t>
            </a:r>
            <a:r>
              <a:rPr lang="en-US" sz="3200" dirty="0">
                <a:latin typeface="Times New Roman" panose="02020603050405020304" pitchFamily="18" charset="0"/>
                <a:cs typeface="Times New Roman" panose="02020603050405020304" pitchFamily="18" charset="0"/>
              </a:rPr>
              <a:t> Chem. 2013, 52(2), 1069-1076.</a:t>
            </a:r>
          </a:p>
          <a:p>
            <a:pPr marL="514350" lvl="0" indent="-514350">
              <a:buFont typeface="+mj-lt"/>
              <a:buAutoNum type="arabicPeriod"/>
            </a:pPr>
            <a:r>
              <a:rPr lang="en-US" sz="3200" dirty="0">
                <a:latin typeface="Times New Roman" panose="02020603050405020304" pitchFamily="18" charset="0"/>
                <a:cs typeface="Times New Roman" panose="02020603050405020304" pitchFamily="18" charset="0"/>
              </a:rPr>
              <a:t>Meade, Thomas J., Transcription Factor Inhibition</a:t>
            </a:r>
          </a:p>
          <a:p>
            <a:pPr lvl="0"/>
            <a:endParaRPr lang="en-US" sz="36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4711525" y="7489231"/>
            <a:ext cx="13417047" cy="26007120"/>
          </a:xfrm>
          <a:prstGeom prst="rect">
            <a:avLst/>
          </a:prstGeom>
          <a:noFill/>
        </p:spPr>
        <p:txBody>
          <a:bodyPr wrap="square" rtlCol="0">
            <a:spAutoFit/>
          </a:bodyPr>
          <a:lstStyle/>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spcAft>
                <a:spcPts val="1200"/>
              </a:spcAft>
            </a:pPr>
            <a:r>
              <a:rPr lang="en-US" sz="3200" dirty="0">
                <a:latin typeface="Times New Roman" panose="02020603050405020304" pitchFamily="18" charset="0"/>
                <a:cs typeface="Times New Roman" panose="02020603050405020304" pitchFamily="18" charset="0"/>
              </a:rPr>
              <a:t>Data was analyzed using </a:t>
            </a:r>
            <a:r>
              <a:rPr lang="en-US" sz="3200" baseline="30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H NMR, Varying Temperature (VT) NMR, and Spartan Student computational software. Yields of the products were significant but not as high as desired, ranging from 10-40% yield shown in </a:t>
            </a:r>
            <a:r>
              <a:rPr lang="en-US" sz="3200" b="1" dirty="0">
                <a:latin typeface="Times New Roman" panose="02020603050405020304" pitchFamily="18" charset="0"/>
                <a:cs typeface="Times New Roman" panose="02020603050405020304" pitchFamily="18" charset="0"/>
              </a:rPr>
              <a:t>Table 1</a:t>
            </a:r>
            <a:r>
              <a:rPr lang="en-US" sz="3200" dirty="0">
                <a:latin typeface="Times New Roman" panose="02020603050405020304" pitchFamily="18" charset="0"/>
                <a:cs typeface="Times New Roman" panose="02020603050405020304" pitchFamily="18" charset="0"/>
              </a:rPr>
              <a:t> above. There was also some difficulty insolating products. Four of the six complexes initially appeared as viscous oils and required extended vacuum condensation. The data in </a:t>
            </a:r>
            <a:r>
              <a:rPr lang="en-US" sz="3200" b="1" dirty="0">
                <a:latin typeface="Times New Roman" panose="02020603050405020304" pitchFamily="18" charset="0"/>
                <a:cs typeface="Times New Roman" panose="02020603050405020304" pitchFamily="18" charset="0"/>
              </a:rPr>
              <a:t>Table 1 </a:t>
            </a:r>
            <a:r>
              <a:rPr lang="en-US" sz="3200" dirty="0">
                <a:latin typeface="Times New Roman" panose="02020603050405020304" pitchFamily="18" charset="0"/>
                <a:cs typeface="Times New Roman" panose="02020603050405020304" pitchFamily="18" charset="0"/>
              </a:rPr>
              <a:t>also shows the predicted energy of the exchange of 4-methylimidazole (4-MeIm). All of these energies show that an exchange with 4-MeIm is favorable.</a:t>
            </a:r>
          </a:p>
          <a:p>
            <a:pPr algn="just" defTabSz="914400">
              <a:spcAft>
                <a:spcPts val="1200"/>
              </a:spcAft>
            </a:pPr>
            <a:r>
              <a:rPr lang="en-US" sz="3200" dirty="0">
                <a:latin typeface="Times New Roman" panose="02020603050405020304" pitchFamily="18" charset="0"/>
                <a:cs typeface="Times New Roman" panose="02020603050405020304" pitchFamily="18" charset="0"/>
              </a:rPr>
              <a:t>Two of the six products were analyzed under </a:t>
            </a:r>
            <a:r>
              <a:rPr lang="en-US" sz="3200" baseline="30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H NMR and VT NMR. Pictured below, in </a:t>
            </a:r>
            <a:r>
              <a:rPr lang="en-US" sz="3200" b="1" dirty="0">
                <a:latin typeface="Times New Roman" panose="02020603050405020304" pitchFamily="18" charset="0"/>
                <a:cs typeface="Times New Roman" panose="02020603050405020304" pitchFamily="18" charset="0"/>
              </a:rPr>
              <a:t>Figure 1</a:t>
            </a:r>
            <a:r>
              <a:rPr lang="en-US" sz="3200" dirty="0">
                <a:latin typeface="Times New Roman" panose="02020603050405020304" pitchFamily="18" charset="0"/>
                <a:cs typeface="Times New Roman" panose="02020603050405020304" pitchFamily="18" charset="0"/>
              </a:rPr>
              <a:t>, is the </a:t>
            </a:r>
            <a:r>
              <a:rPr lang="en-US" sz="3200" baseline="30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H NMR of [Co(</a:t>
            </a:r>
            <a:r>
              <a:rPr lang="en-US" sz="3200" dirty="0" err="1">
                <a:latin typeface="Times New Roman" panose="02020603050405020304" pitchFamily="18" charset="0"/>
                <a:cs typeface="Times New Roman" panose="02020603050405020304" pitchFamily="18" charset="0"/>
              </a:rPr>
              <a:t>acacen</a:t>
            </a:r>
            <a:r>
              <a:rPr lang="en-US" sz="3200" dirty="0">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cs typeface="Times New Roman" panose="02020603050405020304" pitchFamily="18" charset="0"/>
              </a:rPr>
              <a:t>Py</a:t>
            </a:r>
            <a:r>
              <a:rPr lang="en-US" sz="3200" dirty="0">
                <a:latin typeface="Times New Roman" panose="02020603050405020304" pitchFamily="18" charset="0"/>
                <a:cs typeface="Times New Roman" panose="02020603050405020304" pitchFamily="18" charset="0"/>
              </a:rPr>
              <a:t>)</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(left) and the exchange shifting of the pyridine (</a:t>
            </a:r>
            <a:r>
              <a:rPr lang="en-US" sz="3200" dirty="0" err="1">
                <a:latin typeface="Times New Roman" panose="02020603050405020304" pitchFamily="18" charset="0"/>
                <a:cs typeface="Times New Roman" panose="02020603050405020304" pitchFamily="18" charset="0"/>
              </a:rPr>
              <a:t>Py</a:t>
            </a:r>
            <a:r>
              <a:rPr lang="en-US" sz="3200" dirty="0">
                <a:latin typeface="Times New Roman" panose="02020603050405020304" pitchFamily="18" charset="0"/>
                <a:cs typeface="Times New Roman" panose="02020603050405020304" pitchFamily="18" charset="0"/>
              </a:rPr>
              <a:t>) and 4-MeIm under VT NMR at physiological conditions (37°C) (right). The sp</a:t>
            </a:r>
            <a:r>
              <a:rPr lang="en-US" sz="3200" baseline="30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CH</a:t>
            </a:r>
            <a:r>
              <a:rPr lang="en-US" sz="3200" baseline="-25000" dirty="0">
                <a:latin typeface="Times New Roman" panose="02020603050405020304" pitchFamily="18" charset="0"/>
                <a:cs typeface="Times New Roman" panose="02020603050405020304" pitchFamily="18" charset="0"/>
              </a:rPr>
              <a:t>2 </a:t>
            </a:r>
            <a:r>
              <a:rPr lang="en-US" sz="3200" dirty="0">
                <a:latin typeface="Times New Roman" panose="02020603050405020304" pitchFamily="18" charset="0"/>
                <a:cs typeface="Times New Roman" panose="02020603050405020304" pitchFamily="18" charset="0"/>
              </a:rPr>
              <a:t>peak of the </a:t>
            </a:r>
            <a:r>
              <a:rPr lang="en-US" sz="3200" dirty="0" err="1">
                <a:latin typeface="Times New Roman" panose="02020603050405020304" pitchFamily="18" charset="0"/>
                <a:cs typeface="Times New Roman" panose="02020603050405020304" pitchFamily="18" charset="0"/>
              </a:rPr>
              <a:t>acacen</a:t>
            </a:r>
            <a:r>
              <a:rPr lang="en-US" sz="3200" dirty="0">
                <a:latin typeface="Times New Roman" panose="02020603050405020304" pitchFamily="18" charset="0"/>
                <a:cs typeface="Times New Roman" panose="02020603050405020304" pitchFamily="18" charset="0"/>
              </a:rPr>
              <a:t> ligand is first situated at 3.48ppm then shifts to 3.29ppm. Characteristic peaks of pyridine in the aromatic region disappeared. In </a:t>
            </a:r>
            <a:r>
              <a:rPr lang="en-US" sz="3200" b="1" dirty="0">
                <a:latin typeface="Times New Roman" panose="02020603050405020304" pitchFamily="18" charset="0"/>
                <a:cs typeface="Times New Roman" panose="02020603050405020304" pitchFamily="18" charset="0"/>
              </a:rPr>
              <a:t>Figure 2 </a:t>
            </a:r>
            <a:r>
              <a:rPr lang="en-US" sz="3200" dirty="0">
                <a:latin typeface="Times New Roman" panose="02020603050405020304" pitchFamily="18" charset="0"/>
                <a:cs typeface="Times New Roman" panose="02020603050405020304" pitchFamily="18" charset="0"/>
              </a:rPr>
              <a:t>the shift in the 2-MeIm to the 4-MeIm resulted in a shift from 6.73ppm and 7.23ppm to 6.23ppm and 7.23ppm, respectively. A shift of the CH</a:t>
            </a:r>
            <a:r>
              <a:rPr lang="en-US" sz="3200" baseline="-25000"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peak of the </a:t>
            </a:r>
            <a:r>
              <a:rPr lang="en-US" sz="3200" dirty="0" err="1">
                <a:latin typeface="Times New Roman" panose="02020603050405020304" pitchFamily="18" charset="0"/>
                <a:cs typeface="Times New Roman" panose="02020603050405020304" pitchFamily="18" charset="0"/>
              </a:rPr>
              <a:t>acacen</a:t>
            </a:r>
            <a:r>
              <a:rPr lang="en-US" sz="3200" dirty="0">
                <a:latin typeface="Times New Roman" panose="02020603050405020304" pitchFamily="18" charset="0"/>
                <a:cs typeface="Times New Roman" panose="02020603050405020304" pitchFamily="18" charset="0"/>
              </a:rPr>
              <a:t> ligand was also observed, moving from 3.49ppm to 3.34ppm. There was not enough  time for more spectra.</a:t>
            </a: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a:p>
            <a:pPr algn="just" defTabSz="914400"/>
            <a:endParaRPr lang="en-US" sz="3200" dirty="0">
              <a:latin typeface="Times New Roman" panose="02020603050405020304" pitchFamily="18" charset="0"/>
              <a:cs typeface="Times New Roman" panose="02020603050405020304" pitchFamily="18" charset="0"/>
            </a:endParaRPr>
          </a:p>
        </p:txBody>
      </p:sp>
      <p:sp>
        <p:nvSpPr>
          <p:cNvPr id="11" name="Rectangle 10"/>
          <p:cNvSpPr/>
          <p:nvPr/>
        </p:nvSpPr>
        <p:spPr>
          <a:xfrm>
            <a:off x="28653530" y="6565902"/>
            <a:ext cx="13755197" cy="923330"/>
          </a:xfrm>
          <a:prstGeom prst="rect">
            <a:avLst/>
          </a:prstGeom>
          <a:solidFill>
            <a:srgbClr val="024CA6"/>
          </a:solidFill>
          <a:ln>
            <a:solidFill>
              <a:schemeClr val="tx1"/>
            </a:solidFill>
          </a:ln>
        </p:spPr>
        <p:txBody>
          <a:bodyPr wrap="square" lIns="91440" tIns="45720" rIns="91440" bIns="45720">
            <a:spAutoFit/>
          </a:bodyPr>
          <a:lstStyle/>
          <a:p>
            <a:pPr algn="ctr"/>
            <a:r>
              <a:rPr lang="en-US" sz="5400"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Future Work</a:t>
            </a:r>
          </a:p>
        </p:txBody>
      </p:sp>
      <p:sp>
        <p:nvSpPr>
          <p:cNvPr id="13" name="Rectangle 12"/>
          <p:cNvSpPr/>
          <p:nvPr/>
        </p:nvSpPr>
        <p:spPr>
          <a:xfrm>
            <a:off x="28635738" y="17678400"/>
            <a:ext cx="13681807" cy="923330"/>
          </a:xfrm>
          <a:prstGeom prst="rect">
            <a:avLst/>
          </a:prstGeom>
          <a:solidFill>
            <a:srgbClr val="024CA6"/>
          </a:solidFill>
          <a:ln>
            <a:solidFill>
              <a:schemeClr val="tx1"/>
            </a:solidFill>
          </a:ln>
        </p:spPr>
        <p:txBody>
          <a:bodyPr wrap="square" lIns="91440" tIns="45720" rIns="91440" bIns="45720">
            <a:spAutoFit/>
          </a:bodyPr>
          <a:lstStyle/>
          <a:p>
            <a:pPr algn="ctr"/>
            <a:r>
              <a:rPr lang="en-US" sz="5400"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Conclusions</a:t>
            </a:r>
          </a:p>
        </p:txBody>
      </p:sp>
      <p:sp>
        <p:nvSpPr>
          <p:cNvPr id="15" name="Rectangle 14"/>
          <p:cNvSpPr/>
          <p:nvPr/>
        </p:nvSpPr>
        <p:spPr>
          <a:xfrm>
            <a:off x="28653379" y="23834264"/>
            <a:ext cx="13755348" cy="923330"/>
          </a:xfrm>
          <a:prstGeom prst="rect">
            <a:avLst/>
          </a:prstGeom>
          <a:solidFill>
            <a:srgbClr val="024CA6"/>
          </a:solidFill>
          <a:ln>
            <a:solidFill>
              <a:schemeClr val="tx1"/>
            </a:solidFill>
          </a:ln>
        </p:spPr>
        <p:txBody>
          <a:bodyPr wrap="square" lIns="91440" tIns="45720" rIns="91440" bIns="45720">
            <a:spAutoFit/>
          </a:bodyPr>
          <a:lstStyle/>
          <a:p>
            <a:pPr algn="ctr"/>
            <a:r>
              <a:rPr lang="en-US" sz="5400"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Acknowledgements</a:t>
            </a:r>
          </a:p>
        </p:txBody>
      </p:sp>
      <p:sp>
        <p:nvSpPr>
          <p:cNvPr id="16" name="Rectangle 15"/>
          <p:cNvSpPr/>
          <p:nvPr/>
        </p:nvSpPr>
        <p:spPr>
          <a:xfrm>
            <a:off x="28635739" y="26527524"/>
            <a:ext cx="13681807" cy="923330"/>
          </a:xfrm>
          <a:prstGeom prst="rect">
            <a:avLst/>
          </a:prstGeom>
          <a:solidFill>
            <a:srgbClr val="024CA6"/>
          </a:solidFill>
          <a:ln>
            <a:solidFill>
              <a:schemeClr val="tx1"/>
            </a:solidFill>
          </a:ln>
        </p:spPr>
        <p:txBody>
          <a:bodyPr wrap="square" lIns="91440" tIns="45720" rIns="91440" bIns="45720">
            <a:spAutoFit/>
          </a:bodyPr>
          <a:lstStyle/>
          <a:p>
            <a:pPr algn="ctr"/>
            <a:r>
              <a:rPr lang="en-US" sz="5400"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References</a:t>
            </a:r>
          </a:p>
        </p:txBody>
      </p:sp>
      <p:sp>
        <p:nvSpPr>
          <p:cNvPr id="17" name="Rectangle 16"/>
          <p:cNvSpPr/>
          <p:nvPr/>
        </p:nvSpPr>
        <p:spPr>
          <a:xfrm>
            <a:off x="14696964" y="6565902"/>
            <a:ext cx="13421623" cy="936298"/>
          </a:xfrm>
          <a:prstGeom prst="rect">
            <a:avLst/>
          </a:prstGeom>
          <a:solidFill>
            <a:srgbClr val="024CA6"/>
          </a:solidFill>
          <a:ln>
            <a:solidFill>
              <a:schemeClr val="tx1"/>
            </a:solidFill>
          </a:ln>
        </p:spPr>
        <p:txBody>
          <a:bodyPr wrap="square" lIns="91440" tIns="45720" rIns="91440" bIns="45720">
            <a:spAutoFit/>
          </a:bodyPr>
          <a:lstStyle/>
          <a:p>
            <a:pPr algn="ctr"/>
            <a:r>
              <a:rPr lang="en-US" sz="5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Results and </a:t>
            </a:r>
            <a:r>
              <a:rPr lang="en-US" sz="5400"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Discussion</a:t>
            </a:r>
          </a:p>
        </p:txBody>
      </p:sp>
      <p:sp>
        <p:nvSpPr>
          <p:cNvPr id="20" name="Rectangle 19"/>
          <p:cNvSpPr/>
          <p:nvPr/>
        </p:nvSpPr>
        <p:spPr>
          <a:xfrm>
            <a:off x="1942095" y="6565902"/>
            <a:ext cx="12303604" cy="923330"/>
          </a:xfrm>
          <a:prstGeom prst="rect">
            <a:avLst/>
          </a:prstGeom>
          <a:solidFill>
            <a:srgbClr val="024CA6"/>
          </a:solidFill>
          <a:ln>
            <a:solidFill>
              <a:schemeClr val="tx1"/>
            </a:solidFill>
          </a:ln>
        </p:spPr>
        <p:txBody>
          <a:bodyPr wrap="square" lIns="91440" tIns="45720" rIns="91440" bIns="45720">
            <a:spAutoFit/>
          </a:bodyPr>
          <a:lstStyle/>
          <a:p>
            <a:pPr algn="ctr"/>
            <a:r>
              <a:rPr lang="en-US" sz="5400"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Introduction</a:t>
            </a:r>
          </a:p>
        </p:txBody>
      </p:sp>
      <p:sp>
        <p:nvSpPr>
          <p:cNvPr id="21" name="Rectangle 20"/>
          <p:cNvSpPr/>
          <p:nvPr/>
        </p:nvSpPr>
        <p:spPr>
          <a:xfrm>
            <a:off x="1931907" y="16173019"/>
            <a:ext cx="12313791" cy="923330"/>
          </a:xfrm>
          <a:prstGeom prst="rect">
            <a:avLst/>
          </a:prstGeom>
          <a:solidFill>
            <a:srgbClr val="024CA6"/>
          </a:solidFill>
          <a:ln>
            <a:solidFill>
              <a:schemeClr val="tx1"/>
            </a:solidFill>
          </a:ln>
        </p:spPr>
        <p:txBody>
          <a:bodyPr wrap="square" lIns="91440" tIns="45720" rIns="91440" bIns="45720">
            <a:spAutoFit/>
          </a:bodyPr>
          <a:lstStyle/>
          <a:p>
            <a:pPr algn="ctr"/>
            <a:r>
              <a:rPr lang="en-US" sz="5400"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Experimental Design</a:t>
            </a:r>
          </a:p>
        </p:txBody>
      </p:sp>
      <p:pic>
        <p:nvPicPr>
          <p:cNvPr id="63" name="Picture 62"/>
          <p:cNvPicPr>
            <a:picLocks noChangeAspect="1"/>
          </p:cNvPicPr>
          <p:nvPr/>
        </p:nvPicPr>
        <p:blipFill>
          <a:blip r:embed="rId3"/>
          <a:stretch>
            <a:fillRect/>
          </a:stretch>
        </p:blipFill>
        <p:spPr>
          <a:xfrm>
            <a:off x="37943030" y="990600"/>
            <a:ext cx="3962400" cy="4879330"/>
          </a:xfrm>
          <a:prstGeom prst="rect">
            <a:avLst/>
          </a:prstGeom>
          <a:noFill/>
        </p:spPr>
      </p:pic>
      <p:sp>
        <p:nvSpPr>
          <p:cNvPr id="2" name="TextBox 1"/>
          <p:cNvSpPr txBox="1"/>
          <p:nvPr/>
        </p:nvSpPr>
        <p:spPr>
          <a:xfrm>
            <a:off x="1976277" y="23279837"/>
            <a:ext cx="10670952" cy="646331"/>
          </a:xfrm>
          <a:prstGeom prst="rect">
            <a:avLst/>
          </a:prstGeom>
          <a:noFill/>
        </p:spPr>
        <p:txBody>
          <a:bodyPr wrap="square" rtlCol="0">
            <a:spAutoFit/>
          </a:bodyPr>
          <a:lstStyle/>
          <a:p>
            <a:r>
              <a:rPr lang="en-US" sz="3600" b="1" dirty="0">
                <a:latin typeface="Times New Roman" panose="02020603050405020304" pitchFamily="18" charset="0"/>
                <a:cs typeface="Times New Roman" panose="02020603050405020304" pitchFamily="18" charset="0"/>
              </a:rPr>
              <a:t>Scheme 1</a:t>
            </a:r>
            <a:r>
              <a:rPr lang="en-US" sz="3600" dirty="0">
                <a:latin typeface="Times New Roman" panose="02020603050405020304" pitchFamily="18" charset="0"/>
                <a:cs typeface="Times New Roman" panose="02020603050405020304" pitchFamily="18" charset="0"/>
              </a:rPr>
              <a:t>: Synthesis of </a:t>
            </a:r>
            <a:r>
              <a:rPr lang="en-US" sz="3600" dirty="0" err="1">
                <a:latin typeface="Times New Roman" panose="02020603050405020304" pitchFamily="18" charset="0"/>
                <a:cs typeface="Times New Roman" panose="02020603050405020304" pitchFamily="18" charset="0"/>
              </a:rPr>
              <a:t>acacen</a:t>
            </a:r>
            <a:r>
              <a:rPr lang="en-US" sz="3600" dirty="0">
                <a:latin typeface="Times New Roman" panose="02020603050405020304" pitchFamily="18" charset="0"/>
                <a:cs typeface="Times New Roman" panose="02020603050405020304" pitchFamily="18" charset="0"/>
              </a:rPr>
              <a:t> ligand </a:t>
            </a:r>
          </a:p>
        </p:txBody>
      </p:sp>
      <p:sp>
        <p:nvSpPr>
          <p:cNvPr id="10" name="TextBox 9"/>
          <p:cNvSpPr txBox="1"/>
          <p:nvPr/>
        </p:nvSpPr>
        <p:spPr>
          <a:xfrm>
            <a:off x="28635739" y="16538693"/>
            <a:ext cx="13265822" cy="646331"/>
          </a:xfrm>
          <a:prstGeom prst="rect">
            <a:avLst/>
          </a:prstGeom>
          <a:noFill/>
        </p:spPr>
        <p:txBody>
          <a:bodyPr wrap="square" rtlCol="0">
            <a:spAutoFit/>
          </a:bodyPr>
          <a:lstStyle/>
          <a:p>
            <a:r>
              <a:rPr lang="en-US" sz="3600" b="1" dirty="0">
                <a:latin typeface="Times New Roman" panose="02020603050405020304" pitchFamily="18" charset="0"/>
                <a:cs typeface="Times New Roman" panose="02020603050405020304" pitchFamily="18" charset="0"/>
              </a:rPr>
              <a:t>Figure 3</a:t>
            </a:r>
            <a:r>
              <a:rPr lang="en-US" sz="3600" dirty="0">
                <a:latin typeface="Times New Roman" panose="02020603050405020304" pitchFamily="18" charset="0"/>
                <a:cs typeface="Times New Roman" panose="02020603050405020304" pitchFamily="18" charset="0"/>
              </a:rPr>
              <a:t>: Binding [Co(</a:t>
            </a:r>
            <a:r>
              <a:rPr lang="en-US" sz="3600" dirty="0" err="1">
                <a:latin typeface="Times New Roman" panose="02020603050405020304" pitchFamily="18" charset="0"/>
                <a:cs typeface="Times New Roman" panose="02020603050405020304" pitchFamily="18" charset="0"/>
              </a:rPr>
              <a:t>acacen</a:t>
            </a:r>
            <a:r>
              <a:rPr lang="en-US" sz="3600" dirty="0">
                <a:latin typeface="Times New Roman" panose="02020603050405020304" pitchFamily="18" charset="0"/>
                <a:cs typeface="Times New Roman" panose="02020603050405020304" pitchFamily="18" charset="0"/>
              </a:rPr>
              <a:t>)(L)</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with zinc finger proteins</a:t>
            </a:r>
            <a:r>
              <a:rPr lang="en-US" sz="3600" baseline="30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a:t>
            </a:r>
          </a:p>
        </p:txBody>
      </p:sp>
      <p:sp>
        <p:nvSpPr>
          <p:cNvPr id="35" name="TextBox 34"/>
          <p:cNvSpPr txBox="1"/>
          <p:nvPr/>
        </p:nvSpPr>
        <p:spPr>
          <a:xfrm>
            <a:off x="1976276" y="25450161"/>
            <a:ext cx="12269423" cy="646331"/>
          </a:xfrm>
          <a:prstGeom prst="rect">
            <a:avLst/>
          </a:prstGeom>
          <a:noFill/>
        </p:spPr>
        <p:txBody>
          <a:bodyPr wrap="square" rtlCol="0">
            <a:spAutoFit/>
          </a:bodyPr>
          <a:lstStyle/>
          <a:p>
            <a:r>
              <a:rPr lang="en-US" sz="3600" b="1" dirty="0">
                <a:latin typeface="Times New Roman" panose="02020603050405020304" pitchFamily="18" charset="0"/>
                <a:cs typeface="Times New Roman" panose="02020603050405020304" pitchFamily="18" charset="0"/>
              </a:rPr>
              <a:t>Scheme 2</a:t>
            </a:r>
            <a:r>
              <a:rPr lang="en-US" sz="3600" dirty="0">
                <a:latin typeface="Times New Roman" panose="02020603050405020304" pitchFamily="18" charset="0"/>
                <a:cs typeface="Times New Roman" panose="02020603050405020304" pitchFamily="18" charset="0"/>
              </a:rPr>
              <a:t>: Synthesis of [Co(</a:t>
            </a:r>
            <a:r>
              <a:rPr lang="en-US" sz="3600" dirty="0" err="1">
                <a:latin typeface="Times New Roman" panose="02020603050405020304" pitchFamily="18" charset="0"/>
                <a:cs typeface="Times New Roman" panose="02020603050405020304" pitchFamily="18" charset="0"/>
              </a:rPr>
              <a:t>acacen</a:t>
            </a:r>
            <a:r>
              <a:rPr lang="en-US" sz="3600" dirty="0">
                <a:latin typeface="Times New Roman" panose="02020603050405020304" pitchFamily="18" charset="0"/>
                <a:cs typeface="Times New Roman" panose="02020603050405020304" pitchFamily="18" charset="0"/>
              </a:rPr>
              <a:t>)(H</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O)</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intermediate </a:t>
            </a:r>
          </a:p>
        </p:txBody>
      </p:sp>
      <p:sp>
        <p:nvSpPr>
          <p:cNvPr id="23" name="Rectangle 358"/>
          <p:cNvSpPr>
            <a:spLocks noChangeArrowheads="1"/>
          </p:cNvSpPr>
          <p:nvPr/>
        </p:nvSpPr>
        <p:spPr bwMode="auto">
          <a:xfrm>
            <a:off x="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4" name="Rectangle 373"/>
          <p:cNvSpPr>
            <a:spLocks noChangeArrowheads="1"/>
          </p:cNvSpPr>
          <p:nvPr/>
        </p:nvSpPr>
        <p:spPr bwMode="auto">
          <a:xfrm>
            <a:off x="0" y="0"/>
            <a:ext cx="438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5" name="Rectangle 374"/>
          <p:cNvSpPr>
            <a:spLocks noChangeArrowheads="1"/>
          </p:cNvSpPr>
          <p:nvPr/>
        </p:nvSpPr>
        <p:spPr bwMode="auto">
          <a:xfrm>
            <a:off x="0" y="2238375"/>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6" name="Rectangle 375"/>
          <p:cNvSpPr>
            <a:spLocks noChangeArrowheads="1"/>
          </p:cNvSpPr>
          <p:nvPr/>
        </p:nvSpPr>
        <p:spPr bwMode="auto">
          <a:xfrm>
            <a:off x="0" y="4076700"/>
            <a:ext cx="438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006217515"/>
              </p:ext>
            </p:extLst>
          </p:nvPr>
        </p:nvGraphicFramePr>
        <p:xfrm>
          <a:off x="1982788" y="23488488"/>
          <a:ext cx="11256962" cy="2033749"/>
        </p:xfrm>
        <a:graphic>
          <a:graphicData uri="http://schemas.openxmlformats.org/presentationml/2006/ole">
            <mc:AlternateContent xmlns:mc="http://schemas.openxmlformats.org/markup-compatibility/2006">
              <mc:Choice xmlns:v="urn:schemas-microsoft-com:vml" Requires="v">
                <p:oleObj spid="_x0000_s2525" name="CS ChemDraw Drawing" r:id="rId4" imgW="5811943" imgH="1055797" progId="ChemDraw.Document.6.0">
                  <p:embed/>
                </p:oleObj>
              </mc:Choice>
              <mc:Fallback>
                <p:oleObj name="CS ChemDraw Drawing" r:id="rId4" imgW="5811943" imgH="1055797" progId="ChemDraw.Document.6.0">
                  <p:embed/>
                  <p:pic>
                    <p:nvPicPr>
                      <p:cNvPr id="0" name="Object 509"/>
                      <p:cNvPicPr>
                        <a:picLocks noChangeAspect="1" noChangeArrowheads="1"/>
                      </p:cNvPicPr>
                      <p:nvPr/>
                    </p:nvPicPr>
                    <p:blipFill>
                      <a:blip r:embed="rId5"/>
                      <a:srcRect/>
                      <a:stretch>
                        <a:fillRect/>
                      </a:stretch>
                    </p:blipFill>
                    <p:spPr bwMode="auto">
                      <a:xfrm>
                        <a:off x="1982788" y="23488488"/>
                        <a:ext cx="11256962" cy="2033749"/>
                      </a:xfrm>
                      <a:prstGeom prst="rect">
                        <a:avLst/>
                      </a:prstGeom>
                      <a:noFill/>
                    </p:spPr>
                  </p:pic>
                </p:oleObj>
              </mc:Fallback>
            </mc:AlternateContent>
          </a:graphicData>
        </a:graphic>
      </p:graphicFrame>
      <p:graphicFrame>
        <p:nvGraphicFramePr>
          <p:cNvPr id="25" name="Object 24"/>
          <p:cNvGraphicFramePr>
            <a:graphicFrameLocks noChangeAspect="1"/>
          </p:cNvGraphicFramePr>
          <p:nvPr>
            <p:extLst>
              <p:ext uri="{D42A27DB-BD31-4B8C-83A1-F6EECF244321}">
                <p14:modId xmlns:p14="http://schemas.microsoft.com/office/powerpoint/2010/main" val="2501697275"/>
              </p:ext>
            </p:extLst>
          </p:nvPr>
        </p:nvGraphicFramePr>
        <p:xfrm>
          <a:off x="1979613" y="29687838"/>
          <a:ext cx="11987212" cy="2197100"/>
        </p:xfrm>
        <a:graphic>
          <a:graphicData uri="http://schemas.openxmlformats.org/presentationml/2006/ole">
            <mc:AlternateContent xmlns:mc="http://schemas.openxmlformats.org/markup-compatibility/2006">
              <mc:Choice xmlns:v="urn:schemas-microsoft-com:vml" Requires="v">
                <p:oleObj spid="_x0000_s2526" name="CS ChemDraw Drawing" r:id="rId6" imgW="6176522" imgH="1135194" progId="ChemDraw.Document.6.0">
                  <p:embed/>
                </p:oleObj>
              </mc:Choice>
              <mc:Fallback>
                <p:oleObj name="CS ChemDraw Drawing" r:id="rId6" imgW="6176522" imgH="1135194" progId="ChemDraw.Document.6.0">
                  <p:embed/>
                  <p:pic>
                    <p:nvPicPr>
                      <p:cNvPr id="0" name="Object 512"/>
                      <p:cNvPicPr>
                        <a:picLocks noChangeAspect="1" noChangeArrowheads="1"/>
                      </p:cNvPicPr>
                      <p:nvPr/>
                    </p:nvPicPr>
                    <p:blipFill>
                      <a:blip r:embed="rId7"/>
                      <a:srcRect/>
                      <a:stretch>
                        <a:fillRect/>
                      </a:stretch>
                    </p:blipFill>
                    <p:spPr bwMode="auto">
                      <a:xfrm>
                        <a:off x="1979613" y="29687838"/>
                        <a:ext cx="11987212" cy="2197100"/>
                      </a:xfrm>
                      <a:prstGeom prst="rect">
                        <a:avLst/>
                      </a:prstGeom>
                      <a:noFill/>
                    </p:spPr>
                  </p:pic>
                </p:oleObj>
              </mc:Fallback>
            </mc:AlternateContent>
          </a:graphicData>
        </a:graphic>
      </p:graphicFrame>
      <p:graphicFrame>
        <p:nvGraphicFramePr>
          <p:cNvPr id="26" name="Object 25"/>
          <p:cNvGraphicFramePr>
            <a:graphicFrameLocks noChangeAspect="1"/>
          </p:cNvGraphicFramePr>
          <p:nvPr>
            <p:extLst>
              <p:ext uri="{D42A27DB-BD31-4B8C-83A1-F6EECF244321}">
                <p14:modId xmlns:p14="http://schemas.microsoft.com/office/powerpoint/2010/main" val="1799080090"/>
              </p:ext>
            </p:extLst>
          </p:nvPr>
        </p:nvGraphicFramePr>
        <p:xfrm>
          <a:off x="1982788" y="26222325"/>
          <a:ext cx="11333162" cy="2794000"/>
        </p:xfrm>
        <a:graphic>
          <a:graphicData uri="http://schemas.openxmlformats.org/presentationml/2006/ole">
            <mc:AlternateContent xmlns:mc="http://schemas.openxmlformats.org/markup-compatibility/2006">
              <mc:Choice xmlns:v="urn:schemas-microsoft-com:vml" Requires="v">
                <p:oleObj spid="_x0000_s2527" name="CS ChemDraw Drawing" r:id="rId8" imgW="6359477" imgH="1574106" progId="ChemDraw.Document.6.0">
                  <p:embed/>
                </p:oleObj>
              </mc:Choice>
              <mc:Fallback>
                <p:oleObj name="CS ChemDraw Drawing" r:id="rId8" imgW="6359477" imgH="1574106" progId="ChemDraw.Document.6.0">
                  <p:embed/>
                  <p:pic>
                    <p:nvPicPr>
                      <p:cNvPr id="0" name="Object 513"/>
                      <p:cNvPicPr>
                        <a:picLocks noChangeAspect="1" noChangeArrowheads="1"/>
                      </p:cNvPicPr>
                      <p:nvPr/>
                    </p:nvPicPr>
                    <p:blipFill>
                      <a:blip r:embed="rId9"/>
                      <a:srcRect/>
                      <a:stretch>
                        <a:fillRect/>
                      </a:stretch>
                    </p:blipFill>
                    <p:spPr bwMode="auto">
                      <a:xfrm>
                        <a:off x="1982788" y="26222325"/>
                        <a:ext cx="11333162" cy="2794000"/>
                      </a:xfrm>
                      <a:prstGeom prst="rect">
                        <a:avLst/>
                      </a:prstGeom>
                      <a:noFill/>
                    </p:spPr>
                  </p:pic>
                </p:oleObj>
              </mc:Fallback>
            </mc:AlternateContent>
          </a:graphicData>
        </a:graphic>
      </p:graphicFrame>
      <p:sp>
        <p:nvSpPr>
          <p:cNvPr id="27" name="TextBox 26"/>
          <p:cNvSpPr txBox="1"/>
          <p:nvPr/>
        </p:nvSpPr>
        <p:spPr>
          <a:xfrm>
            <a:off x="1942095" y="28875395"/>
            <a:ext cx="12063187" cy="646331"/>
          </a:xfrm>
          <a:prstGeom prst="rect">
            <a:avLst/>
          </a:prstGeom>
          <a:noFill/>
        </p:spPr>
        <p:txBody>
          <a:bodyPr wrap="square" rtlCol="0">
            <a:spAutoFit/>
          </a:bodyPr>
          <a:lstStyle/>
          <a:p>
            <a:r>
              <a:rPr lang="en-US" sz="3600" b="1" dirty="0">
                <a:latin typeface="Times New Roman" panose="02020603050405020304" pitchFamily="18" charset="0"/>
                <a:cs typeface="Times New Roman" panose="02020603050405020304" pitchFamily="18" charset="0"/>
              </a:rPr>
              <a:t>Scheme 3: </a:t>
            </a:r>
            <a:r>
              <a:rPr lang="en-US" sz="3600" dirty="0">
                <a:latin typeface="Times New Roman" panose="02020603050405020304" pitchFamily="18" charset="0"/>
                <a:cs typeface="Times New Roman" panose="02020603050405020304" pitchFamily="18" charset="0"/>
              </a:rPr>
              <a:t>Synthesis of</a:t>
            </a:r>
            <a:r>
              <a:rPr lang="en-US" sz="3600" b="1" dirty="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[Co(</a:t>
            </a:r>
            <a:r>
              <a:rPr lang="en-US" sz="3600" dirty="0" err="1">
                <a:latin typeface="Times New Roman" panose="02020603050405020304" pitchFamily="18" charset="0"/>
                <a:cs typeface="Times New Roman" panose="02020603050405020304" pitchFamily="18" charset="0"/>
              </a:rPr>
              <a:t>acacen</a:t>
            </a:r>
            <a:r>
              <a:rPr lang="en-US" sz="3600" dirty="0">
                <a:latin typeface="Times New Roman" panose="02020603050405020304" pitchFamily="18" charset="0"/>
                <a:cs typeface="Times New Roman" panose="02020603050405020304" pitchFamily="18" charset="0"/>
              </a:rPr>
              <a:t>)(L)</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product</a:t>
            </a:r>
            <a:endParaRPr lang="en-US" sz="3600" b="1" dirty="0">
              <a:latin typeface="Times New Roman" panose="02020603050405020304" pitchFamily="18" charset="0"/>
              <a:cs typeface="Times New Roman" panose="02020603050405020304" pitchFamily="18" charset="0"/>
            </a:endParaRPr>
          </a:p>
        </p:txBody>
      </p:sp>
      <p:pic>
        <p:nvPicPr>
          <p:cNvPr id="1617" name="Picture 593" descr="When Co(III)-sb binds histidine residues in a Cys2His2 zinc finger motif, Zn(II) is displaced and protein structure is disrupte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9533915" y="11518343"/>
            <a:ext cx="11959811" cy="45916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8" name="Table 27"/>
          <p:cNvGraphicFramePr>
            <a:graphicFrameLocks noGrp="1"/>
          </p:cNvGraphicFramePr>
          <p:nvPr>
            <p:extLst>
              <p:ext uri="{D42A27DB-BD31-4B8C-83A1-F6EECF244321}">
                <p14:modId xmlns:p14="http://schemas.microsoft.com/office/powerpoint/2010/main" val="4243211118"/>
              </p:ext>
            </p:extLst>
          </p:nvPr>
        </p:nvGraphicFramePr>
        <p:xfrm>
          <a:off x="14730755" y="8802159"/>
          <a:ext cx="13381496" cy="3950379"/>
        </p:xfrm>
        <a:graphic>
          <a:graphicData uri="http://schemas.openxmlformats.org/drawingml/2006/table">
            <a:tbl>
              <a:tblPr firstRow="1" bandRow="1">
                <a:tableStyleId>{5C22544A-7EE6-4342-B048-85BDC9FD1C3A}</a:tableStyleId>
              </a:tblPr>
              <a:tblGrid>
                <a:gridCol w="3345374">
                  <a:extLst>
                    <a:ext uri="{9D8B030D-6E8A-4147-A177-3AD203B41FA5}">
                      <a16:colId xmlns:a16="http://schemas.microsoft.com/office/drawing/2014/main" val="4247926227"/>
                    </a:ext>
                  </a:extLst>
                </a:gridCol>
                <a:gridCol w="3345374">
                  <a:extLst>
                    <a:ext uri="{9D8B030D-6E8A-4147-A177-3AD203B41FA5}">
                      <a16:colId xmlns:a16="http://schemas.microsoft.com/office/drawing/2014/main" val="104700339"/>
                    </a:ext>
                  </a:extLst>
                </a:gridCol>
                <a:gridCol w="3345374">
                  <a:extLst>
                    <a:ext uri="{9D8B030D-6E8A-4147-A177-3AD203B41FA5}">
                      <a16:colId xmlns:a16="http://schemas.microsoft.com/office/drawing/2014/main" val="2866950029"/>
                    </a:ext>
                  </a:extLst>
                </a:gridCol>
                <a:gridCol w="3345374">
                  <a:extLst>
                    <a:ext uri="{9D8B030D-6E8A-4147-A177-3AD203B41FA5}">
                      <a16:colId xmlns:a16="http://schemas.microsoft.com/office/drawing/2014/main" val="4083489025"/>
                    </a:ext>
                  </a:extLst>
                </a:gridCol>
              </a:tblGrid>
              <a:tr h="552175">
                <a:tc>
                  <a:txBody>
                    <a:bodyPr/>
                    <a:lstStyle/>
                    <a:p>
                      <a:pPr algn="ctr"/>
                      <a:r>
                        <a:rPr lang="en-US" sz="3100" b="0" i="0" dirty="0">
                          <a:latin typeface="Times New Roman" panose="02020603050405020304" pitchFamily="18" charset="0"/>
                          <a:cs typeface="Times New Roman" panose="02020603050405020304" pitchFamily="18" charset="0"/>
                        </a:rPr>
                        <a:t>Axial Ligands</a:t>
                      </a:r>
                    </a:p>
                  </a:txBody>
                  <a:tcPr>
                    <a:solidFill>
                      <a:srgbClr val="024CA6"/>
                    </a:solidFill>
                  </a:tcPr>
                </a:tc>
                <a:tc>
                  <a:txBody>
                    <a:bodyPr/>
                    <a:lstStyle/>
                    <a:p>
                      <a:pPr algn="ctr"/>
                      <a:r>
                        <a:rPr lang="en-US" sz="3100" b="0" i="0" dirty="0">
                          <a:latin typeface="Times New Roman" panose="02020603050405020304" pitchFamily="18" charset="0"/>
                          <a:cs typeface="Times New Roman" panose="02020603050405020304" pitchFamily="18" charset="0"/>
                        </a:rPr>
                        <a:t>Mass of Product</a:t>
                      </a:r>
                    </a:p>
                  </a:txBody>
                  <a:tcPr>
                    <a:solidFill>
                      <a:srgbClr val="024CA6"/>
                    </a:solidFill>
                  </a:tcPr>
                </a:tc>
                <a:tc>
                  <a:txBody>
                    <a:bodyPr/>
                    <a:lstStyle/>
                    <a:p>
                      <a:pPr algn="ctr"/>
                      <a:r>
                        <a:rPr lang="en-US" sz="3100" b="0" i="0" dirty="0">
                          <a:latin typeface="Times New Roman" panose="02020603050405020304" pitchFamily="18" charset="0"/>
                          <a:cs typeface="Times New Roman" panose="02020603050405020304" pitchFamily="18" charset="0"/>
                        </a:rPr>
                        <a:t>Percent Yield</a:t>
                      </a:r>
                    </a:p>
                  </a:txBody>
                  <a:tcPr>
                    <a:solidFill>
                      <a:srgbClr val="024CA6"/>
                    </a:solidFill>
                  </a:tcPr>
                </a:tc>
                <a:tc>
                  <a:txBody>
                    <a:bodyPr/>
                    <a:lstStyle/>
                    <a:p>
                      <a:pPr algn="ctr"/>
                      <a:r>
                        <a:rPr lang="el-GR" sz="3100" b="0" i="0" dirty="0">
                          <a:latin typeface="Times New Roman" panose="02020603050405020304" pitchFamily="18" charset="0"/>
                          <a:cs typeface="Times New Roman" panose="02020603050405020304" pitchFamily="18" charset="0"/>
                        </a:rPr>
                        <a:t>Δ</a:t>
                      </a:r>
                      <a:r>
                        <a:rPr lang="en-US" sz="3100" b="0" i="0" dirty="0">
                          <a:latin typeface="Times New Roman" panose="02020603050405020304" pitchFamily="18" charset="0"/>
                          <a:cs typeface="Times New Roman" panose="02020603050405020304" pitchFamily="18" charset="0"/>
                        </a:rPr>
                        <a:t>E </a:t>
                      </a:r>
                    </a:p>
                  </a:txBody>
                  <a:tcPr>
                    <a:solidFill>
                      <a:srgbClr val="024CA6"/>
                    </a:solidFill>
                  </a:tcPr>
                </a:tc>
                <a:extLst>
                  <a:ext uri="{0D108BD9-81ED-4DB2-BD59-A6C34878D82A}">
                    <a16:rowId xmlns:a16="http://schemas.microsoft.com/office/drawing/2014/main" val="1470362023"/>
                  </a:ext>
                </a:extLst>
              </a:tr>
              <a:tr h="567099">
                <a:tc>
                  <a:txBody>
                    <a:bodyPr/>
                    <a:lstStyle/>
                    <a:p>
                      <a:pPr algn="ctr"/>
                      <a:r>
                        <a:rPr lang="en-US" sz="3100" b="0" i="0" dirty="0">
                          <a:latin typeface="Times New Roman" panose="02020603050405020304" pitchFamily="18" charset="0"/>
                          <a:cs typeface="Times New Roman" panose="02020603050405020304" pitchFamily="18" charset="0"/>
                        </a:rPr>
                        <a:t>Imidazole</a:t>
                      </a:r>
                    </a:p>
                  </a:txBody>
                  <a:tcPr/>
                </a:tc>
                <a:tc>
                  <a:txBody>
                    <a:bodyPr/>
                    <a:lstStyle/>
                    <a:p>
                      <a:pPr algn="ctr"/>
                      <a:r>
                        <a:rPr lang="en-US" sz="3100" b="0" i="0" dirty="0">
                          <a:latin typeface="Times New Roman" panose="02020603050405020304" pitchFamily="18" charset="0"/>
                          <a:cs typeface="Times New Roman" panose="02020603050405020304" pitchFamily="18" charset="0"/>
                        </a:rPr>
                        <a:t>0.175g</a:t>
                      </a:r>
                    </a:p>
                  </a:txBody>
                  <a:tcPr/>
                </a:tc>
                <a:tc>
                  <a:txBody>
                    <a:bodyPr/>
                    <a:lstStyle/>
                    <a:p>
                      <a:pPr algn="ctr"/>
                      <a:r>
                        <a:rPr lang="en-US" sz="3100" b="0" i="0" dirty="0">
                          <a:latin typeface="Times New Roman" panose="02020603050405020304" pitchFamily="18" charset="0"/>
                          <a:cs typeface="Times New Roman" panose="02020603050405020304" pitchFamily="18" charset="0"/>
                        </a:rPr>
                        <a:t>17.5%</a:t>
                      </a:r>
                    </a:p>
                  </a:txBody>
                  <a:tcPr/>
                </a:tc>
                <a:tc>
                  <a:txBody>
                    <a:bodyPr/>
                    <a:lstStyle/>
                    <a:p>
                      <a:pPr algn="ctr"/>
                      <a:r>
                        <a:rPr lang="en-US" sz="3100" b="0" i="0" dirty="0">
                          <a:latin typeface="Times New Roman" panose="02020603050405020304" pitchFamily="18" charset="0"/>
                          <a:cs typeface="Times New Roman" panose="02020603050405020304" pitchFamily="18" charset="0"/>
                        </a:rPr>
                        <a:t>-2.80 kJ/</a:t>
                      </a:r>
                      <a:r>
                        <a:rPr lang="en-US" sz="3100" b="0" i="0" dirty="0" err="1">
                          <a:latin typeface="Times New Roman" panose="02020603050405020304" pitchFamily="18" charset="0"/>
                          <a:cs typeface="Times New Roman" panose="02020603050405020304" pitchFamily="18" charset="0"/>
                        </a:rPr>
                        <a:t>mol</a:t>
                      </a:r>
                      <a:endParaRPr lang="en-US" sz="3100" b="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888792914"/>
                  </a:ext>
                </a:extLst>
              </a:tr>
              <a:tr h="552175">
                <a:tc>
                  <a:txBody>
                    <a:bodyPr/>
                    <a:lstStyle/>
                    <a:p>
                      <a:pPr algn="ctr"/>
                      <a:r>
                        <a:rPr lang="en-US" sz="3100" b="0" i="0" dirty="0">
                          <a:latin typeface="Times New Roman" panose="02020603050405020304" pitchFamily="18" charset="0"/>
                          <a:cs typeface="Times New Roman" panose="02020603050405020304" pitchFamily="18" charset="0"/>
                        </a:rPr>
                        <a:t>2-Methylimidazole</a:t>
                      </a:r>
                    </a:p>
                  </a:txBody>
                  <a:tcPr/>
                </a:tc>
                <a:tc>
                  <a:txBody>
                    <a:bodyPr/>
                    <a:lstStyle/>
                    <a:p>
                      <a:pPr algn="ctr"/>
                      <a:r>
                        <a:rPr lang="en-US" sz="3100" b="0" i="0" dirty="0">
                          <a:latin typeface="Times New Roman" panose="02020603050405020304" pitchFamily="18" charset="0"/>
                          <a:cs typeface="Times New Roman" panose="02020603050405020304" pitchFamily="18" charset="0"/>
                        </a:rPr>
                        <a:t>0.103g</a:t>
                      </a:r>
                    </a:p>
                  </a:txBody>
                  <a:tcPr/>
                </a:tc>
                <a:tc>
                  <a:txBody>
                    <a:bodyPr/>
                    <a:lstStyle/>
                    <a:p>
                      <a:pPr algn="ctr"/>
                      <a:r>
                        <a:rPr lang="en-US" sz="3100" b="0" i="0" dirty="0">
                          <a:latin typeface="Times New Roman" panose="02020603050405020304" pitchFamily="18" charset="0"/>
                          <a:cs typeface="Times New Roman" panose="02020603050405020304" pitchFamily="18" charset="0"/>
                        </a:rPr>
                        <a:t>10.3%</a:t>
                      </a:r>
                    </a:p>
                  </a:txBody>
                  <a:tcPr/>
                </a:tc>
                <a:tc>
                  <a:txBody>
                    <a:bodyPr/>
                    <a:lstStyle/>
                    <a:p>
                      <a:pPr algn="ctr"/>
                      <a:r>
                        <a:rPr lang="en-US" sz="3100" b="0" i="0" dirty="0">
                          <a:latin typeface="Times New Roman" panose="02020603050405020304" pitchFamily="18" charset="0"/>
                          <a:cs typeface="Times New Roman" panose="02020603050405020304" pitchFamily="18" charset="0"/>
                        </a:rPr>
                        <a:t>-12.33 kJ/</a:t>
                      </a:r>
                      <a:r>
                        <a:rPr lang="en-US" sz="3100" b="0" i="0" dirty="0" err="1">
                          <a:latin typeface="Times New Roman" panose="02020603050405020304" pitchFamily="18" charset="0"/>
                          <a:cs typeface="Times New Roman" panose="02020603050405020304" pitchFamily="18" charset="0"/>
                        </a:rPr>
                        <a:t>mol</a:t>
                      </a:r>
                      <a:endParaRPr lang="en-US" sz="3100" b="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914721983"/>
                  </a:ext>
                </a:extLst>
              </a:tr>
              <a:tr h="552175">
                <a:tc>
                  <a:txBody>
                    <a:bodyPr/>
                    <a:lstStyle/>
                    <a:p>
                      <a:pPr algn="ctr"/>
                      <a:r>
                        <a:rPr lang="en-US" sz="3100" b="0" i="0" dirty="0">
                          <a:latin typeface="Times New Roman" panose="02020603050405020304" pitchFamily="18" charset="0"/>
                          <a:cs typeface="Times New Roman" panose="02020603050405020304" pitchFamily="18" charset="0"/>
                        </a:rPr>
                        <a:t>4-Methylimidazole</a:t>
                      </a:r>
                    </a:p>
                  </a:txBody>
                  <a:tcPr/>
                </a:tc>
                <a:tc>
                  <a:txBody>
                    <a:bodyPr/>
                    <a:lstStyle/>
                    <a:p>
                      <a:pPr algn="ctr"/>
                      <a:r>
                        <a:rPr lang="en-US" sz="3100" b="0" i="0" dirty="0">
                          <a:latin typeface="Times New Roman" panose="02020603050405020304" pitchFamily="18" charset="0"/>
                          <a:cs typeface="Times New Roman" panose="02020603050405020304" pitchFamily="18" charset="0"/>
                        </a:rPr>
                        <a:t>0.422g</a:t>
                      </a:r>
                    </a:p>
                  </a:txBody>
                  <a:tcPr/>
                </a:tc>
                <a:tc>
                  <a:txBody>
                    <a:bodyPr/>
                    <a:lstStyle/>
                    <a:p>
                      <a:pPr algn="ctr"/>
                      <a:r>
                        <a:rPr lang="en-US" sz="3100" b="0" i="0" dirty="0">
                          <a:latin typeface="Times New Roman" panose="02020603050405020304" pitchFamily="18" charset="0"/>
                          <a:cs typeface="Times New Roman" panose="02020603050405020304" pitchFamily="18" charset="0"/>
                        </a:rPr>
                        <a:t>26.4%</a:t>
                      </a:r>
                    </a:p>
                  </a:txBody>
                  <a:tcPr/>
                </a:tc>
                <a:tc>
                  <a:txBody>
                    <a:bodyPr/>
                    <a:lstStyle/>
                    <a:p>
                      <a:pPr algn="ctr"/>
                      <a:r>
                        <a:rPr lang="en-US" sz="3100" b="0" i="0" dirty="0">
                          <a:latin typeface="Times New Roman" panose="02020603050405020304" pitchFamily="18" charset="0"/>
                          <a:cs typeface="Times New Roman" panose="02020603050405020304" pitchFamily="18" charset="0"/>
                        </a:rPr>
                        <a:t>0.00 kJ/</a:t>
                      </a:r>
                      <a:r>
                        <a:rPr lang="en-US" sz="3100" b="0" i="0" dirty="0" err="1">
                          <a:latin typeface="Times New Roman" panose="02020603050405020304" pitchFamily="18" charset="0"/>
                          <a:cs typeface="Times New Roman" panose="02020603050405020304" pitchFamily="18" charset="0"/>
                        </a:rPr>
                        <a:t>mol</a:t>
                      </a:r>
                      <a:endParaRPr lang="en-US" sz="3100" b="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572070669"/>
                  </a:ext>
                </a:extLst>
              </a:tr>
              <a:tr h="552175">
                <a:tc>
                  <a:txBody>
                    <a:bodyPr/>
                    <a:lstStyle/>
                    <a:p>
                      <a:pPr algn="ctr"/>
                      <a:r>
                        <a:rPr lang="en-US" sz="3100" b="0" i="0" dirty="0">
                          <a:latin typeface="Times New Roman" panose="02020603050405020304" pitchFamily="18" charset="0"/>
                          <a:cs typeface="Times New Roman" panose="02020603050405020304" pitchFamily="18" charset="0"/>
                        </a:rPr>
                        <a:t>N-Methylimidazole</a:t>
                      </a:r>
                    </a:p>
                  </a:txBody>
                  <a:tcPr/>
                </a:tc>
                <a:tc>
                  <a:txBody>
                    <a:bodyPr/>
                    <a:lstStyle/>
                    <a:p>
                      <a:pPr algn="ctr"/>
                      <a:r>
                        <a:rPr lang="en-US" sz="3100" b="0" i="0" dirty="0">
                          <a:latin typeface="Times New Roman" panose="02020603050405020304" pitchFamily="18" charset="0"/>
                          <a:cs typeface="Times New Roman" panose="02020603050405020304" pitchFamily="18" charset="0"/>
                        </a:rPr>
                        <a:t>0.160g</a:t>
                      </a:r>
                    </a:p>
                  </a:txBody>
                  <a:tcPr/>
                </a:tc>
                <a:tc>
                  <a:txBody>
                    <a:bodyPr/>
                    <a:lstStyle/>
                    <a:p>
                      <a:pPr algn="ctr"/>
                      <a:r>
                        <a:rPr lang="en-US" sz="3100" b="0" i="0" dirty="0">
                          <a:latin typeface="Times New Roman" panose="02020603050405020304" pitchFamily="18" charset="0"/>
                          <a:cs typeface="Times New Roman" panose="02020603050405020304" pitchFamily="18" charset="0"/>
                        </a:rPr>
                        <a:t>16.0%</a:t>
                      </a:r>
                    </a:p>
                  </a:txBody>
                  <a:tcPr/>
                </a:tc>
                <a:tc>
                  <a:txBody>
                    <a:bodyPr/>
                    <a:lstStyle/>
                    <a:p>
                      <a:pPr algn="ctr"/>
                      <a:r>
                        <a:rPr lang="en-US" sz="3100" b="0" i="0" dirty="0">
                          <a:latin typeface="Times New Roman" panose="02020603050405020304" pitchFamily="18" charset="0"/>
                          <a:cs typeface="Times New Roman" panose="02020603050405020304" pitchFamily="18" charset="0"/>
                        </a:rPr>
                        <a:t>-0.29 kJ/</a:t>
                      </a:r>
                      <a:r>
                        <a:rPr lang="en-US" sz="3100" b="0" i="0" dirty="0" err="1">
                          <a:latin typeface="Times New Roman" panose="02020603050405020304" pitchFamily="18" charset="0"/>
                          <a:cs typeface="Times New Roman" panose="02020603050405020304" pitchFamily="18" charset="0"/>
                        </a:rPr>
                        <a:t>mol</a:t>
                      </a:r>
                      <a:endParaRPr lang="en-US" sz="3100" b="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757068755"/>
                  </a:ext>
                </a:extLst>
              </a:tr>
              <a:tr h="552175">
                <a:tc>
                  <a:txBody>
                    <a:bodyPr/>
                    <a:lstStyle/>
                    <a:p>
                      <a:pPr algn="ctr"/>
                      <a:r>
                        <a:rPr lang="en-US" sz="3100" b="0" i="0" dirty="0">
                          <a:latin typeface="Times New Roman" panose="02020603050405020304" pitchFamily="18" charset="0"/>
                          <a:cs typeface="Times New Roman" panose="02020603050405020304" pitchFamily="18" charset="0"/>
                        </a:rPr>
                        <a:t>Pyridine</a:t>
                      </a:r>
                    </a:p>
                  </a:txBody>
                  <a:tcPr/>
                </a:tc>
                <a:tc>
                  <a:txBody>
                    <a:bodyPr/>
                    <a:lstStyle/>
                    <a:p>
                      <a:pPr algn="ctr"/>
                      <a:r>
                        <a:rPr lang="en-US" sz="3100" b="0" i="0" dirty="0">
                          <a:latin typeface="Times New Roman" panose="02020603050405020304" pitchFamily="18" charset="0"/>
                          <a:cs typeface="Times New Roman" panose="02020603050405020304" pitchFamily="18" charset="0"/>
                        </a:rPr>
                        <a:t>0.383g</a:t>
                      </a:r>
                    </a:p>
                  </a:txBody>
                  <a:tcPr/>
                </a:tc>
                <a:tc>
                  <a:txBody>
                    <a:bodyPr/>
                    <a:lstStyle/>
                    <a:p>
                      <a:pPr algn="ctr"/>
                      <a:r>
                        <a:rPr lang="en-US" sz="3100" b="0" i="0" dirty="0">
                          <a:latin typeface="Times New Roman" panose="02020603050405020304" pitchFamily="18" charset="0"/>
                          <a:cs typeface="Times New Roman" panose="02020603050405020304" pitchFamily="18" charset="0"/>
                        </a:rPr>
                        <a:t>38.3%</a:t>
                      </a:r>
                    </a:p>
                  </a:txBody>
                  <a:tcPr/>
                </a:tc>
                <a:tc>
                  <a:txBody>
                    <a:bodyPr/>
                    <a:lstStyle/>
                    <a:p>
                      <a:pPr algn="ctr"/>
                      <a:r>
                        <a:rPr lang="en-US" sz="3100" b="0" i="0" dirty="0">
                          <a:latin typeface="Times New Roman" panose="02020603050405020304" pitchFamily="18" charset="0"/>
                          <a:cs typeface="Times New Roman" panose="02020603050405020304" pitchFamily="18" charset="0"/>
                        </a:rPr>
                        <a:t>-13.00 kJ/</a:t>
                      </a:r>
                      <a:r>
                        <a:rPr lang="en-US" sz="3100" b="0" i="0" dirty="0" err="1">
                          <a:latin typeface="Times New Roman" panose="02020603050405020304" pitchFamily="18" charset="0"/>
                          <a:cs typeface="Times New Roman" panose="02020603050405020304" pitchFamily="18" charset="0"/>
                        </a:rPr>
                        <a:t>mol</a:t>
                      </a:r>
                      <a:endParaRPr lang="en-US" sz="3100" b="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79380418"/>
                  </a:ext>
                </a:extLst>
              </a:tr>
              <a:tr h="552175">
                <a:tc>
                  <a:txBody>
                    <a:bodyPr/>
                    <a:lstStyle/>
                    <a:p>
                      <a:pPr algn="ctr"/>
                      <a:r>
                        <a:rPr lang="en-US" sz="3100" b="0" i="0" dirty="0">
                          <a:latin typeface="Times New Roman" panose="02020603050405020304" pitchFamily="18" charset="0"/>
                          <a:cs typeface="Times New Roman" panose="02020603050405020304" pitchFamily="18" charset="0"/>
                        </a:rPr>
                        <a:t>Ammonia</a:t>
                      </a:r>
                    </a:p>
                  </a:txBody>
                  <a:tcPr/>
                </a:tc>
                <a:tc>
                  <a:txBody>
                    <a:bodyPr/>
                    <a:lstStyle/>
                    <a:p>
                      <a:pPr algn="ctr"/>
                      <a:r>
                        <a:rPr lang="en-US" sz="3100" b="0" i="0" dirty="0">
                          <a:latin typeface="Times New Roman" panose="02020603050405020304" pitchFamily="18" charset="0"/>
                          <a:cs typeface="Times New Roman" panose="02020603050405020304" pitchFamily="18" charset="0"/>
                        </a:rPr>
                        <a:t>0.353g</a:t>
                      </a:r>
                    </a:p>
                  </a:txBody>
                  <a:tcPr/>
                </a:tc>
                <a:tc>
                  <a:txBody>
                    <a:bodyPr/>
                    <a:lstStyle/>
                    <a:p>
                      <a:pPr algn="ctr"/>
                      <a:r>
                        <a:rPr lang="en-US" sz="3100" b="0" i="0" dirty="0">
                          <a:latin typeface="Times New Roman" panose="02020603050405020304" pitchFamily="18" charset="0"/>
                          <a:cs typeface="Times New Roman" panose="02020603050405020304" pitchFamily="18" charset="0"/>
                        </a:rPr>
                        <a:t>35.3%</a:t>
                      </a:r>
                    </a:p>
                  </a:txBody>
                  <a:tcPr/>
                </a:tc>
                <a:tc>
                  <a:txBody>
                    <a:bodyPr/>
                    <a:lstStyle/>
                    <a:p>
                      <a:pPr algn="ctr"/>
                      <a:r>
                        <a:rPr lang="en-US" sz="3100" b="0" i="0" dirty="0">
                          <a:latin typeface="Times New Roman" panose="02020603050405020304" pitchFamily="18" charset="0"/>
                          <a:cs typeface="Times New Roman" panose="02020603050405020304" pitchFamily="18" charset="0"/>
                        </a:rPr>
                        <a:t>-4.13 kJ/</a:t>
                      </a:r>
                      <a:r>
                        <a:rPr lang="en-US" sz="3100" b="0" i="0" dirty="0" err="1">
                          <a:latin typeface="Times New Roman" panose="02020603050405020304" pitchFamily="18" charset="0"/>
                          <a:cs typeface="Times New Roman" panose="02020603050405020304" pitchFamily="18" charset="0"/>
                        </a:rPr>
                        <a:t>mol</a:t>
                      </a:r>
                      <a:endParaRPr lang="en-US" sz="3100" b="0" i="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3158546"/>
                  </a:ext>
                </a:extLst>
              </a:tr>
            </a:tbl>
          </a:graphicData>
        </a:graphic>
      </p:graphicFrame>
      <p:sp>
        <p:nvSpPr>
          <p:cNvPr id="3" name="Rectangle 2"/>
          <p:cNvSpPr/>
          <p:nvPr/>
        </p:nvSpPr>
        <p:spPr>
          <a:xfrm>
            <a:off x="14730754" y="7502200"/>
            <a:ext cx="13584773" cy="1200329"/>
          </a:xfrm>
          <a:prstGeom prst="rect">
            <a:avLst/>
          </a:prstGeom>
        </p:spPr>
        <p:txBody>
          <a:bodyPr wrap="square">
            <a:spAutoFit/>
          </a:bodyPr>
          <a:lstStyle/>
          <a:p>
            <a:r>
              <a:rPr lang="en-US" sz="3600" b="1" dirty="0">
                <a:latin typeface="Times New Roman" panose="02020603050405020304" pitchFamily="18" charset="0"/>
                <a:cs typeface="Times New Roman" panose="02020603050405020304" pitchFamily="18" charset="0"/>
              </a:rPr>
              <a:t>Table 1</a:t>
            </a:r>
            <a:r>
              <a:rPr lang="en-US" sz="3600" dirty="0">
                <a:latin typeface="Times New Roman" panose="02020603050405020304" pitchFamily="18" charset="0"/>
                <a:cs typeface="Times New Roman" panose="02020603050405020304" pitchFamily="18" charset="0"/>
              </a:rPr>
              <a:t>: Final mass and percent yields of products along with predicted energies of 4-MeIm exchange</a:t>
            </a:r>
          </a:p>
        </p:txBody>
      </p:sp>
      <p:sp>
        <p:nvSpPr>
          <p:cNvPr id="52" name="Rectangle 51"/>
          <p:cNvSpPr/>
          <p:nvPr/>
        </p:nvSpPr>
        <p:spPr>
          <a:xfrm>
            <a:off x="14867868" y="24893753"/>
            <a:ext cx="13074283" cy="1754326"/>
          </a:xfrm>
          <a:prstGeom prst="rect">
            <a:avLst/>
          </a:prstGeom>
        </p:spPr>
        <p:txBody>
          <a:bodyPr wrap="square">
            <a:spAutoFit/>
          </a:bodyPr>
          <a:lstStyle/>
          <a:p>
            <a:r>
              <a:rPr lang="en-US" sz="3600" b="1" dirty="0">
                <a:latin typeface="Times New Roman" panose="02020603050405020304" pitchFamily="18" charset="0"/>
                <a:cs typeface="Times New Roman" panose="02020603050405020304" pitchFamily="18" charset="0"/>
              </a:rPr>
              <a:t>Figure 1</a:t>
            </a:r>
            <a:r>
              <a:rPr lang="en-US" sz="3600" dirty="0">
                <a:latin typeface="Times New Roman" panose="02020603050405020304" pitchFamily="18" charset="0"/>
                <a:cs typeface="Times New Roman" panose="02020603050405020304" pitchFamily="18" charset="0"/>
              </a:rPr>
              <a:t>: </a:t>
            </a:r>
            <a:r>
              <a:rPr lang="en-US" sz="3600" baseline="30000" dirty="0">
                <a:latin typeface="Times New Roman" panose="02020603050405020304" pitchFamily="18" charset="0"/>
                <a:cs typeface="Times New Roman" panose="02020603050405020304" pitchFamily="18" charset="0"/>
              </a:rPr>
              <a:t>1</a:t>
            </a:r>
            <a:r>
              <a:rPr lang="en-US" sz="3600" dirty="0">
                <a:latin typeface="Times New Roman" panose="02020603050405020304" pitchFamily="18" charset="0"/>
                <a:cs typeface="Times New Roman" panose="02020603050405020304" pitchFamily="18" charset="0"/>
              </a:rPr>
              <a:t>HNMR of [Co(</a:t>
            </a:r>
            <a:r>
              <a:rPr lang="en-US" sz="3600" dirty="0" err="1">
                <a:latin typeface="Times New Roman" panose="02020603050405020304" pitchFamily="18" charset="0"/>
                <a:cs typeface="Times New Roman" panose="02020603050405020304" pitchFamily="18" charset="0"/>
              </a:rPr>
              <a:t>acacen</a:t>
            </a:r>
            <a:r>
              <a:rPr lang="en-US"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Py</a:t>
            </a:r>
            <a:r>
              <a:rPr lang="en-US" sz="3600" dirty="0">
                <a:latin typeface="Times New Roman" panose="02020603050405020304" pitchFamily="18" charset="0"/>
                <a:cs typeface="Times New Roman" panose="02020603050405020304" pitchFamily="18" charset="0"/>
              </a:rPr>
              <a:t>)</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(left) and shifts in field directed by exchange with 4-MeIm (middle). An important shift is highlighted (right).</a:t>
            </a:r>
          </a:p>
        </p:txBody>
      </p:sp>
      <p:sp>
        <p:nvSpPr>
          <p:cNvPr id="53" name="Rectangle 52"/>
          <p:cNvSpPr/>
          <p:nvPr/>
        </p:nvSpPr>
        <p:spPr>
          <a:xfrm>
            <a:off x="14738701" y="30551775"/>
            <a:ext cx="13373549" cy="1754326"/>
          </a:xfrm>
          <a:prstGeom prst="rect">
            <a:avLst/>
          </a:prstGeom>
        </p:spPr>
        <p:txBody>
          <a:bodyPr wrap="square">
            <a:spAutoFit/>
          </a:bodyPr>
          <a:lstStyle/>
          <a:p>
            <a:r>
              <a:rPr lang="en-US" sz="3600" b="1" dirty="0">
                <a:latin typeface="Times New Roman" panose="02020603050405020304" pitchFamily="18" charset="0"/>
                <a:cs typeface="Times New Roman" panose="02020603050405020304" pitchFamily="18" charset="0"/>
              </a:rPr>
              <a:t>Figure 2</a:t>
            </a:r>
            <a:r>
              <a:rPr lang="en-US" sz="3600" dirty="0">
                <a:latin typeface="Times New Roman" panose="02020603050405020304" pitchFamily="18" charset="0"/>
                <a:cs typeface="Times New Roman" panose="02020603050405020304" pitchFamily="18" charset="0"/>
              </a:rPr>
              <a:t>: </a:t>
            </a:r>
            <a:r>
              <a:rPr lang="en-US" sz="3600" baseline="30000" dirty="0">
                <a:latin typeface="Times New Roman" panose="02020603050405020304" pitchFamily="18" charset="0"/>
                <a:cs typeface="Times New Roman" panose="02020603050405020304" pitchFamily="18" charset="0"/>
              </a:rPr>
              <a:t>1</a:t>
            </a:r>
            <a:r>
              <a:rPr lang="en-US" sz="3600" dirty="0">
                <a:latin typeface="Times New Roman" panose="02020603050405020304" pitchFamily="18" charset="0"/>
                <a:cs typeface="Times New Roman" panose="02020603050405020304" pitchFamily="18" charset="0"/>
              </a:rPr>
              <a:t>HNMR of [Co(</a:t>
            </a:r>
            <a:r>
              <a:rPr lang="en-US" sz="3600" dirty="0" err="1">
                <a:latin typeface="Times New Roman" panose="02020603050405020304" pitchFamily="18" charset="0"/>
                <a:cs typeface="Times New Roman" panose="02020603050405020304" pitchFamily="18" charset="0"/>
              </a:rPr>
              <a:t>acacen</a:t>
            </a:r>
            <a:r>
              <a:rPr lang="en-US" sz="3600" dirty="0">
                <a:latin typeface="Times New Roman" panose="02020603050405020304" pitchFamily="18" charset="0"/>
                <a:cs typeface="Times New Roman" panose="02020603050405020304" pitchFamily="18" charset="0"/>
              </a:rPr>
              <a:t>)(2-MeIm)</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(left) and shifts in field directed by exchange 4-MeIm (middle). Important shifts are highlighted (right).</a:t>
            </a:r>
          </a:p>
        </p:txBody>
      </p:sp>
      <p:graphicFrame>
        <p:nvGraphicFramePr>
          <p:cNvPr id="58" name="Object 57"/>
          <p:cNvGraphicFramePr>
            <a:graphicFrameLocks noChangeAspect="1"/>
          </p:cNvGraphicFramePr>
          <p:nvPr>
            <p:extLst>
              <p:ext uri="{D42A27DB-BD31-4B8C-83A1-F6EECF244321}">
                <p14:modId xmlns:p14="http://schemas.microsoft.com/office/powerpoint/2010/main" val="2159402158"/>
              </p:ext>
            </p:extLst>
          </p:nvPr>
        </p:nvGraphicFramePr>
        <p:xfrm>
          <a:off x="14846301" y="21380450"/>
          <a:ext cx="5240136" cy="3668334"/>
        </p:xfrm>
        <a:graphic>
          <a:graphicData uri="http://schemas.openxmlformats.org/presentationml/2006/ole">
            <mc:AlternateContent xmlns:mc="http://schemas.openxmlformats.org/markup-compatibility/2006">
              <mc:Choice xmlns:v="urn:schemas-microsoft-com:vml" Requires="v">
                <p:oleObj spid="_x0000_s2528" name="MestReNova" r:id="rId11" imgW="12734941" imgH="8953537" progId="MestReNova.Document.1">
                  <p:embed/>
                </p:oleObj>
              </mc:Choice>
              <mc:Fallback>
                <p:oleObj name="MestReNova" r:id="rId11" imgW="12734941" imgH="8953537" progId="MestReNova.Document.1">
                  <p:embed/>
                  <p:pic>
                    <p:nvPicPr>
                      <p:cNvPr id="0" name=""/>
                      <p:cNvPicPr/>
                      <p:nvPr/>
                    </p:nvPicPr>
                    <p:blipFill>
                      <a:blip r:embed="rId12"/>
                      <a:stretch>
                        <a:fillRect/>
                      </a:stretch>
                    </p:blipFill>
                    <p:spPr>
                      <a:xfrm>
                        <a:off x="14846301" y="21380450"/>
                        <a:ext cx="5240136" cy="3668334"/>
                      </a:xfrm>
                      <a:prstGeom prst="rect">
                        <a:avLst/>
                      </a:prstGeom>
                    </p:spPr>
                  </p:pic>
                </p:oleObj>
              </mc:Fallback>
            </mc:AlternateContent>
          </a:graphicData>
        </a:graphic>
      </p:graphicFrame>
      <p:graphicFrame>
        <p:nvGraphicFramePr>
          <p:cNvPr id="60" name="Object 59"/>
          <p:cNvGraphicFramePr>
            <a:graphicFrameLocks noChangeAspect="1"/>
          </p:cNvGraphicFramePr>
          <p:nvPr>
            <p:extLst>
              <p:ext uri="{D42A27DB-BD31-4B8C-83A1-F6EECF244321}">
                <p14:modId xmlns:p14="http://schemas.microsoft.com/office/powerpoint/2010/main" val="703982395"/>
              </p:ext>
            </p:extLst>
          </p:nvPr>
        </p:nvGraphicFramePr>
        <p:xfrm>
          <a:off x="14871700" y="26817638"/>
          <a:ext cx="5221288" cy="3657600"/>
        </p:xfrm>
        <a:graphic>
          <a:graphicData uri="http://schemas.openxmlformats.org/presentationml/2006/ole">
            <mc:AlternateContent xmlns:mc="http://schemas.openxmlformats.org/markup-compatibility/2006">
              <mc:Choice xmlns:v="urn:schemas-microsoft-com:vml" Requires="v">
                <p:oleObj spid="_x0000_s2529" name="MestReNova" r:id="rId13" imgW="12734941" imgH="8953537" progId="MestReNova.Document.1">
                  <p:embed/>
                </p:oleObj>
              </mc:Choice>
              <mc:Fallback>
                <p:oleObj name="MestReNova" r:id="rId13" imgW="12734941" imgH="8953537" progId="MestReNova.Document.1">
                  <p:embed/>
                  <p:pic>
                    <p:nvPicPr>
                      <p:cNvPr id="0" name=""/>
                      <p:cNvPicPr/>
                      <p:nvPr/>
                    </p:nvPicPr>
                    <p:blipFill>
                      <a:blip r:embed="rId14"/>
                      <a:stretch>
                        <a:fillRect/>
                      </a:stretch>
                    </p:blipFill>
                    <p:spPr>
                      <a:xfrm>
                        <a:off x="14871700" y="26817638"/>
                        <a:ext cx="5221288" cy="3657600"/>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4113155014"/>
              </p:ext>
            </p:extLst>
          </p:nvPr>
        </p:nvGraphicFramePr>
        <p:xfrm>
          <a:off x="20285075" y="26877963"/>
          <a:ext cx="5135953" cy="3597275"/>
        </p:xfrm>
        <a:graphic>
          <a:graphicData uri="http://schemas.openxmlformats.org/presentationml/2006/ole">
            <mc:AlternateContent xmlns:mc="http://schemas.openxmlformats.org/markup-compatibility/2006">
              <mc:Choice xmlns:v="urn:schemas-microsoft-com:vml" Requires="v">
                <p:oleObj spid="_x0000_s2530" name="MestReNova" r:id="rId15" imgW="12734941" imgH="8953537" progId="MestReNova.Document.1">
                  <p:embed/>
                </p:oleObj>
              </mc:Choice>
              <mc:Fallback>
                <p:oleObj name="MestReNova" r:id="rId15" imgW="12734941" imgH="8953537" progId="MestReNova.Document.1">
                  <p:embed/>
                  <p:pic>
                    <p:nvPicPr>
                      <p:cNvPr id="0" name=""/>
                      <p:cNvPicPr/>
                      <p:nvPr/>
                    </p:nvPicPr>
                    <p:blipFill>
                      <a:blip r:embed="rId16"/>
                      <a:stretch>
                        <a:fillRect/>
                      </a:stretch>
                    </p:blipFill>
                    <p:spPr>
                      <a:xfrm>
                        <a:off x="20285075" y="26877963"/>
                        <a:ext cx="5135953" cy="3597275"/>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3869457390"/>
              </p:ext>
            </p:extLst>
          </p:nvPr>
        </p:nvGraphicFramePr>
        <p:xfrm>
          <a:off x="20285075" y="21367750"/>
          <a:ext cx="5255539" cy="3681034"/>
        </p:xfrm>
        <a:graphic>
          <a:graphicData uri="http://schemas.openxmlformats.org/presentationml/2006/ole">
            <mc:AlternateContent xmlns:mc="http://schemas.openxmlformats.org/markup-compatibility/2006">
              <mc:Choice xmlns:v="urn:schemas-microsoft-com:vml" Requires="v">
                <p:oleObj spid="_x0000_s2531" name="MestReNova" r:id="rId17" imgW="12734941" imgH="8953537" progId="MestReNova.Document.1">
                  <p:embed/>
                </p:oleObj>
              </mc:Choice>
              <mc:Fallback>
                <p:oleObj name="MestReNova" r:id="rId17" imgW="12734941" imgH="8953537" progId="MestReNova.Document.1">
                  <p:embed/>
                  <p:pic>
                    <p:nvPicPr>
                      <p:cNvPr id="0" name=""/>
                      <p:cNvPicPr/>
                      <p:nvPr/>
                    </p:nvPicPr>
                    <p:blipFill>
                      <a:blip r:embed="rId18"/>
                      <a:stretch>
                        <a:fillRect/>
                      </a:stretch>
                    </p:blipFill>
                    <p:spPr>
                      <a:xfrm>
                        <a:off x="20285075" y="21367750"/>
                        <a:ext cx="5255539" cy="3681034"/>
                      </a:xfrm>
                      <a:prstGeom prst="rect">
                        <a:avLst/>
                      </a:prstGeom>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2402147376"/>
              </p:ext>
            </p:extLst>
          </p:nvPr>
        </p:nvGraphicFramePr>
        <p:xfrm>
          <a:off x="25575957" y="26846445"/>
          <a:ext cx="2626156" cy="1846363"/>
        </p:xfrm>
        <a:graphic>
          <a:graphicData uri="http://schemas.openxmlformats.org/presentationml/2006/ole">
            <mc:AlternateContent xmlns:mc="http://schemas.openxmlformats.org/markup-compatibility/2006">
              <mc:Choice xmlns:v="urn:schemas-microsoft-com:vml" Requires="v">
                <p:oleObj spid="_x0000_s2532" name="MestReNova" r:id="rId19" imgW="12734941" imgH="8953537" progId="MestReNova.Document.1">
                  <p:embed/>
                </p:oleObj>
              </mc:Choice>
              <mc:Fallback>
                <p:oleObj name="MestReNova" r:id="rId19" imgW="12734941" imgH="8953537" progId="MestReNova.Document.1">
                  <p:embed/>
                  <p:pic>
                    <p:nvPicPr>
                      <p:cNvPr id="0" name=""/>
                      <p:cNvPicPr/>
                      <p:nvPr/>
                    </p:nvPicPr>
                    <p:blipFill>
                      <a:blip r:embed="rId20"/>
                      <a:stretch>
                        <a:fillRect/>
                      </a:stretch>
                    </p:blipFill>
                    <p:spPr>
                      <a:xfrm>
                        <a:off x="25575957" y="26846445"/>
                        <a:ext cx="2626156" cy="1846363"/>
                      </a:xfrm>
                      <a:prstGeom prst="rect">
                        <a:avLst/>
                      </a:prstGeom>
                    </p:spPr>
                  </p:pic>
                </p:oleObj>
              </mc:Fallback>
            </mc:AlternateContent>
          </a:graphicData>
        </a:graphic>
      </p:graphicFrame>
      <p:graphicFrame>
        <p:nvGraphicFramePr>
          <p:cNvPr id="22" name="Object 21"/>
          <p:cNvGraphicFramePr>
            <a:graphicFrameLocks noChangeAspect="1"/>
          </p:cNvGraphicFramePr>
          <p:nvPr>
            <p:extLst>
              <p:ext uri="{D42A27DB-BD31-4B8C-83A1-F6EECF244321}">
                <p14:modId xmlns:p14="http://schemas.microsoft.com/office/powerpoint/2010/main" val="3511189663"/>
              </p:ext>
            </p:extLst>
          </p:nvPr>
        </p:nvGraphicFramePr>
        <p:xfrm>
          <a:off x="25536713" y="23080047"/>
          <a:ext cx="2591859" cy="1822249"/>
        </p:xfrm>
        <a:graphic>
          <a:graphicData uri="http://schemas.openxmlformats.org/presentationml/2006/ole">
            <mc:AlternateContent xmlns:mc="http://schemas.openxmlformats.org/markup-compatibility/2006">
              <mc:Choice xmlns:v="urn:schemas-microsoft-com:vml" Requires="v">
                <p:oleObj spid="_x0000_s2533" name="MestReNova" r:id="rId21" imgW="12734941" imgH="8953537" progId="MestReNova.Document.1">
                  <p:embed/>
                </p:oleObj>
              </mc:Choice>
              <mc:Fallback>
                <p:oleObj name="MestReNova" r:id="rId21" imgW="12734941" imgH="8953537" progId="MestReNova.Document.1">
                  <p:embed/>
                  <p:pic>
                    <p:nvPicPr>
                      <p:cNvPr id="0" name=""/>
                      <p:cNvPicPr/>
                      <p:nvPr/>
                    </p:nvPicPr>
                    <p:blipFill>
                      <a:blip r:embed="rId22"/>
                      <a:stretch>
                        <a:fillRect/>
                      </a:stretch>
                    </p:blipFill>
                    <p:spPr>
                      <a:xfrm>
                        <a:off x="25536713" y="23080047"/>
                        <a:ext cx="2591859" cy="1822249"/>
                      </a:xfrm>
                      <a:prstGeom prst="rect">
                        <a:avLst/>
                      </a:prstGeom>
                    </p:spPr>
                  </p:pic>
                </p:oleObj>
              </mc:Fallback>
            </mc:AlternateContent>
          </a:graphicData>
        </a:graphic>
      </p:graphicFrame>
      <p:graphicFrame>
        <p:nvGraphicFramePr>
          <p:cNvPr id="24" name="Object 23"/>
          <p:cNvGraphicFramePr>
            <a:graphicFrameLocks noChangeAspect="1"/>
          </p:cNvGraphicFramePr>
          <p:nvPr>
            <p:extLst>
              <p:ext uri="{D42A27DB-BD31-4B8C-83A1-F6EECF244321}">
                <p14:modId xmlns:p14="http://schemas.microsoft.com/office/powerpoint/2010/main" val="1284742928"/>
              </p:ext>
            </p:extLst>
          </p:nvPr>
        </p:nvGraphicFramePr>
        <p:xfrm>
          <a:off x="25580452" y="28708573"/>
          <a:ext cx="2621661" cy="1843202"/>
        </p:xfrm>
        <a:graphic>
          <a:graphicData uri="http://schemas.openxmlformats.org/presentationml/2006/ole">
            <mc:AlternateContent xmlns:mc="http://schemas.openxmlformats.org/markup-compatibility/2006">
              <mc:Choice xmlns:v="urn:schemas-microsoft-com:vml" Requires="v">
                <p:oleObj spid="_x0000_s2534" name="MestReNova" r:id="rId23" imgW="12734941" imgH="8953537" progId="MestReNova.Document.1">
                  <p:embed/>
                </p:oleObj>
              </mc:Choice>
              <mc:Fallback>
                <p:oleObj name="MestReNova" r:id="rId23" imgW="12734941" imgH="8953537" progId="MestReNova.Document.1">
                  <p:embed/>
                  <p:pic>
                    <p:nvPicPr>
                      <p:cNvPr id="0" name=""/>
                      <p:cNvPicPr/>
                      <p:nvPr/>
                    </p:nvPicPr>
                    <p:blipFill>
                      <a:blip r:embed="rId24"/>
                      <a:stretch>
                        <a:fillRect/>
                      </a:stretch>
                    </p:blipFill>
                    <p:spPr>
                      <a:xfrm>
                        <a:off x="25580452" y="28708573"/>
                        <a:ext cx="2621661" cy="1843202"/>
                      </a:xfrm>
                      <a:prstGeom prst="rect">
                        <a:avLst/>
                      </a:prstGeom>
                    </p:spPr>
                  </p:pic>
                </p:oleObj>
              </mc:Fallback>
            </mc:AlternateContent>
          </a:graphicData>
        </a:graphic>
      </p:graphicFrame>
      <p:sp>
        <p:nvSpPr>
          <p:cNvPr id="4" name="TextBox 3"/>
          <p:cNvSpPr txBox="1"/>
          <p:nvPr/>
        </p:nvSpPr>
        <p:spPr>
          <a:xfrm>
            <a:off x="13253571" y="24172819"/>
            <a:ext cx="2509063"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(1)</a:t>
            </a:r>
          </a:p>
        </p:txBody>
      </p:sp>
      <p:sp>
        <p:nvSpPr>
          <p:cNvPr id="39" name="TextBox 38"/>
          <p:cNvSpPr txBox="1"/>
          <p:nvPr/>
        </p:nvSpPr>
        <p:spPr>
          <a:xfrm>
            <a:off x="11506200" y="31688555"/>
            <a:ext cx="2509063"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(3)</a:t>
            </a:r>
          </a:p>
        </p:txBody>
      </p:sp>
      <p:sp>
        <p:nvSpPr>
          <p:cNvPr id="40" name="TextBox 39"/>
          <p:cNvSpPr txBox="1"/>
          <p:nvPr/>
        </p:nvSpPr>
        <p:spPr>
          <a:xfrm>
            <a:off x="13405971" y="27216613"/>
            <a:ext cx="2509063"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(2)</a:t>
            </a:r>
          </a:p>
        </p:txBody>
      </p:sp>
    </p:spTree>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ＭＳ ゴシック"/>
        <a:font script="Hang" typeface="HY그래픽B"/>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ＭＳ ゴシック"/>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9204</TotalTime>
  <Words>1249</Words>
  <Application>Microsoft Office PowerPoint</Application>
  <PresentationFormat>Custom</PresentationFormat>
  <Paragraphs>138</Paragraphs>
  <Slides>1</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9" baseType="lpstr">
      <vt:lpstr>Arial</vt:lpstr>
      <vt:lpstr>Calibri</vt:lpstr>
      <vt:lpstr>Georgia</vt:lpstr>
      <vt:lpstr>Times New Roman</vt:lpstr>
      <vt:lpstr>Trebuchet MS</vt:lpstr>
      <vt:lpstr>Slipstream</vt:lpstr>
      <vt:lpstr>CS ChemDraw Drawing</vt:lpstr>
      <vt:lpstr>MestReNova</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Thomas Williams</cp:lastModifiedBy>
  <cp:revision>337</cp:revision>
  <dcterms:created xsi:type="dcterms:W3CDTF">2012-04-23T20:12:21Z</dcterms:created>
  <dcterms:modified xsi:type="dcterms:W3CDTF">2017-05-03T19:03:20Z</dcterms:modified>
</cp:coreProperties>
</file>