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8404800" cy="31089600"/>
  <p:notesSz cx="9601200" cy="7315200"/>
  <p:defaultTextStyle>
    <a:defPPr>
      <a:defRPr lang="en-US"/>
    </a:defPPr>
    <a:lvl1pPr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1pPr>
    <a:lvl2pPr marL="1984112" indent="-1570634"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2pPr>
    <a:lvl3pPr marL="3968220" indent="-3141269"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3pPr>
    <a:lvl4pPr marL="5953766" indent="-4713341"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4pPr>
    <a:lvl5pPr marL="7937874" indent="-6283971"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5pPr>
    <a:lvl6pPr marL="2067377" algn="l" defTabSz="413474" rtl="0" eaLnBrk="1" latinLnBrk="0" hangingPunct="1">
      <a:defRPr sz="7800" kern="1200">
        <a:solidFill>
          <a:schemeClr val="tx1"/>
        </a:solidFill>
        <a:latin typeface="Arial" charset="0"/>
        <a:ea typeface="ＭＳ Ｐゴシック" charset="-128"/>
        <a:cs typeface="ＭＳ Ｐゴシック" charset="-128"/>
      </a:defRPr>
    </a:lvl6pPr>
    <a:lvl7pPr marL="2480855" algn="l" defTabSz="413474" rtl="0" eaLnBrk="1" latinLnBrk="0" hangingPunct="1">
      <a:defRPr sz="7800" kern="1200">
        <a:solidFill>
          <a:schemeClr val="tx1"/>
        </a:solidFill>
        <a:latin typeface="Arial" charset="0"/>
        <a:ea typeface="ＭＳ Ｐゴシック" charset="-128"/>
        <a:cs typeface="ＭＳ Ｐゴシック" charset="-128"/>
      </a:defRPr>
    </a:lvl7pPr>
    <a:lvl8pPr marL="2894333" algn="l" defTabSz="413474" rtl="0" eaLnBrk="1" latinLnBrk="0" hangingPunct="1">
      <a:defRPr sz="7800" kern="1200">
        <a:solidFill>
          <a:schemeClr val="tx1"/>
        </a:solidFill>
        <a:latin typeface="Arial" charset="0"/>
        <a:ea typeface="ＭＳ Ｐゴシック" charset="-128"/>
        <a:cs typeface="ＭＳ Ｐゴシック" charset="-128"/>
      </a:defRPr>
    </a:lvl8pPr>
    <a:lvl9pPr marL="3307807" algn="l" defTabSz="413474" rtl="0" eaLnBrk="1" latinLnBrk="0" hangingPunct="1">
      <a:defRPr sz="7800" kern="1200">
        <a:solidFill>
          <a:schemeClr val="tx1"/>
        </a:solidFill>
        <a:latin typeface="Arial" charset="0"/>
        <a:ea typeface="ＭＳ Ｐゴシック" charset="-128"/>
        <a:cs typeface="ＭＳ Ｐゴシック" charset="-128"/>
      </a:defRPr>
    </a:lvl9pPr>
  </p:defaultTextStyle>
  <p:extLst>
    <p:ext uri="{EFAFB233-063F-42B5-8137-9DF3F51BA10A}">
      <p15:sldGuideLst xmlns:p15="http://schemas.microsoft.com/office/powerpoint/2012/main">
        <p15:guide id="1" orient="horz" pos="9792">
          <p15:clr>
            <a:srgbClr val="A4A3A4"/>
          </p15:clr>
        </p15:guide>
        <p15:guide id="2" pos="12096">
          <p15:clr>
            <a:srgbClr val="A4A3A4"/>
          </p15:clr>
        </p15:guide>
      </p15:sldGuideLst>
    </p:ext>
    <p:ext uri="{2D200454-40CA-4A62-9FC3-DE9A4176ACB9}">
      <p15:notesGuideLst xmlns:p15="http://schemas.microsoft.com/office/powerpoint/2012/main">
        <p15:guide id="1" orient="horz" pos="2304">
          <p15:clr>
            <a:srgbClr val="A4A3A4"/>
          </p15:clr>
        </p15:guide>
        <p15:guide id="2" pos="302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84FF"/>
    <a:srgbClr val="FFFB00"/>
    <a:srgbClr val="33FB00"/>
    <a:srgbClr val="FFD6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1175" autoAdjust="0"/>
    <p:restoredTop sz="50000" autoAdjust="0"/>
  </p:normalViewPr>
  <p:slideViewPr>
    <p:cSldViewPr snapToObjects="1">
      <p:cViewPr>
        <p:scale>
          <a:sx n="33" d="100"/>
          <a:sy n="33" d="100"/>
        </p:scale>
        <p:origin x="-372" y="-2244"/>
      </p:cViewPr>
      <p:guideLst>
        <p:guide orient="horz" pos="9792"/>
        <p:guide pos="12096"/>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130" d="100"/>
          <a:sy n="130" d="100"/>
        </p:scale>
        <p:origin x="-1768" y="-104"/>
      </p:cViewPr>
      <p:guideLst>
        <p:guide orient="horz" pos="2304"/>
        <p:guide pos="3024"/>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2"/>
            <a:ext cx="4160520" cy="365760"/>
          </a:xfrm>
          <a:prstGeom prst="rect">
            <a:avLst/>
          </a:prstGeom>
        </p:spPr>
        <p:txBody>
          <a:bodyPr vert="horz" lIns="96621" tIns="48311" rIns="96621" bIns="48311" rtlCol="0"/>
          <a:lstStyle>
            <a:lvl1pPr algn="l" defTabSz="2318926" fontAlgn="auto">
              <a:spcBef>
                <a:spcPts val="0"/>
              </a:spcBef>
              <a:spcAft>
                <a:spcPts val="0"/>
              </a:spcAft>
              <a:defRPr sz="1400" smtClean="0">
                <a:latin typeface="+mn-lt"/>
                <a:ea typeface="+mn-ea"/>
                <a:cs typeface="+mn-cs"/>
              </a:defRPr>
            </a:lvl1pPr>
          </a:lstStyle>
          <a:p>
            <a:pPr>
              <a:defRPr/>
            </a:pPr>
            <a:endParaRPr lang="en-US" dirty="0"/>
          </a:p>
        </p:txBody>
      </p:sp>
      <p:sp>
        <p:nvSpPr>
          <p:cNvPr id="3" name="Date Placeholder 2"/>
          <p:cNvSpPr>
            <a:spLocks noGrp="1"/>
          </p:cNvSpPr>
          <p:nvPr>
            <p:ph type="dt" idx="1"/>
          </p:nvPr>
        </p:nvSpPr>
        <p:spPr>
          <a:xfrm>
            <a:off x="5438461" y="2"/>
            <a:ext cx="4160520" cy="365760"/>
          </a:xfrm>
          <a:prstGeom prst="rect">
            <a:avLst/>
          </a:prstGeom>
        </p:spPr>
        <p:txBody>
          <a:bodyPr vert="horz" lIns="96621" tIns="48311" rIns="96621" bIns="48311" rtlCol="0"/>
          <a:lstStyle>
            <a:lvl1pPr algn="r" defTabSz="2318926" fontAlgn="auto">
              <a:spcBef>
                <a:spcPts val="0"/>
              </a:spcBef>
              <a:spcAft>
                <a:spcPts val="0"/>
              </a:spcAft>
              <a:defRPr sz="1400" smtClean="0">
                <a:latin typeface="+mn-lt"/>
                <a:ea typeface="+mn-ea"/>
                <a:cs typeface="+mn-cs"/>
              </a:defRPr>
            </a:lvl1pPr>
          </a:lstStyle>
          <a:p>
            <a:pPr>
              <a:defRPr/>
            </a:pPr>
            <a:fld id="{1055E99C-6FD9-2640-9293-B4203B5D2BE6}" type="datetime1">
              <a:rPr lang="en-US"/>
              <a:pPr>
                <a:defRPr/>
              </a:pPr>
              <a:t>5/2/2017</a:t>
            </a:fld>
            <a:endParaRPr lang="en-US" dirty="0"/>
          </a:p>
        </p:txBody>
      </p:sp>
      <p:sp>
        <p:nvSpPr>
          <p:cNvPr id="4" name="Slide Image Placeholder 3"/>
          <p:cNvSpPr>
            <a:spLocks noGrp="1" noRot="1" noChangeAspect="1"/>
          </p:cNvSpPr>
          <p:nvPr>
            <p:ph type="sldImg" idx="2"/>
          </p:nvPr>
        </p:nvSpPr>
        <p:spPr>
          <a:xfrm>
            <a:off x="3106738" y="549275"/>
            <a:ext cx="3387725" cy="2743200"/>
          </a:xfrm>
          <a:prstGeom prst="rect">
            <a:avLst/>
          </a:prstGeom>
          <a:noFill/>
          <a:ln w="12700">
            <a:solidFill>
              <a:prstClr val="black"/>
            </a:solidFill>
          </a:ln>
        </p:spPr>
        <p:txBody>
          <a:bodyPr vert="horz" lIns="96621" tIns="48311" rIns="96621" bIns="48311" rtlCol="0" anchor="ctr"/>
          <a:lstStyle/>
          <a:p>
            <a:pPr lvl="0"/>
            <a:endParaRPr lang="en-US" noProof="0" dirty="0" smtClean="0"/>
          </a:p>
        </p:txBody>
      </p:sp>
      <p:sp>
        <p:nvSpPr>
          <p:cNvPr id="5" name="Notes Placeholder 4"/>
          <p:cNvSpPr>
            <a:spLocks noGrp="1"/>
          </p:cNvSpPr>
          <p:nvPr>
            <p:ph type="body" sz="quarter" idx="3"/>
          </p:nvPr>
        </p:nvSpPr>
        <p:spPr>
          <a:xfrm>
            <a:off x="960120" y="3474721"/>
            <a:ext cx="7680960" cy="3291840"/>
          </a:xfrm>
          <a:prstGeom prst="rect">
            <a:avLst/>
          </a:prstGeom>
        </p:spPr>
        <p:txBody>
          <a:bodyPr vert="horz" lIns="96621" tIns="48311" rIns="96621" bIns="48311"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3" y="6948171"/>
            <a:ext cx="4160520" cy="365760"/>
          </a:xfrm>
          <a:prstGeom prst="rect">
            <a:avLst/>
          </a:prstGeom>
        </p:spPr>
        <p:txBody>
          <a:bodyPr vert="horz" lIns="96621" tIns="48311" rIns="96621" bIns="48311" rtlCol="0" anchor="b"/>
          <a:lstStyle>
            <a:lvl1pPr algn="l" defTabSz="2318926" fontAlgn="auto">
              <a:spcBef>
                <a:spcPts val="0"/>
              </a:spcBef>
              <a:spcAft>
                <a:spcPts val="0"/>
              </a:spcAft>
              <a:defRPr sz="1400" smtClean="0">
                <a:latin typeface="+mn-lt"/>
                <a:ea typeface="+mn-ea"/>
                <a:cs typeface="+mn-cs"/>
              </a:defRPr>
            </a:lvl1pPr>
          </a:lstStyle>
          <a:p>
            <a:pPr>
              <a:defRPr/>
            </a:pPr>
            <a:endParaRPr lang="en-US" dirty="0"/>
          </a:p>
        </p:txBody>
      </p:sp>
      <p:sp>
        <p:nvSpPr>
          <p:cNvPr id="7" name="Slide Number Placeholder 6"/>
          <p:cNvSpPr>
            <a:spLocks noGrp="1"/>
          </p:cNvSpPr>
          <p:nvPr>
            <p:ph type="sldNum" sz="quarter" idx="5"/>
          </p:nvPr>
        </p:nvSpPr>
        <p:spPr>
          <a:xfrm>
            <a:off x="5438461" y="6948171"/>
            <a:ext cx="4160520" cy="365760"/>
          </a:xfrm>
          <a:prstGeom prst="rect">
            <a:avLst/>
          </a:prstGeom>
        </p:spPr>
        <p:txBody>
          <a:bodyPr vert="horz" lIns="96621" tIns="48311" rIns="96621" bIns="48311" rtlCol="0" anchor="b"/>
          <a:lstStyle>
            <a:lvl1pPr algn="r" defTabSz="2318926" fontAlgn="auto">
              <a:spcBef>
                <a:spcPts val="0"/>
              </a:spcBef>
              <a:spcAft>
                <a:spcPts val="0"/>
              </a:spcAft>
              <a:defRPr sz="1400" smtClean="0">
                <a:latin typeface="+mn-lt"/>
                <a:ea typeface="+mn-ea"/>
                <a:cs typeface="+mn-cs"/>
              </a:defRPr>
            </a:lvl1pPr>
          </a:lstStyle>
          <a:p>
            <a:pPr>
              <a:defRPr/>
            </a:pPr>
            <a:fld id="{EB019361-41C5-444F-A51E-629F429A4903}" type="slidenum">
              <a:rPr lang="en-US"/>
              <a:pPr>
                <a:defRPr/>
              </a:pPr>
              <a:t>‹#›</a:t>
            </a:fld>
            <a:endParaRPr lang="en-US" dirty="0"/>
          </a:p>
        </p:txBody>
      </p:sp>
    </p:spTree>
    <p:extLst>
      <p:ext uri="{BB962C8B-B14F-4D97-AF65-F5344CB8AC3E}">
        <p14:creationId xmlns:p14="http://schemas.microsoft.com/office/powerpoint/2010/main" val="3071415785"/>
      </p:ext>
    </p:extLst>
  </p:cSld>
  <p:clrMap bg1="lt1" tx1="dk1" bg2="lt2" tx2="dk2" accent1="accent1" accent2="accent2" accent3="accent3" accent4="accent4" accent5="accent5" accent6="accent6" hlink="hlink" folHlink="folHlink"/>
  <p:notesStyle>
    <a:lvl1pPr algn="l" defTabSz="1984112" rtl="0" fontAlgn="base">
      <a:spcBef>
        <a:spcPct val="30000"/>
      </a:spcBef>
      <a:spcAft>
        <a:spcPct val="0"/>
      </a:spcAft>
      <a:defRPr sz="5200" kern="1200">
        <a:solidFill>
          <a:schemeClr val="tx1"/>
        </a:solidFill>
        <a:latin typeface="+mn-lt"/>
        <a:ea typeface="ＭＳ Ｐゴシック" charset="-128"/>
        <a:cs typeface="ＭＳ Ｐゴシック" charset="-128"/>
      </a:defRPr>
    </a:lvl1pPr>
    <a:lvl2pPr marL="1984112" algn="l" defTabSz="1984112" rtl="0" fontAlgn="base">
      <a:spcBef>
        <a:spcPct val="30000"/>
      </a:spcBef>
      <a:spcAft>
        <a:spcPct val="0"/>
      </a:spcAft>
      <a:defRPr sz="5200" kern="1200">
        <a:solidFill>
          <a:schemeClr val="tx1"/>
        </a:solidFill>
        <a:latin typeface="+mn-lt"/>
        <a:ea typeface="ＭＳ Ｐゴシック" charset="-128"/>
        <a:cs typeface="+mn-cs"/>
      </a:defRPr>
    </a:lvl2pPr>
    <a:lvl3pPr marL="3968220" algn="l" defTabSz="1984112" rtl="0" fontAlgn="base">
      <a:spcBef>
        <a:spcPct val="30000"/>
      </a:spcBef>
      <a:spcAft>
        <a:spcPct val="0"/>
      </a:spcAft>
      <a:defRPr sz="5200" kern="1200">
        <a:solidFill>
          <a:schemeClr val="tx1"/>
        </a:solidFill>
        <a:latin typeface="+mn-lt"/>
        <a:ea typeface="ＭＳ Ｐゴシック" charset="-128"/>
        <a:cs typeface="+mn-cs"/>
      </a:defRPr>
    </a:lvl3pPr>
    <a:lvl4pPr marL="5953766" algn="l" defTabSz="1984112" rtl="0" fontAlgn="base">
      <a:spcBef>
        <a:spcPct val="30000"/>
      </a:spcBef>
      <a:spcAft>
        <a:spcPct val="0"/>
      </a:spcAft>
      <a:defRPr sz="5200" kern="1200">
        <a:solidFill>
          <a:schemeClr val="tx1"/>
        </a:solidFill>
        <a:latin typeface="+mn-lt"/>
        <a:ea typeface="ＭＳ Ｐゴシック" charset="-128"/>
        <a:cs typeface="+mn-cs"/>
      </a:defRPr>
    </a:lvl4pPr>
    <a:lvl5pPr marL="7937874" algn="l" defTabSz="1984112" rtl="0" fontAlgn="base">
      <a:spcBef>
        <a:spcPct val="30000"/>
      </a:spcBef>
      <a:spcAft>
        <a:spcPct val="0"/>
      </a:spcAft>
      <a:defRPr sz="5200" kern="1200">
        <a:solidFill>
          <a:schemeClr val="tx1"/>
        </a:solidFill>
        <a:latin typeface="+mn-lt"/>
        <a:ea typeface="ＭＳ Ｐゴシック" charset="-128"/>
        <a:cs typeface="+mn-cs"/>
      </a:defRPr>
    </a:lvl5pPr>
    <a:lvl6pPr marL="9923420" algn="l" defTabSz="1984686" rtl="0" eaLnBrk="1" latinLnBrk="0" hangingPunct="1">
      <a:defRPr sz="5200" kern="1200">
        <a:solidFill>
          <a:schemeClr val="tx1"/>
        </a:solidFill>
        <a:latin typeface="+mn-lt"/>
        <a:ea typeface="+mn-ea"/>
        <a:cs typeface="+mn-cs"/>
      </a:defRPr>
    </a:lvl6pPr>
    <a:lvl7pPr marL="11908105" algn="l" defTabSz="1984686" rtl="0" eaLnBrk="1" latinLnBrk="0" hangingPunct="1">
      <a:defRPr sz="5200" kern="1200">
        <a:solidFill>
          <a:schemeClr val="tx1"/>
        </a:solidFill>
        <a:latin typeface="+mn-lt"/>
        <a:ea typeface="+mn-ea"/>
        <a:cs typeface="+mn-cs"/>
      </a:defRPr>
    </a:lvl7pPr>
    <a:lvl8pPr marL="13892791" algn="l" defTabSz="1984686" rtl="0" eaLnBrk="1" latinLnBrk="0" hangingPunct="1">
      <a:defRPr sz="5200" kern="1200">
        <a:solidFill>
          <a:schemeClr val="tx1"/>
        </a:solidFill>
        <a:latin typeface="+mn-lt"/>
        <a:ea typeface="+mn-ea"/>
        <a:cs typeface="+mn-cs"/>
      </a:defRPr>
    </a:lvl8pPr>
    <a:lvl9pPr marL="15877472" algn="l" defTabSz="1984686" rtl="0" eaLnBrk="1" latinLnBrk="0" hangingPunct="1">
      <a:defRPr sz="5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06738" y="549275"/>
            <a:ext cx="3387725" cy="2743200"/>
          </a:xfrm>
        </p:spPr>
      </p:sp>
      <p:sp>
        <p:nvSpPr>
          <p:cNvPr id="3" name="Notes Placeholder 2"/>
          <p:cNvSpPr>
            <a:spLocks noGrp="1"/>
          </p:cNvSpPr>
          <p:nvPr>
            <p:ph type="body" idx="1"/>
          </p:nvPr>
        </p:nvSpPr>
        <p:spPr/>
        <p:txBody>
          <a:bodyPr/>
          <a:lstStyle/>
          <a:p>
            <a:pPr marL="0" indent="0">
              <a:buNone/>
            </a:pPr>
            <a:endParaRPr lang="en-US" baseline="0" dirty="0" smtClean="0"/>
          </a:p>
        </p:txBody>
      </p:sp>
      <p:sp>
        <p:nvSpPr>
          <p:cNvPr id="4" name="Slide Number Placeholder 3"/>
          <p:cNvSpPr>
            <a:spLocks noGrp="1"/>
          </p:cNvSpPr>
          <p:nvPr>
            <p:ph type="sldNum" sz="quarter" idx="10"/>
          </p:nvPr>
        </p:nvSpPr>
        <p:spPr/>
        <p:txBody>
          <a:bodyPr/>
          <a:lstStyle/>
          <a:p>
            <a:pPr>
              <a:defRPr/>
            </a:pPr>
            <a:fld id="{EB019361-41C5-444F-A51E-629F429A4903}" type="slidenum">
              <a:rPr lang="en-US" smtClean="0"/>
              <a:pPr>
                <a:defRPr/>
              </a:pPr>
              <a:t>1</a:t>
            </a:fld>
            <a:endParaRPr lang="en-US" dirty="0"/>
          </a:p>
        </p:txBody>
      </p:sp>
    </p:spTree>
    <p:extLst>
      <p:ext uri="{BB962C8B-B14F-4D97-AF65-F5344CB8AC3E}">
        <p14:creationId xmlns:p14="http://schemas.microsoft.com/office/powerpoint/2010/main" val="3244526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657934"/>
            <a:ext cx="32644080" cy="66641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17617440"/>
            <a:ext cx="26883360" cy="7945120"/>
          </a:xfrm>
        </p:spPr>
        <p:txBody>
          <a:bodyPr/>
          <a:lstStyle>
            <a:lvl1pPr marL="0" indent="0" algn="ctr">
              <a:buNone/>
              <a:defRPr>
                <a:solidFill>
                  <a:schemeClr val="tx1">
                    <a:tint val="75000"/>
                  </a:schemeClr>
                </a:solidFill>
              </a:defRPr>
            </a:lvl1pPr>
            <a:lvl2pPr marL="1984686" indent="0" algn="ctr">
              <a:buNone/>
              <a:defRPr>
                <a:solidFill>
                  <a:schemeClr val="tx1">
                    <a:tint val="75000"/>
                  </a:schemeClr>
                </a:solidFill>
              </a:defRPr>
            </a:lvl2pPr>
            <a:lvl3pPr marL="3969367" indent="0" algn="ctr">
              <a:buNone/>
              <a:defRPr>
                <a:solidFill>
                  <a:schemeClr val="tx1">
                    <a:tint val="75000"/>
                  </a:schemeClr>
                </a:solidFill>
              </a:defRPr>
            </a:lvl3pPr>
            <a:lvl4pPr marL="5954053" indent="0" algn="ctr">
              <a:buNone/>
              <a:defRPr>
                <a:solidFill>
                  <a:schemeClr val="tx1">
                    <a:tint val="75000"/>
                  </a:schemeClr>
                </a:solidFill>
              </a:defRPr>
            </a:lvl4pPr>
            <a:lvl5pPr marL="7938738" indent="0" algn="ctr">
              <a:buNone/>
              <a:defRPr>
                <a:solidFill>
                  <a:schemeClr val="tx1">
                    <a:tint val="75000"/>
                  </a:schemeClr>
                </a:solidFill>
              </a:defRPr>
            </a:lvl5pPr>
            <a:lvl6pPr marL="9923420" indent="0" algn="ctr">
              <a:buNone/>
              <a:defRPr>
                <a:solidFill>
                  <a:schemeClr val="tx1">
                    <a:tint val="75000"/>
                  </a:schemeClr>
                </a:solidFill>
              </a:defRPr>
            </a:lvl6pPr>
            <a:lvl7pPr marL="11908105" indent="0" algn="ctr">
              <a:buNone/>
              <a:defRPr>
                <a:solidFill>
                  <a:schemeClr val="tx1">
                    <a:tint val="75000"/>
                  </a:schemeClr>
                </a:solidFill>
              </a:defRPr>
            </a:lvl7pPr>
            <a:lvl8pPr marL="13892791" indent="0" algn="ctr">
              <a:buNone/>
              <a:defRPr>
                <a:solidFill>
                  <a:schemeClr val="tx1">
                    <a:tint val="75000"/>
                  </a:schemeClr>
                </a:solidFill>
              </a:defRPr>
            </a:lvl8pPr>
            <a:lvl9pPr marL="158774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F2168374-A040-0C4E-9E0C-5048BC470C4B}" type="datetime1">
              <a:rPr lang="en-US"/>
              <a:pPr>
                <a:defRPr/>
              </a:pPr>
              <a:t>5/2/2017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9AFD41A2-E6E3-B145-B878-864797D5CC34}"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87F311B-35E2-D940-8029-56672A0FB54D}" type="datetime1">
              <a:rPr lang="en-US"/>
              <a:pPr>
                <a:defRPr/>
              </a:pPr>
              <a:t>5/2/2017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C1330917-DE1C-9548-BB35-55143C624369}"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19977953"/>
            <a:ext cx="32644080" cy="6174740"/>
          </a:xfrm>
        </p:spPr>
        <p:txBody>
          <a:bodyPr anchor="t"/>
          <a:lstStyle>
            <a:lvl1pPr algn="l">
              <a:defRPr sz="174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3177101"/>
            <a:ext cx="32644080" cy="6800848"/>
          </a:xfrm>
        </p:spPr>
        <p:txBody>
          <a:bodyPr anchor="b"/>
          <a:lstStyle>
            <a:lvl1pPr marL="0" indent="0">
              <a:buNone/>
              <a:defRPr sz="8700">
                <a:solidFill>
                  <a:schemeClr val="tx1">
                    <a:tint val="75000"/>
                  </a:schemeClr>
                </a:solidFill>
              </a:defRPr>
            </a:lvl1pPr>
            <a:lvl2pPr marL="1984686" indent="0">
              <a:buNone/>
              <a:defRPr sz="7800">
                <a:solidFill>
                  <a:schemeClr val="tx1">
                    <a:tint val="75000"/>
                  </a:schemeClr>
                </a:solidFill>
              </a:defRPr>
            </a:lvl2pPr>
            <a:lvl3pPr marL="3969367" indent="0">
              <a:buNone/>
              <a:defRPr sz="6900">
                <a:solidFill>
                  <a:schemeClr val="tx1">
                    <a:tint val="75000"/>
                  </a:schemeClr>
                </a:solidFill>
              </a:defRPr>
            </a:lvl3pPr>
            <a:lvl4pPr marL="5954053" indent="0">
              <a:buNone/>
              <a:defRPr sz="6100">
                <a:solidFill>
                  <a:schemeClr val="tx1">
                    <a:tint val="75000"/>
                  </a:schemeClr>
                </a:solidFill>
              </a:defRPr>
            </a:lvl4pPr>
            <a:lvl5pPr marL="7938738" indent="0">
              <a:buNone/>
              <a:defRPr sz="6100">
                <a:solidFill>
                  <a:schemeClr val="tx1">
                    <a:tint val="75000"/>
                  </a:schemeClr>
                </a:solidFill>
              </a:defRPr>
            </a:lvl5pPr>
            <a:lvl6pPr marL="9923420" indent="0">
              <a:buNone/>
              <a:defRPr sz="6100">
                <a:solidFill>
                  <a:schemeClr val="tx1">
                    <a:tint val="75000"/>
                  </a:schemeClr>
                </a:solidFill>
              </a:defRPr>
            </a:lvl6pPr>
            <a:lvl7pPr marL="11908105" indent="0">
              <a:buNone/>
              <a:defRPr sz="6100">
                <a:solidFill>
                  <a:schemeClr val="tx1">
                    <a:tint val="75000"/>
                  </a:schemeClr>
                </a:solidFill>
              </a:defRPr>
            </a:lvl7pPr>
            <a:lvl8pPr marL="13892791" indent="0">
              <a:buNone/>
              <a:defRPr sz="6100">
                <a:solidFill>
                  <a:schemeClr val="tx1">
                    <a:tint val="75000"/>
                  </a:schemeClr>
                </a:solidFill>
              </a:defRPr>
            </a:lvl8pPr>
            <a:lvl9pPr marL="15877472" indent="0">
              <a:buNone/>
              <a:defRPr sz="61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3805BDA-E397-224C-AD12-B8ACD9297065}" type="datetime1">
              <a:rPr lang="en-US"/>
              <a:pPr>
                <a:defRPr/>
              </a:pPr>
              <a:t>5/2/2017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0ED2234B-D84F-324B-867B-3875B247D0C6}"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914204" y="46425699"/>
            <a:ext cx="61894400" cy="131317574"/>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9448686" y="46425699"/>
            <a:ext cx="61894405" cy="131317574"/>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DCF91E7-8F23-784B-9608-D5B07A59489F}" type="datetime1">
              <a:rPr lang="en-US"/>
              <a:pPr>
                <a:defRPr/>
              </a:pPr>
              <a:t>5/2/2017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65796211-2888-1145-BB96-DF094E472276}"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245026"/>
            <a:ext cx="34564320" cy="5181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4" y="6959179"/>
            <a:ext cx="16968790" cy="2900254"/>
          </a:xfrm>
        </p:spPr>
        <p:txBody>
          <a:bodyPr anchor="b"/>
          <a:lstStyle>
            <a:lvl1pPr marL="0" indent="0">
              <a:buNone/>
              <a:defRPr sz="10400" b="1"/>
            </a:lvl1pPr>
            <a:lvl2pPr marL="1984686" indent="0">
              <a:buNone/>
              <a:defRPr sz="8700" b="1"/>
            </a:lvl2pPr>
            <a:lvl3pPr marL="3969367" indent="0">
              <a:buNone/>
              <a:defRPr sz="7800" b="1"/>
            </a:lvl3pPr>
            <a:lvl4pPr marL="5954053" indent="0">
              <a:buNone/>
              <a:defRPr sz="6900" b="1"/>
            </a:lvl4pPr>
            <a:lvl5pPr marL="7938738" indent="0">
              <a:buNone/>
              <a:defRPr sz="6900" b="1"/>
            </a:lvl5pPr>
            <a:lvl6pPr marL="9923420" indent="0">
              <a:buNone/>
              <a:defRPr sz="6900" b="1"/>
            </a:lvl6pPr>
            <a:lvl7pPr marL="11908105" indent="0">
              <a:buNone/>
              <a:defRPr sz="6900" b="1"/>
            </a:lvl7pPr>
            <a:lvl8pPr marL="13892791" indent="0">
              <a:buNone/>
              <a:defRPr sz="6900" b="1"/>
            </a:lvl8pPr>
            <a:lvl9pPr marL="15877472" indent="0">
              <a:buNone/>
              <a:defRPr sz="6900" b="1"/>
            </a:lvl9pPr>
          </a:lstStyle>
          <a:p>
            <a:pPr lvl="0"/>
            <a:r>
              <a:rPr lang="en-US" smtClean="0"/>
              <a:t>Click to edit Master text styles</a:t>
            </a:r>
          </a:p>
        </p:txBody>
      </p:sp>
      <p:sp>
        <p:nvSpPr>
          <p:cNvPr id="4" name="Content Placeholder 3"/>
          <p:cNvSpPr>
            <a:spLocks noGrp="1"/>
          </p:cNvSpPr>
          <p:nvPr>
            <p:ph sz="half" idx="2"/>
          </p:nvPr>
        </p:nvSpPr>
        <p:spPr>
          <a:xfrm>
            <a:off x="1920244" y="9859433"/>
            <a:ext cx="16968790" cy="17912506"/>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11" y="6959179"/>
            <a:ext cx="16975455" cy="2900254"/>
          </a:xfrm>
        </p:spPr>
        <p:txBody>
          <a:bodyPr anchor="b"/>
          <a:lstStyle>
            <a:lvl1pPr marL="0" indent="0">
              <a:buNone/>
              <a:defRPr sz="10400" b="1"/>
            </a:lvl1pPr>
            <a:lvl2pPr marL="1984686" indent="0">
              <a:buNone/>
              <a:defRPr sz="8700" b="1"/>
            </a:lvl2pPr>
            <a:lvl3pPr marL="3969367" indent="0">
              <a:buNone/>
              <a:defRPr sz="7800" b="1"/>
            </a:lvl3pPr>
            <a:lvl4pPr marL="5954053" indent="0">
              <a:buNone/>
              <a:defRPr sz="6900" b="1"/>
            </a:lvl4pPr>
            <a:lvl5pPr marL="7938738" indent="0">
              <a:buNone/>
              <a:defRPr sz="6900" b="1"/>
            </a:lvl5pPr>
            <a:lvl6pPr marL="9923420" indent="0">
              <a:buNone/>
              <a:defRPr sz="6900" b="1"/>
            </a:lvl6pPr>
            <a:lvl7pPr marL="11908105" indent="0">
              <a:buNone/>
              <a:defRPr sz="6900" b="1"/>
            </a:lvl7pPr>
            <a:lvl8pPr marL="13892791" indent="0">
              <a:buNone/>
              <a:defRPr sz="6900" b="1"/>
            </a:lvl8pPr>
            <a:lvl9pPr marL="15877472" indent="0">
              <a:buNone/>
              <a:defRPr sz="6900" b="1"/>
            </a:lvl9pPr>
          </a:lstStyle>
          <a:p>
            <a:pPr lvl="0"/>
            <a:r>
              <a:rPr lang="en-US" smtClean="0"/>
              <a:t>Click to edit Master text styles</a:t>
            </a:r>
          </a:p>
        </p:txBody>
      </p:sp>
      <p:sp>
        <p:nvSpPr>
          <p:cNvPr id="6" name="Content Placeholder 5"/>
          <p:cNvSpPr>
            <a:spLocks noGrp="1"/>
          </p:cNvSpPr>
          <p:nvPr>
            <p:ph sz="quarter" idx="4"/>
          </p:nvPr>
        </p:nvSpPr>
        <p:spPr>
          <a:xfrm>
            <a:off x="19509111" y="9859433"/>
            <a:ext cx="16975455" cy="17912506"/>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A407D019-A846-DD47-852F-A6F8B5897D57}" type="datetime1">
              <a:rPr lang="en-US"/>
              <a:pPr>
                <a:defRPr/>
              </a:pPr>
              <a:t>5/2/2017</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dirty="0"/>
          </a:p>
        </p:txBody>
      </p:sp>
      <p:sp>
        <p:nvSpPr>
          <p:cNvPr id="9" name="Slide Number Placeholder 5"/>
          <p:cNvSpPr>
            <a:spLocks noGrp="1"/>
          </p:cNvSpPr>
          <p:nvPr>
            <p:ph type="sldNum" sz="quarter" idx="12"/>
          </p:nvPr>
        </p:nvSpPr>
        <p:spPr/>
        <p:txBody>
          <a:bodyPr/>
          <a:lstStyle>
            <a:lvl1pPr>
              <a:defRPr/>
            </a:lvl1pPr>
          </a:lstStyle>
          <a:p>
            <a:pPr>
              <a:defRPr/>
            </a:pPr>
            <a:fld id="{FB26ECB8-3A0F-174B-A8DA-466E3CCCEE6E}"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CF94736-78FA-0942-8D96-145A14CC2794}" type="datetime1">
              <a:rPr lang="en-US"/>
              <a:pPr>
                <a:defRPr/>
              </a:pPr>
              <a:t>5/2/2017</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AACACF7D-A932-9142-A09E-F927489D7439}"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EA664FD-87A2-934D-9DAF-D2CED7142553}" type="datetime1">
              <a:rPr lang="en-US"/>
              <a:pPr>
                <a:defRPr/>
              </a:pPr>
              <a:t>5/2/2017</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0D638B6B-95AB-7147-A721-A456ADA9656F}"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6" y="1237827"/>
            <a:ext cx="12634915" cy="5267960"/>
          </a:xfrm>
        </p:spPr>
        <p:txBody>
          <a:bodyPr anchor="b"/>
          <a:lstStyle>
            <a:lvl1pPr algn="l">
              <a:defRPr sz="8700" b="1"/>
            </a:lvl1pPr>
          </a:lstStyle>
          <a:p>
            <a:r>
              <a:rPr lang="en-US" smtClean="0"/>
              <a:t>Click to edit Master title style</a:t>
            </a:r>
            <a:endParaRPr lang="en-US"/>
          </a:p>
        </p:txBody>
      </p:sp>
      <p:sp>
        <p:nvSpPr>
          <p:cNvPr id="3" name="Content Placeholder 2"/>
          <p:cNvSpPr>
            <a:spLocks noGrp="1"/>
          </p:cNvSpPr>
          <p:nvPr>
            <p:ph idx="1"/>
          </p:nvPr>
        </p:nvSpPr>
        <p:spPr>
          <a:xfrm>
            <a:off x="15015210" y="1237829"/>
            <a:ext cx="21469350" cy="26534112"/>
          </a:xfrm>
        </p:spPr>
        <p:txBody>
          <a:bodyPr/>
          <a:lstStyle>
            <a:lvl1pPr>
              <a:defRPr sz="13900"/>
            </a:lvl1pPr>
            <a:lvl2pPr>
              <a:defRPr sz="12200"/>
            </a:lvl2pPr>
            <a:lvl3pPr>
              <a:defRPr sz="104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6" y="6505789"/>
            <a:ext cx="12634915" cy="21266152"/>
          </a:xfrm>
        </p:spPr>
        <p:txBody>
          <a:bodyPr/>
          <a:lstStyle>
            <a:lvl1pPr marL="0" indent="0">
              <a:buNone/>
              <a:defRPr sz="6100"/>
            </a:lvl1pPr>
            <a:lvl2pPr marL="1984686" indent="0">
              <a:buNone/>
              <a:defRPr sz="5200"/>
            </a:lvl2pPr>
            <a:lvl3pPr marL="3969367" indent="0">
              <a:buNone/>
              <a:defRPr sz="4300"/>
            </a:lvl3pPr>
            <a:lvl4pPr marL="5954053" indent="0">
              <a:buNone/>
              <a:defRPr sz="3900"/>
            </a:lvl4pPr>
            <a:lvl5pPr marL="7938738" indent="0">
              <a:buNone/>
              <a:defRPr sz="3900"/>
            </a:lvl5pPr>
            <a:lvl6pPr marL="9923420" indent="0">
              <a:buNone/>
              <a:defRPr sz="3900"/>
            </a:lvl6pPr>
            <a:lvl7pPr marL="11908105" indent="0">
              <a:buNone/>
              <a:defRPr sz="3900"/>
            </a:lvl7pPr>
            <a:lvl8pPr marL="13892791" indent="0">
              <a:buNone/>
              <a:defRPr sz="3900"/>
            </a:lvl8pPr>
            <a:lvl9pPr marL="15877472" indent="0">
              <a:buNone/>
              <a:defRPr sz="3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31EDD80-4EBF-604D-93DD-D1E9962F1AF5}" type="datetime1">
              <a:rPr lang="en-US"/>
              <a:pPr>
                <a:defRPr/>
              </a:pPr>
              <a:t>5/2/2017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9E69E147-F1ED-584B-AEC4-68D382F8AB43}"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1762720"/>
            <a:ext cx="23042880" cy="2569212"/>
          </a:xfrm>
        </p:spPr>
        <p:txBody>
          <a:bodyPr anchor="b"/>
          <a:lstStyle>
            <a:lvl1pPr algn="l">
              <a:defRPr sz="8700" b="1"/>
            </a:lvl1pPr>
          </a:lstStyle>
          <a:p>
            <a:r>
              <a:rPr lang="en-US" smtClean="0"/>
              <a:t>Click to edit Master title style</a:t>
            </a:r>
            <a:endParaRPr lang="en-US"/>
          </a:p>
        </p:txBody>
      </p:sp>
      <p:sp>
        <p:nvSpPr>
          <p:cNvPr id="3" name="Picture Placeholder 2"/>
          <p:cNvSpPr>
            <a:spLocks noGrp="1"/>
          </p:cNvSpPr>
          <p:nvPr>
            <p:ph type="pic" idx="1"/>
          </p:nvPr>
        </p:nvSpPr>
        <p:spPr>
          <a:xfrm>
            <a:off x="7527610" y="2777913"/>
            <a:ext cx="23042880" cy="18653760"/>
          </a:xfrm>
        </p:spPr>
        <p:txBody>
          <a:bodyPr rtlCol="0">
            <a:normAutofit/>
          </a:bodyPr>
          <a:lstStyle>
            <a:lvl1pPr marL="0" indent="0">
              <a:buNone/>
              <a:defRPr sz="13900"/>
            </a:lvl1pPr>
            <a:lvl2pPr marL="1984686" indent="0">
              <a:buNone/>
              <a:defRPr sz="12200"/>
            </a:lvl2pPr>
            <a:lvl3pPr marL="3969367" indent="0">
              <a:buNone/>
              <a:defRPr sz="10400"/>
            </a:lvl3pPr>
            <a:lvl4pPr marL="5954053" indent="0">
              <a:buNone/>
              <a:defRPr sz="8700"/>
            </a:lvl4pPr>
            <a:lvl5pPr marL="7938738" indent="0">
              <a:buNone/>
              <a:defRPr sz="8700"/>
            </a:lvl5pPr>
            <a:lvl6pPr marL="9923420" indent="0">
              <a:buNone/>
              <a:defRPr sz="8700"/>
            </a:lvl6pPr>
            <a:lvl7pPr marL="11908105" indent="0">
              <a:buNone/>
              <a:defRPr sz="8700"/>
            </a:lvl7pPr>
            <a:lvl8pPr marL="13892791" indent="0">
              <a:buNone/>
              <a:defRPr sz="8700"/>
            </a:lvl8pPr>
            <a:lvl9pPr marL="15877472" indent="0">
              <a:buNone/>
              <a:defRPr sz="8700"/>
            </a:lvl9pPr>
          </a:lstStyle>
          <a:p>
            <a:pPr lvl="0"/>
            <a:endParaRPr lang="en-US" noProof="0" dirty="0" smtClean="0"/>
          </a:p>
        </p:txBody>
      </p:sp>
      <p:sp>
        <p:nvSpPr>
          <p:cNvPr id="4" name="Text Placeholder 3"/>
          <p:cNvSpPr>
            <a:spLocks noGrp="1"/>
          </p:cNvSpPr>
          <p:nvPr>
            <p:ph type="body" sz="half" idx="2"/>
          </p:nvPr>
        </p:nvSpPr>
        <p:spPr>
          <a:xfrm>
            <a:off x="7527610" y="24331932"/>
            <a:ext cx="23042880" cy="3648708"/>
          </a:xfrm>
        </p:spPr>
        <p:txBody>
          <a:bodyPr/>
          <a:lstStyle>
            <a:lvl1pPr marL="0" indent="0">
              <a:buNone/>
              <a:defRPr sz="6100"/>
            </a:lvl1pPr>
            <a:lvl2pPr marL="1984686" indent="0">
              <a:buNone/>
              <a:defRPr sz="5200"/>
            </a:lvl2pPr>
            <a:lvl3pPr marL="3969367" indent="0">
              <a:buNone/>
              <a:defRPr sz="4300"/>
            </a:lvl3pPr>
            <a:lvl4pPr marL="5954053" indent="0">
              <a:buNone/>
              <a:defRPr sz="3900"/>
            </a:lvl4pPr>
            <a:lvl5pPr marL="7938738" indent="0">
              <a:buNone/>
              <a:defRPr sz="3900"/>
            </a:lvl5pPr>
            <a:lvl6pPr marL="9923420" indent="0">
              <a:buNone/>
              <a:defRPr sz="3900"/>
            </a:lvl6pPr>
            <a:lvl7pPr marL="11908105" indent="0">
              <a:buNone/>
              <a:defRPr sz="3900"/>
            </a:lvl7pPr>
            <a:lvl8pPr marL="13892791" indent="0">
              <a:buNone/>
              <a:defRPr sz="3900"/>
            </a:lvl8pPr>
            <a:lvl9pPr marL="15877472" indent="0">
              <a:buNone/>
              <a:defRPr sz="3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2640C6A-9240-8D4F-B35E-22D6DBC6ABE1}" type="datetime1">
              <a:rPr lang="en-US"/>
              <a:pPr>
                <a:defRPr/>
              </a:pPr>
              <a:t>5/2/2017</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647A716F-4D13-984B-AC58-3D9F70F0B32C}"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FF0C64B-009A-D84D-9DD4-26078246F43C}" type="datetime1">
              <a:rPr lang="en-US"/>
              <a:pPr>
                <a:defRPr/>
              </a:pPr>
              <a:t>5/2/2017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3BACE2E9-987C-DE46-8CE6-E6AE4EB97936}"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239199" y="7966712"/>
            <a:ext cx="31103890" cy="16977656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914206" y="7966712"/>
            <a:ext cx="92684915" cy="16977656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0BFDF26-AB4F-C745-8B38-6BFDC7B3F00E}" type="datetime1">
              <a:rPr lang="en-US"/>
              <a:pPr>
                <a:defRPr/>
              </a:pPr>
              <a:t>5/2/2017</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31D4077B-C4B5-1347-9823-514F2DB23ED1}"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919688" y="1244423"/>
            <a:ext cx="34565433" cy="5181600"/>
          </a:xfrm>
          <a:prstGeom prst="rect">
            <a:avLst/>
          </a:prstGeom>
          <a:noFill/>
          <a:ln w="9525">
            <a:noFill/>
            <a:miter lim="800000"/>
            <a:headEnd/>
            <a:tailEnd/>
          </a:ln>
        </p:spPr>
        <p:txBody>
          <a:bodyPr vert="horz" wrap="square" lIns="396936" tIns="198470" rIns="396936" bIns="19847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1919688" y="7253644"/>
            <a:ext cx="34565433" cy="20517998"/>
          </a:xfrm>
          <a:prstGeom prst="rect">
            <a:avLst/>
          </a:prstGeom>
          <a:noFill/>
          <a:ln w="9525">
            <a:noFill/>
            <a:miter lim="800000"/>
            <a:headEnd/>
            <a:tailEnd/>
          </a:ln>
        </p:spPr>
        <p:txBody>
          <a:bodyPr vert="horz" wrap="square" lIns="396936" tIns="198470" rIns="396936" bIns="19847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919688" y="28815157"/>
            <a:ext cx="8962233" cy="1655233"/>
          </a:xfrm>
          <a:prstGeom prst="rect">
            <a:avLst/>
          </a:prstGeom>
        </p:spPr>
        <p:txBody>
          <a:bodyPr vert="horz" lIns="396936" tIns="198470" rIns="396936" bIns="198470" rtlCol="0" anchor="ctr"/>
          <a:lstStyle>
            <a:lvl1pPr algn="l"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fld id="{882AFA65-AC44-4E45-A604-97A4ED4522D4}" type="datetime1">
              <a:rPr lang="en-US"/>
              <a:pPr>
                <a:defRPr/>
              </a:pPr>
              <a:t>5/2/2017</a:t>
            </a:fld>
            <a:endParaRPr lang="en-US" dirty="0"/>
          </a:p>
        </p:txBody>
      </p:sp>
      <p:sp>
        <p:nvSpPr>
          <p:cNvPr id="5" name="Footer Placeholder 4"/>
          <p:cNvSpPr>
            <a:spLocks noGrp="1"/>
          </p:cNvSpPr>
          <p:nvPr>
            <p:ph type="ftr" sz="quarter" idx="3"/>
          </p:nvPr>
        </p:nvSpPr>
        <p:spPr>
          <a:xfrm>
            <a:off x="13121088" y="28815157"/>
            <a:ext cx="12162633" cy="1655233"/>
          </a:xfrm>
          <a:prstGeom prst="rect">
            <a:avLst/>
          </a:prstGeom>
        </p:spPr>
        <p:txBody>
          <a:bodyPr vert="horz" lIns="396936" tIns="198470" rIns="396936" bIns="198470" rtlCol="0" anchor="ctr"/>
          <a:lstStyle>
            <a:lvl1pPr algn="ctr"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endParaRPr lang="en-US" dirty="0"/>
          </a:p>
        </p:txBody>
      </p:sp>
      <p:sp>
        <p:nvSpPr>
          <p:cNvPr id="6" name="Slide Number Placeholder 5"/>
          <p:cNvSpPr>
            <a:spLocks noGrp="1"/>
          </p:cNvSpPr>
          <p:nvPr>
            <p:ph type="sldNum" sz="quarter" idx="4"/>
          </p:nvPr>
        </p:nvSpPr>
        <p:spPr>
          <a:xfrm>
            <a:off x="27522888" y="28815157"/>
            <a:ext cx="8962233" cy="1655233"/>
          </a:xfrm>
          <a:prstGeom prst="rect">
            <a:avLst/>
          </a:prstGeom>
        </p:spPr>
        <p:txBody>
          <a:bodyPr vert="horz" lIns="396936" tIns="198470" rIns="396936" bIns="198470" rtlCol="0" anchor="ctr"/>
          <a:lstStyle>
            <a:lvl1pPr algn="r"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fld id="{6FE509B3-B61B-7A40-A76C-1E8E2FB4D6F8}"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984112" rtl="0" fontAlgn="base">
        <a:spcBef>
          <a:spcPct val="0"/>
        </a:spcBef>
        <a:spcAft>
          <a:spcPct val="0"/>
        </a:spcAft>
        <a:defRPr sz="19100" kern="1200">
          <a:solidFill>
            <a:schemeClr val="tx1"/>
          </a:solidFill>
          <a:latin typeface="+mj-lt"/>
          <a:ea typeface="ＭＳ Ｐゴシック" charset="-128"/>
          <a:cs typeface="ＭＳ Ｐゴシック" charset="-128"/>
        </a:defRPr>
      </a:lvl1pPr>
      <a:lvl2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2pPr>
      <a:lvl3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3pPr>
      <a:lvl4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4pPr>
      <a:lvl5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5pPr>
      <a:lvl6pPr marL="413474"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6pPr>
      <a:lvl7pPr marL="826952"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7pPr>
      <a:lvl8pPr marL="1240425"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8pPr>
      <a:lvl9pPr marL="1653903"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9pPr>
    </p:titleStyle>
    <p:bodyStyle>
      <a:lvl1pPr marL="1487366" indent="-1487366" algn="l" defTabSz="1984112" rtl="0" fontAlgn="base">
        <a:spcBef>
          <a:spcPct val="20000"/>
        </a:spcBef>
        <a:spcAft>
          <a:spcPct val="0"/>
        </a:spcAft>
        <a:buFont typeface="Arial" charset="0"/>
        <a:buChar char="•"/>
        <a:defRPr sz="13900" kern="1200">
          <a:solidFill>
            <a:schemeClr val="tx1"/>
          </a:solidFill>
          <a:latin typeface="+mn-lt"/>
          <a:ea typeface="ＭＳ Ｐゴシック" charset="-128"/>
          <a:cs typeface="ＭＳ Ｐゴシック" charset="-128"/>
        </a:defRPr>
      </a:lvl1pPr>
      <a:lvl2pPr marL="3224538" indent="-1240425" algn="l" defTabSz="1984112" rtl="0" fontAlgn="base">
        <a:spcBef>
          <a:spcPct val="20000"/>
        </a:spcBef>
        <a:spcAft>
          <a:spcPct val="0"/>
        </a:spcAft>
        <a:buFont typeface="Arial" charset="0"/>
        <a:buChar char="–"/>
        <a:defRPr sz="12200" kern="1200">
          <a:solidFill>
            <a:schemeClr val="tx1"/>
          </a:solidFill>
          <a:latin typeface="+mn-lt"/>
          <a:ea typeface="ＭＳ Ｐゴシック" charset="-128"/>
          <a:cs typeface="+mn-cs"/>
        </a:defRPr>
      </a:lvl2pPr>
      <a:lvl3pPr marL="4961710" indent="-992056" algn="l" defTabSz="1984112" rtl="0" fontAlgn="base">
        <a:spcBef>
          <a:spcPct val="20000"/>
        </a:spcBef>
        <a:spcAft>
          <a:spcPct val="0"/>
        </a:spcAft>
        <a:buFont typeface="Arial" charset="0"/>
        <a:buChar char="•"/>
        <a:defRPr sz="10400" kern="1200">
          <a:solidFill>
            <a:schemeClr val="tx1"/>
          </a:solidFill>
          <a:latin typeface="+mn-lt"/>
          <a:ea typeface="ＭＳ Ｐゴシック" charset="-128"/>
          <a:cs typeface="+mn-cs"/>
        </a:defRPr>
      </a:lvl3pPr>
      <a:lvl4pPr marL="6945818" indent="-992056" algn="l" defTabSz="1984112" rtl="0" fontAlgn="base">
        <a:spcBef>
          <a:spcPct val="20000"/>
        </a:spcBef>
        <a:spcAft>
          <a:spcPct val="0"/>
        </a:spcAft>
        <a:buFont typeface="Arial" charset="0"/>
        <a:buChar char="–"/>
        <a:defRPr sz="8700" kern="1200">
          <a:solidFill>
            <a:schemeClr val="tx1"/>
          </a:solidFill>
          <a:latin typeface="+mn-lt"/>
          <a:ea typeface="ＭＳ Ｐゴシック" charset="-128"/>
          <a:cs typeface="+mn-cs"/>
        </a:defRPr>
      </a:lvl4pPr>
      <a:lvl5pPr marL="8929930" indent="-992056" algn="l" defTabSz="1984112" rtl="0" fontAlgn="base">
        <a:spcBef>
          <a:spcPct val="20000"/>
        </a:spcBef>
        <a:spcAft>
          <a:spcPct val="0"/>
        </a:spcAft>
        <a:buFont typeface="Arial" charset="0"/>
        <a:buChar char="»"/>
        <a:defRPr sz="8700" kern="1200">
          <a:solidFill>
            <a:schemeClr val="tx1"/>
          </a:solidFill>
          <a:latin typeface="+mn-lt"/>
          <a:ea typeface="ＭＳ Ｐゴシック" charset="-128"/>
          <a:cs typeface="+mn-cs"/>
        </a:defRPr>
      </a:lvl5pPr>
      <a:lvl6pPr marL="10915762" indent="-992343" algn="l" defTabSz="1984686" rtl="0" eaLnBrk="1" latinLnBrk="0" hangingPunct="1">
        <a:spcBef>
          <a:spcPct val="20000"/>
        </a:spcBef>
        <a:buFont typeface="Arial"/>
        <a:buChar char="•"/>
        <a:defRPr sz="8700" kern="1200">
          <a:solidFill>
            <a:schemeClr val="tx1"/>
          </a:solidFill>
          <a:latin typeface="+mn-lt"/>
          <a:ea typeface="+mn-ea"/>
          <a:cs typeface="+mn-cs"/>
        </a:defRPr>
      </a:lvl6pPr>
      <a:lvl7pPr marL="12900448" indent="-992343" algn="l" defTabSz="1984686" rtl="0" eaLnBrk="1" latinLnBrk="0" hangingPunct="1">
        <a:spcBef>
          <a:spcPct val="20000"/>
        </a:spcBef>
        <a:buFont typeface="Arial"/>
        <a:buChar char="•"/>
        <a:defRPr sz="8700" kern="1200">
          <a:solidFill>
            <a:schemeClr val="tx1"/>
          </a:solidFill>
          <a:latin typeface="+mn-lt"/>
          <a:ea typeface="+mn-ea"/>
          <a:cs typeface="+mn-cs"/>
        </a:defRPr>
      </a:lvl7pPr>
      <a:lvl8pPr marL="14885129" indent="-992343" algn="l" defTabSz="1984686" rtl="0" eaLnBrk="1" latinLnBrk="0" hangingPunct="1">
        <a:spcBef>
          <a:spcPct val="20000"/>
        </a:spcBef>
        <a:buFont typeface="Arial"/>
        <a:buChar char="•"/>
        <a:defRPr sz="8700" kern="1200">
          <a:solidFill>
            <a:schemeClr val="tx1"/>
          </a:solidFill>
          <a:latin typeface="+mn-lt"/>
          <a:ea typeface="+mn-ea"/>
          <a:cs typeface="+mn-cs"/>
        </a:defRPr>
      </a:lvl8pPr>
      <a:lvl9pPr marL="16869815" indent="-992343" algn="l" defTabSz="1984686" rtl="0" eaLnBrk="1" latinLnBrk="0" hangingPunct="1">
        <a:spcBef>
          <a:spcPct val="20000"/>
        </a:spcBef>
        <a:buFont typeface="Arial"/>
        <a:buChar char="•"/>
        <a:defRPr sz="8700" kern="1200">
          <a:solidFill>
            <a:schemeClr val="tx1"/>
          </a:solidFill>
          <a:latin typeface="+mn-lt"/>
          <a:ea typeface="+mn-ea"/>
          <a:cs typeface="+mn-cs"/>
        </a:defRPr>
      </a:lvl9pPr>
    </p:bodyStyle>
    <p:otherStyle>
      <a:defPPr>
        <a:defRPr lang="en-US"/>
      </a:defPPr>
      <a:lvl1pPr marL="0" algn="l" defTabSz="1984686" rtl="0" eaLnBrk="1" latinLnBrk="0" hangingPunct="1">
        <a:defRPr sz="7800" kern="1200">
          <a:solidFill>
            <a:schemeClr val="tx1"/>
          </a:solidFill>
          <a:latin typeface="+mn-lt"/>
          <a:ea typeface="+mn-ea"/>
          <a:cs typeface="+mn-cs"/>
        </a:defRPr>
      </a:lvl1pPr>
      <a:lvl2pPr marL="1984686" algn="l" defTabSz="1984686" rtl="0" eaLnBrk="1" latinLnBrk="0" hangingPunct="1">
        <a:defRPr sz="7800" kern="1200">
          <a:solidFill>
            <a:schemeClr val="tx1"/>
          </a:solidFill>
          <a:latin typeface="+mn-lt"/>
          <a:ea typeface="+mn-ea"/>
          <a:cs typeface="+mn-cs"/>
        </a:defRPr>
      </a:lvl2pPr>
      <a:lvl3pPr marL="3969367" algn="l" defTabSz="1984686" rtl="0" eaLnBrk="1" latinLnBrk="0" hangingPunct="1">
        <a:defRPr sz="7800" kern="1200">
          <a:solidFill>
            <a:schemeClr val="tx1"/>
          </a:solidFill>
          <a:latin typeface="+mn-lt"/>
          <a:ea typeface="+mn-ea"/>
          <a:cs typeface="+mn-cs"/>
        </a:defRPr>
      </a:lvl3pPr>
      <a:lvl4pPr marL="5954053" algn="l" defTabSz="1984686" rtl="0" eaLnBrk="1" latinLnBrk="0" hangingPunct="1">
        <a:defRPr sz="7800" kern="1200">
          <a:solidFill>
            <a:schemeClr val="tx1"/>
          </a:solidFill>
          <a:latin typeface="+mn-lt"/>
          <a:ea typeface="+mn-ea"/>
          <a:cs typeface="+mn-cs"/>
        </a:defRPr>
      </a:lvl4pPr>
      <a:lvl5pPr marL="7938738" algn="l" defTabSz="1984686" rtl="0" eaLnBrk="1" latinLnBrk="0" hangingPunct="1">
        <a:defRPr sz="7800" kern="1200">
          <a:solidFill>
            <a:schemeClr val="tx1"/>
          </a:solidFill>
          <a:latin typeface="+mn-lt"/>
          <a:ea typeface="+mn-ea"/>
          <a:cs typeface="+mn-cs"/>
        </a:defRPr>
      </a:lvl5pPr>
      <a:lvl6pPr marL="9923420" algn="l" defTabSz="1984686" rtl="0" eaLnBrk="1" latinLnBrk="0" hangingPunct="1">
        <a:defRPr sz="7800" kern="1200">
          <a:solidFill>
            <a:schemeClr val="tx1"/>
          </a:solidFill>
          <a:latin typeface="+mn-lt"/>
          <a:ea typeface="+mn-ea"/>
          <a:cs typeface="+mn-cs"/>
        </a:defRPr>
      </a:lvl6pPr>
      <a:lvl7pPr marL="11908105" algn="l" defTabSz="1984686" rtl="0" eaLnBrk="1" latinLnBrk="0" hangingPunct="1">
        <a:defRPr sz="7800" kern="1200">
          <a:solidFill>
            <a:schemeClr val="tx1"/>
          </a:solidFill>
          <a:latin typeface="+mn-lt"/>
          <a:ea typeface="+mn-ea"/>
          <a:cs typeface="+mn-cs"/>
        </a:defRPr>
      </a:lvl7pPr>
      <a:lvl8pPr marL="13892791" algn="l" defTabSz="1984686" rtl="0" eaLnBrk="1" latinLnBrk="0" hangingPunct="1">
        <a:defRPr sz="7800" kern="1200">
          <a:solidFill>
            <a:schemeClr val="tx1"/>
          </a:solidFill>
          <a:latin typeface="+mn-lt"/>
          <a:ea typeface="+mn-ea"/>
          <a:cs typeface="+mn-cs"/>
        </a:defRPr>
      </a:lvl8pPr>
      <a:lvl9pPr marL="15877472" algn="l" defTabSz="1984686" rtl="0" eaLnBrk="1" latinLnBrk="0" hangingPunct="1">
        <a:defRPr sz="7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emf"/><Relationship Id="rId12" Type="http://schemas.openxmlformats.org/officeDocument/2006/relationships/image" Target="../media/image10.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11" Type="http://schemas.openxmlformats.org/officeDocument/2006/relationships/image" Target="../media/image9.png"/><Relationship Id="rId5" Type="http://schemas.openxmlformats.org/officeDocument/2006/relationships/image" Target="../media/image3.emf"/><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pattFill prst="dotGrid">
          <a:fgClr>
            <a:schemeClr val="bg1"/>
          </a:fgClr>
          <a:bgClr>
            <a:prstClr val="white"/>
          </a:bgClr>
        </a:pattFill>
        <a:effectLst/>
      </p:bgPr>
    </p:bg>
    <p:spTree>
      <p:nvGrpSpPr>
        <p:cNvPr id="1" name=""/>
        <p:cNvGrpSpPr/>
        <p:nvPr/>
      </p:nvGrpSpPr>
      <p:grpSpPr>
        <a:xfrm>
          <a:off x="0" y="0"/>
          <a:ext cx="0" cy="0"/>
          <a:chOff x="0" y="0"/>
          <a:chExt cx="0" cy="0"/>
        </a:xfrm>
      </p:grpSpPr>
      <p:sp>
        <p:nvSpPr>
          <p:cNvPr id="14338" name="Title 1"/>
          <p:cNvSpPr>
            <a:spLocks noGrp="1"/>
          </p:cNvSpPr>
          <p:nvPr>
            <p:ph type="ctrTitle"/>
          </p:nvPr>
        </p:nvSpPr>
        <p:spPr>
          <a:xfrm>
            <a:off x="4881194" y="479779"/>
            <a:ext cx="28646806" cy="1967090"/>
          </a:xfrm>
        </p:spPr>
        <p:txBody>
          <a:bodyPr/>
          <a:lstStyle/>
          <a:p>
            <a:r>
              <a:rPr lang="en-US" sz="7800" dirty="0" smtClean="0">
                <a:cs typeface="Helvetica"/>
              </a:rPr>
              <a:t>Synthesis, Characterization, and Computational Modeling of [Co(acacen)L</a:t>
            </a:r>
            <a:r>
              <a:rPr lang="en-US" sz="7800" baseline="-25000" dirty="0" smtClean="0">
                <a:cs typeface="Helvetica"/>
              </a:rPr>
              <a:t>2</a:t>
            </a:r>
            <a:r>
              <a:rPr lang="en-US" sz="7800" dirty="0" smtClean="0">
                <a:cs typeface="Helvetica"/>
              </a:rPr>
              <a:t>]</a:t>
            </a:r>
            <a:r>
              <a:rPr lang="en-US" sz="7800" baseline="30000" dirty="0" smtClean="0">
                <a:cs typeface="Helvetica"/>
              </a:rPr>
              <a:t>+</a:t>
            </a:r>
            <a:r>
              <a:rPr lang="en-US" sz="7800" dirty="0" smtClean="0">
                <a:cs typeface="Helvetica"/>
              </a:rPr>
              <a:t>, an Inhibitor of Zinc Finger Proteins</a:t>
            </a:r>
            <a:r>
              <a:rPr lang="en-US" sz="7800" baseline="30000" dirty="0" smtClean="0">
                <a:cs typeface="Helvetica"/>
              </a:rPr>
              <a:t>1</a:t>
            </a:r>
            <a:endParaRPr lang="en-US" sz="7800" baseline="-25000" dirty="0">
              <a:cs typeface="Helvetica"/>
            </a:endParaRPr>
          </a:p>
        </p:txBody>
      </p:sp>
      <p:sp>
        <p:nvSpPr>
          <p:cNvPr id="14361" name="TextBox 301"/>
          <p:cNvSpPr txBox="1">
            <a:spLocks noChangeArrowheads="1"/>
          </p:cNvSpPr>
          <p:nvPr/>
        </p:nvSpPr>
        <p:spPr bwMode="auto">
          <a:xfrm>
            <a:off x="1219200" y="3046332"/>
            <a:ext cx="35871150" cy="2001977"/>
          </a:xfrm>
          <a:prstGeom prst="rect">
            <a:avLst/>
          </a:prstGeom>
          <a:noFill/>
          <a:ln w="9525">
            <a:noFill/>
            <a:miter lim="800000"/>
            <a:headEnd/>
            <a:tailEnd/>
          </a:ln>
        </p:spPr>
        <p:txBody>
          <a:bodyPr lIns="82696" tIns="41348" rIns="82696" bIns="41348">
            <a:prstTxWarp prst="textNoShape">
              <a:avLst/>
            </a:prstTxWarp>
            <a:spAutoFit/>
          </a:bodyPr>
          <a:lstStyle/>
          <a:p>
            <a:pPr algn="ctr"/>
            <a:r>
              <a:rPr lang="en-US" sz="4300" baseline="-25000" dirty="0" smtClean="0">
                <a:latin typeface="Calibri"/>
                <a:cs typeface="Calibri"/>
              </a:rPr>
              <a:t>Timothy J.</a:t>
            </a:r>
            <a:r>
              <a:rPr lang="en-US" sz="4300" dirty="0" smtClean="0">
                <a:latin typeface="Calibri"/>
                <a:cs typeface="Calibri"/>
              </a:rPr>
              <a:t> </a:t>
            </a:r>
            <a:r>
              <a:rPr lang="en-US" sz="4300" baseline="-25000" dirty="0" smtClean="0">
                <a:latin typeface="Calibri"/>
                <a:cs typeface="Calibri"/>
              </a:rPr>
              <a:t>Tetrault*, Claudia S. Willis, Matthew E. Currier, Thomas J. Williams, and Roy P. Planalp</a:t>
            </a:r>
            <a:endParaRPr lang="en-US" sz="4300" baseline="-25000" dirty="0">
              <a:latin typeface="Calibri"/>
              <a:cs typeface="Calibri"/>
            </a:endParaRPr>
          </a:p>
          <a:p>
            <a:pPr algn="ctr"/>
            <a:r>
              <a:rPr lang="en-US" sz="3500" baseline="-25000" dirty="0">
                <a:latin typeface="Calibri"/>
                <a:cs typeface="Calibri"/>
              </a:rPr>
              <a:t>University of New Hampshire, Department of </a:t>
            </a:r>
            <a:r>
              <a:rPr lang="en-US" sz="3500" baseline="-25000" dirty="0" smtClean="0">
                <a:latin typeface="Calibri"/>
                <a:cs typeface="Calibri"/>
              </a:rPr>
              <a:t>Chemistry, Durham, New Hampshire 03824</a:t>
            </a:r>
            <a:r>
              <a:rPr lang="en-US" sz="3500" dirty="0" smtClean="0">
                <a:latin typeface="Calibri"/>
                <a:cs typeface="Calibri"/>
              </a:rPr>
              <a:t> </a:t>
            </a:r>
            <a:r>
              <a:rPr lang="en-US" sz="3500" baseline="-25000" dirty="0" smtClean="0">
                <a:latin typeface="Calibri"/>
                <a:cs typeface="Calibri"/>
              </a:rPr>
              <a:t>  </a:t>
            </a:r>
            <a:endParaRPr lang="en-US" sz="3500" baseline="-25000" dirty="0">
              <a:latin typeface="Calibri"/>
              <a:cs typeface="Calibri"/>
            </a:endParaRPr>
          </a:p>
          <a:p>
            <a:pPr algn="ctr"/>
            <a:r>
              <a:rPr lang="en-US" sz="3500" baseline="-25000" dirty="0" smtClean="0">
                <a:latin typeface="Calibri"/>
                <a:cs typeface="Calibri"/>
              </a:rPr>
              <a:t>tjt2002@wildcats.unh.edu, csw2002@wildcats.unh.edu, mc1151@wildcats.unh.edu, tjw2001@wildcats.unh.edu, roy.planalp@unh.edu</a:t>
            </a:r>
            <a:endParaRPr lang="en-US" sz="3500" baseline="-25000" dirty="0">
              <a:latin typeface="Calibri"/>
              <a:cs typeface="Calibri"/>
            </a:endParaRPr>
          </a:p>
          <a:p>
            <a:pPr algn="ctr"/>
            <a:endParaRPr lang="en-US" sz="3500" baseline="-25000" dirty="0">
              <a:latin typeface="Calibri"/>
              <a:cs typeface="Calibri"/>
            </a:endParaRPr>
          </a:p>
        </p:txBody>
      </p:sp>
      <p:pic>
        <p:nvPicPr>
          <p:cNvPr id="71" name="Picture 18" descr="C:\Users\caitlin\Pictures\UNH_Primary_Vert_CMYK.jpg"/>
          <p:cNvPicPr>
            <a:picLocks noChangeAspect="1" noChangeArrowheads="1"/>
          </p:cNvPicPr>
          <p:nvPr/>
        </p:nvPicPr>
        <p:blipFill>
          <a:blip r:embed="rId3" cstate="print"/>
          <a:srcRect l="35292" r="36543" b="31684"/>
          <a:stretch>
            <a:fillRect/>
          </a:stretch>
        </p:blipFill>
        <p:spPr bwMode="auto">
          <a:xfrm>
            <a:off x="34458776" y="540108"/>
            <a:ext cx="3345439" cy="2557757"/>
          </a:xfrm>
          <a:prstGeom prst="rect">
            <a:avLst/>
          </a:prstGeom>
          <a:noFill/>
        </p:spPr>
      </p:pic>
      <p:pic>
        <p:nvPicPr>
          <p:cNvPr id="76" name="Picture 18" descr="C:\Users\caitlin\Pictures\UNH_Primary_Vert_CMYK.jpg"/>
          <p:cNvPicPr>
            <a:picLocks noChangeAspect="1" noChangeArrowheads="1"/>
          </p:cNvPicPr>
          <p:nvPr/>
        </p:nvPicPr>
        <p:blipFill>
          <a:blip r:embed="rId3" cstate="print"/>
          <a:srcRect l="35292" r="36543" b="31684"/>
          <a:stretch>
            <a:fillRect/>
          </a:stretch>
        </p:blipFill>
        <p:spPr bwMode="auto">
          <a:xfrm>
            <a:off x="617087" y="573446"/>
            <a:ext cx="3345439" cy="2557757"/>
          </a:xfrm>
          <a:prstGeom prst="rect">
            <a:avLst/>
          </a:prstGeom>
          <a:noFill/>
        </p:spPr>
      </p:pic>
      <p:sp>
        <p:nvSpPr>
          <p:cNvPr id="3" name="TextBox 2"/>
          <p:cNvSpPr txBox="1"/>
          <p:nvPr/>
        </p:nvSpPr>
        <p:spPr>
          <a:xfrm>
            <a:off x="617087" y="5003422"/>
            <a:ext cx="9622475"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Introduction</a:t>
            </a:r>
            <a:r>
              <a:rPr lang="en-US" sz="4400" b="1" dirty="0" smtClean="0">
                <a:solidFill>
                  <a:schemeClr val="bg1"/>
                </a:solidFill>
                <a:latin typeface="+mj-lt"/>
              </a:rPr>
              <a:t> </a:t>
            </a:r>
            <a:endParaRPr lang="en-US" sz="4400" b="1" dirty="0">
              <a:solidFill>
                <a:schemeClr val="bg1"/>
              </a:solidFill>
              <a:latin typeface="+mj-lt"/>
            </a:endParaRPr>
          </a:p>
        </p:txBody>
      </p:sp>
      <p:sp>
        <p:nvSpPr>
          <p:cNvPr id="164" name="Rectangle 163"/>
          <p:cNvSpPr/>
          <p:nvPr/>
        </p:nvSpPr>
        <p:spPr>
          <a:xfrm>
            <a:off x="617087" y="5000728"/>
            <a:ext cx="9622475" cy="22888472"/>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128" name="Rectangle 127"/>
          <p:cNvSpPr/>
          <p:nvPr/>
        </p:nvSpPr>
        <p:spPr>
          <a:xfrm>
            <a:off x="617087" y="28117800"/>
            <a:ext cx="9607048" cy="2416220"/>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91432" tIns="45717" rIns="91432" bIns="45717" anchor="ctr"/>
          <a:lstStyle/>
          <a:p>
            <a:pPr algn="ctr" defTabSz="1984686" fontAlgn="auto">
              <a:spcBef>
                <a:spcPts val="0"/>
              </a:spcBef>
              <a:spcAft>
                <a:spcPts val="0"/>
              </a:spcAft>
              <a:defRPr/>
            </a:pPr>
            <a:endParaRPr lang="en-US" sz="3500" dirty="0">
              <a:latin typeface="+mj-lt"/>
            </a:endParaRPr>
          </a:p>
        </p:txBody>
      </p:sp>
      <p:sp>
        <p:nvSpPr>
          <p:cNvPr id="129" name="TextBox 128"/>
          <p:cNvSpPr txBox="1"/>
          <p:nvPr/>
        </p:nvSpPr>
        <p:spPr>
          <a:xfrm>
            <a:off x="617087" y="28117801"/>
            <a:ext cx="9607047" cy="822963"/>
          </a:xfrm>
          <a:prstGeom prst="rect">
            <a:avLst/>
          </a:prstGeom>
          <a:solidFill>
            <a:schemeClr val="accent1">
              <a:lumMod val="75000"/>
            </a:schemeClr>
          </a:solidFill>
        </p:spPr>
        <p:txBody>
          <a:bodyPr wrap="square" lIns="83485" tIns="41742" rIns="83485" bIns="41742" rtlCol="0" anchor="ctr">
            <a:spAutoFit/>
          </a:bodyPr>
          <a:lstStyle/>
          <a:p>
            <a:pPr algn="ctr"/>
            <a:r>
              <a:rPr lang="en-US" sz="4800" b="1" dirty="0" smtClean="0">
                <a:solidFill>
                  <a:schemeClr val="bg1"/>
                </a:solidFill>
                <a:latin typeface="+mj-lt"/>
              </a:rPr>
              <a:t>Acknowledgements </a:t>
            </a:r>
            <a:endParaRPr lang="en-US" sz="4800" b="1" dirty="0">
              <a:solidFill>
                <a:schemeClr val="bg1"/>
              </a:solidFill>
              <a:latin typeface="+mj-lt"/>
            </a:endParaRPr>
          </a:p>
        </p:txBody>
      </p:sp>
      <p:sp>
        <p:nvSpPr>
          <p:cNvPr id="14363" name="TextBox 14362"/>
          <p:cNvSpPr txBox="1"/>
          <p:nvPr/>
        </p:nvSpPr>
        <p:spPr>
          <a:xfrm>
            <a:off x="24374985" y="28117800"/>
            <a:ext cx="13496415" cy="2400633"/>
          </a:xfrm>
          <a:prstGeom prst="rect">
            <a:avLst/>
          </a:prstGeom>
          <a:noFill/>
        </p:spPr>
        <p:txBody>
          <a:bodyPr wrap="square" lIns="91412" tIns="45708" rIns="91412" bIns="45708" rtlCol="0">
            <a:spAutoFit/>
          </a:bodyPr>
          <a:lstStyle/>
          <a:p>
            <a:pPr algn="just"/>
            <a:r>
              <a:rPr lang="en-US" sz="3000" dirty="0" smtClean="0">
                <a:latin typeface="Calibri"/>
                <a:cs typeface="Calibri"/>
              </a:rPr>
              <a:t>The Spartan computational trends and NMR trends match in that they both show evidence the ligand exchange of 4-MeIm with the coordinated Py and 2-MeIm ligands is favoured. Though, since the computational calculations are only theoretical, the NMR data is not reliable, and more biological factors were not factored, further studies must be conducted.</a:t>
            </a:r>
            <a:endParaRPr lang="en-US" sz="3000" dirty="0">
              <a:latin typeface="Calibri"/>
              <a:cs typeface="Calibri"/>
            </a:endParaRPr>
          </a:p>
        </p:txBody>
      </p:sp>
      <p:sp>
        <p:nvSpPr>
          <p:cNvPr id="4" name="TextBox 3"/>
          <p:cNvSpPr txBox="1"/>
          <p:nvPr/>
        </p:nvSpPr>
        <p:spPr>
          <a:xfrm>
            <a:off x="617087" y="5867400"/>
            <a:ext cx="9622475" cy="5893897"/>
          </a:xfrm>
          <a:prstGeom prst="rect">
            <a:avLst/>
          </a:prstGeom>
          <a:noFill/>
        </p:spPr>
        <p:txBody>
          <a:bodyPr wrap="square" lIns="91412" tIns="45708" rIns="91412" bIns="45708" rtlCol="0">
            <a:spAutoFit/>
          </a:bodyPr>
          <a:lstStyle/>
          <a:p>
            <a:pPr algn="just"/>
            <a:r>
              <a:rPr lang="en-US" sz="2800" dirty="0" smtClean="0">
                <a:latin typeface="Calibri"/>
                <a:cs typeface="Calibri"/>
              </a:rPr>
              <a:t>Zinc finger proteins are constituted by a peptide chain with two closely spaced cysteines and two closely separated histidine 12 amino acids later. The zinc ion then coordinates to the four said amino acids, allowing for its unique folding.</a:t>
            </a:r>
            <a:r>
              <a:rPr lang="en-US" sz="2800" baseline="30000" dirty="0">
                <a:latin typeface="Calibri"/>
                <a:cs typeface="Calibri"/>
              </a:rPr>
              <a:t>2</a:t>
            </a:r>
            <a:r>
              <a:rPr lang="en-US" sz="2800" dirty="0" smtClean="0">
                <a:latin typeface="Calibri"/>
                <a:cs typeface="Calibri"/>
              </a:rPr>
              <a:t> Zinc finger proteins are involved with DNA recognition in transcription, of which there are an enormous number of roles they can play throughout the body.</a:t>
            </a:r>
            <a:r>
              <a:rPr lang="en-US" sz="2800" baseline="30000" dirty="0" smtClean="0">
                <a:latin typeface="Calibri"/>
                <a:cs typeface="Calibri"/>
              </a:rPr>
              <a:t>3-4</a:t>
            </a:r>
            <a:r>
              <a:rPr lang="en-US" sz="2800" dirty="0" smtClean="0">
                <a:latin typeface="Calibri"/>
                <a:cs typeface="Calibri"/>
              </a:rPr>
              <a:t> Due to vastly diverse amount of zinc fingers with different functions and structures in biological systems, </a:t>
            </a:r>
            <a:r>
              <a:rPr lang="en-US" sz="2800" dirty="0" smtClean="0">
                <a:latin typeface="Calibri"/>
                <a:cs typeface="Calibri"/>
              </a:rPr>
              <a:t>zinc </a:t>
            </a:r>
            <a:r>
              <a:rPr lang="en-US" sz="2800" dirty="0" smtClean="0">
                <a:latin typeface="Calibri"/>
                <a:cs typeface="Calibri"/>
              </a:rPr>
              <a:t>finger protein inhibitors have been developed. These inhibitors can be developed to disrupt the DNA replication induced by an undesired, functionally specific zinc finger without affecting other zinc fingers throughout the body that are necessary for vital biological processes.</a:t>
            </a:r>
            <a:r>
              <a:rPr lang="en-US" sz="2800" baseline="30000" dirty="0" smtClean="0">
                <a:latin typeface="Calibri"/>
                <a:cs typeface="Calibri"/>
              </a:rPr>
              <a:t>5</a:t>
            </a:r>
          </a:p>
        </p:txBody>
      </p:sp>
      <p:sp>
        <p:nvSpPr>
          <p:cNvPr id="47" name="Rectangle 46"/>
          <p:cNvSpPr/>
          <p:nvPr/>
        </p:nvSpPr>
        <p:spPr>
          <a:xfrm>
            <a:off x="10439400" y="5000730"/>
            <a:ext cx="13624560" cy="19383270"/>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48" name="TextBox 47"/>
          <p:cNvSpPr txBox="1"/>
          <p:nvPr/>
        </p:nvSpPr>
        <p:spPr>
          <a:xfrm>
            <a:off x="10439400" y="5000728"/>
            <a:ext cx="1362456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Synthesis and Analytical Design </a:t>
            </a:r>
            <a:endParaRPr lang="en-US" sz="4800" b="1" dirty="0">
              <a:solidFill>
                <a:schemeClr val="bg1"/>
              </a:solidFill>
              <a:latin typeface="+mj-lt"/>
            </a:endParaRPr>
          </a:p>
        </p:txBody>
      </p:sp>
      <p:sp>
        <p:nvSpPr>
          <p:cNvPr id="28" name="Rectangle 27"/>
          <p:cNvSpPr/>
          <p:nvPr/>
        </p:nvSpPr>
        <p:spPr>
          <a:xfrm>
            <a:off x="609600" y="28986540"/>
            <a:ext cx="9593713" cy="1477328"/>
          </a:xfrm>
          <a:prstGeom prst="rect">
            <a:avLst/>
          </a:prstGeom>
        </p:spPr>
        <p:txBody>
          <a:bodyPr wrap="square">
            <a:spAutoFit/>
          </a:bodyPr>
          <a:lstStyle/>
          <a:p>
            <a:pPr lvl="0" algn="ctr"/>
            <a:r>
              <a:rPr lang="en-US" sz="3000" dirty="0" smtClean="0">
                <a:solidFill>
                  <a:prstClr val="black"/>
                </a:solidFill>
                <a:latin typeface="Calibri"/>
              </a:rPr>
              <a:t>I </a:t>
            </a:r>
            <a:r>
              <a:rPr lang="en-US" sz="3000" dirty="0">
                <a:solidFill>
                  <a:prstClr val="black"/>
                </a:solidFill>
                <a:latin typeface="Calibri"/>
              </a:rPr>
              <a:t>would like to thank the UNH Department of Chemistry</a:t>
            </a:r>
            <a:r>
              <a:rPr lang="en-US" sz="3000" dirty="0" smtClean="0">
                <a:solidFill>
                  <a:prstClr val="black"/>
                </a:solidFill>
                <a:latin typeface="Calibri"/>
              </a:rPr>
              <a:t>, Pat Wilkinson, Luke Fulton, Zane Relethford, the Boudreau Group, the Caputo Group, and </a:t>
            </a:r>
            <a:r>
              <a:rPr lang="en-US" sz="3000" dirty="0">
                <a:solidFill>
                  <a:prstClr val="black"/>
                </a:solidFill>
                <a:latin typeface="Calibri"/>
              </a:rPr>
              <a:t>my Father.  </a:t>
            </a:r>
          </a:p>
        </p:txBody>
      </p:sp>
      <p:sp>
        <p:nvSpPr>
          <p:cNvPr id="14341" name="Rectangle 14340"/>
          <p:cNvSpPr/>
          <p:nvPr/>
        </p:nvSpPr>
        <p:spPr>
          <a:xfrm>
            <a:off x="10439400" y="25603200"/>
            <a:ext cx="13624560" cy="4785926"/>
          </a:xfrm>
          <a:prstGeom prst="rect">
            <a:avLst/>
          </a:prstGeom>
        </p:spPr>
        <p:txBody>
          <a:bodyPr wrap="square">
            <a:spAutoFit/>
          </a:bodyPr>
          <a:lstStyle/>
          <a:p>
            <a:pPr marL="914400" lvl="0" indent="-914400">
              <a:spcBef>
                <a:spcPts val="600"/>
              </a:spcBef>
              <a:buFontTx/>
              <a:buAutoNum type="arabicPeriod"/>
              <a:defRPr/>
            </a:pPr>
            <a:r>
              <a:rPr lang="en-US" sz="2000" dirty="0" smtClean="0"/>
              <a:t>Meade, T. J.; Manus, L. M.; Holbrook, R. J.; Atesin, T. A.; Heffern, M.C.; Harney, A. S.; Eckermann, A. L. </a:t>
            </a:r>
            <a:r>
              <a:rPr lang="en-US" sz="2000" i="1" dirty="0" smtClean="0"/>
              <a:t>Inorg. Chem. </a:t>
            </a:r>
            <a:r>
              <a:rPr lang="en-US" sz="2000" b="1" dirty="0" smtClean="0"/>
              <a:t>2013</a:t>
            </a:r>
            <a:r>
              <a:rPr lang="en-US" sz="2000" dirty="0" smtClean="0"/>
              <a:t>, </a:t>
            </a:r>
            <a:r>
              <a:rPr lang="en-US" sz="2000" i="1" dirty="0" smtClean="0"/>
              <a:t>52(2)</a:t>
            </a:r>
            <a:r>
              <a:rPr lang="en-US" sz="2000" dirty="0" smtClean="0"/>
              <a:t>, 1069-1076.</a:t>
            </a:r>
          </a:p>
          <a:p>
            <a:pPr marL="914400" lvl="0" indent="-914400">
              <a:spcBef>
                <a:spcPts val="600"/>
              </a:spcBef>
              <a:buFontTx/>
              <a:buAutoNum type="arabicPeriod"/>
              <a:defRPr/>
            </a:pPr>
            <a:r>
              <a:rPr lang="en-US" sz="2000" dirty="0" smtClean="0"/>
              <a:t>Campbell, M. K.; Farrell, S. O. </a:t>
            </a:r>
            <a:r>
              <a:rPr lang="en-US" sz="2000" i="1" dirty="0" smtClean="0"/>
              <a:t>Biochemistry, 7</a:t>
            </a:r>
            <a:r>
              <a:rPr lang="en-US" sz="2000" i="1" baseline="30000" dirty="0" smtClean="0"/>
              <a:t>th</a:t>
            </a:r>
            <a:r>
              <a:rPr lang="en-US" sz="2000" i="1" dirty="0" smtClean="0"/>
              <a:t> ed.</a:t>
            </a:r>
            <a:r>
              <a:rPr lang="en-US" sz="2000" dirty="0" smtClean="0"/>
              <a:t>; Brooks/Cole, Cengage Learning: Belmont, CA, </a:t>
            </a:r>
            <a:r>
              <a:rPr lang="en-US" sz="2000" b="1" dirty="0" smtClean="0"/>
              <a:t>2012</a:t>
            </a:r>
            <a:r>
              <a:rPr lang="en-US" sz="2000" dirty="0" smtClean="0"/>
              <a:t>.</a:t>
            </a:r>
          </a:p>
          <a:p>
            <a:pPr marL="914400" lvl="0" indent="-914400">
              <a:spcBef>
                <a:spcPts val="600"/>
              </a:spcBef>
              <a:buFontTx/>
              <a:buAutoNum type="arabicPeriod"/>
              <a:defRPr/>
            </a:pPr>
            <a:r>
              <a:rPr lang="en-US" sz="2000" dirty="0" smtClean="0"/>
              <a:t>Protein Data Bank. Molecule of the Month: Zinc Fingers. https://pdb101.rcsb.org/motm/87 (accessed Mar 29, 2017).</a:t>
            </a:r>
          </a:p>
          <a:p>
            <a:pPr marL="914400" lvl="0" indent="-914400">
              <a:spcBef>
                <a:spcPts val="600"/>
              </a:spcBef>
              <a:buFontTx/>
              <a:buAutoNum type="arabicPeriod"/>
              <a:defRPr/>
            </a:pPr>
            <a:r>
              <a:rPr lang="en-US" sz="2000" dirty="0" smtClean="0"/>
              <a:t>HUGO Gene Nomenclature Committee. Gene Family: Zinc Fingers. http://www.genenames.org/cgi-bin/genefamilies/set/26 (accessed Mar 29, 2017).</a:t>
            </a:r>
          </a:p>
          <a:p>
            <a:pPr marL="914400" lvl="0" indent="-914400">
              <a:spcBef>
                <a:spcPts val="600"/>
              </a:spcBef>
              <a:buFontTx/>
              <a:buAutoNum type="arabicPeriod"/>
              <a:defRPr/>
            </a:pPr>
            <a:r>
              <a:rPr lang="en-US" sz="2000" dirty="0" smtClean="0"/>
              <a:t>Turpin, J. A.; Schito, M. L.; Miller Jenkins, L. M.; Inman, J. K.; Appella, E. </a:t>
            </a:r>
            <a:r>
              <a:rPr lang="en-US" sz="2000" i="1" dirty="0" smtClean="0"/>
              <a:t>Advs. Pharma. </a:t>
            </a:r>
            <a:r>
              <a:rPr lang="en-US" sz="2000" b="1" dirty="0" smtClean="0"/>
              <a:t>2008</a:t>
            </a:r>
            <a:r>
              <a:rPr lang="en-US" sz="2000" dirty="0" smtClean="0"/>
              <a:t>, </a:t>
            </a:r>
            <a:r>
              <a:rPr lang="en-US" sz="2000" i="1" dirty="0" smtClean="0"/>
              <a:t>56</a:t>
            </a:r>
            <a:r>
              <a:rPr lang="en-US" sz="2000" dirty="0" smtClean="0"/>
              <a:t>, 229-256.</a:t>
            </a:r>
          </a:p>
          <a:p>
            <a:pPr marL="914400" lvl="0" indent="-914400">
              <a:spcBef>
                <a:spcPts val="600"/>
              </a:spcBef>
              <a:buFontTx/>
              <a:buAutoNum type="arabicPeriod"/>
              <a:defRPr/>
            </a:pPr>
            <a:r>
              <a:rPr lang="en-US" sz="2000" dirty="0" smtClean="0"/>
              <a:t>Meade, T. J.; Takeuchi, T.; Gray, H. B.; Simon, M.; Louie, A. Y. WO 9721431 A1, June 19, </a:t>
            </a:r>
            <a:r>
              <a:rPr lang="en-US" sz="2000" b="1" dirty="0" smtClean="0"/>
              <a:t>1997</a:t>
            </a:r>
            <a:r>
              <a:rPr lang="en-US" sz="2000" dirty="0" smtClean="0"/>
              <a:t>. </a:t>
            </a:r>
          </a:p>
          <a:p>
            <a:pPr marL="914400" lvl="0" indent="-914400">
              <a:spcBef>
                <a:spcPts val="600"/>
              </a:spcBef>
              <a:buFontTx/>
              <a:buAutoNum type="arabicPeriod"/>
              <a:defRPr/>
            </a:pPr>
            <a:r>
              <a:rPr lang="en-US" sz="2000" dirty="0" smtClean="0"/>
              <a:t>Lee, C. J.; Ansell, J. E. </a:t>
            </a:r>
            <a:r>
              <a:rPr lang="en-US" sz="2000" i="1" dirty="0" smtClean="0"/>
              <a:t>Br. J. Clin. Pharmacol. </a:t>
            </a:r>
            <a:r>
              <a:rPr lang="en-US" sz="2000" b="1" dirty="0" smtClean="0"/>
              <a:t>2011</a:t>
            </a:r>
            <a:r>
              <a:rPr lang="en-US" sz="2000" dirty="0" smtClean="0"/>
              <a:t>, </a:t>
            </a:r>
            <a:r>
              <a:rPr lang="en-US" sz="2000" i="1" dirty="0" smtClean="0"/>
              <a:t>72(4)</a:t>
            </a:r>
            <a:r>
              <a:rPr lang="en-US" sz="2000" dirty="0" smtClean="0"/>
              <a:t>, 581-592.</a:t>
            </a:r>
          </a:p>
          <a:p>
            <a:pPr marL="914400" lvl="0" indent="-914400">
              <a:spcBef>
                <a:spcPts val="600"/>
              </a:spcBef>
              <a:buFontTx/>
              <a:buAutoNum type="arabicPeriod"/>
              <a:defRPr/>
            </a:pPr>
            <a:r>
              <a:rPr lang="en-US" sz="2000" dirty="0" smtClean="0"/>
              <a:t>Meade, T. J.; Takeuchi, T.; Gray, H. B.; Simon, M.; Louie, A. Y. US 6008190 A, Dec. 28, </a:t>
            </a:r>
            <a:r>
              <a:rPr lang="en-US" sz="2000" b="1" dirty="0" smtClean="0"/>
              <a:t>1999</a:t>
            </a:r>
            <a:r>
              <a:rPr lang="en-US" sz="2000" dirty="0" smtClean="0"/>
              <a:t>.</a:t>
            </a:r>
          </a:p>
          <a:p>
            <a:pPr marL="914400" lvl="0" indent="-914400">
              <a:spcBef>
                <a:spcPts val="600"/>
              </a:spcBef>
              <a:buFontTx/>
              <a:buAutoNum type="arabicPeriod"/>
              <a:defRPr/>
            </a:pPr>
            <a:r>
              <a:rPr lang="en-US" sz="2000" dirty="0" smtClean="0"/>
              <a:t>Fujii, Y. </a:t>
            </a:r>
            <a:r>
              <a:rPr lang="en-US" sz="2000" i="1" dirty="0" smtClean="0"/>
              <a:t>Bull. Chem. Soc. Jpn. </a:t>
            </a:r>
            <a:r>
              <a:rPr lang="en-US" sz="2000" b="1" dirty="0" smtClean="0"/>
              <a:t>1972</a:t>
            </a:r>
            <a:r>
              <a:rPr lang="en-US" sz="2000" dirty="0" smtClean="0"/>
              <a:t>, </a:t>
            </a:r>
            <a:r>
              <a:rPr lang="en-US" sz="2000" i="1" dirty="0" smtClean="0"/>
              <a:t>45</a:t>
            </a:r>
            <a:r>
              <a:rPr lang="en-US" sz="2000" dirty="0" smtClean="0"/>
              <a:t>, 3084.</a:t>
            </a:r>
            <a:endParaRPr lang="en-US" sz="2000" dirty="0"/>
          </a:p>
          <a:p>
            <a:pPr marL="914400" lvl="0" indent="-914400">
              <a:spcBef>
                <a:spcPts val="600"/>
              </a:spcBef>
              <a:buFontTx/>
              <a:buAutoNum type="arabicPeriod"/>
              <a:defRPr/>
            </a:pPr>
            <a:endParaRPr lang="en-US" sz="2000" dirty="0"/>
          </a:p>
        </p:txBody>
      </p:sp>
      <p:sp>
        <p:nvSpPr>
          <p:cNvPr id="35" name="Rectangle 34"/>
          <p:cNvSpPr/>
          <p:nvPr/>
        </p:nvSpPr>
        <p:spPr>
          <a:xfrm>
            <a:off x="24307800" y="5000727"/>
            <a:ext cx="13624560" cy="22154565"/>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36" name="TextBox 35"/>
          <p:cNvSpPr txBox="1"/>
          <p:nvPr/>
        </p:nvSpPr>
        <p:spPr>
          <a:xfrm>
            <a:off x="24323040" y="5000727"/>
            <a:ext cx="1362456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Ligand Exchange Trends: VT-NMR and Computation</a:t>
            </a:r>
            <a:endParaRPr lang="en-US" sz="4800" b="1" dirty="0">
              <a:solidFill>
                <a:schemeClr val="bg1"/>
              </a:solidFill>
              <a:latin typeface="+mj-lt"/>
            </a:endParaRPr>
          </a:p>
        </p:txBody>
      </p:sp>
      <p:sp>
        <p:nvSpPr>
          <p:cNvPr id="37" name="Rectangle 36"/>
          <p:cNvSpPr/>
          <p:nvPr/>
        </p:nvSpPr>
        <p:spPr>
          <a:xfrm>
            <a:off x="10439400" y="24712095"/>
            <a:ext cx="13624560" cy="5821926"/>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38" name="TextBox 37"/>
          <p:cNvSpPr txBox="1"/>
          <p:nvPr/>
        </p:nvSpPr>
        <p:spPr>
          <a:xfrm>
            <a:off x="10454827" y="24712095"/>
            <a:ext cx="1362456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References</a:t>
            </a:r>
            <a:endParaRPr lang="en-US" sz="4800" b="1" dirty="0">
              <a:solidFill>
                <a:schemeClr val="bg1"/>
              </a:solidFill>
              <a:latin typeface="+mj-lt"/>
            </a:endParaRPr>
          </a:p>
        </p:txBody>
      </p:sp>
      <p:sp>
        <p:nvSpPr>
          <p:cNvPr id="39" name="Rectangle 38"/>
          <p:cNvSpPr/>
          <p:nvPr/>
        </p:nvSpPr>
        <p:spPr>
          <a:xfrm>
            <a:off x="24307800" y="27326563"/>
            <a:ext cx="13624560" cy="3207457"/>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40" name="TextBox 39"/>
          <p:cNvSpPr txBox="1"/>
          <p:nvPr/>
        </p:nvSpPr>
        <p:spPr>
          <a:xfrm>
            <a:off x="24323040" y="27355800"/>
            <a:ext cx="1362456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Conclusion</a:t>
            </a:r>
            <a:endParaRPr lang="en-US" sz="4800" b="1" dirty="0">
              <a:solidFill>
                <a:schemeClr val="bg1"/>
              </a:solidFill>
              <a:latin typeface="+mj-lt"/>
            </a:endParaRPr>
          </a:p>
        </p:txBody>
      </p:sp>
      <p:pic>
        <p:nvPicPr>
          <p:cNvPr id="5" name="Picture 4"/>
          <p:cNvPicPr>
            <a:picLocks noChangeAspect="1"/>
          </p:cNvPicPr>
          <p:nvPr/>
        </p:nvPicPr>
        <p:blipFill>
          <a:blip r:embed="rId4"/>
          <a:stretch>
            <a:fillRect/>
          </a:stretch>
        </p:blipFill>
        <p:spPr>
          <a:xfrm>
            <a:off x="2976858" y="11584071"/>
            <a:ext cx="4887504" cy="2360529"/>
          </a:xfrm>
          <a:prstGeom prst="rect">
            <a:avLst/>
          </a:prstGeom>
        </p:spPr>
      </p:pic>
      <p:sp>
        <p:nvSpPr>
          <p:cNvPr id="7" name="TextBox 6"/>
          <p:cNvSpPr txBox="1"/>
          <p:nvPr/>
        </p:nvSpPr>
        <p:spPr>
          <a:xfrm>
            <a:off x="10439400" y="5867400"/>
            <a:ext cx="13624560" cy="1015663"/>
          </a:xfrm>
          <a:prstGeom prst="rect">
            <a:avLst/>
          </a:prstGeom>
          <a:noFill/>
        </p:spPr>
        <p:txBody>
          <a:bodyPr wrap="square" rtlCol="0">
            <a:spAutoFit/>
          </a:bodyPr>
          <a:lstStyle/>
          <a:p>
            <a:r>
              <a:rPr lang="en-US" sz="3000" dirty="0" smtClean="0">
                <a:latin typeface="+mn-lt"/>
              </a:rPr>
              <a:t>Six [Co(acacen)L</a:t>
            </a:r>
            <a:r>
              <a:rPr lang="en-US" sz="3000" baseline="-25000" dirty="0" smtClean="0">
                <a:latin typeface="+mn-lt"/>
              </a:rPr>
              <a:t>2</a:t>
            </a:r>
            <a:r>
              <a:rPr lang="en-US" sz="3000" dirty="0" smtClean="0">
                <a:latin typeface="+mn-lt"/>
              </a:rPr>
              <a:t>]</a:t>
            </a:r>
            <a:r>
              <a:rPr lang="en-US" sz="3000" baseline="30000" dirty="0" smtClean="0">
                <a:latin typeface="+mn-lt"/>
              </a:rPr>
              <a:t>+</a:t>
            </a:r>
            <a:r>
              <a:rPr lang="en-US" sz="3000" dirty="0" smtClean="0">
                <a:latin typeface="+mn-lt"/>
              </a:rPr>
              <a:t> complexes were synthesized for further analysis of their expected axial ligand exchange properties:</a:t>
            </a:r>
            <a:endParaRPr lang="en-US" sz="3000" dirty="0">
              <a:latin typeface="+mn-lt"/>
            </a:endParaRPr>
          </a:p>
        </p:txBody>
      </p:sp>
      <p:pic>
        <p:nvPicPr>
          <p:cNvPr id="15" name="Picture 14"/>
          <p:cNvPicPr>
            <a:picLocks noChangeAspect="1"/>
          </p:cNvPicPr>
          <p:nvPr/>
        </p:nvPicPr>
        <p:blipFill>
          <a:blip r:embed="rId5"/>
          <a:stretch>
            <a:fillRect/>
          </a:stretch>
        </p:blipFill>
        <p:spPr>
          <a:xfrm>
            <a:off x="11347211" y="7050137"/>
            <a:ext cx="11808934" cy="4449480"/>
          </a:xfrm>
          <a:prstGeom prst="rect">
            <a:avLst/>
          </a:prstGeom>
        </p:spPr>
      </p:pic>
      <p:sp>
        <p:nvSpPr>
          <p:cNvPr id="2" name="TextBox 1"/>
          <p:cNvSpPr txBox="1"/>
          <p:nvPr/>
        </p:nvSpPr>
        <p:spPr>
          <a:xfrm>
            <a:off x="636701" y="15240000"/>
            <a:ext cx="9605917" cy="4893647"/>
          </a:xfrm>
          <a:prstGeom prst="rect">
            <a:avLst/>
          </a:prstGeom>
          <a:noFill/>
        </p:spPr>
        <p:txBody>
          <a:bodyPr wrap="square" rtlCol="0">
            <a:spAutoFit/>
          </a:bodyPr>
          <a:lstStyle/>
          <a:p>
            <a:r>
              <a:rPr lang="en-US" sz="3000" b="1" dirty="0" smtClean="0">
                <a:latin typeface="+mn-lt"/>
              </a:rPr>
              <a:t>Cobalt-Schiff Base Compounds</a:t>
            </a:r>
          </a:p>
          <a:p>
            <a:r>
              <a:rPr lang="en-US" sz="2800" dirty="0" smtClean="0">
                <a:latin typeface="+mn-lt"/>
              </a:rPr>
              <a:t>Cobalt-Schiff base compounds are a Co(II) or Co(III) coordinated to a tetradentate Schiff base, preferably containing two oxygen and two nitrogen atoms as coordinating atoms, and two specific axial ligands. These compounds are known to inhibit the enzyme thrombin.</a:t>
            </a:r>
            <a:r>
              <a:rPr lang="en-US" sz="2800" baseline="30000" dirty="0" smtClean="0">
                <a:latin typeface="+mn-lt"/>
              </a:rPr>
              <a:t>6</a:t>
            </a:r>
            <a:r>
              <a:rPr lang="en-US" sz="2800" dirty="0" smtClean="0">
                <a:latin typeface="+mn-lt"/>
              </a:rPr>
              <a:t> A primary function of thrombin is as a coagulant and anticoagulant, though when one’s thrombin acts as an anticoagulant more than a coagulant, medical practices seek to inhibit the body’s thrombin production.</a:t>
            </a:r>
            <a:r>
              <a:rPr lang="en-US" sz="2800" baseline="30000" dirty="0" smtClean="0">
                <a:latin typeface="+mn-lt"/>
              </a:rPr>
              <a:t>7</a:t>
            </a:r>
            <a:r>
              <a:rPr lang="en-US" sz="2800" dirty="0" smtClean="0">
                <a:latin typeface="+mn-lt"/>
              </a:rPr>
              <a:t> Previously done research showed that the tetradentate acacen ligand was successful as a Schiff base for the inhibition of thrombin.</a:t>
            </a:r>
            <a:r>
              <a:rPr lang="en-US" sz="2800" baseline="30000" dirty="0">
                <a:latin typeface="+mn-lt"/>
              </a:rPr>
              <a:t>8</a:t>
            </a:r>
            <a:endParaRPr lang="en-US" sz="2800" dirty="0">
              <a:latin typeface="+mn-lt"/>
            </a:endParaRPr>
          </a:p>
        </p:txBody>
      </p:sp>
      <p:sp>
        <p:nvSpPr>
          <p:cNvPr id="8" name="TextBox 7"/>
          <p:cNvSpPr txBox="1"/>
          <p:nvPr/>
        </p:nvSpPr>
        <p:spPr>
          <a:xfrm>
            <a:off x="609600" y="14097000"/>
            <a:ext cx="9640122" cy="1077218"/>
          </a:xfrm>
          <a:prstGeom prst="rect">
            <a:avLst/>
          </a:prstGeom>
          <a:noFill/>
        </p:spPr>
        <p:txBody>
          <a:bodyPr wrap="square" rtlCol="0">
            <a:spAutoFit/>
          </a:bodyPr>
          <a:lstStyle/>
          <a:p>
            <a:r>
              <a:rPr lang="en-US" sz="2400" dirty="0" smtClean="0">
                <a:latin typeface="+mn-lt"/>
              </a:rPr>
              <a:t>Figure 1. How the zinc ion fits into the peptide chain.</a:t>
            </a:r>
          </a:p>
          <a:p>
            <a:r>
              <a:rPr lang="en-US" sz="2000" dirty="0" smtClean="0">
                <a:latin typeface="+mn-lt"/>
              </a:rPr>
              <a:t>Source: Hatayama  et. </a:t>
            </a:r>
            <a:r>
              <a:rPr lang="en-US" sz="2000" dirty="0">
                <a:latin typeface="+mn-lt"/>
              </a:rPr>
              <a:t>al</a:t>
            </a:r>
            <a:r>
              <a:rPr lang="en-US" sz="2000" dirty="0" smtClean="0">
                <a:latin typeface="+mn-lt"/>
              </a:rPr>
              <a:t>. </a:t>
            </a:r>
            <a:r>
              <a:rPr lang="en-US" sz="2000" b="1" dirty="0" smtClean="0">
                <a:latin typeface="+mn-lt"/>
              </a:rPr>
              <a:t>2008</a:t>
            </a:r>
            <a:r>
              <a:rPr lang="en-US" sz="2000" dirty="0" smtClean="0">
                <a:latin typeface="+mn-lt"/>
              </a:rPr>
              <a:t>. </a:t>
            </a:r>
            <a:r>
              <a:rPr lang="en-US" sz="2000" dirty="0">
                <a:latin typeface="+mn-lt"/>
              </a:rPr>
              <a:t>http://</a:t>
            </a:r>
            <a:r>
              <a:rPr lang="en-US" sz="2000" dirty="0" smtClean="0">
                <a:latin typeface="+mn-lt"/>
              </a:rPr>
              <a:t>www.med.nagasaki-u.ac.jp/phrmch1/lcn/interspersed_NLS.htm (accessed Apr 30, 2017). </a:t>
            </a:r>
            <a:endParaRPr lang="en-US" sz="2000" dirty="0">
              <a:latin typeface="+mn-lt"/>
            </a:endParaRPr>
          </a:p>
        </p:txBody>
      </p:sp>
      <p:sp>
        <p:nvSpPr>
          <p:cNvPr id="14" name="TextBox 13"/>
          <p:cNvSpPr txBox="1"/>
          <p:nvPr/>
        </p:nvSpPr>
        <p:spPr>
          <a:xfrm>
            <a:off x="646363" y="20040600"/>
            <a:ext cx="9563922" cy="3600986"/>
          </a:xfrm>
          <a:prstGeom prst="rect">
            <a:avLst/>
          </a:prstGeom>
          <a:noFill/>
        </p:spPr>
        <p:txBody>
          <a:bodyPr wrap="square" rtlCol="0">
            <a:spAutoFit/>
          </a:bodyPr>
          <a:lstStyle/>
          <a:p>
            <a:r>
              <a:rPr lang="en-US" sz="3000" b="1" dirty="0" smtClean="0">
                <a:latin typeface="+mn-lt"/>
              </a:rPr>
              <a:t>Biological Conditions and Histidine Binding</a:t>
            </a:r>
          </a:p>
          <a:p>
            <a:r>
              <a:rPr lang="en-US" sz="2800" dirty="0" smtClean="0">
                <a:latin typeface="+mn-lt"/>
              </a:rPr>
              <a:t>Simulation of biological conditions throughout the experimental determination of the usefulness of a potential zinc finger inhibitor is vital. Due to human body temperatures being at 37</a:t>
            </a:r>
            <a:r>
              <a:rPr lang="en-US" sz="2800" baseline="30000" dirty="0" smtClean="0">
                <a:latin typeface="+mn-lt"/>
              </a:rPr>
              <a:t>o</a:t>
            </a:r>
            <a:r>
              <a:rPr lang="en-US" sz="2800" dirty="0" smtClean="0">
                <a:latin typeface="+mn-lt"/>
              </a:rPr>
              <a:t>C, experiments must </a:t>
            </a:r>
            <a:r>
              <a:rPr lang="en-US" sz="2800" dirty="0" smtClean="0">
                <a:latin typeface="+mn-lt"/>
              </a:rPr>
              <a:t>accommodate </a:t>
            </a:r>
            <a:r>
              <a:rPr lang="en-US" sz="2800" dirty="0" smtClean="0">
                <a:latin typeface="+mn-lt"/>
              </a:rPr>
              <a:t>to this condition. Also, due to the binding of the inhibitor to imidazole side chain of </a:t>
            </a:r>
            <a:r>
              <a:rPr lang="en-US" sz="2800" dirty="0" smtClean="0">
                <a:latin typeface="+mn-lt"/>
              </a:rPr>
              <a:t>histidine, </a:t>
            </a:r>
            <a:r>
              <a:rPr lang="en-US" sz="2800" dirty="0" smtClean="0">
                <a:latin typeface="+mn-lt"/>
              </a:rPr>
              <a:t>4-methylimidazole (4-MeIm) was used to mock the binding of the potential cobalt Schiff derivative to histidine.</a:t>
            </a:r>
            <a:r>
              <a:rPr lang="en-US" sz="2800" baseline="30000" dirty="0" smtClean="0">
                <a:latin typeface="+mn-lt"/>
              </a:rPr>
              <a:t>9</a:t>
            </a:r>
            <a:endParaRPr lang="en-US" sz="2800" dirty="0">
              <a:latin typeface="+mn-lt"/>
            </a:endParaRPr>
          </a:p>
        </p:txBody>
      </p:sp>
      <p:sp>
        <p:nvSpPr>
          <p:cNvPr id="18" name="TextBox 17"/>
          <p:cNvSpPr txBox="1"/>
          <p:nvPr/>
        </p:nvSpPr>
        <p:spPr>
          <a:xfrm>
            <a:off x="617087" y="27010835"/>
            <a:ext cx="9622475" cy="830997"/>
          </a:xfrm>
          <a:prstGeom prst="rect">
            <a:avLst/>
          </a:prstGeom>
          <a:noFill/>
        </p:spPr>
        <p:txBody>
          <a:bodyPr wrap="square" rtlCol="0">
            <a:spAutoFit/>
          </a:bodyPr>
          <a:lstStyle/>
          <a:p>
            <a:r>
              <a:rPr lang="en-US" sz="2400" dirty="0" smtClean="0">
                <a:latin typeface="+mn-lt"/>
              </a:rPr>
              <a:t>Scheme 1. The axial ligand exchange of the Cobalt Schiff base used in this experiment with 4-methylimidazole (</a:t>
            </a:r>
            <a:r>
              <a:rPr lang="en-US" sz="2400" b="1" dirty="0" smtClean="0">
                <a:latin typeface="+mn-lt"/>
              </a:rPr>
              <a:t>Figure 2</a:t>
            </a:r>
            <a:r>
              <a:rPr lang="en-US" sz="2400" dirty="0" smtClean="0">
                <a:latin typeface="+mn-lt"/>
              </a:rPr>
              <a:t>).</a:t>
            </a:r>
            <a:endParaRPr lang="en-US" sz="2400" dirty="0">
              <a:latin typeface="+mn-lt"/>
            </a:endParaRPr>
          </a:p>
        </p:txBody>
      </p:sp>
      <p:pic>
        <p:nvPicPr>
          <p:cNvPr id="19" name="Picture 18"/>
          <p:cNvPicPr>
            <a:picLocks noChangeAspect="1"/>
          </p:cNvPicPr>
          <p:nvPr/>
        </p:nvPicPr>
        <p:blipFill>
          <a:blip r:embed="rId6"/>
          <a:stretch>
            <a:fillRect/>
          </a:stretch>
        </p:blipFill>
        <p:spPr>
          <a:xfrm>
            <a:off x="1345545" y="23687362"/>
            <a:ext cx="8165558" cy="3267921"/>
          </a:xfrm>
          <a:prstGeom prst="rect">
            <a:avLst/>
          </a:prstGeom>
        </p:spPr>
      </p:pic>
      <p:sp>
        <p:nvSpPr>
          <p:cNvPr id="10" name="TextBox 9"/>
          <p:cNvSpPr txBox="1"/>
          <p:nvPr/>
        </p:nvSpPr>
        <p:spPr>
          <a:xfrm>
            <a:off x="10439400" y="11658600"/>
            <a:ext cx="13624559" cy="1200329"/>
          </a:xfrm>
          <a:prstGeom prst="rect">
            <a:avLst/>
          </a:prstGeom>
          <a:noFill/>
        </p:spPr>
        <p:txBody>
          <a:bodyPr wrap="square" rtlCol="0">
            <a:spAutoFit/>
          </a:bodyPr>
          <a:lstStyle/>
          <a:p>
            <a:r>
              <a:rPr lang="en-US" sz="2400" dirty="0" smtClean="0">
                <a:latin typeface="+mn-lt"/>
              </a:rPr>
              <a:t>Scheme 2. The general synthetic scheme for the isolation of the potential zinc finger protein inhibitors, where X is Br for all ligand complexes except L = NH</a:t>
            </a:r>
            <a:r>
              <a:rPr lang="en-US" sz="2400" baseline="-25000" dirty="0" smtClean="0">
                <a:latin typeface="+mn-lt"/>
              </a:rPr>
              <a:t>3</a:t>
            </a:r>
            <a:r>
              <a:rPr lang="en-US" sz="2400" dirty="0">
                <a:latin typeface="+mn-lt"/>
              </a:rPr>
              <a:t> </a:t>
            </a:r>
            <a:r>
              <a:rPr lang="en-US" sz="2400" dirty="0" smtClean="0">
                <a:latin typeface="+mn-lt"/>
              </a:rPr>
              <a:t>where X</a:t>
            </a:r>
            <a:r>
              <a:rPr lang="en-US" sz="2400" dirty="0">
                <a:latin typeface="+mn-lt"/>
              </a:rPr>
              <a:t> </a:t>
            </a:r>
            <a:r>
              <a:rPr lang="en-US" sz="2400" dirty="0" smtClean="0">
                <a:latin typeface="+mn-lt"/>
              </a:rPr>
              <a:t>is Cl, and L is the various axial ligands used in the synthesis (</a:t>
            </a:r>
            <a:r>
              <a:rPr lang="en-US" sz="2400" b="1" dirty="0" smtClean="0">
                <a:latin typeface="+mn-lt"/>
              </a:rPr>
              <a:t>Figure 2</a:t>
            </a:r>
            <a:r>
              <a:rPr lang="en-US" sz="2400" dirty="0" smtClean="0">
                <a:latin typeface="+mn-lt"/>
              </a:rPr>
              <a:t>).</a:t>
            </a:r>
            <a:endParaRPr lang="en-US" sz="2400" dirty="0">
              <a:latin typeface="+mn-lt"/>
            </a:endParaRPr>
          </a:p>
        </p:txBody>
      </p:sp>
      <p:sp>
        <p:nvSpPr>
          <p:cNvPr id="17" name="TextBox 16"/>
          <p:cNvSpPr txBox="1"/>
          <p:nvPr/>
        </p:nvSpPr>
        <p:spPr>
          <a:xfrm>
            <a:off x="10439401" y="19507200"/>
            <a:ext cx="13624558" cy="830997"/>
          </a:xfrm>
          <a:prstGeom prst="rect">
            <a:avLst/>
          </a:prstGeom>
          <a:noFill/>
        </p:spPr>
        <p:txBody>
          <a:bodyPr wrap="square" rtlCol="0">
            <a:spAutoFit/>
          </a:bodyPr>
          <a:lstStyle/>
          <a:p>
            <a:r>
              <a:rPr lang="en-US" sz="2400" dirty="0" smtClean="0">
                <a:latin typeface="+mn-lt"/>
              </a:rPr>
              <a:t>Figure 2. The six ligands used for the synthesis of the Cobalt Schiff Base complexes with their abbreviations. The respective yields for each reaction are listed below the name of each ligand.</a:t>
            </a:r>
            <a:endParaRPr lang="en-US" sz="2400" dirty="0">
              <a:latin typeface="+mn-lt"/>
            </a:endParaRPr>
          </a:p>
        </p:txBody>
      </p:sp>
      <p:sp>
        <p:nvSpPr>
          <p:cNvPr id="12" name="TextBox 11"/>
          <p:cNvSpPr txBox="1"/>
          <p:nvPr/>
        </p:nvSpPr>
        <p:spPr>
          <a:xfrm>
            <a:off x="24307800" y="5791200"/>
            <a:ext cx="8294048" cy="5724644"/>
          </a:xfrm>
          <a:prstGeom prst="rect">
            <a:avLst/>
          </a:prstGeom>
          <a:noFill/>
        </p:spPr>
        <p:txBody>
          <a:bodyPr wrap="square" rtlCol="0">
            <a:spAutoFit/>
          </a:bodyPr>
          <a:lstStyle/>
          <a:p>
            <a:r>
              <a:rPr lang="en-US" sz="3000" b="1" dirty="0" smtClean="0">
                <a:latin typeface="+mn-lt"/>
              </a:rPr>
              <a:t>Computational Prediction of Exchange Trends</a:t>
            </a:r>
          </a:p>
          <a:p>
            <a:r>
              <a:rPr lang="en-US" sz="2800" dirty="0" smtClean="0">
                <a:latin typeface="+mn-lt"/>
              </a:rPr>
              <a:t>The ligand exchange energy difference of different ligands used on the Cobalt Schiff base complex in the presence of 4-MeIm was calculated using the Spartan computational package. It was theoretically found that all complexes [Co(acacen)L</a:t>
            </a:r>
            <a:r>
              <a:rPr lang="en-US" sz="2800" baseline="-25000" dirty="0" smtClean="0">
                <a:latin typeface="+mn-lt"/>
              </a:rPr>
              <a:t>2</a:t>
            </a:r>
            <a:r>
              <a:rPr lang="en-US" sz="2800" dirty="0" smtClean="0">
                <a:latin typeface="+mn-lt"/>
              </a:rPr>
              <a:t>]</a:t>
            </a:r>
            <a:r>
              <a:rPr lang="en-US" sz="2800" baseline="30000" dirty="0" smtClean="0">
                <a:latin typeface="+mn-lt"/>
              </a:rPr>
              <a:t>+</a:t>
            </a:r>
            <a:r>
              <a:rPr lang="en-US" sz="2800" dirty="0" smtClean="0">
                <a:latin typeface="+mn-lt"/>
              </a:rPr>
              <a:t> favourably exchange their axial ligands with free 4-MeIm, including the complex [Co(acacen)(OH</a:t>
            </a:r>
            <a:r>
              <a:rPr lang="en-US" sz="2800" baseline="-25000" dirty="0" smtClean="0">
                <a:latin typeface="+mn-lt"/>
              </a:rPr>
              <a:t>2</a:t>
            </a:r>
            <a:r>
              <a:rPr lang="en-US" sz="2800" dirty="0" smtClean="0">
                <a:latin typeface="+mn-lt"/>
              </a:rPr>
              <a:t>)</a:t>
            </a:r>
            <a:r>
              <a:rPr lang="en-US" sz="2800" baseline="-25000" dirty="0" smtClean="0">
                <a:latin typeface="+mn-lt"/>
              </a:rPr>
              <a:t>2</a:t>
            </a:r>
            <a:r>
              <a:rPr lang="en-US" sz="2800" dirty="0" smtClean="0">
                <a:latin typeface="+mn-lt"/>
              </a:rPr>
              <a:t>]</a:t>
            </a:r>
            <a:r>
              <a:rPr lang="en-US" sz="2800" baseline="30000" dirty="0" smtClean="0">
                <a:latin typeface="+mn-lt"/>
              </a:rPr>
              <a:t>+</a:t>
            </a:r>
            <a:r>
              <a:rPr lang="en-US" sz="2800" dirty="0" smtClean="0">
                <a:latin typeface="+mn-lt"/>
              </a:rPr>
              <a:t>. The favourability of [Co(acacen)(OH</a:t>
            </a:r>
            <a:r>
              <a:rPr lang="en-US" sz="2800" baseline="-25000" dirty="0" smtClean="0">
                <a:latin typeface="+mn-lt"/>
              </a:rPr>
              <a:t>2</a:t>
            </a:r>
            <a:r>
              <a:rPr lang="en-US" sz="2800" dirty="0" smtClean="0">
                <a:latin typeface="+mn-lt"/>
              </a:rPr>
              <a:t>)</a:t>
            </a:r>
            <a:r>
              <a:rPr lang="en-US" sz="2800" baseline="-25000" dirty="0" smtClean="0">
                <a:latin typeface="+mn-lt"/>
              </a:rPr>
              <a:t>2</a:t>
            </a:r>
            <a:r>
              <a:rPr lang="en-US" sz="2800" dirty="0" smtClean="0">
                <a:latin typeface="+mn-lt"/>
              </a:rPr>
              <a:t>]</a:t>
            </a:r>
            <a:r>
              <a:rPr lang="en-US" sz="2800" baseline="30000" dirty="0" smtClean="0">
                <a:latin typeface="+mn-lt"/>
              </a:rPr>
              <a:t>+</a:t>
            </a:r>
            <a:r>
              <a:rPr lang="en-US" sz="2800" dirty="0" smtClean="0">
                <a:latin typeface="+mn-lt"/>
              </a:rPr>
              <a:t> exchanging axial ligands with 4-MeIm shows that even if water exchanges with one of the [Co(acacen)L</a:t>
            </a:r>
            <a:r>
              <a:rPr lang="en-US" sz="2800" baseline="-25000" dirty="0" smtClean="0">
                <a:latin typeface="+mn-lt"/>
              </a:rPr>
              <a:t>2</a:t>
            </a:r>
            <a:r>
              <a:rPr lang="en-US" sz="2800" dirty="0" smtClean="0">
                <a:latin typeface="+mn-lt"/>
              </a:rPr>
              <a:t>]</a:t>
            </a:r>
            <a:r>
              <a:rPr lang="en-US" sz="2800" baseline="30000" dirty="0" smtClean="0">
                <a:latin typeface="+mn-lt"/>
              </a:rPr>
              <a:t>+</a:t>
            </a:r>
            <a:r>
              <a:rPr lang="en-US" sz="2800" dirty="0" smtClean="0">
                <a:latin typeface="+mn-lt"/>
              </a:rPr>
              <a:t> complexes in the body, the formation of [Co(acacen)(4-MeIm)</a:t>
            </a:r>
            <a:r>
              <a:rPr lang="en-US" sz="2800" baseline="-25000" dirty="0" smtClean="0">
                <a:latin typeface="+mn-lt"/>
              </a:rPr>
              <a:t>2</a:t>
            </a:r>
            <a:r>
              <a:rPr lang="en-US" sz="2800" dirty="0" smtClean="0">
                <a:latin typeface="+mn-lt"/>
              </a:rPr>
              <a:t>]</a:t>
            </a:r>
            <a:r>
              <a:rPr lang="en-US" sz="2800" baseline="30000" dirty="0" smtClean="0">
                <a:latin typeface="+mn-lt"/>
              </a:rPr>
              <a:t>+</a:t>
            </a:r>
            <a:r>
              <a:rPr lang="en-US" sz="2800" dirty="0" smtClean="0">
                <a:latin typeface="+mn-lt"/>
              </a:rPr>
              <a:t> is still likely to occur.</a:t>
            </a:r>
            <a:endParaRPr lang="en-US" sz="2800" dirty="0">
              <a:latin typeface="+mn-lt"/>
            </a:endParaRPr>
          </a:p>
        </p:txBody>
      </p:sp>
      <p:pic>
        <p:nvPicPr>
          <p:cNvPr id="23" name="Picture 22"/>
          <p:cNvPicPr>
            <a:picLocks noChangeAspect="1"/>
          </p:cNvPicPr>
          <p:nvPr/>
        </p:nvPicPr>
        <p:blipFill>
          <a:blip r:embed="rId7"/>
          <a:stretch>
            <a:fillRect/>
          </a:stretch>
        </p:blipFill>
        <p:spPr>
          <a:xfrm>
            <a:off x="32845688" y="6324600"/>
            <a:ext cx="4492312" cy="3787721"/>
          </a:xfrm>
          <a:prstGeom prst="rect">
            <a:avLst/>
          </a:prstGeom>
        </p:spPr>
      </p:pic>
      <p:sp>
        <p:nvSpPr>
          <p:cNvPr id="24" name="TextBox 23"/>
          <p:cNvSpPr txBox="1"/>
          <p:nvPr/>
        </p:nvSpPr>
        <p:spPr>
          <a:xfrm>
            <a:off x="32845688" y="10058400"/>
            <a:ext cx="5101911" cy="1200329"/>
          </a:xfrm>
          <a:prstGeom prst="rect">
            <a:avLst/>
          </a:prstGeom>
          <a:noFill/>
        </p:spPr>
        <p:txBody>
          <a:bodyPr wrap="square" rtlCol="0">
            <a:spAutoFit/>
          </a:bodyPr>
          <a:lstStyle/>
          <a:p>
            <a:r>
              <a:rPr lang="en-US" sz="2400" dirty="0" smtClean="0">
                <a:latin typeface="+mn-lt"/>
              </a:rPr>
              <a:t>Figure 3. The energy difference of [Co(acacen)L</a:t>
            </a:r>
            <a:r>
              <a:rPr lang="en-US" sz="2400" baseline="-25000" dirty="0" smtClean="0">
                <a:latin typeface="+mn-lt"/>
              </a:rPr>
              <a:t>2</a:t>
            </a:r>
            <a:r>
              <a:rPr lang="en-US" sz="2400" dirty="0" smtClean="0">
                <a:latin typeface="+mn-lt"/>
              </a:rPr>
              <a:t>]</a:t>
            </a:r>
            <a:r>
              <a:rPr lang="en-US" sz="2400" baseline="30000" dirty="0" smtClean="0">
                <a:latin typeface="+mn-lt"/>
              </a:rPr>
              <a:t>+</a:t>
            </a:r>
            <a:r>
              <a:rPr lang="en-US" sz="2400" dirty="0" smtClean="0">
                <a:latin typeface="+mn-lt"/>
              </a:rPr>
              <a:t>, including L = OH</a:t>
            </a:r>
            <a:r>
              <a:rPr lang="en-US" sz="2400" baseline="-25000" dirty="0" smtClean="0">
                <a:latin typeface="+mn-lt"/>
              </a:rPr>
              <a:t>2</a:t>
            </a:r>
            <a:r>
              <a:rPr lang="en-US" sz="2400" dirty="0" smtClean="0">
                <a:latin typeface="+mn-lt"/>
              </a:rPr>
              <a:t>, with respect to [Co(acacen)(4-MeIm)</a:t>
            </a:r>
            <a:r>
              <a:rPr lang="en-US" sz="2400" baseline="-25000" dirty="0" smtClean="0">
                <a:latin typeface="+mn-lt"/>
              </a:rPr>
              <a:t>2</a:t>
            </a:r>
            <a:r>
              <a:rPr lang="en-US" sz="2400" dirty="0" smtClean="0">
                <a:latin typeface="+mn-lt"/>
              </a:rPr>
              <a:t>]</a:t>
            </a:r>
            <a:r>
              <a:rPr lang="en-US" sz="2400" baseline="30000" dirty="0" smtClean="0">
                <a:latin typeface="+mn-lt"/>
              </a:rPr>
              <a:t>+</a:t>
            </a:r>
            <a:r>
              <a:rPr lang="en-US" sz="2400" dirty="0" smtClean="0">
                <a:latin typeface="+mn-lt"/>
              </a:rPr>
              <a:t>. </a:t>
            </a:r>
            <a:endParaRPr lang="en-US" sz="2400" dirty="0">
              <a:latin typeface="+mn-lt"/>
            </a:endParaRPr>
          </a:p>
        </p:txBody>
      </p:sp>
      <p:sp>
        <p:nvSpPr>
          <p:cNvPr id="20" name="TextBox 19"/>
          <p:cNvSpPr txBox="1"/>
          <p:nvPr/>
        </p:nvSpPr>
        <p:spPr>
          <a:xfrm>
            <a:off x="24307799" y="11430000"/>
            <a:ext cx="13624562" cy="1415772"/>
          </a:xfrm>
          <a:prstGeom prst="rect">
            <a:avLst/>
          </a:prstGeom>
          <a:noFill/>
        </p:spPr>
        <p:txBody>
          <a:bodyPr wrap="square" rtlCol="0">
            <a:spAutoFit/>
          </a:bodyPr>
          <a:lstStyle/>
          <a:p>
            <a:r>
              <a:rPr lang="en-US" sz="3000" b="1" dirty="0" smtClean="0">
                <a:latin typeface="+mn-lt"/>
              </a:rPr>
              <a:t>VT-NMR Prediction of Exchange Trends</a:t>
            </a:r>
          </a:p>
          <a:p>
            <a:r>
              <a:rPr lang="en-US" sz="2800" dirty="0" smtClean="0">
                <a:latin typeface="+mn-lt"/>
              </a:rPr>
              <a:t>Due to limitations, only two complexes were analyzed for their exchange trends via VT-NMR at 37 </a:t>
            </a:r>
            <a:r>
              <a:rPr lang="en-US" sz="2800" baseline="30000" dirty="0" smtClean="0">
                <a:latin typeface="+mn-lt"/>
              </a:rPr>
              <a:t>o</a:t>
            </a:r>
            <a:r>
              <a:rPr lang="en-US" sz="2800" dirty="0" smtClean="0">
                <a:latin typeface="+mn-lt"/>
              </a:rPr>
              <a:t>C: [Co(acacen)(Py)</a:t>
            </a:r>
            <a:r>
              <a:rPr lang="en-US" sz="2800" baseline="-25000" dirty="0" smtClean="0">
                <a:latin typeface="+mn-lt"/>
              </a:rPr>
              <a:t>2</a:t>
            </a:r>
            <a:r>
              <a:rPr lang="en-US" sz="2800" dirty="0" smtClean="0">
                <a:latin typeface="+mn-lt"/>
              </a:rPr>
              <a:t>]</a:t>
            </a:r>
            <a:r>
              <a:rPr lang="en-US" sz="2800" baseline="30000" dirty="0" smtClean="0">
                <a:latin typeface="+mn-lt"/>
              </a:rPr>
              <a:t>+</a:t>
            </a:r>
            <a:r>
              <a:rPr lang="en-US" sz="2800" dirty="0" smtClean="0">
                <a:latin typeface="+mn-lt"/>
              </a:rPr>
              <a:t> and [Co(acacen)(2-MeIm)</a:t>
            </a:r>
            <a:r>
              <a:rPr lang="en-US" sz="2800" baseline="-25000" dirty="0" smtClean="0">
                <a:latin typeface="+mn-lt"/>
              </a:rPr>
              <a:t>2</a:t>
            </a:r>
            <a:r>
              <a:rPr lang="en-US" sz="2800" dirty="0" smtClean="0">
                <a:latin typeface="+mn-lt"/>
              </a:rPr>
              <a:t>]</a:t>
            </a:r>
            <a:r>
              <a:rPr lang="en-US" sz="2800" baseline="30000" dirty="0" smtClean="0">
                <a:latin typeface="+mn-lt"/>
              </a:rPr>
              <a:t>+</a:t>
            </a:r>
            <a:r>
              <a:rPr lang="en-US" sz="2800" dirty="0" smtClean="0">
                <a:latin typeface="+mn-lt"/>
              </a:rPr>
              <a:t>.</a:t>
            </a:r>
            <a:endParaRPr lang="en-US" sz="2800" dirty="0">
              <a:latin typeface="+mn-lt"/>
            </a:endParaRPr>
          </a:p>
        </p:txBody>
      </p:sp>
      <p:pic>
        <p:nvPicPr>
          <p:cNvPr id="25" name="Picture 24"/>
          <p:cNvPicPr>
            <a:picLocks noChangeAspect="1"/>
          </p:cNvPicPr>
          <p:nvPr/>
        </p:nvPicPr>
        <p:blipFill>
          <a:blip r:embed="rId8"/>
          <a:stretch>
            <a:fillRect/>
          </a:stretch>
        </p:blipFill>
        <p:spPr>
          <a:xfrm>
            <a:off x="24841200" y="12954000"/>
            <a:ext cx="3882379" cy="2712689"/>
          </a:xfrm>
          <a:prstGeom prst="rect">
            <a:avLst/>
          </a:prstGeom>
        </p:spPr>
      </p:pic>
      <p:pic>
        <p:nvPicPr>
          <p:cNvPr id="26" name="Picture 25"/>
          <p:cNvPicPr>
            <a:picLocks noChangeAspect="1"/>
          </p:cNvPicPr>
          <p:nvPr/>
        </p:nvPicPr>
        <p:blipFill>
          <a:blip r:embed="rId9"/>
          <a:stretch>
            <a:fillRect/>
          </a:stretch>
        </p:blipFill>
        <p:spPr>
          <a:xfrm>
            <a:off x="29337000" y="12954000"/>
            <a:ext cx="3962400" cy="2768600"/>
          </a:xfrm>
          <a:prstGeom prst="rect">
            <a:avLst/>
          </a:prstGeom>
        </p:spPr>
      </p:pic>
      <p:sp>
        <p:nvSpPr>
          <p:cNvPr id="27" name="TextBox 26"/>
          <p:cNvSpPr txBox="1"/>
          <p:nvPr/>
        </p:nvSpPr>
        <p:spPr>
          <a:xfrm>
            <a:off x="24307800" y="12877800"/>
            <a:ext cx="548548" cy="461665"/>
          </a:xfrm>
          <a:prstGeom prst="rect">
            <a:avLst/>
          </a:prstGeom>
          <a:noFill/>
        </p:spPr>
        <p:txBody>
          <a:bodyPr wrap="none" rtlCol="0">
            <a:spAutoFit/>
          </a:bodyPr>
          <a:lstStyle/>
          <a:p>
            <a:r>
              <a:rPr lang="en-US" sz="2400" dirty="0" smtClean="0">
                <a:latin typeface="+mn-lt"/>
              </a:rPr>
              <a:t>(A)</a:t>
            </a:r>
            <a:endParaRPr lang="en-US" sz="2400" dirty="0">
              <a:latin typeface="+mn-lt"/>
            </a:endParaRPr>
          </a:p>
        </p:txBody>
      </p:sp>
      <p:sp>
        <p:nvSpPr>
          <p:cNvPr id="29" name="TextBox 28"/>
          <p:cNvSpPr txBox="1"/>
          <p:nvPr/>
        </p:nvSpPr>
        <p:spPr>
          <a:xfrm>
            <a:off x="28727400" y="12877800"/>
            <a:ext cx="537327" cy="461665"/>
          </a:xfrm>
          <a:prstGeom prst="rect">
            <a:avLst/>
          </a:prstGeom>
          <a:noFill/>
        </p:spPr>
        <p:txBody>
          <a:bodyPr wrap="none" rtlCol="0">
            <a:spAutoFit/>
          </a:bodyPr>
          <a:lstStyle/>
          <a:p>
            <a:r>
              <a:rPr lang="en-US" sz="2400" dirty="0" smtClean="0">
                <a:latin typeface="+mn-lt"/>
                <a:cs typeface="Arial" panose="020B0604020202020204" pitchFamily="34" charset="0"/>
              </a:rPr>
              <a:t>(B)</a:t>
            </a:r>
            <a:endParaRPr lang="en-US" sz="2400" dirty="0">
              <a:latin typeface="+mn-lt"/>
              <a:cs typeface="Arial" panose="020B0604020202020204" pitchFamily="34" charset="0"/>
            </a:endParaRPr>
          </a:p>
        </p:txBody>
      </p:sp>
      <p:pic>
        <p:nvPicPr>
          <p:cNvPr id="30" name="Picture 29"/>
          <p:cNvPicPr>
            <a:picLocks noChangeAspect="1"/>
          </p:cNvPicPr>
          <p:nvPr/>
        </p:nvPicPr>
        <p:blipFill>
          <a:blip r:embed="rId10"/>
          <a:stretch>
            <a:fillRect/>
          </a:stretch>
        </p:blipFill>
        <p:spPr>
          <a:xfrm>
            <a:off x="25213031" y="17373600"/>
            <a:ext cx="4671241" cy="3263880"/>
          </a:xfrm>
          <a:prstGeom prst="rect">
            <a:avLst/>
          </a:prstGeom>
        </p:spPr>
      </p:pic>
      <p:pic>
        <p:nvPicPr>
          <p:cNvPr id="31" name="Picture 30"/>
          <p:cNvPicPr>
            <a:picLocks noChangeAspect="1"/>
          </p:cNvPicPr>
          <p:nvPr/>
        </p:nvPicPr>
        <p:blipFill>
          <a:blip r:embed="rId11"/>
          <a:stretch>
            <a:fillRect/>
          </a:stretch>
        </p:blipFill>
        <p:spPr>
          <a:xfrm>
            <a:off x="31860768" y="17373600"/>
            <a:ext cx="4671240" cy="3263880"/>
          </a:xfrm>
          <a:prstGeom prst="rect">
            <a:avLst/>
          </a:prstGeom>
        </p:spPr>
      </p:pic>
      <p:sp>
        <p:nvSpPr>
          <p:cNvPr id="14336" name="TextBox 14335"/>
          <p:cNvSpPr txBox="1"/>
          <p:nvPr/>
        </p:nvSpPr>
        <p:spPr>
          <a:xfrm>
            <a:off x="24521252" y="17297400"/>
            <a:ext cx="548548" cy="461665"/>
          </a:xfrm>
          <a:prstGeom prst="rect">
            <a:avLst/>
          </a:prstGeom>
          <a:noFill/>
        </p:spPr>
        <p:txBody>
          <a:bodyPr wrap="none" rtlCol="0">
            <a:spAutoFit/>
          </a:bodyPr>
          <a:lstStyle/>
          <a:p>
            <a:r>
              <a:rPr lang="en-US" sz="2400" dirty="0" smtClean="0">
                <a:latin typeface="+mn-lt"/>
              </a:rPr>
              <a:t>(A)</a:t>
            </a:r>
            <a:endParaRPr lang="en-US" sz="2400" dirty="0">
              <a:latin typeface="+mn-lt"/>
            </a:endParaRPr>
          </a:p>
        </p:txBody>
      </p:sp>
      <p:sp>
        <p:nvSpPr>
          <p:cNvPr id="14337" name="TextBox 14336"/>
          <p:cNvSpPr txBox="1"/>
          <p:nvPr/>
        </p:nvSpPr>
        <p:spPr>
          <a:xfrm>
            <a:off x="31085673" y="17297400"/>
            <a:ext cx="537327" cy="461665"/>
          </a:xfrm>
          <a:prstGeom prst="rect">
            <a:avLst/>
          </a:prstGeom>
          <a:noFill/>
        </p:spPr>
        <p:txBody>
          <a:bodyPr wrap="none" rtlCol="0">
            <a:spAutoFit/>
          </a:bodyPr>
          <a:lstStyle/>
          <a:p>
            <a:r>
              <a:rPr lang="en-US" sz="2400" dirty="0" smtClean="0">
                <a:latin typeface="+mn-lt"/>
              </a:rPr>
              <a:t>(B)</a:t>
            </a:r>
            <a:endParaRPr lang="en-US" sz="2400" dirty="0">
              <a:latin typeface="+mn-lt"/>
            </a:endParaRPr>
          </a:p>
        </p:txBody>
      </p:sp>
      <p:sp>
        <p:nvSpPr>
          <p:cNvPr id="14339" name="TextBox 14338"/>
          <p:cNvSpPr txBox="1"/>
          <p:nvPr/>
        </p:nvSpPr>
        <p:spPr>
          <a:xfrm>
            <a:off x="24784166" y="15621000"/>
            <a:ext cx="13148193" cy="1569660"/>
          </a:xfrm>
          <a:prstGeom prst="rect">
            <a:avLst/>
          </a:prstGeom>
          <a:noFill/>
        </p:spPr>
        <p:txBody>
          <a:bodyPr wrap="square" rtlCol="0">
            <a:spAutoFit/>
          </a:bodyPr>
          <a:lstStyle/>
          <a:p>
            <a:r>
              <a:rPr lang="en-US" sz="2400" dirty="0" smtClean="0">
                <a:latin typeface="+mn-lt"/>
              </a:rPr>
              <a:t>Figure 4. (A) The </a:t>
            </a:r>
            <a:r>
              <a:rPr lang="en-US" sz="2400" baseline="30000" dirty="0" smtClean="0">
                <a:latin typeface="+mn-lt"/>
              </a:rPr>
              <a:t>1</a:t>
            </a:r>
            <a:r>
              <a:rPr lang="en-US" sz="2400" dirty="0" smtClean="0">
                <a:latin typeface="+mn-lt"/>
              </a:rPr>
              <a:t>H NMR spectrum of [Co(acacen)(Py)</a:t>
            </a:r>
            <a:r>
              <a:rPr lang="en-US" sz="2400" baseline="-25000" dirty="0" smtClean="0">
                <a:latin typeface="+mn-lt"/>
              </a:rPr>
              <a:t>2</a:t>
            </a:r>
            <a:r>
              <a:rPr lang="en-US" sz="2400" dirty="0" smtClean="0">
                <a:latin typeface="+mn-lt"/>
              </a:rPr>
              <a:t>]</a:t>
            </a:r>
            <a:r>
              <a:rPr lang="en-US" sz="2400" baseline="30000" dirty="0" smtClean="0">
                <a:latin typeface="+mn-lt"/>
              </a:rPr>
              <a:t>+</a:t>
            </a:r>
            <a:r>
              <a:rPr lang="en-US" sz="2400" dirty="0" smtClean="0">
                <a:latin typeface="+mn-lt"/>
              </a:rPr>
              <a:t>. (B) The </a:t>
            </a:r>
            <a:r>
              <a:rPr lang="en-US" sz="2400" baseline="30000" dirty="0" smtClean="0">
                <a:latin typeface="+mn-lt"/>
              </a:rPr>
              <a:t>1</a:t>
            </a:r>
            <a:r>
              <a:rPr lang="en-US" sz="2400" dirty="0" smtClean="0">
                <a:latin typeface="+mn-lt"/>
              </a:rPr>
              <a:t>H VT-NMR spectrum of [Co(acacen)(Py)</a:t>
            </a:r>
            <a:r>
              <a:rPr lang="en-US" sz="2400" baseline="-25000" dirty="0" smtClean="0">
                <a:latin typeface="+mn-lt"/>
              </a:rPr>
              <a:t>2</a:t>
            </a:r>
            <a:r>
              <a:rPr lang="en-US" sz="2400" dirty="0" smtClean="0">
                <a:latin typeface="+mn-lt"/>
              </a:rPr>
              <a:t>]</a:t>
            </a:r>
            <a:r>
              <a:rPr lang="en-US" sz="2400" baseline="30000" dirty="0" smtClean="0">
                <a:latin typeface="+mn-lt"/>
              </a:rPr>
              <a:t>+</a:t>
            </a:r>
            <a:r>
              <a:rPr lang="en-US" sz="2400" dirty="0" smtClean="0">
                <a:latin typeface="+mn-lt"/>
              </a:rPr>
              <a:t> at 37</a:t>
            </a:r>
            <a:r>
              <a:rPr lang="en-US" sz="2400" baseline="30000" dirty="0">
                <a:latin typeface="+mn-lt"/>
              </a:rPr>
              <a:t> </a:t>
            </a:r>
            <a:r>
              <a:rPr lang="en-US" sz="2400" baseline="30000" dirty="0" smtClean="0">
                <a:latin typeface="+mn-lt"/>
              </a:rPr>
              <a:t>o</a:t>
            </a:r>
            <a:r>
              <a:rPr lang="en-US" sz="2400" dirty="0" smtClean="0">
                <a:latin typeface="+mn-lt"/>
              </a:rPr>
              <a:t>C, 15 min after 2 mol equiv of 4-MeIm was added in solution. (C) A zoomed in portion of a peak of interest on the </a:t>
            </a:r>
            <a:r>
              <a:rPr lang="en-US" sz="2400" baseline="30000" dirty="0" smtClean="0">
                <a:latin typeface="+mn-lt"/>
              </a:rPr>
              <a:t>1</a:t>
            </a:r>
            <a:r>
              <a:rPr lang="en-US" sz="2400" dirty="0" smtClean="0">
                <a:latin typeface="+mn-lt"/>
              </a:rPr>
              <a:t>H VT-NMR spectrum of [Co(acacen)(Py)</a:t>
            </a:r>
            <a:r>
              <a:rPr lang="en-US" sz="2400" baseline="-25000" dirty="0" smtClean="0">
                <a:latin typeface="+mn-lt"/>
              </a:rPr>
              <a:t>2</a:t>
            </a:r>
            <a:r>
              <a:rPr lang="en-US" sz="2400" dirty="0" smtClean="0">
                <a:latin typeface="+mn-lt"/>
              </a:rPr>
              <a:t>]</a:t>
            </a:r>
            <a:r>
              <a:rPr lang="en-US" sz="2400" baseline="30000" dirty="0" smtClean="0">
                <a:latin typeface="+mn-lt"/>
              </a:rPr>
              <a:t>+</a:t>
            </a:r>
            <a:r>
              <a:rPr lang="en-US" sz="2400" dirty="0" smtClean="0">
                <a:latin typeface="+mn-lt"/>
              </a:rPr>
              <a:t> at 37 </a:t>
            </a:r>
            <a:r>
              <a:rPr lang="en-US" sz="2400" baseline="30000" dirty="0" smtClean="0">
                <a:latin typeface="+mn-lt"/>
              </a:rPr>
              <a:t>o</a:t>
            </a:r>
            <a:r>
              <a:rPr lang="en-US" sz="2400" dirty="0" smtClean="0">
                <a:latin typeface="+mn-lt"/>
              </a:rPr>
              <a:t>C, 15 min after 2 mol equiv of 4-MeIm was added in solution.</a:t>
            </a:r>
            <a:endParaRPr lang="en-US" sz="2400" dirty="0">
              <a:latin typeface="+mn-lt"/>
            </a:endParaRPr>
          </a:p>
        </p:txBody>
      </p:sp>
      <p:sp>
        <p:nvSpPr>
          <p:cNvPr id="14343" name="TextBox 14342"/>
          <p:cNvSpPr txBox="1"/>
          <p:nvPr/>
        </p:nvSpPr>
        <p:spPr>
          <a:xfrm>
            <a:off x="10439401" y="20382905"/>
            <a:ext cx="13639986" cy="4001095"/>
          </a:xfrm>
          <a:prstGeom prst="rect">
            <a:avLst/>
          </a:prstGeom>
          <a:noFill/>
        </p:spPr>
        <p:txBody>
          <a:bodyPr wrap="square" rtlCol="0">
            <a:spAutoFit/>
          </a:bodyPr>
          <a:lstStyle/>
          <a:p>
            <a:pPr lvl="0"/>
            <a:r>
              <a:rPr lang="en-US" sz="3000" b="1" dirty="0">
                <a:solidFill>
                  <a:prstClr val="black"/>
                </a:solidFill>
                <a:latin typeface="Calibri"/>
              </a:rPr>
              <a:t>Design to Determine Exchange Trends of Complexes in the Presence of 4-MeIm</a:t>
            </a:r>
          </a:p>
          <a:p>
            <a:pPr lvl="0"/>
            <a:r>
              <a:rPr lang="en-US" sz="2800" dirty="0">
                <a:solidFill>
                  <a:prstClr val="black"/>
                </a:solidFill>
                <a:latin typeface="Calibri"/>
              </a:rPr>
              <a:t>The Cobalt Schiff bases were further analyzed to determine certain trends they may undergo under biological conditions. The trend of interest was to analyze how each complex would undergo an axial ligand exchange in the presence of 2 moles of 4-MeIm in solution at a temperature of 37 </a:t>
            </a:r>
            <a:r>
              <a:rPr lang="en-US" sz="2800" baseline="30000" dirty="0">
                <a:solidFill>
                  <a:prstClr val="black"/>
                </a:solidFill>
                <a:latin typeface="Calibri"/>
              </a:rPr>
              <a:t>o</a:t>
            </a:r>
            <a:r>
              <a:rPr lang="en-US" sz="2800" dirty="0">
                <a:solidFill>
                  <a:prstClr val="black"/>
                </a:solidFill>
                <a:latin typeface="Calibri"/>
              </a:rPr>
              <a:t>C. These conditions were implemented to determine the zinc finger protein inhibitors’ interaction with the imidazole side chain of histidine, as well as having the temperature mimicking that of the human body. </a:t>
            </a:r>
            <a:r>
              <a:rPr lang="en-US" sz="2800" dirty="0" smtClean="0">
                <a:solidFill>
                  <a:prstClr val="black"/>
                </a:solidFill>
                <a:latin typeface="Calibri"/>
              </a:rPr>
              <a:t>Variant temperature (VT)-NMR and Spartan Software was utilized to give insights to the trends of the synthesized products in the human body, since they are intended for pharmaceutical purposes.</a:t>
            </a:r>
            <a:endParaRPr lang="en-US" sz="2800" dirty="0">
              <a:solidFill>
                <a:prstClr val="black"/>
              </a:solidFill>
              <a:latin typeface="Calibri"/>
            </a:endParaRPr>
          </a:p>
        </p:txBody>
      </p:sp>
      <p:pic>
        <p:nvPicPr>
          <p:cNvPr id="14344" name="Picture 14343"/>
          <p:cNvPicPr>
            <a:picLocks noChangeAspect="1"/>
          </p:cNvPicPr>
          <p:nvPr/>
        </p:nvPicPr>
        <p:blipFill>
          <a:blip r:embed="rId12"/>
          <a:stretch>
            <a:fillRect/>
          </a:stretch>
        </p:blipFill>
        <p:spPr>
          <a:xfrm>
            <a:off x="11582879" y="13030200"/>
            <a:ext cx="11337599" cy="6463212"/>
          </a:xfrm>
          <a:prstGeom prst="rect">
            <a:avLst/>
          </a:prstGeom>
        </p:spPr>
      </p:pic>
      <p:pic>
        <p:nvPicPr>
          <p:cNvPr id="14345" name="Picture 14344"/>
          <p:cNvPicPr>
            <a:picLocks noChangeAspect="1"/>
          </p:cNvPicPr>
          <p:nvPr/>
        </p:nvPicPr>
        <p:blipFill>
          <a:blip r:embed="rId13"/>
          <a:stretch>
            <a:fillRect/>
          </a:stretch>
        </p:blipFill>
        <p:spPr>
          <a:xfrm>
            <a:off x="33832800" y="12877800"/>
            <a:ext cx="4023596" cy="2811358"/>
          </a:xfrm>
          <a:prstGeom prst="rect">
            <a:avLst/>
          </a:prstGeom>
        </p:spPr>
      </p:pic>
      <p:sp>
        <p:nvSpPr>
          <p:cNvPr id="14346" name="TextBox 14345"/>
          <p:cNvSpPr txBox="1"/>
          <p:nvPr/>
        </p:nvSpPr>
        <p:spPr>
          <a:xfrm>
            <a:off x="33223200" y="12877800"/>
            <a:ext cx="534121" cy="461665"/>
          </a:xfrm>
          <a:prstGeom prst="rect">
            <a:avLst/>
          </a:prstGeom>
          <a:noFill/>
        </p:spPr>
        <p:txBody>
          <a:bodyPr wrap="none" rtlCol="0">
            <a:spAutoFit/>
          </a:bodyPr>
          <a:lstStyle/>
          <a:p>
            <a:r>
              <a:rPr lang="en-US" sz="2400" dirty="0" smtClean="0">
                <a:latin typeface="+mn-lt"/>
              </a:rPr>
              <a:t>(C)</a:t>
            </a:r>
            <a:endParaRPr lang="en-US" sz="2400" dirty="0">
              <a:latin typeface="+mn-lt"/>
            </a:endParaRPr>
          </a:p>
        </p:txBody>
      </p:sp>
      <p:pic>
        <p:nvPicPr>
          <p:cNvPr id="14347" name="Picture 14346"/>
          <p:cNvPicPr>
            <a:picLocks noChangeAspect="1"/>
          </p:cNvPicPr>
          <p:nvPr/>
        </p:nvPicPr>
        <p:blipFill>
          <a:blip r:embed="rId11"/>
          <a:stretch>
            <a:fillRect/>
          </a:stretch>
        </p:blipFill>
        <p:spPr>
          <a:xfrm>
            <a:off x="25213033" y="20726400"/>
            <a:ext cx="4671239" cy="3263879"/>
          </a:xfrm>
          <a:prstGeom prst="rect">
            <a:avLst/>
          </a:prstGeom>
        </p:spPr>
      </p:pic>
      <p:sp>
        <p:nvSpPr>
          <p:cNvPr id="14348" name="TextBox 14347"/>
          <p:cNvSpPr txBox="1"/>
          <p:nvPr/>
        </p:nvSpPr>
        <p:spPr>
          <a:xfrm>
            <a:off x="24535679" y="20650200"/>
            <a:ext cx="534121" cy="461665"/>
          </a:xfrm>
          <a:prstGeom prst="rect">
            <a:avLst/>
          </a:prstGeom>
          <a:noFill/>
        </p:spPr>
        <p:txBody>
          <a:bodyPr wrap="none" rtlCol="0">
            <a:spAutoFit/>
          </a:bodyPr>
          <a:lstStyle/>
          <a:p>
            <a:r>
              <a:rPr lang="en-US" sz="2400" dirty="0" smtClean="0">
                <a:latin typeface="+mn-lt"/>
              </a:rPr>
              <a:t>(C)</a:t>
            </a:r>
            <a:endParaRPr lang="en-US" sz="2400" dirty="0">
              <a:latin typeface="+mn-lt"/>
            </a:endParaRPr>
          </a:p>
        </p:txBody>
      </p:sp>
      <p:sp>
        <p:nvSpPr>
          <p:cNvPr id="14349" name="TextBox 14348"/>
          <p:cNvSpPr txBox="1"/>
          <p:nvPr/>
        </p:nvSpPr>
        <p:spPr>
          <a:xfrm>
            <a:off x="31394400" y="20650200"/>
            <a:ext cx="6537959" cy="3046988"/>
          </a:xfrm>
          <a:prstGeom prst="rect">
            <a:avLst/>
          </a:prstGeom>
          <a:noFill/>
        </p:spPr>
        <p:txBody>
          <a:bodyPr wrap="square" rtlCol="0">
            <a:spAutoFit/>
          </a:bodyPr>
          <a:lstStyle/>
          <a:p>
            <a:r>
              <a:rPr lang="en-US" sz="2400" dirty="0" smtClean="0">
                <a:latin typeface="+mn-lt"/>
              </a:rPr>
              <a:t>Figure 5. (A) The </a:t>
            </a:r>
            <a:r>
              <a:rPr lang="en-US" sz="2400" baseline="30000" dirty="0" smtClean="0">
                <a:latin typeface="+mn-lt"/>
              </a:rPr>
              <a:t>1</a:t>
            </a:r>
            <a:r>
              <a:rPr lang="en-US" sz="2400" dirty="0" smtClean="0">
                <a:latin typeface="+mn-lt"/>
              </a:rPr>
              <a:t>H NMR spectrum of [Co(acacen)(2-MeIm)</a:t>
            </a:r>
            <a:r>
              <a:rPr lang="en-US" sz="2400" baseline="-25000" dirty="0" smtClean="0">
                <a:latin typeface="+mn-lt"/>
              </a:rPr>
              <a:t>2</a:t>
            </a:r>
            <a:r>
              <a:rPr lang="en-US" sz="2400" dirty="0" smtClean="0">
                <a:latin typeface="+mn-lt"/>
              </a:rPr>
              <a:t>]</a:t>
            </a:r>
            <a:r>
              <a:rPr lang="en-US" sz="2400" baseline="30000" dirty="0" smtClean="0">
                <a:latin typeface="+mn-lt"/>
              </a:rPr>
              <a:t>+</a:t>
            </a:r>
            <a:r>
              <a:rPr lang="en-US" sz="2400" dirty="0" smtClean="0">
                <a:latin typeface="+mn-lt"/>
              </a:rPr>
              <a:t>.</a:t>
            </a:r>
            <a:r>
              <a:rPr lang="en-US" sz="2400" dirty="0">
                <a:latin typeface="+mn-lt"/>
              </a:rPr>
              <a:t> </a:t>
            </a:r>
            <a:r>
              <a:rPr lang="en-US" sz="2400" dirty="0" smtClean="0">
                <a:latin typeface="+mn-lt"/>
              </a:rPr>
              <a:t>(B) The </a:t>
            </a:r>
            <a:r>
              <a:rPr lang="en-US" sz="2400" baseline="30000" dirty="0" smtClean="0">
                <a:latin typeface="+mn-lt"/>
              </a:rPr>
              <a:t>1</a:t>
            </a:r>
            <a:r>
              <a:rPr lang="en-US" sz="2400" dirty="0" smtClean="0">
                <a:latin typeface="+mn-lt"/>
              </a:rPr>
              <a:t>H VT-NMR spectrum of [Co(acacen)(2-MeIm)</a:t>
            </a:r>
            <a:r>
              <a:rPr lang="en-US" sz="2400" baseline="-25000" dirty="0" smtClean="0">
                <a:latin typeface="+mn-lt"/>
              </a:rPr>
              <a:t>2</a:t>
            </a:r>
            <a:r>
              <a:rPr lang="en-US" sz="2400" dirty="0" smtClean="0">
                <a:latin typeface="+mn-lt"/>
              </a:rPr>
              <a:t>]</a:t>
            </a:r>
            <a:r>
              <a:rPr lang="en-US" sz="2400" baseline="30000" dirty="0" smtClean="0">
                <a:latin typeface="+mn-lt"/>
              </a:rPr>
              <a:t>+</a:t>
            </a:r>
            <a:r>
              <a:rPr lang="en-US" sz="2400" dirty="0" smtClean="0">
                <a:latin typeface="+mn-lt"/>
              </a:rPr>
              <a:t> at 37 </a:t>
            </a:r>
            <a:r>
              <a:rPr lang="en-US" sz="2400" baseline="30000" dirty="0" smtClean="0">
                <a:latin typeface="+mn-lt"/>
              </a:rPr>
              <a:t>o</a:t>
            </a:r>
            <a:r>
              <a:rPr lang="en-US" sz="2400" dirty="0" smtClean="0">
                <a:latin typeface="+mn-lt"/>
              </a:rPr>
              <a:t>C, 15 min after 2 mol equiv of 4-MeIm was added in solution. (C) A zoomed in portion of </a:t>
            </a:r>
            <a:r>
              <a:rPr lang="en-US" sz="2400" dirty="0" smtClean="0">
                <a:latin typeface="+mn-lt"/>
              </a:rPr>
              <a:t>a peak </a:t>
            </a:r>
            <a:r>
              <a:rPr lang="en-US" sz="2400" dirty="0" smtClean="0">
                <a:latin typeface="+mn-lt"/>
              </a:rPr>
              <a:t>of interest on the </a:t>
            </a:r>
            <a:r>
              <a:rPr lang="en-US" sz="2400" baseline="30000" dirty="0" smtClean="0">
                <a:latin typeface="+mn-lt"/>
              </a:rPr>
              <a:t>1</a:t>
            </a:r>
            <a:r>
              <a:rPr lang="en-US" sz="2400" dirty="0" smtClean="0">
                <a:latin typeface="+mn-lt"/>
              </a:rPr>
              <a:t>H VT-NMR spectrum of [Co(acacen)(2-MeIm)</a:t>
            </a:r>
            <a:r>
              <a:rPr lang="en-US" sz="2400" baseline="-25000" dirty="0" smtClean="0">
                <a:latin typeface="+mn-lt"/>
              </a:rPr>
              <a:t>2</a:t>
            </a:r>
            <a:r>
              <a:rPr lang="en-US" sz="2400" dirty="0" smtClean="0">
                <a:latin typeface="+mn-lt"/>
              </a:rPr>
              <a:t>]</a:t>
            </a:r>
            <a:r>
              <a:rPr lang="en-US" sz="2400" baseline="30000" dirty="0" smtClean="0">
                <a:latin typeface="+mn-lt"/>
              </a:rPr>
              <a:t>+</a:t>
            </a:r>
            <a:r>
              <a:rPr lang="en-US" sz="2400" dirty="0" smtClean="0">
                <a:latin typeface="+mn-lt"/>
              </a:rPr>
              <a:t> at 37 </a:t>
            </a:r>
            <a:r>
              <a:rPr lang="en-US" sz="2400" baseline="30000" dirty="0" smtClean="0">
                <a:latin typeface="+mn-lt"/>
              </a:rPr>
              <a:t>o</a:t>
            </a:r>
            <a:r>
              <a:rPr lang="en-US" sz="2400" dirty="0" smtClean="0">
                <a:latin typeface="+mn-lt"/>
              </a:rPr>
              <a:t>C, 15 min after 2 mol equiv of 4-MeIm was added in solution. </a:t>
            </a:r>
            <a:endParaRPr lang="en-US" sz="2400" dirty="0">
              <a:latin typeface="+mn-lt"/>
            </a:endParaRPr>
          </a:p>
        </p:txBody>
      </p:sp>
      <p:sp>
        <p:nvSpPr>
          <p:cNvPr id="6" name="TextBox 5"/>
          <p:cNvSpPr txBox="1"/>
          <p:nvPr/>
        </p:nvSpPr>
        <p:spPr>
          <a:xfrm>
            <a:off x="24307800" y="23926800"/>
            <a:ext cx="13624559" cy="3139321"/>
          </a:xfrm>
          <a:prstGeom prst="rect">
            <a:avLst/>
          </a:prstGeom>
          <a:noFill/>
        </p:spPr>
        <p:txBody>
          <a:bodyPr wrap="square" rtlCol="0">
            <a:spAutoFit/>
          </a:bodyPr>
          <a:lstStyle/>
          <a:p>
            <a:r>
              <a:rPr lang="en-US" sz="3000" b="1" dirty="0" smtClean="0">
                <a:latin typeface="+mn-lt"/>
              </a:rPr>
              <a:t>Observed Peak Shifts</a:t>
            </a:r>
          </a:p>
          <a:p>
            <a:r>
              <a:rPr lang="en-US" sz="2800" dirty="0" smtClean="0">
                <a:latin typeface="+mn-lt"/>
              </a:rPr>
              <a:t>[Co(acacen)(Py)</a:t>
            </a:r>
            <a:r>
              <a:rPr lang="en-US" sz="2800" baseline="-25000" dirty="0" smtClean="0">
                <a:latin typeface="+mn-lt"/>
              </a:rPr>
              <a:t>2</a:t>
            </a:r>
            <a:r>
              <a:rPr lang="en-US" sz="2800" dirty="0" smtClean="0">
                <a:latin typeface="+mn-lt"/>
              </a:rPr>
              <a:t>]</a:t>
            </a:r>
            <a:r>
              <a:rPr lang="en-US" sz="2800" baseline="30000" dirty="0" smtClean="0">
                <a:latin typeface="+mn-lt"/>
              </a:rPr>
              <a:t>+</a:t>
            </a:r>
            <a:r>
              <a:rPr lang="en-US" sz="2800" dirty="0" smtClean="0">
                <a:latin typeface="+mn-lt"/>
              </a:rPr>
              <a:t>: The spectrum without the presence of 4-MeIm </a:t>
            </a:r>
            <a:r>
              <a:rPr lang="en-US" sz="2800" dirty="0">
                <a:latin typeface="+mn-lt"/>
              </a:rPr>
              <a:t>(</a:t>
            </a:r>
            <a:r>
              <a:rPr lang="en-US" sz="2800" b="1" dirty="0" smtClean="0">
                <a:latin typeface="+mn-lt"/>
              </a:rPr>
              <a:t>Figure 4A</a:t>
            </a:r>
            <a:r>
              <a:rPr lang="en-US" sz="2800" dirty="0" smtClean="0">
                <a:latin typeface="+mn-lt"/>
              </a:rPr>
              <a:t>) has a CH</a:t>
            </a:r>
            <a:r>
              <a:rPr lang="en-US" sz="2800" baseline="-25000" dirty="0" smtClean="0">
                <a:latin typeface="+mn-lt"/>
              </a:rPr>
              <a:t>2</a:t>
            </a:r>
            <a:r>
              <a:rPr lang="en-US" sz="2800" dirty="0" smtClean="0">
                <a:latin typeface="+mn-lt"/>
              </a:rPr>
              <a:t> peak at 3.48 ppm, whilst the spectrum with 4-MeIm present (</a:t>
            </a:r>
            <a:r>
              <a:rPr lang="en-US" sz="2800" b="1" dirty="0" smtClean="0">
                <a:latin typeface="+mn-lt"/>
              </a:rPr>
              <a:t>Figures 4B-C</a:t>
            </a:r>
            <a:r>
              <a:rPr lang="en-US" sz="2800" dirty="0" smtClean="0">
                <a:latin typeface="+mn-lt"/>
              </a:rPr>
              <a:t>) has the CH</a:t>
            </a:r>
            <a:r>
              <a:rPr lang="en-US" sz="2800" baseline="-25000" dirty="0" smtClean="0">
                <a:latin typeface="+mn-lt"/>
              </a:rPr>
              <a:t>2</a:t>
            </a:r>
            <a:r>
              <a:rPr lang="en-US" sz="2800" dirty="0" smtClean="0">
                <a:latin typeface="+mn-lt"/>
              </a:rPr>
              <a:t> peak shifted to 3.29 ppm.</a:t>
            </a:r>
          </a:p>
          <a:p>
            <a:r>
              <a:rPr lang="en-US" sz="2800" dirty="0" smtClean="0">
                <a:latin typeface="+mn-lt"/>
              </a:rPr>
              <a:t>[Co(acacen)(2-MeIm)</a:t>
            </a:r>
            <a:r>
              <a:rPr lang="en-US" sz="2800" baseline="-25000" dirty="0" smtClean="0">
                <a:latin typeface="+mn-lt"/>
              </a:rPr>
              <a:t>2</a:t>
            </a:r>
            <a:r>
              <a:rPr lang="en-US" sz="2800" dirty="0" smtClean="0">
                <a:latin typeface="+mn-lt"/>
              </a:rPr>
              <a:t>]</a:t>
            </a:r>
            <a:r>
              <a:rPr lang="en-US" sz="2800" baseline="30000" dirty="0" smtClean="0">
                <a:latin typeface="+mn-lt"/>
              </a:rPr>
              <a:t>+</a:t>
            </a:r>
            <a:r>
              <a:rPr lang="en-US" sz="2800" dirty="0" smtClean="0">
                <a:latin typeface="+mn-lt"/>
              </a:rPr>
              <a:t>: The spectrum without the presence of 4-MeIm (</a:t>
            </a:r>
            <a:r>
              <a:rPr lang="en-US" sz="2800" b="1" dirty="0" smtClean="0">
                <a:latin typeface="+mn-lt"/>
              </a:rPr>
              <a:t>Figure 5A</a:t>
            </a:r>
            <a:r>
              <a:rPr lang="en-US" sz="2800" dirty="0" smtClean="0">
                <a:latin typeface="+mn-lt"/>
              </a:rPr>
              <a:t>) has a </a:t>
            </a:r>
            <a:r>
              <a:rPr lang="en-US" sz="2800" smtClean="0">
                <a:latin typeface="+mn-lt"/>
              </a:rPr>
              <a:t>imidazole-derivative </a:t>
            </a:r>
            <a:r>
              <a:rPr lang="en-US" sz="2800" smtClean="0">
                <a:latin typeface="+mn-lt"/>
              </a:rPr>
              <a:t>peak </a:t>
            </a:r>
            <a:r>
              <a:rPr lang="en-US" sz="2800" dirty="0" smtClean="0">
                <a:latin typeface="+mn-lt"/>
              </a:rPr>
              <a:t>at 6.73 ppm, whilst the spectrum with 4-MeIm present (</a:t>
            </a:r>
            <a:r>
              <a:rPr lang="en-US" sz="2800" b="1" dirty="0" smtClean="0">
                <a:latin typeface="+mn-lt"/>
              </a:rPr>
              <a:t>Figures 5B-C</a:t>
            </a:r>
            <a:r>
              <a:rPr lang="en-US" sz="2800" dirty="0" smtClean="0">
                <a:latin typeface="+mn-lt"/>
              </a:rPr>
              <a:t>) has that respective peak at 7.23 ppm.</a:t>
            </a:r>
            <a:endParaRPr lang="en-US" sz="2800" dirty="0">
              <a:latin typeface="+mn-l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19524</TotalTime>
  <Words>1479</Words>
  <Application>Microsoft Office PowerPoint</Application>
  <PresentationFormat>Custom</PresentationFormat>
  <Paragraphs>151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ＭＳ Ｐゴシック</vt:lpstr>
      <vt:lpstr>Arial</vt:lpstr>
      <vt:lpstr>Calibri</vt:lpstr>
      <vt:lpstr>Helvetica</vt:lpstr>
      <vt:lpstr>Office Theme</vt:lpstr>
      <vt:lpstr>Synthesis, Characterization, and Computational Modeling of [Co(acacen)L2]+, an Inhibitor of Zinc Finger Proteins1</vt:lpstr>
    </vt:vector>
  </TitlesOfParts>
  <Company>University of Delaware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Characterization of Next Generation Antiandrogens as Potential Prostate Cancer Therapeutics</dc:title>
  <dc:creator>Sikes Lab</dc:creator>
  <cp:lastModifiedBy>Timothy Tetrault</cp:lastModifiedBy>
  <cp:revision>518</cp:revision>
  <cp:lastPrinted>2015-06-11T14:43:43Z</cp:lastPrinted>
  <dcterms:created xsi:type="dcterms:W3CDTF">2010-10-29T16:31:11Z</dcterms:created>
  <dcterms:modified xsi:type="dcterms:W3CDTF">2017-05-03T02:45:09Z</dcterms:modified>
</cp:coreProperties>
</file>