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51206400" cy="40233600"/>
  <p:notesSz cx="6858000" cy="9144000"/>
  <p:defaultTextStyle>
    <a:defPPr>
      <a:defRPr lang="en-US"/>
    </a:defPPr>
    <a:lvl1pPr marL="0" algn="l" defTabSz="5225064" rtl="0" eaLnBrk="1" latinLnBrk="0" hangingPunct="1">
      <a:defRPr sz="10300" kern="1200">
        <a:solidFill>
          <a:schemeClr val="tx1"/>
        </a:solidFill>
        <a:latin typeface="+mn-lt"/>
        <a:ea typeface="+mn-ea"/>
        <a:cs typeface="+mn-cs"/>
      </a:defRPr>
    </a:lvl1pPr>
    <a:lvl2pPr marL="2612532" algn="l" defTabSz="5225064" rtl="0" eaLnBrk="1" latinLnBrk="0" hangingPunct="1">
      <a:defRPr sz="10300" kern="1200">
        <a:solidFill>
          <a:schemeClr val="tx1"/>
        </a:solidFill>
        <a:latin typeface="+mn-lt"/>
        <a:ea typeface="+mn-ea"/>
        <a:cs typeface="+mn-cs"/>
      </a:defRPr>
    </a:lvl2pPr>
    <a:lvl3pPr marL="5225064" algn="l" defTabSz="5225064" rtl="0" eaLnBrk="1" latinLnBrk="0" hangingPunct="1">
      <a:defRPr sz="10300" kern="1200">
        <a:solidFill>
          <a:schemeClr val="tx1"/>
        </a:solidFill>
        <a:latin typeface="+mn-lt"/>
        <a:ea typeface="+mn-ea"/>
        <a:cs typeface="+mn-cs"/>
      </a:defRPr>
    </a:lvl3pPr>
    <a:lvl4pPr marL="7837597" algn="l" defTabSz="5225064" rtl="0" eaLnBrk="1" latinLnBrk="0" hangingPunct="1">
      <a:defRPr sz="10300" kern="1200">
        <a:solidFill>
          <a:schemeClr val="tx1"/>
        </a:solidFill>
        <a:latin typeface="+mn-lt"/>
        <a:ea typeface="+mn-ea"/>
        <a:cs typeface="+mn-cs"/>
      </a:defRPr>
    </a:lvl4pPr>
    <a:lvl5pPr marL="10450129" algn="l" defTabSz="5225064" rtl="0" eaLnBrk="1" latinLnBrk="0" hangingPunct="1">
      <a:defRPr sz="10300" kern="1200">
        <a:solidFill>
          <a:schemeClr val="tx1"/>
        </a:solidFill>
        <a:latin typeface="+mn-lt"/>
        <a:ea typeface="+mn-ea"/>
        <a:cs typeface="+mn-cs"/>
      </a:defRPr>
    </a:lvl5pPr>
    <a:lvl6pPr marL="13062661" algn="l" defTabSz="5225064" rtl="0" eaLnBrk="1" latinLnBrk="0" hangingPunct="1">
      <a:defRPr sz="10300" kern="1200">
        <a:solidFill>
          <a:schemeClr val="tx1"/>
        </a:solidFill>
        <a:latin typeface="+mn-lt"/>
        <a:ea typeface="+mn-ea"/>
        <a:cs typeface="+mn-cs"/>
      </a:defRPr>
    </a:lvl6pPr>
    <a:lvl7pPr marL="15675193" algn="l" defTabSz="5225064" rtl="0" eaLnBrk="1" latinLnBrk="0" hangingPunct="1">
      <a:defRPr sz="10300" kern="1200">
        <a:solidFill>
          <a:schemeClr val="tx1"/>
        </a:solidFill>
        <a:latin typeface="+mn-lt"/>
        <a:ea typeface="+mn-ea"/>
        <a:cs typeface="+mn-cs"/>
      </a:defRPr>
    </a:lvl7pPr>
    <a:lvl8pPr marL="18287726" algn="l" defTabSz="5225064" rtl="0" eaLnBrk="1" latinLnBrk="0" hangingPunct="1">
      <a:defRPr sz="10300" kern="1200">
        <a:solidFill>
          <a:schemeClr val="tx1"/>
        </a:solidFill>
        <a:latin typeface="+mn-lt"/>
        <a:ea typeface="+mn-ea"/>
        <a:cs typeface="+mn-cs"/>
      </a:defRPr>
    </a:lvl8pPr>
    <a:lvl9pPr marL="20900258" algn="l" defTabSz="5225064" rtl="0" eaLnBrk="1" latinLnBrk="0" hangingPunct="1">
      <a:defRPr sz="103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624" userDrawn="1">
          <p15:clr>
            <a:srgbClr val="A4A3A4"/>
          </p15:clr>
        </p15:guide>
        <p15:guide id="2" pos="1612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8448"/>
    <a:srgbClr val="E22929"/>
    <a:srgbClr val="753575"/>
    <a:srgbClr val="B4DC77"/>
    <a:srgbClr val="ECBABA"/>
    <a:srgbClr val="7A7A6C"/>
    <a:srgbClr val="439C43"/>
    <a:srgbClr val="2D2D94"/>
    <a:srgbClr val="9191B1"/>
    <a:srgbClr val="6B6B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529" autoAdjust="0"/>
    <p:restoredTop sz="75741" autoAdjust="0"/>
  </p:normalViewPr>
  <p:slideViewPr>
    <p:cSldViewPr>
      <p:cViewPr>
        <p:scale>
          <a:sx n="33" d="100"/>
          <a:sy n="33" d="100"/>
        </p:scale>
        <p:origin x="-2309" y="-4642"/>
      </p:cViewPr>
      <p:guideLst>
        <p:guide orient="horz" pos="12624"/>
        <p:guide pos="1612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C9B137-B24C-475B-B25B-7BC48CC592A2}" type="datetimeFigureOut">
              <a:rPr lang="en-US" smtClean="0"/>
              <a:t>5/9/2017</a:t>
            </a:fld>
            <a:endParaRPr lang="en-US"/>
          </a:p>
        </p:txBody>
      </p:sp>
      <p:sp>
        <p:nvSpPr>
          <p:cNvPr id="4" name="Slide Image Placeholder 3"/>
          <p:cNvSpPr>
            <a:spLocks noGrp="1" noRot="1" noChangeAspect="1"/>
          </p:cNvSpPr>
          <p:nvPr>
            <p:ph type="sldImg" idx="2"/>
          </p:nvPr>
        </p:nvSpPr>
        <p:spPr>
          <a:xfrm>
            <a:off x="1465263" y="1143000"/>
            <a:ext cx="39274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D60DEE-2864-4A28-BD57-03FFC7D8A34C}" type="slidenum">
              <a:rPr lang="en-US" smtClean="0"/>
              <a:t>‹#›</a:t>
            </a:fld>
            <a:endParaRPr lang="en-US"/>
          </a:p>
        </p:txBody>
      </p:sp>
    </p:spTree>
    <p:extLst>
      <p:ext uri="{BB962C8B-B14F-4D97-AF65-F5344CB8AC3E}">
        <p14:creationId xmlns:p14="http://schemas.microsoft.com/office/powerpoint/2010/main" val="2520087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G-protein-coupled receptors (GPCR’s):</a:t>
            </a:r>
            <a:r>
              <a:rPr lang="en-US" sz="1200" b="0" i="0" kern="1200" dirty="0">
                <a:solidFill>
                  <a:schemeClr val="tx1"/>
                </a:solidFill>
                <a:effectLst/>
                <a:latin typeface="+mn-lt"/>
                <a:ea typeface="+mn-ea"/>
                <a:cs typeface="+mn-cs"/>
              </a:rPr>
              <a:t> these are the largest of all the cell surface receptors. They activate membrane-bound, trimeric GTP binding proteins (G-proteins) which then activate either an enzyme or an ion channel (effector) in the plasma membrane, initiating a sequence of other effects. These receptors mediate responses involving hormones, local mediators and neurotransmitters. Due to the large variety of cellular processes that GPCR’s are involved in, they are usually an attractive target for the development of drugs to treat a variety of disorders. About half of all known drugs work through GPCR’s. All GPCR’s have been </a:t>
            </a:r>
            <a:r>
              <a:rPr lang="en-US" sz="1200" b="0" i="0" kern="1200" dirty="0" err="1">
                <a:solidFill>
                  <a:schemeClr val="tx1"/>
                </a:solidFill>
                <a:effectLst/>
                <a:latin typeface="+mn-lt"/>
                <a:ea typeface="+mn-ea"/>
                <a:cs typeface="+mn-cs"/>
              </a:rPr>
              <a:t>analysed</a:t>
            </a:r>
            <a:r>
              <a:rPr lang="en-US" sz="1200" b="0" i="0" kern="1200" dirty="0">
                <a:solidFill>
                  <a:schemeClr val="tx1"/>
                </a:solidFill>
                <a:effectLst/>
                <a:latin typeface="+mn-lt"/>
                <a:ea typeface="+mn-ea"/>
                <a:cs typeface="+mn-cs"/>
              </a:rPr>
              <a:t> and are believed to have similar structures. A </a:t>
            </a:r>
            <a:r>
              <a:rPr lang="en-US" sz="1200" b="0" i="0" kern="1200" dirty="0" err="1">
                <a:solidFill>
                  <a:schemeClr val="tx1"/>
                </a:solidFill>
                <a:effectLst/>
                <a:latin typeface="+mn-lt"/>
                <a:ea typeface="+mn-ea"/>
                <a:cs typeface="+mn-cs"/>
              </a:rPr>
              <a:t>signalling</a:t>
            </a:r>
            <a:r>
              <a:rPr lang="en-US" sz="1200" b="0" i="0" kern="1200" dirty="0">
                <a:solidFill>
                  <a:schemeClr val="tx1"/>
                </a:solidFill>
                <a:effectLst/>
                <a:latin typeface="+mn-lt"/>
                <a:ea typeface="+mn-ea"/>
                <a:cs typeface="+mn-cs"/>
              </a:rPr>
              <a:t> molecule binds to a GPCR which causes a conformational change in the receptor. The GPCR now binds to an inactive G-protein, causing a GTP to displace the GDP (nucleotide exchange) on the alpha subunit of the G-protein. The GTP-bound G-alpha dissociates from the G-beta/gamma complex and the GPCR and binds to a specific effector and activates it, triggering a cascade of responses (Figure 7).</a:t>
            </a:r>
          </a:p>
          <a:p>
            <a:br>
              <a:rPr lang="en-US" dirty="0"/>
            </a:br>
            <a:endParaRPr lang="en-US" dirty="0"/>
          </a:p>
        </p:txBody>
      </p:sp>
      <p:sp>
        <p:nvSpPr>
          <p:cNvPr id="4" name="Slide Number Placeholder 3"/>
          <p:cNvSpPr>
            <a:spLocks noGrp="1"/>
          </p:cNvSpPr>
          <p:nvPr>
            <p:ph type="sldNum" sz="quarter" idx="10"/>
          </p:nvPr>
        </p:nvSpPr>
        <p:spPr/>
        <p:txBody>
          <a:bodyPr/>
          <a:lstStyle/>
          <a:p>
            <a:fld id="{0AD60DEE-2864-4A28-BD57-03FFC7D8A34C}" type="slidenum">
              <a:rPr lang="en-US" smtClean="0"/>
              <a:t>1</a:t>
            </a:fld>
            <a:endParaRPr lang="en-US"/>
          </a:p>
        </p:txBody>
      </p:sp>
    </p:spTree>
    <p:extLst>
      <p:ext uri="{BB962C8B-B14F-4D97-AF65-F5344CB8AC3E}">
        <p14:creationId xmlns:p14="http://schemas.microsoft.com/office/powerpoint/2010/main" val="1367641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2498496"/>
            <a:ext cx="43525440" cy="8624147"/>
          </a:xfrm>
        </p:spPr>
        <p:txBody>
          <a:bodyPr/>
          <a:lstStyle/>
          <a:p>
            <a:r>
              <a:rPr lang="en-US"/>
              <a:t>Click to edit Master title style</a:t>
            </a:r>
          </a:p>
        </p:txBody>
      </p:sp>
      <p:sp>
        <p:nvSpPr>
          <p:cNvPr id="3" name="Subtitle 2"/>
          <p:cNvSpPr>
            <a:spLocks noGrp="1"/>
          </p:cNvSpPr>
          <p:nvPr>
            <p:ph type="subTitle" idx="1"/>
          </p:nvPr>
        </p:nvSpPr>
        <p:spPr>
          <a:xfrm>
            <a:off x="7680960" y="22799040"/>
            <a:ext cx="35844480" cy="10281920"/>
          </a:xfrm>
        </p:spPr>
        <p:txBody>
          <a:bodyPr/>
          <a:lstStyle>
            <a:lvl1pPr marL="0" indent="0" algn="ctr">
              <a:buNone/>
              <a:defRPr>
                <a:solidFill>
                  <a:schemeClr val="tx1">
                    <a:tint val="75000"/>
                  </a:schemeClr>
                </a:solidFill>
              </a:defRPr>
            </a:lvl1pPr>
            <a:lvl2pPr marL="2612532" indent="0" algn="ctr">
              <a:buNone/>
              <a:defRPr>
                <a:solidFill>
                  <a:schemeClr val="tx1">
                    <a:tint val="75000"/>
                  </a:schemeClr>
                </a:solidFill>
              </a:defRPr>
            </a:lvl2pPr>
            <a:lvl3pPr marL="5225064" indent="0" algn="ctr">
              <a:buNone/>
              <a:defRPr>
                <a:solidFill>
                  <a:schemeClr val="tx1">
                    <a:tint val="75000"/>
                  </a:schemeClr>
                </a:solidFill>
              </a:defRPr>
            </a:lvl3pPr>
            <a:lvl4pPr marL="7837597" indent="0" algn="ctr">
              <a:buNone/>
              <a:defRPr>
                <a:solidFill>
                  <a:schemeClr val="tx1">
                    <a:tint val="75000"/>
                  </a:schemeClr>
                </a:solidFill>
              </a:defRPr>
            </a:lvl4pPr>
            <a:lvl5pPr marL="10450129" indent="0" algn="ctr">
              <a:buNone/>
              <a:defRPr>
                <a:solidFill>
                  <a:schemeClr val="tx1">
                    <a:tint val="75000"/>
                  </a:schemeClr>
                </a:solidFill>
              </a:defRPr>
            </a:lvl5pPr>
            <a:lvl6pPr marL="13062661" indent="0" algn="ctr">
              <a:buNone/>
              <a:defRPr>
                <a:solidFill>
                  <a:schemeClr val="tx1">
                    <a:tint val="75000"/>
                  </a:schemeClr>
                </a:solidFill>
              </a:defRPr>
            </a:lvl6pPr>
            <a:lvl7pPr marL="15675193" indent="0" algn="ctr">
              <a:buNone/>
              <a:defRPr>
                <a:solidFill>
                  <a:schemeClr val="tx1">
                    <a:tint val="75000"/>
                  </a:schemeClr>
                </a:solidFill>
              </a:defRPr>
            </a:lvl7pPr>
            <a:lvl8pPr marL="18287726" indent="0" algn="ctr">
              <a:buNone/>
              <a:defRPr>
                <a:solidFill>
                  <a:schemeClr val="tx1">
                    <a:tint val="75000"/>
                  </a:schemeClr>
                </a:solidFill>
              </a:defRPr>
            </a:lvl8pPr>
            <a:lvl9pPr marL="2090025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5853816"/>
            <a:ext cx="43525440" cy="7990840"/>
          </a:xfrm>
        </p:spPr>
        <p:txBody>
          <a:bodyPr anchor="t"/>
          <a:lstStyle>
            <a:lvl1pPr algn="l">
              <a:defRPr sz="22900" b="1" cap="all"/>
            </a:lvl1pPr>
          </a:lstStyle>
          <a:p>
            <a:r>
              <a:rPr lang="en-US"/>
              <a:t>Click to edit Master title style</a:t>
            </a:r>
          </a:p>
        </p:txBody>
      </p:sp>
      <p:sp>
        <p:nvSpPr>
          <p:cNvPr id="3" name="Text Placeholder 2"/>
          <p:cNvSpPr>
            <a:spLocks noGrp="1"/>
          </p:cNvSpPr>
          <p:nvPr>
            <p:ph type="body" idx="1"/>
          </p:nvPr>
        </p:nvSpPr>
        <p:spPr>
          <a:xfrm>
            <a:off x="4044953" y="17052719"/>
            <a:ext cx="43525440" cy="8801097"/>
          </a:xfrm>
        </p:spPr>
        <p:txBody>
          <a:bodyPr anchor="b"/>
          <a:lstStyle>
            <a:lvl1pPr marL="0" indent="0">
              <a:buNone/>
              <a:defRPr sz="11400">
                <a:solidFill>
                  <a:schemeClr val="tx1">
                    <a:tint val="75000"/>
                  </a:schemeClr>
                </a:solidFill>
              </a:defRPr>
            </a:lvl1pPr>
            <a:lvl2pPr marL="2612532" indent="0">
              <a:buNone/>
              <a:defRPr sz="10300">
                <a:solidFill>
                  <a:schemeClr val="tx1">
                    <a:tint val="75000"/>
                  </a:schemeClr>
                </a:solidFill>
              </a:defRPr>
            </a:lvl2pPr>
            <a:lvl3pPr marL="5225064" indent="0">
              <a:buNone/>
              <a:defRPr sz="9100">
                <a:solidFill>
                  <a:schemeClr val="tx1">
                    <a:tint val="75000"/>
                  </a:schemeClr>
                </a:solidFill>
              </a:defRPr>
            </a:lvl3pPr>
            <a:lvl4pPr marL="7837597" indent="0">
              <a:buNone/>
              <a:defRPr sz="8000">
                <a:solidFill>
                  <a:schemeClr val="tx1">
                    <a:tint val="75000"/>
                  </a:schemeClr>
                </a:solidFill>
              </a:defRPr>
            </a:lvl4pPr>
            <a:lvl5pPr marL="10450129" indent="0">
              <a:buNone/>
              <a:defRPr sz="8000">
                <a:solidFill>
                  <a:schemeClr val="tx1">
                    <a:tint val="75000"/>
                  </a:schemeClr>
                </a:solidFill>
              </a:defRPr>
            </a:lvl5pPr>
            <a:lvl6pPr marL="13062661" indent="0">
              <a:buNone/>
              <a:defRPr sz="8000">
                <a:solidFill>
                  <a:schemeClr val="tx1">
                    <a:tint val="75000"/>
                  </a:schemeClr>
                </a:solidFill>
              </a:defRPr>
            </a:lvl6pPr>
            <a:lvl7pPr marL="15675193" indent="0">
              <a:buNone/>
              <a:defRPr sz="8000">
                <a:solidFill>
                  <a:schemeClr val="tx1">
                    <a:tint val="75000"/>
                  </a:schemeClr>
                </a:solidFill>
              </a:defRPr>
            </a:lvl7pPr>
            <a:lvl8pPr marL="18287726" indent="0">
              <a:buNone/>
              <a:defRPr sz="8000">
                <a:solidFill>
                  <a:schemeClr val="tx1">
                    <a:tint val="75000"/>
                  </a:schemeClr>
                </a:solidFill>
              </a:defRPr>
            </a:lvl8pPr>
            <a:lvl9pPr marL="20900258" indent="0">
              <a:buNone/>
              <a:defRPr sz="80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560320" y="9387843"/>
            <a:ext cx="22616160" cy="26552316"/>
          </a:xfrm>
        </p:spPr>
        <p:txBody>
          <a:bodyPr/>
          <a:lstStyle>
            <a:lvl1pPr>
              <a:defRPr sz="16000"/>
            </a:lvl1pPr>
            <a:lvl2pPr>
              <a:defRPr sz="13700"/>
            </a:lvl2pPr>
            <a:lvl3pPr>
              <a:defRPr sz="11400"/>
            </a:lvl3pPr>
            <a:lvl4pPr>
              <a:defRPr sz="10300"/>
            </a:lvl4pPr>
            <a:lvl5pPr>
              <a:defRPr sz="10300"/>
            </a:lvl5pPr>
            <a:lvl6pPr>
              <a:defRPr sz="10300"/>
            </a:lvl6pPr>
            <a:lvl7pPr>
              <a:defRPr sz="10300"/>
            </a:lvl7pPr>
            <a:lvl8pPr>
              <a:defRPr sz="10300"/>
            </a:lvl8pPr>
            <a:lvl9pPr>
              <a:defRPr sz="10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6029920" y="9387843"/>
            <a:ext cx="22616160" cy="26552316"/>
          </a:xfrm>
        </p:spPr>
        <p:txBody>
          <a:bodyPr/>
          <a:lstStyle>
            <a:lvl1pPr>
              <a:defRPr sz="16000"/>
            </a:lvl1pPr>
            <a:lvl2pPr>
              <a:defRPr sz="13700"/>
            </a:lvl2pPr>
            <a:lvl3pPr>
              <a:defRPr sz="11400"/>
            </a:lvl3pPr>
            <a:lvl4pPr>
              <a:defRPr sz="10300"/>
            </a:lvl4pPr>
            <a:lvl5pPr>
              <a:defRPr sz="10300"/>
            </a:lvl5pPr>
            <a:lvl6pPr>
              <a:defRPr sz="10300"/>
            </a:lvl6pPr>
            <a:lvl7pPr>
              <a:defRPr sz="10300"/>
            </a:lvl7pPr>
            <a:lvl8pPr>
              <a:defRPr sz="10300"/>
            </a:lvl8pPr>
            <a:lvl9pPr>
              <a:defRPr sz="103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560320" y="9005996"/>
            <a:ext cx="22625053" cy="3753270"/>
          </a:xfrm>
        </p:spPr>
        <p:txBody>
          <a:bodyPr anchor="b"/>
          <a:lstStyle>
            <a:lvl1pPr marL="0" indent="0">
              <a:buNone/>
              <a:defRPr sz="13700" b="1"/>
            </a:lvl1pPr>
            <a:lvl2pPr marL="2612532" indent="0">
              <a:buNone/>
              <a:defRPr sz="11400" b="1"/>
            </a:lvl2pPr>
            <a:lvl3pPr marL="5225064" indent="0">
              <a:buNone/>
              <a:defRPr sz="10300" b="1"/>
            </a:lvl3pPr>
            <a:lvl4pPr marL="7837597" indent="0">
              <a:buNone/>
              <a:defRPr sz="9100" b="1"/>
            </a:lvl4pPr>
            <a:lvl5pPr marL="10450129" indent="0">
              <a:buNone/>
              <a:defRPr sz="9100" b="1"/>
            </a:lvl5pPr>
            <a:lvl6pPr marL="13062661" indent="0">
              <a:buNone/>
              <a:defRPr sz="9100" b="1"/>
            </a:lvl6pPr>
            <a:lvl7pPr marL="15675193" indent="0">
              <a:buNone/>
              <a:defRPr sz="9100" b="1"/>
            </a:lvl7pPr>
            <a:lvl8pPr marL="18287726" indent="0">
              <a:buNone/>
              <a:defRPr sz="9100" b="1"/>
            </a:lvl8pPr>
            <a:lvl9pPr marL="20900258" indent="0">
              <a:buNone/>
              <a:defRPr sz="9100" b="1"/>
            </a:lvl9pPr>
          </a:lstStyle>
          <a:p>
            <a:pPr lvl="0"/>
            <a:r>
              <a:rPr lang="en-US"/>
              <a:t>Click to edit Master text styles</a:t>
            </a:r>
          </a:p>
        </p:txBody>
      </p:sp>
      <p:sp>
        <p:nvSpPr>
          <p:cNvPr id="4" name="Content Placeholder 3"/>
          <p:cNvSpPr>
            <a:spLocks noGrp="1"/>
          </p:cNvSpPr>
          <p:nvPr>
            <p:ph sz="half" idx="2"/>
          </p:nvPr>
        </p:nvSpPr>
        <p:spPr>
          <a:xfrm>
            <a:off x="2560320" y="12759266"/>
            <a:ext cx="22625053" cy="23180890"/>
          </a:xfrm>
        </p:spPr>
        <p:txBody>
          <a:bodyPr/>
          <a:lstStyle>
            <a:lvl1pPr>
              <a:defRPr sz="13700"/>
            </a:lvl1pPr>
            <a:lvl2pPr>
              <a:defRPr sz="11400"/>
            </a:lvl2pPr>
            <a:lvl3pPr>
              <a:defRPr sz="10300"/>
            </a:lvl3pPr>
            <a:lvl4pPr>
              <a:defRPr sz="9100"/>
            </a:lvl4pPr>
            <a:lvl5pPr>
              <a:defRPr sz="9100"/>
            </a:lvl5pPr>
            <a:lvl6pPr>
              <a:defRPr sz="9100"/>
            </a:lvl6pPr>
            <a:lvl7pPr>
              <a:defRPr sz="9100"/>
            </a:lvl7pPr>
            <a:lvl8pPr>
              <a:defRPr sz="9100"/>
            </a:lvl8pPr>
            <a:lvl9pPr>
              <a:defRPr sz="9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6012143" y="9005996"/>
            <a:ext cx="22633940" cy="3753270"/>
          </a:xfrm>
        </p:spPr>
        <p:txBody>
          <a:bodyPr anchor="b"/>
          <a:lstStyle>
            <a:lvl1pPr marL="0" indent="0">
              <a:buNone/>
              <a:defRPr sz="13700" b="1"/>
            </a:lvl1pPr>
            <a:lvl2pPr marL="2612532" indent="0">
              <a:buNone/>
              <a:defRPr sz="11400" b="1"/>
            </a:lvl2pPr>
            <a:lvl3pPr marL="5225064" indent="0">
              <a:buNone/>
              <a:defRPr sz="10300" b="1"/>
            </a:lvl3pPr>
            <a:lvl4pPr marL="7837597" indent="0">
              <a:buNone/>
              <a:defRPr sz="9100" b="1"/>
            </a:lvl4pPr>
            <a:lvl5pPr marL="10450129" indent="0">
              <a:buNone/>
              <a:defRPr sz="9100" b="1"/>
            </a:lvl5pPr>
            <a:lvl6pPr marL="13062661" indent="0">
              <a:buNone/>
              <a:defRPr sz="9100" b="1"/>
            </a:lvl6pPr>
            <a:lvl7pPr marL="15675193" indent="0">
              <a:buNone/>
              <a:defRPr sz="9100" b="1"/>
            </a:lvl7pPr>
            <a:lvl8pPr marL="18287726" indent="0">
              <a:buNone/>
              <a:defRPr sz="9100" b="1"/>
            </a:lvl8pPr>
            <a:lvl9pPr marL="20900258" indent="0">
              <a:buNone/>
              <a:defRPr sz="9100" b="1"/>
            </a:lvl9pPr>
          </a:lstStyle>
          <a:p>
            <a:pPr lvl="0"/>
            <a:r>
              <a:rPr lang="en-US"/>
              <a:t>Click to edit Master text styles</a:t>
            </a:r>
          </a:p>
        </p:txBody>
      </p:sp>
      <p:sp>
        <p:nvSpPr>
          <p:cNvPr id="6" name="Content Placeholder 5"/>
          <p:cNvSpPr>
            <a:spLocks noGrp="1"/>
          </p:cNvSpPr>
          <p:nvPr>
            <p:ph sz="quarter" idx="4"/>
          </p:nvPr>
        </p:nvSpPr>
        <p:spPr>
          <a:xfrm>
            <a:off x="26012143" y="12759266"/>
            <a:ext cx="22633940" cy="23180890"/>
          </a:xfrm>
        </p:spPr>
        <p:txBody>
          <a:bodyPr/>
          <a:lstStyle>
            <a:lvl1pPr>
              <a:defRPr sz="13700"/>
            </a:lvl1pPr>
            <a:lvl2pPr>
              <a:defRPr sz="11400"/>
            </a:lvl2pPr>
            <a:lvl3pPr>
              <a:defRPr sz="10300"/>
            </a:lvl3pPr>
            <a:lvl4pPr>
              <a:defRPr sz="9100"/>
            </a:lvl4pPr>
            <a:lvl5pPr>
              <a:defRPr sz="9100"/>
            </a:lvl5pPr>
            <a:lvl6pPr>
              <a:defRPr sz="9100"/>
            </a:lvl6pPr>
            <a:lvl7pPr>
              <a:defRPr sz="9100"/>
            </a:lvl7pPr>
            <a:lvl8pPr>
              <a:defRPr sz="9100"/>
            </a:lvl8pPr>
            <a:lvl9pPr>
              <a:defRPr sz="9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3" y="1601893"/>
            <a:ext cx="16846553" cy="6817360"/>
          </a:xfrm>
        </p:spPr>
        <p:txBody>
          <a:bodyPr anchor="b"/>
          <a:lstStyle>
            <a:lvl1pPr algn="l">
              <a:defRPr sz="11400" b="1"/>
            </a:lvl1pPr>
          </a:lstStyle>
          <a:p>
            <a:r>
              <a:rPr lang="en-US"/>
              <a:t>Click to edit Master title style</a:t>
            </a:r>
          </a:p>
        </p:txBody>
      </p:sp>
      <p:sp>
        <p:nvSpPr>
          <p:cNvPr id="3" name="Content Placeholder 2"/>
          <p:cNvSpPr>
            <a:spLocks noGrp="1"/>
          </p:cNvSpPr>
          <p:nvPr>
            <p:ph idx="1"/>
          </p:nvPr>
        </p:nvSpPr>
        <p:spPr>
          <a:xfrm>
            <a:off x="20020280" y="1601896"/>
            <a:ext cx="28625800" cy="34338263"/>
          </a:xfrm>
        </p:spPr>
        <p:txBody>
          <a:bodyPr/>
          <a:lstStyle>
            <a:lvl1pPr>
              <a:defRPr sz="18300"/>
            </a:lvl1pPr>
            <a:lvl2pPr>
              <a:defRPr sz="16000"/>
            </a:lvl2pPr>
            <a:lvl3pPr>
              <a:defRPr sz="13700"/>
            </a:lvl3pPr>
            <a:lvl4pPr>
              <a:defRPr sz="11400"/>
            </a:lvl4pPr>
            <a:lvl5pPr>
              <a:defRPr sz="11400"/>
            </a:lvl5pPr>
            <a:lvl6pPr>
              <a:defRPr sz="11400"/>
            </a:lvl6pPr>
            <a:lvl7pPr>
              <a:defRPr sz="11400"/>
            </a:lvl7pPr>
            <a:lvl8pPr>
              <a:defRPr sz="11400"/>
            </a:lvl8pPr>
            <a:lvl9pPr>
              <a:defRPr sz="1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60323" y="8419256"/>
            <a:ext cx="16846553" cy="27520903"/>
          </a:xfrm>
        </p:spPr>
        <p:txBody>
          <a:bodyPr/>
          <a:lstStyle>
            <a:lvl1pPr marL="0" indent="0">
              <a:buNone/>
              <a:defRPr sz="8000"/>
            </a:lvl1pPr>
            <a:lvl2pPr marL="2612532" indent="0">
              <a:buNone/>
              <a:defRPr sz="6900"/>
            </a:lvl2pPr>
            <a:lvl3pPr marL="5225064" indent="0">
              <a:buNone/>
              <a:defRPr sz="5700"/>
            </a:lvl3pPr>
            <a:lvl4pPr marL="7837597" indent="0">
              <a:buNone/>
              <a:defRPr sz="5100"/>
            </a:lvl4pPr>
            <a:lvl5pPr marL="10450129" indent="0">
              <a:buNone/>
              <a:defRPr sz="5100"/>
            </a:lvl5pPr>
            <a:lvl6pPr marL="13062661" indent="0">
              <a:buNone/>
              <a:defRPr sz="5100"/>
            </a:lvl6pPr>
            <a:lvl7pPr marL="15675193" indent="0">
              <a:buNone/>
              <a:defRPr sz="5100"/>
            </a:lvl7pPr>
            <a:lvl8pPr marL="18287726" indent="0">
              <a:buNone/>
              <a:defRPr sz="5100"/>
            </a:lvl8pPr>
            <a:lvl9pPr marL="20900258" indent="0">
              <a:buNone/>
              <a:defRPr sz="51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8163520"/>
            <a:ext cx="30723840" cy="3324863"/>
          </a:xfrm>
        </p:spPr>
        <p:txBody>
          <a:bodyPr anchor="b"/>
          <a:lstStyle>
            <a:lvl1pPr algn="l">
              <a:defRPr sz="11400" b="1"/>
            </a:lvl1pPr>
          </a:lstStyle>
          <a:p>
            <a:r>
              <a:rPr lang="en-US"/>
              <a:t>Click to edit Master title style</a:t>
            </a:r>
          </a:p>
        </p:txBody>
      </p:sp>
      <p:sp>
        <p:nvSpPr>
          <p:cNvPr id="3" name="Picture Placeholder 2"/>
          <p:cNvSpPr>
            <a:spLocks noGrp="1"/>
          </p:cNvSpPr>
          <p:nvPr>
            <p:ph type="pic" idx="1"/>
          </p:nvPr>
        </p:nvSpPr>
        <p:spPr>
          <a:xfrm>
            <a:off x="10036813" y="3594947"/>
            <a:ext cx="30723840" cy="24140160"/>
          </a:xfrm>
        </p:spPr>
        <p:txBody>
          <a:bodyPr/>
          <a:lstStyle>
            <a:lvl1pPr marL="0" indent="0">
              <a:buNone/>
              <a:defRPr sz="18300"/>
            </a:lvl1pPr>
            <a:lvl2pPr marL="2612532" indent="0">
              <a:buNone/>
              <a:defRPr sz="16000"/>
            </a:lvl2pPr>
            <a:lvl3pPr marL="5225064" indent="0">
              <a:buNone/>
              <a:defRPr sz="13700"/>
            </a:lvl3pPr>
            <a:lvl4pPr marL="7837597" indent="0">
              <a:buNone/>
              <a:defRPr sz="11400"/>
            </a:lvl4pPr>
            <a:lvl5pPr marL="10450129" indent="0">
              <a:buNone/>
              <a:defRPr sz="11400"/>
            </a:lvl5pPr>
            <a:lvl6pPr marL="13062661" indent="0">
              <a:buNone/>
              <a:defRPr sz="11400"/>
            </a:lvl6pPr>
            <a:lvl7pPr marL="15675193" indent="0">
              <a:buNone/>
              <a:defRPr sz="11400"/>
            </a:lvl7pPr>
            <a:lvl8pPr marL="18287726" indent="0">
              <a:buNone/>
              <a:defRPr sz="11400"/>
            </a:lvl8pPr>
            <a:lvl9pPr marL="20900258" indent="0">
              <a:buNone/>
              <a:defRPr sz="11400"/>
            </a:lvl9pPr>
          </a:lstStyle>
          <a:p>
            <a:endParaRPr lang="en-US"/>
          </a:p>
        </p:txBody>
      </p:sp>
      <p:sp>
        <p:nvSpPr>
          <p:cNvPr id="4" name="Text Placeholder 3"/>
          <p:cNvSpPr>
            <a:spLocks noGrp="1"/>
          </p:cNvSpPr>
          <p:nvPr>
            <p:ph type="body" sz="half" idx="2"/>
          </p:nvPr>
        </p:nvSpPr>
        <p:spPr>
          <a:xfrm>
            <a:off x="10036813" y="31488383"/>
            <a:ext cx="30723840" cy="4721857"/>
          </a:xfrm>
        </p:spPr>
        <p:txBody>
          <a:bodyPr/>
          <a:lstStyle>
            <a:lvl1pPr marL="0" indent="0">
              <a:buNone/>
              <a:defRPr sz="8000"/>
            </a:lvl1pPr>
            <a:lvl2pPr marL="2612532" indent="0">
              <a:buNone/>
              <a:defRPr sz="6900"/>
            </a:lvl2pPr>
            <a:lvl3pPr marL="5225064" indent="0">
              <a:buNone/>
              <a:defRPr sz="5700"/>
            </a:lvl3pPr>
            <a:lvl4pPr marL="7837597" indent="0">
              <a:buNone/>
              <a:defRPr sz="5100"/>
            </a:lvl4pPr>
            <a:lvl5pPr marL="10450129" indent="0">
              <a:buNone/>
              <a:defRPr sz="5100"/>
            </a:lvl5pPr>
            <a:lvl6pPr marL="13062661" indent="0">
              <a:buNone/>
              <a:defRPr sz="5100"/>
            </a:lvl6pPr>
            <a:lvl7pPr marL="15675193" indent="0">
              <a:buNone/>
              <a:defRPr sz="5100"/>
            </a:lvl7pPr>
            <a:lvl8pPr marL="18287726" indent="0">
              <a:buNone/>
              <a:defRPr sz="5100"/>
            </a:lvl8pPr>
            <a:lvl9pPr marL="20900258" indent="0">
              <a:buNone/>
              <a:defRPr sz="51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4640" y="1611212"/>
            <a:ext cx="11521440" cy="3432894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560320" y="1611212"/>
            <a:ext cx="33710880" cy="3432894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611210"/>
            <a:ext cx="46085760" cy="6705600"/>
          </a:xfrm>
          <a:prstGeom prst="rect">
            <a:avLst/>
          </a:prstGeom>
        </p:spPr>
        <p:txBody>
          <a:bodyPr vert="horz" lIns="522506" tIns="261253" rIns="522506" bIns="261253" rtlCol="0" anchor="ctr">
            <a:normAutofit/>
          </a:bodyPr>
          <a:lstStyle/>
          <a:p>
            <a:r>
              <a:rPr lang="en-US"/>
              <a:t>Click to edit Master title style</a:t>
            </a:r>
          </a:p>
        </p:txBody>
      </p:sp>
      <p:sp>
        <p:nvSpPr>
          <p:cNvPr id="3" name="Text Placeholder 2"/>
          <p:cNvSpPr>
            <a:spLocks noGrp="1"/>
          </p:cNvSpPr>
          <p:nvPr>
            <p:ph type="body" idx="1"/>
          </p:nvPr>
        </p:nvSpPr>
        <p:spPr>
          <a:xfrm>
            <a:off x="2560320" y="9387843"/>
            <a:ext cx="46085760" cy="26552316"/>
          </a:xfrm>
          <a:prstGeom prst="rect">
            <a:avLst/>
          </a:prstGeom>
        </p:spPr>
        <p:txBody>
          <a:bodyPr vert="horz" lIns="522506" tIns="261253" rIns="522506" bIns="261253"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560320" y="37290589"/>
            <a:ext cx="11948160" cy="2142067"/>
          </a:xfrm>
          <a:prstGeom prst="rect">
            <a:avLst/>
          </a:prstGeom>
        </p:spPr>
        <p:txBody>
          <a:bodyPr vert="horz" lIns="522506" tIns="261253" rIns="522506" bIns="261253" rtlCol="0" anchor="ctr"/>
          <a:lstStyle>
            <a:lvl1pPr algn="l">
              <a:defRPr sz="6900">
                <a:solidFill>
                  <a:schemeClr val="tx1">
                    <a:tint val="75000"/>
                  </a:schemeClr>
                </a:solidFill>
              </a:defRPr>
            </a:lvl1pPr>
          </a:lstStyle>
          <a:p>
            <a:fld id="{1D8BD707-D9CF-40AE-B4C6-C98DA3205C09}" type="datetimeFigureOut">
              <a:rPr lang="en-US" smtClean="0"/>
              <a:pPr/>
              <a:t>5/9/2017</a:t>
            </a:fld>
            <a:endParaRPr lang="en-US"/>
          </a:p>
        </p:txBody>
      </p:sp>
      <p:sp>
        <p:nvSpPr>
          <p:cNvPr id="5" name="Footer Placeholder 4"/>
          <p:cNvSpPr>
            <a:spLocks noGrp="1"/>
          </p:cNvSpPr>
          <p:nvPr>
            <p:ph type="ftr" sz="quarter" idx="3"/>
          </p:nvPr>
        </p:nvSpPr>
        <p:spPr>
          <a:xfrm>
            <a:off x="17495520" y="37290589"/>
            <a:ext cx="16215360" cy="2142067"/>
          </a:xfrm>
          <a:prstGeom prst="rect">
            <a:avLst/>
          </a:prstGeom>
        </p:spPr>
        <p:txBody>
          <a:bodyPr vert="horz" lIns="522506" tIns="261253" rIns="522506" bIns="261253" rtlCol="0" anchor="ctr"/>
          <a:lstStyle>
            <a:lvl1pPr algn="ctr">
              <a:defRPr sz="6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7290589"/>
            <a:ext cx="11948160" cy="2142067"/>
          </a:xfrm>
          <a:prstGeom prst="rect">
            <a:avLst/>
          </a:prstGeom>
        </p:spPr>
        <p:txBody>
          <a:bodyPr vert="horz" lIns="522506" tIns="261253" rIns="522506" bIns="261253" rtlCol="0" anchor="ctr"/>
          <a:lstStyle>
            <a:lvl1pPr algn="r">
              <a:defRPr sz="69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225064" rtl="0" eaLnBrk="1" latinLnBrk="0" hangingPunct="1">
        <a:spcBef>
          <a:spcPct val="0"/>
        </a:spcBef>
        <a:buNone/>
        <a:defRPr sz="25100" kern="1200">
          <a:solidFill>
            <a:schemeClr val="tx1"/>
          </a:solidFill>
          <a:latin typeface="+mj-lt"/>
          <a:ea typeface="+mj-ea"/>
          <a:cs typeface="+mj-cs"/>
        </a:defRPr>
      </a:lvl1pPr>
    </p:titleStyle>
    <p:bodyStyle>
      <a:lvl1pPr marL="1959399" indent="-1959399" algn="l" defTabSz="5225064" rtl="0" eaLnBrk="1" latinLnBrk="0" hangingPunct="1">
        <a:spcBef>
          <a:spcPct val="20000"/>
        </a:spcBef>
        <a:buFont typeface="Arial" pitchFamily="34" charset="0"/>
        <a:buChar char="•"/>
        <a:defRPr sz="18300" kern="1200">
          <a:solidFill>
            <a:schemeClr val="tx1"/>
          </a:solidFill>
          <a:latin typeface="+mn-lt"/>
          <a:ea typeface="+mn-ea"/>
          <a:cs typeface="+mn-cs"/>
        </a:defRPr>
      </a:lvl1pPr>
      <a:lvl2pPr marL="4245365" indent="-1632833" algn="l" defTabSz="5225064" rtl="0" eaLnBrk="1" latinLnBrk="0" hangingPunct="1">
        <a:spcBef>
          <a:spcPct val="20000"/>
        </a:spcBef>
        <a:buFont typeface="Arial" pitchFamily="34" charset="0"/>
        <a:buChar char="–"/>
        <a:defRPr sz="16000" kern="1200">
          <a:solidFill>
            <a:schemeClr val="tx1"/>
          </a:solidFill>
          <a:latin typeface="+mn-lt"/>
          <a:ea typeface="+mn-ea"/>
          <a:cs typeface="+mn-cs"/>
        </a:defRPr>
      </a:lvl2pPr>
      <a:lvl3pPr marL="6531331" indent="-1306266" algn="l" defTabSz="5225064" rtl="0" eaLnBrk="1" latinLnBrk="0" hangingPunct="1">
        <a:spcBef>
          <a:spcPct val="20000"/>
        </a:spcBef>
        <a:buFont typeface="Arial" pitchFamily="34" charset="0"/>
        <a:buChar char="•"/>
        <a:defRPr sz="13700" kern="1200">
          <a:solidFill>
            <a:schemeClr val="tx1"/>
          </a:solidFill>
          <a:latin typeface="+mn-lt"/>
          <a:ea typeface="+mn-ea"/>
          <a:cs typeface="+mn-cs"/>
        </a:defRPr>
      </a:lvl3pPr>
      <a:lvl4pPr marL="9143863"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4pPr>
      <a:lvl5pPr marL="11756395"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5pPr>
      <a:lvl6pPr marL="14368927"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6pPr>
      <a:lvl7pPr marL="16981460"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7pPr>
      <a:lvl8pPr marL="19593992"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8pPr>
      <a:lvl9pPr marL="22206524" indent="-1306266" algn="l" defTabSz="5225064" rtl="0" eaLnBrk="1" latinLnBrk="0" hangingPunct="1">
        <a:spcBef>
          <a:spcPct val="20000"/>
        </a:spcBef>
        <a:buFont typeface="Arial" pitchFamily="34" charset="0"/>
        <a:buChar char="•"/>
        <a:defRPr sz="11400" kern="1200">
          <a:solidFill>
            <a:schemeClr val="tx1"/>
          </a:solidFill>
          <a:latin typeface="+mn-lt"/>
          <a:ea typeface="+mn-ea"/>
          <a:cs typeface="+mn-cs"/>
        </a:defRPr>
      </a:lvl9pPr>
    </p:bodyStyle>
    <p:otherStyle>
      <a:defPPr>
        <a:defRPr lang="en-US"/>
      </a:defPPr>
      <a:lvl1pPr marL="0" algn="l" defTabSz="5225064" rtl="0" eaLnBrk="1" latinLnBrk="0" hangingPunct="1">
        <a:defRPr sz="10300" kern="1200">
          <a:solidFill>
            <a:schemeClr val="tx1"/>
          </a:solidFill>
          <a:latin typeface="+mn-lt"/>
          <a:ea typeface="+mn-ea"/>
          <a:cs typeface="+mn-cs"/>
        </a:defRPr>
      </a:lvl1pPr>
      <a:lvl2pPr marL="2612532" algn="l" defTabSz="5225064" rtl="0" eaLnBrk="1" latinLnBrk="0" hangingPunct="1">
        <a:defRPr sz="10300" kern="1200">
          <a:solidFill>
            <a:schemeClr val="tx1"/>
          </a:solidFill>
          <a:latin typeface="+mn-lt"/>
          <a:ea typeface="+mn-ea"/>
          <a:cs typeface="+mn-cs"/>
        </a:defRPr>
      </a:lvl2pPr>
      <a:lvl3pPr marL="5225064" algn="l" defTabSz="5225064" rtl="0" eaLnBrk="1" latinLnBrk="0" hangingPunct="1">
        <a:defRPr sz="10300" kern="1200">
          <a:solidFill>
            <a:schemeClr val="tx1"/>
          </a:solidFill>
          <a:latin typeface="+mn-lt"/>
          <a:ea typeface="+mn-ea"/>
          <a:cs typeface="+mn-cs"/>
        </a:defRPr>
      </a:lvl3pPr>
      <a:lvl4pPr marL="7837597" algn="l" defTabSz="5225064" rtl="0" eaLnBrk="1" latinLnBrk="0" hangingPunct="1">
        <a:defRPr sz="10300" kern="1200">
          <a:solidFill>
            <a:schemeClr val="tx1"/>
          </a:solidFill>
          <a:latin typeface="+mn-lt"/>
          <a:ea typeface="+mn-ea"/>
          <a:cs typeface="+mn-cs"/>
        </a:defRPr>
      </a:lvl4pPr>
      <a:lvl5pPr marL="10450129" algn="l" defTabSz="5225064" rtl="0" eaLnBrk="1" latinLnBrk="0" hangingPunct="1">
        <a:defRPr sz="10300" kern="1200">
          <a:solidFill>
            <a:schemeClr val="tx1"/>
          </a:solidFill>
          <a:latin typeface="+mn-lt"/>
          <a:ea typeface="+mn-ea"/>
          <a:cs typeface="+mn-cs"/>
        </a:defRPr>
      </a:lvl5pPr>
      <a:lvl6pPr marL="13062661" algn="l" defTabSz="5225064" rtl="0" eaLnBrk="1" latinLnBrk="0" hangingPunct="1">
        <a:defRPr sz="10300" kern="1200">
          <a:solidFill>
            <a:schemeClr val="tx1"/>
          </a:solidFill>
          <a:latin typeface="+mn-lt"/>
          <a:ea typeface="+mn-ea"/>
          <a:cs typeface="+mn-cs"/>
        </a:defRPr>
      </a:lvl6pPr>
      <a:lvl7pPr marL="15675193" algn="l" defTabSz="5225064" rtl="0" eaLnBrk="1" latinLnBrk="0" hangingPunct="1">
        <a:defRPr sz="10300" kern="1200">
          <a:solidFill>
            <a:schemeClr val="tx1"/>
          </a:solidFill>
          <a:latin typeface="+mn-lt"/>
          <a:ea typeface="+mn-ea"/>
          <a:cs typeface="+mn-cs"/>
        </a:defRPr>
      </a:lvl7pPr>
      <a:lvl8pPr marL="18287726" algn="l" defTabSz="5225064" rtl="0" eaLnBrk="1" latinLnBrk="0" hangingPunct="1">
        <a:defRPr sz="10300" kern="1200">
          <a:solidFill>
            <a:schemeClr val="tx1"/>
          </a:solidFill>
          <a:latin typeface="+mn-lt"/>
          <a:ea typeface="+mn-ea"/>
          <a:cs typeface="+mn-cs"/>
        </a:defRPr>
      </a:lvl8pPr>
      <a:lvl9pPr marL="20900258" algn="l" defTabSz="5225064" rtl="0" eaLnBrk="1" latinLnBrk="0" hangingPunct="1">
        <a:defRPr sz="10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9" Type="http://schemas.openxmlformats.org/officeDocument/2006/relationships/image" Target="../media/image17.jpeg"/><Relationship Id="rId34" Type="http://schemas.openxmlformats.org/officeDocument/2006/relationships/image" Target="../media/image12.png"/><Relationship Id="rId42" Type="http://schemas.openxmlformats.org/officeDocument/2006/relationships/image" Target="../media/image20.png"/><Relationship Id="rId47" Type="http://schemas.openxmlformats.org/officeDocument/2006/relationships/image" Target="../media/image25.png"/><Relationship Id="rId50" Type="http://schemas.openxmlformats.org/officeDocument/2006/relationships/image" Target="../media/image28.png"/><Relationship Id="rId55" Type="http://schemas.openxmlformats.org/officeDocument/2006/relationships/image" Target="../media/image33.png"/><Relationship Id="rId7" Type="http://schemas.openxmlformats.org/officeDocument/2006/relationships/image" Target="../media/image4.png"/><Relationship Id="rId2" Type="http://schemas.openxmlformats.org/officeDocument/2006/relationships/notesSlide" Target="../notesSlides/notesSlide1.xml"/><Relationship Id="rId29"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3.png"/><Relationship Id="rId32" Type="http://schemas.openxmlformats.org/officeDocument/2006/relationships/image" Target="../media/image10.png"/><Relationship Id="rId37" Type="http://schemas.openxmlformats.org/officeDocument/2006/relationships/image" Target="../media/image15.png"/><Relationship Id="rId40" Type="http://schemas.openxmlformats.org/officeDocument/2006/relationships/image" Target="../media/image18.png"/><Relationship Id="rId45" Type="http://schemas.openxmlformats.org/officeDocument/2006/relationships/image" Target="../media/image23.png"/><Relationship Id="rId53" Type="http://schemas.openxmlformats.org/officeDocument/2006/relationships/image" Target="../media/image31.png"/><Relationship Id="rId58" Type="http://schemas.openxmlformats.org/officeDocument/2006/relationships/image" Target="../media/image36.tif"/><Relationship Id="rId5" Type="http://schemas.openxmlformats.org/officeDocument/2006/relationships/image" Target="../media/image2.png"/><Relationship Id="rId28" Type="http://schemas.openxmlformats.org/officeDocument/2006/relationships/image" Target="../media/image90.png"/><Relationship Id="rId36" Type="http://schemas.openxmlformats.org/officeDocument/2006/relationships/image" Target="../media/image14.png"/><Relationship Id="rId49" Type="http://schemas.openxmlformats.org/officeDocument/2006/relationships/image" Target="../media/image27.png"/><Relationship Id="rId57" Type="http://schemas.openxmlformats.org/officeDocument/2006/relationships/image" Target="../media/image35.png"/><Relationship Id="rId61" Type="http://schemas.openxmlformats.org/officeDocument/2006/relationships/image" Target="../media/image39.tif"/><Relationship Id="rId10" Type="http://schemas.openxmlformats.org/officeDocument/2006/relationships/image" Target="../media/image7.png"/><Relationship Id="rId31" Type="http://schemas.openxmlformats.org/officeDocument/2006/relationships/image" Target="../media/image9.png"/><Relationship Id="rId44" Type="http://schemas.openxmlformats.org/officeDocument/2006/relationships/image" Target="../media/image22.png"/><Relationship Id="rId52" Type="http://schemas.openxmlformats.org/officeDocument/2006/relationships/image" Target="../media/image30.png"/><Relationship Id="rId60" Type="http://schemas.openxmlformats.org/officeDocument/2006/relationships/image" Target="../media/image38.tif"/><Relationship Id="rId4" Type="http://schemas.openxmlformats.org/officeDocument/2006/relationships/image" Target="../media/image2.jpeg"/><Relationship Id="rId9" Type="http://schemas.openxmlformats.org/officeDocument/2006/relationships/image" Target="../media/image6.png"/><Relationship Id="rId30" Type="http://schemas.openxmlformats.org/officeDocument/2006/relationships/image" Target="../media/image110.png"/><Relationship Id="rId35" Type="http://schemas.openxmlformats.org/officeDocument/2006/relationships/image" Target="../media/image13.png"/><Relationship Id="rId43" Type="http://schemas.openxmlformats.org/officeDocument/2006/relationships/image" Target="../media/image21.png"/><Relationship Id="rId48" Type="http://schemas.openxmlformats.org/officeDocument/2006/relationships/image" Target="../media/image26.png"/><Relationship Id="rId56" Type="http://schemas.openxmlformats.org/officeDocument/2006/relationships/image" Target="../media/image34.png"/><Relationship Id="rId8" Type="http://schemas.openxmlformats.org/officeDocument/2006/relationships/image" Target="../media/image5.png"/><Relationship Id="rId51" Type="http://schemas.openxmlformats.org/officeDocument/2006/relationships/image" Target="../media/image29.png"/><Relationship Id="rId3" Type="http://schemas.openxmlformats.org/officeDocument/2006/relationships/image" Target="../media/image1.tif"/><Relationship Id="rId33" Type="http://schemas.openxmlformats.org/officeDocument/2006/relationships/image" Target="../media/image11.png"/><Relationship Id="rId38" Type="http://schemas.openxmlformats.org/officeDocument/2006/relationships/image" Target="../media/image16.png"/><Relationship Id="rId46" Type="http://schemas.openxmlformats.org/officeDocument/2006/relationships/image" Target="../media/image24.png"/><Relationship Id="rId59" Type="http://schemas.openxmlformats.org/officeDocument/2006/relationships/image" Target="../media/image37.tif"/><Relationship Id="rId41" Type="http://schemas.openxmlformats.org/officeDocument/2006/relationships/image" Target="../media/image19.png"/><Relationship Id="rId54" Type="http://schemas.openxmlformats.org/officeDocument/2006/relationships/image" Target="../media/image32.png"/><Relationship Id="rId62" Type="http://schemas.openxmlformats.org/officeDocument/2006/relationships/image" Target="../media/image40.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l="14503"/>
          <a:stretch/>
        </p:blipFill>
        <p:spPr>
          <a:xfrm>
            <a:off x="625712" y="29413200"/>
            <a:ext cx="14750576" cy="9718919"/>
          </a:xfrm>
          <a:prstGeom prst="rect">
            <a:avLst/>
          </a:prstGeom>
        </p:spPr>
      </p:pic>
      <p:sp>
        <p:nvSpPr>
          <p:cNvPr id="109" name="Text Box 14"/>
          <p:cNvSpPr txBox="1">
            <a:spLocks noChangeArrowheads="1"/>
          </p:cNvSpPr>
          <p:nvPr/>
        </p:nvSpPr>
        <p:spPr bwMode="auto">
          <a:xfrm>
            <a:off x="35509200" y="32627384"/>
            <a:ext cx="15473575" cy="6996616"/>
          </a:xfrm>
          <a:prstGeom prst="rect">
            <a:avLst/>
          </a:prstGeom>
          <a:noFill/>
          <a:ln w="190500" cap="rnd" cmpd="sng">
            <a:solidFill>
              <a:schemeClr val="tx1"/>
            </a:solidFill>
            <a:prstDash val="sysDot"/>
            <a:round/>
            <a:headEnd/>
            <a:tailEnd/>
          </a:ln>
        </p:spPr>
        <p:txBody>
          <a:bodyPr wrap="square" lIns="507915" tIns="507915" rIns="507915" bIns="507915">
            <a:spAutoFit/>
          </a:bodyPr>
          <a:lstStyle/>
          <a:p>
            <a:pPr algn="ctr"/>
            <a:r>
              <a:rPr lang="en-US" sz="4000" b="1" u="sng" dirty="0">
                <a:latin typeface="Times" pitchFamily="18" charset="0"/>
                <a:cs typeface="Times" pitchFamily="18" charset="0"/>
              </a:rPr>
              <a:t>References and Acknowledgements</a:t>
            </a:r>
          </a:p>
          <a:p>
            <a:pPr marL="457200" indent="-457200">
              <a:buAutoNum type="arabicPeriod"/>
            </a:pPr>
            <a:endParaRPr lang="en-US" sz="2800" dirty="0">
              <a:latin typeface="Times" pitchFamily="18" charset="0"/>
              <a:cs typeface="Times" pitchFamily="18" charset="0"/>
            </a:endParaRPr>
          </a:p>
          <a:p>
            <a:pPr marL="457200" indent="-457200">
              <a:buAutoNum type="arabicPeriod"/>
            </a:pPr>
            <a:r>
              <a:rPr lang="en-US" sz="2800" dirty="0">
                <a:latin typeface="Times" pitchFamily="18" charset="0"/>
                <a:cs typeface="Times" pitchFamily="18" charset="0"/>
              </a:rPr>
              <a:t>J. C. Phillips, et al., 2005, J. Comp. Chem., 26:1781-1802</a:t>
            </a:r>
          </a:p>
          <a:p>
            <a:pPr marL="457200" indent="-457200">
              <a:buFontTx/>
              <a:buAutoNum type="arabicPeriod"/>
            </a:pPr>
            <a:r>
              <a:rPr lang="en-US" sz="2800" dirty="0">
                <a:latin typeface="Times" pitchFamily="18" charset="0"/>
                <a:cs typeface="Times" pitchFamily="18" charset="0"/>
              </a:rPr>
              <a:t>W. Humphrey, et al., 1996, J. Mol. Graphics, 14:33-38</a:t>
            </a:r>
          </a:p>
          <a:p>
            <a:pPr marL="457200" indent="-457200">
              <a:buFontTx/>
              <a:buAutoNum type="arabicPeriod"/>
            </a:pPr>
            <a:r>
              <a:rPr lang="en-US" sz="2800" dirty="0">
                <a:latin typeface="Times" pitchFamily="18" charset="0"/>
                <a:cs typeface="Times" pitchFamily="18" charset="0"/>
              </a:rPr>
              <a:t>H..</a:t>
            </a:r>
            <a:r>
              <a:rPr lang="en-US" sz="2800" dirty="0" err="1">
                <a:latin typeface="Times" pitchFamily="18" charset="0"/>
                <a:cs typeface="Times" pitchFamily="18" charset="0"/>
              </a:rPr>
              <a:t>Vashisth</a:t>
            </a:r>
            <a:r>
              <a:rPr lang="en-US" sz="2800" dirty="0">
                <a:latin typeface="Times" pitchFamily="18" charset="0"/>
                <a:cs typeface="Times" pitchFamily="18" charset="0"/>
              </a:rPr>
              <a:t>, et al. 2013,  ACS Chem. Biol. 8.12:2778-2784.</a:t>
            </a:r>
          </a:p>
          <a:p>
            <a:pPr marL="457200" indent="-457200">
              <a:buFontTx/>
              <a:buAutoNum type="arabicPeriod"/>
            </a:pPr>
            <a:r>
              <a:rPr lang="en-US" sz="2800" dirty="0">
                <a:latin typeface="Times" pitchFamily="18" charset="0"/>
                <a:cs typeface="Times" pitchFamily="18" charset="0"/>
              </a:rPr>
              <a:t>R. </a:t>
            </a:r>
            <a:r>
              <a:rPr lang="en-US" sz="2800" dirty="0" err="1">
                <a:latin typeface="Times" pitchFamily="18" charset="0"/>
                <a:cs typeface="Times" pitchFamily="18" charset="0"/>
              </a:rPr>
              <a:t>Neubig</a:t>
            </a:r>
            <a:r>
              <a:rPr lang="en-US" sz="2800" dirty="0">
                <a:latin typeface="Times" pitchFamily="18" charset="0"/>
                <a:cs typeface="Times" pitchFamily="18" charset="0"/>
              </a:rPr>
              <a:t>, et al, 2002, Nat. R1ev. Drug </a:t>
            </a:r>
            <a:r>
              <a:rPr lang="en-US" sz="2800" dirty="0" err="1">
                <a:latin typeface="Times" pitchFamily="18" charset="0"/>
                <a:cs typeface="Times" pitchFamily="18" charset="0"/>
              </a:rPr>
              <a:t>Discov</a:t>
            </a:r>
            <a:r>
              <a:rPr lang="en-US" sz="2800" dirty="0">
                <a:latin typeface="Times" pitchFamily="18" charset="0"/>
                <a:cs typeface="Times" pitchFamily="18" charset="0"/>
              </a:rPr>
              <a:t>. 1.3:187-197.</a:t>
            </a:r>
          </a:p>
          <a:p>
            <a:pPr marL="457200" indent="-457200">
              <a:buFontTx/>
              <a:buAutoNum type="arabicPeriod"/>
            </a:pPr>
            <a:r>
              <a:rPr lang="en-US" sz="2800" dirty="0">
                <a:latin typeface="Times" pitchFamily="18" charset="0"/>
                <a:cs typeface="Times" pitchFamily="18" charset="0"/>
              </a:rPr>
              <a:t>E. M. Turner, et al., 2011,  ACS Med. Chem. Lett. 3.2:146-150.</a:t>
            </a:r>
          </a:p>
          <a:p>
            <a:pPr marL="457200" indent="-457200">
              <a:buFontTx/>
              <a:buAutoNum type="arabicPeriod"/>
            </a:pPr>
            <a:r>
              <a:rPr lang="en-US" sz="2800" dirty="0">
                <a:latin typeface="Times" pitchFamily="18" charset="0"/>
                <a:cs typeface="Times" pitchFamily="18" charset="0"/>
              </a:rPr>
              <a:t>F. </a:t>
            </a:r>
            <a:r>
              <a:rPr lang="en-US" sz="2800" dirty="0" err="1">
                <a:latin typeface="Times" pitchFamily="18" charset="0"/>
                <a:cs typeface="Times" pitchFamily="18" charset="0"/>
              </a:rPr>
              <a:t>Persson</a:t>
            </a:r>
            <a:r>
              <a:rPr lang="en-US" sz="2800" dirty="0">
                <a:latin typeface="Times" pitchFamily="18" charset="0"/>
                <a:cs typeface="Times" pitchFamily="18" charset="0"/>
              </a:rPr>
              <a:t>, et al. 2015,PNAS, 112.3:10383-10388.</a:t>
            </a:r>
          </a:p>
          <a:p>
            <a:pPr marL="457200" indent="-457200">
              <a:buFontTx/>
              <a:buAutoNum type="arabicPeriod"/>
            </a:pPr>
            <a:endParaRPr lang="en-US" sz="2800" dirty="0">
              <a:latin typeface="Times" pitchFamily="18" charset="0"/>
              <a:cs typeface="Times" pitchFamily="18" charset="0"/>
            </a:endParaRPr>
          </a:p>
          <a:p>
            <a:pPr marL="457200" indent="-457200">
              <a:buFontTx/>
              <a:buAutoNum type="arabicPeriod"/>
            </a:pPr>
            <a:endParaRPr lang="en-US" sz="2800" dirty="0">
              <a:latin typeface="Times" pitchFamily="18" charset="0"/>
              <a:cs typeface="Times" pitchFamily="18" charset="0"/>
            </a:endParaRPr>
          </a:p>
          <a:p>
            <a:pPr marL="457200" indent="-457200">
              <a:buFontTx/>
              <a:buAutoNum type="arabicPeriod"/>
            </a:pPr>
            <a:endParaRPr lang="en-US" sz="2400" dirty="0">
              <a:latin typeface="Times" pitchFamily="18" charset="0"/>
              <a:cs typeface="Times" pitchFamily="18" charset="0"/>
            </a:endParaRPr>
          </a:p>
          <a:p>
            <a:endParaRPr lang="en-US" sz="2400" dirty="0">
              <a:latin typeface="Times" pitchFamily="18" charset="0"/>
              <a:cs typeface="Times" pitchFamily="18" charset="0"/>
            </a:endParaRPr>
          </a:p>
          <a:p>
            <a:endParaRPr lang="en-US" sz="2400" dirty="0">
              <a:latin typeface="Times" pitchFamily="18" charset="0"/>
              <a:cs typeface="Times" pitchFamily="18" charset="0"/>
            </a:endParaRPr>
          </a:p>
          <a:p>
            <a:endParaRPr lang="en-US" sz="2400" dirty="0">
              <a:latin typeface="Times" pitchFamily="18" charset="0"/>
              <a:cs typeface="Times" pitchFamily="18" charset="0"/>
            </a:endParaRPr>
          </a:p>
        </p:txBody>
      </p:sp>
      <p:sp>
        <p:nvSpPr>
          <p:cNvPr id="157" name="Text Box 14"/>
          <p:cNvSpPr txBox="1">
            <a:spLocks noChangeArrowheads="1"/>
          </p:cNvSpPr>
          <p:nvPr/>
        </p:nvSpPr>
        <p:spPr bwMode="auto">
          <a:xfrm>
            <a:off x="15878872" y="22697706"/>
            <a:ext cx="19128350" cy="17030131"/>
          </a:xfrm>
          <a:prstGeom prst="rect">
            <a:avLst/>
          </a:prstGeom>
          <a:noFill/>
          <a:ln w="190500" cap="rnd" cmpd="sng">
            <a:solidFill>
              <a:schemeClr val="accent6">
                <a:lumMod val="75000"/>
              </a:schemeClr>
            </a:solidFill>
            <a:prstDash val="sysDot"/>
            <a:round/>
            <a:headEnd/>
            <a:tailEnd/>
          </a:ln>
        </p:spPr>
        <p:txBody>
          <a:bodyPr wrap="square" lIns="507915" tIns="507915" rIns="507915" bIns="507915">
            <a:spAutoFit/>
          </a:bodyPr>
          <a:lstStyle/>
          <a:p>
            <a:pPr algn="ctr"/>
            <a:r>
              <a:rPr lang="en-US" sz="4000" b="1" u="sng" dirty="0">
                <a:cs typeface="Times" pitchFamily="18" charset="0"/>
              </a:rPr>
              <a:t>Simulation Results: HDX kinetic rate from MD simulations</a:t>
            </a:r>
          </a:p>
          <a:p>
            <a:pPr algn="ctr"/>
            <a:endParaRPr lang="en-US" sz="4000" b="1" u="sng" dirty="0">
              <a:cs typeface="Times" pitchFamily="18" charset="0"/>
            </a:endParaRPr>
          </a:p>
          <a:p>
            <a:pPr algn="ctr"/>
            <a:endParaRPr lang="en-US" sz="4000" b="1" u="sng" dirty="0">
              <a:cs typeface="Times" pitchFamily="18" charset="0"/>
            </a:endParaRPr>
          </a:p>
          <a:p>
            <a:pPr algn="ctr"/>
            <a:endParaRPr lang="en-US" sz="4000" b="1" u="sng" dirty="0">
              <a:cs typeface="Times" pitchFamily="18" charset="0"/>
            </a:endParaRPr>
          </a:p>
          <a:p>
            <a:pPr algn="ctr"/>
            <a:endParaRPr lang="en-US" sz="4000" b="1" u="sng" dirty="0">
              <a:cs typeface="Times" pitchFamily="18" charset="0"/>
            </a:endParaRPr>
          </a:p>
          <a:p>
            <a:pPr algn="ctr"/>
            <a:endParaRPr lang="en-US" sz="4000" b="1" u="sng" dirty="0">
              <a:cs typeface="Times" pitchFamily="18" charset="0"/>
            </a:endParaRPr>
          </a:p>
          <a:p>
            <a:pPr algn="ctr"/>
            <a:endParaRPr lang="en-US" sz="3200" b="1" dirty="0">
              <a:cs typeface="Times" pitchFamily="18" charset="0"/>
            </a:endParaRPr>
          </a:p>
          <a:p>
            <a:pPr algn="ctr"/>
            <a:endParaRPr lang="en-US" sz="3200" b="1" dirty="0">
              <a:cs typeface="Times" pitchFamily="18" charset="0"/>
            </a:endParaRPr>
          </a:p>
          <a:p>
            <a:pPr algn="ctr"/>
            <a:endParaRPr lang="en-US" sz="3200" b="1" dirty="0">
              <a:cs typeface="Times" pitchFamily="18" charset="0"/>
            </a:endParaRPr>
          </a:p>
          <a:p>
            <a:pPr algn="ctr"/>
            <a:endParaRPr lang="en-US" sz="3200" b="1" dirty="0">
              <a:cs typeface="Times" pitchFamily="18" charset="0"/>
            </a:endParaRPr>
          </a:p>
          <a:p>
            <a:pPr algn="ctr"/>
            <a:endParaRPr lang="en-US" sz="3200" b="1" dirty="0">
              <a:cs typeface="Times" pitchFamily="18" charset="0"/>
            </a:endParaRPr>
          </a:p>
          <a:p>
            <a:pPr algn="ctr"/>
            <a:endParaRPr lang="en-US" sz="3200" b="1" dirty="0">
              <a:cs typeface="Times" pitchFamily="18" charset="0"/>
            </a:endParaRPr>
          </a:p>
          <a:p>
            <a:pPr algn="ctr"/>
            <a:endParaRPr lang="en-US" sz="3200" b="1" dirty="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p:txBody>
      </p:sp>
      <p:sp>
        <p:nvSpPr>
          <p:cNvPr id="37" name="Text Box 14"/>
          <p:cNvSpPr txBox="1">
            <a:spLocks noChangeArrowheads="1"/>
          </p:cNvSpPr>
          <p:nvPr/>
        </p:nvSpPr>
        <p:spPr bwMode="auto">
          <a:xfrm>
            <a:off x="457200" y="27701471"/>
            <a:ext cx="15087600" cy="12074929"/>
          </a:xfrm>
          <a:prstGeom prst="rect">
            <a:avLst/>
          </a:prstGeom>
          <a:noFill/>
          <a:ln w="190500" cap="rnd" cmpd="sng">
            <a:solidFill>
              <a:schemeClr val="tx1"/>
            </a:solidFill>
            <a:prstDash val="sysDot"/>
            <a:round/>
            <a:headEnd/>
            <a:tailEnd/>
          </a:ln>
        </p:spPr>
        <p:txBody>
          <a:bodyPr wrap="square" lIns="507915" tIns="507915" rIns="507915" bIns="507915">
            <a:spAutoFit/>
          </a:bodyPr>
          <a:lstStyle/>
          <a:p>
            <a:pPr algn="ctr"/>
            <a:r>
              <a:rPr lang="en-US" sz="4000" b="1" u="sng" dirty="0">
                <a:cs typeface="Times" pitchFamily="18" charset="0"/>
              </a:rPr>
              <a:t>Role of RGS Proteins in GPCR Signaling</a:t>
            </a:r>
          </a:p>
          <a:p>
            <a:endParaRPr lang="en-US" sz="4000" b="1" u="sng" dirty="0">
              <a:cs typeface="Times" pitchFamily="18" charset="0"/>
            </a:endParaRPr>
          </a:p>
          <a:p>
            <a:endParaRPr lang="en-US" sz="4000" b="1" u="sng" dirty="0">
              <a:cs typeface="Times" pitchFamily="18" charset="0"/>
            </a:endParaRPr>
          </a:p>
          <a:p>
            <a:endParaRPr lang="en-US" sz="4000" b="1" u="sng" dirty="0">
              <a:cs typeface="Times" pitchFamily="18" charset="0"/>
            </a:endParaRPr>
          </a:p>
          <a:p>
            <a:endParaRPr lang="en-US" sz="4000" b="1" u="sng" dirty="0">
              <a:cs typeface="Times" pitchFamily="18" charset="0"/>
            </a:endParaRPr>
          </a:p>
          <a:p>
            <a:endParaRPr lang="en-US" sz="3200" b="1" dirty="0">
              <a:cs typeface="Times" pitchFamily="18" charset="0"/>
            </a:endParaRPr>
          </a:p>
          <a:p>
            <a:endParaRPr lang="en-US" sz="32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b="1" dirty="0">
              <a:cs typeface="Times" pitchFamily="18" charset="0"/>
            </a:endParaRPr>
          </a:p>
          <a:p>
            <a:endParaRPr lang="en-US" sz="2900" dirty="0">
              <a:cs typeface="Times" pitchFamily="18" charset="0"/>
            </a:endParaRPr>
          </a:p>
          <a:p>
            <a:endParaRPr lang="en-US" sz="2900" dirty="0">
              <a:latin typeface="Times" pitchFamily="18" charset="0"/>
              <a:cs typeface="Times" pitchFamily="18" charset="0"/>
            </a:endParaRPr>
          </a:p>
          <a:p>
            <a:endParaRPr lang="en-US" sz="2900" dirty="0">
              <a:latin typeface="Times" pitchFamily="18" charset="0"/>
              <a:cs typeface="Times" pitchFamily="18" charset="0"/>
            </a:endParaRPr>
          </a:p>
          <a:p>
            <a:endParaRPr lang="en-US" sz="2400" dirty="0">
              <a:latin typeface="Times" pitchFamily="18" charset="0"/>
              <a:cs typeface="Times" pitchFamily="18" charset="0"/>
            </a:endParaRPr>
          </a:p>
          <a:p>
            <a:endParaRPr lang="en-US" sz="2400" dirty="0">
              <a:latin typeface="Times" pitchFamily="18" charset="0"/>
              <a:cs typeface="Times" pitchFamily="18" charset="0"/>
            </a:endParaRPr>
          </a:p>
        </p:txBody>
      </p:sp>
      <p:sp>
        <p:nvSpPr>
          <p:cNvPr id="36" name="Text Box 14"/>
          <p:cNvSpPr txBox="1">
            <a:spLocks noChangeArrowheads="1"/>
          </p:cNvSpPr>
          <p:nvPr/>
        </p:nvSpPr>
        <p:spPr bwMode="auto">
          <a:xfrm>
            <a:off x="15878872" y="7138842"/>
            <a:ext cx="19004544" cy="10566824"/>
          </a:xfrm>
          <a:prstGeom prst="rect">
            <a:avLst/>
          </a:prstGeom>
          <a:noFill/>
          <a:ln w="190500" cap="rnd" cmpd="sng">
            <a:solidFill>
              <a:schemeClr val="tx1"/>
            </a:solidFill>
            <a:prstDash val="sysDot"/>
            <a:round/>
            <a:headEnd/>
            <a:tailEnd/>
          </a:ln>
        </p:spPr>
        <p:txBody>
          <a:bodyPr wrap="square" lIns="507915" tIns="507915" rIns="507915" bIns="507915">
            <a:spAutoFit/>
          </a:bodyPr>
          <a:lstStyle/>
          <a:p>
            <a:pPr algn="ctr"/>
            <a:r>
              <a:rPr lang="en-US" sz="4000" b="1" u="sng" dirty="0">
                <a:latin typeface="+mj-lt"/>
                <a:cs typeface="Times" pitchFamily="18" charset="0"/>
              </a:rPr>
              <a:t>Structure and Sequence of RGS Proteins</a:t>
            </a:r>
          </a:p>
          <a:p>
            <a:pPr algn="just"/>
            <a:endParaRPr lang="en-US" sz="4000" b="1" u="sng" dirty="0">
              <a:latin typeface="+mj-lt"/>
              <a:cs typeface="Times" pitchFamily="18" charset="0"/>
            </a:endParaRPr>
          </a:p>
          <a:p>
            <a:pPr algn="just"/>
            <a:endParaRPr lang="en-US" sz="4000" b="1" u="sng" dirty="0">
              <a:latin typeface="+mj-lt"/>
              <a:cs typeface="Times" pitchFamily="18" charset="0"/>
            </a:endParaRPr>
          </a:p>
          <a:p>
            <a:endParaRPr lang="en-US" sz="4000" b="1" u="sng" dirty="0">
              <a:latin typeface="+mj-lt"/>
              <a:cs typeface="Times" pitchFamily="18" charset="0"/>
            </a:endParaRPr>
          </a:p>
          <a:p>
            <a:endParaRPr lang="en-US" sz="4000" b="1" u="sng" dirty="0">
              <a:latin typeface="+mj-lt"/>
              <a:cs typeface="Times" pitchFamily="18" charset="0"/>
            </a:endParaRPr>
          </a:p>
          <a:p>
            <a:endParaRPr lang="en-US" sz="4000" b="1" u="sng" dirty="0">
              <a:latin typeface="+mj-lt"/>
              <a:cs typeface="Times" pitchFamily="18" charset="0"/>
            </a:endParaRPr>
          </a:p>
          <a:p>
            <a:endParaRPr lang="en-US" sz="4000" b="1" u="sng" dirty="0">
              <a:latin typeface="+mj-lt"/>
              <a:cs typeface="Times" pitchFamily="18" charset="0"/>
            </a:endParaRPr>
          </a:p>
          <a:p>
            <a:endParaRPr lang="en-US" sz="3800" b="1" u="sng" dirty="0">
              <a:latin typeface="+mj-lt"/>
              <a:cs typeface="Times" pitchFamily="18" charset="0"/>
            </a:endParaRPr>
          </a:p>
          <a:p>
            <a:endParaRPr lang="en-US" sz="3800" b="1" u="sng" dirty="0">
              <a:latin typeface="+mj-lt"/>
              <a:cs typeface="Times" pitchFamily="18" charset="0"/>
            </a:endParaRPr>
          </a:p>
          <a:p>
            <a:endParaRPr lang="en-US" sz="3800" b="1" u="sng" dirty="0">
              <a:latin typeface="+mj-lt"/>
              <a:cs typeface="Times" pitchFamily="18" charset="0"/>
            </a:endParaRPr>
          </a:p>
          <a:p>
            <a:endParaRPr lang="en-US" sz="3800" b="1" u="sng" dirty="0">
              <a:latin typeface="+mj-lt"/>
              <a:cs typeface="Times" pitchFamily="18" charset="0"/>
            </a:endParaRPr>
          </a:p>
          <a:p>
            <a:endParaRPr lang="en-US" sz="3800" b="1" u="sng" dirty="0">
              <a:latin typeface="+mj-lt"/>
              <a:cs typeface="Times" pitchFamily="18" charset="0"/>
            </a:endParaRPr>
          </a:p>
          <a:p>
            <a:endParaRPr lang="en-US" sz="3800" b="1" u="sng" dirty="0">
              <a:latin typeface="+mj-lt"/>
              <a:cs typeface="Times" pitchFamily="18" charset="0"/>
            </a:endParaRPr>
          </a:p>
          <a:p>
            <a:endParaRPr lang="en-US" sz="3800" b="1" u="sng" dirty="0">
              <a:latin typeface="+mj-lt"/>
              <a:cs typeface="Times" pitchFamily="18" charset="0"/>
            </a:endParaRPr>
          </a:p>
          <a:p>
            <a:endParaRPr lang="en-US" sz="3800" b="1" u="sng" dirty="0">
              <a:latin typeface="+mj-lt"/>
              <a:cs typeface="Times" pitchFamily="18" charset="0"/>
            </a:endParaRPr>
          </a:p>
          <a:p>
            <a:endParaRPr lang="en-US" sz="3600" b="1" u="sng" dirty="0">
              <a:latin typeface="+mj-lt"/>
              <a:cs typeface="Times" pitchFamily="18" charset="0"/>
            </a:endParaRPr>
          </a:p>
        </p:txBody>
      </p:sp>
      <p:sp>
        <p:nvSpPr>
          <p:cNvPr id="6" name="Text Box 14"/>
          <p:cNvSpPr txBox="1">
            <a:spLocks noChangeArrowheads="1"/>
          </p:cNvSpPr>
          <p:nvPr/>
        </p:nvSpPr>
        <p:spPr bwMode="auto">
          <a:xfrm>
            <a:off x="457200" y="7108600"/>
            <a:ext cx="15087600" cy="7058171"/>
          </a:xfrm>
          <a:prstGeom prst="rect">
            <a:avLst/>
          </a:prstGeom>
          <a:noFill/>
          <a:ln w="190500" cap="rnd" cmpd="sng">
            <a:solidFill>
              <a:schemeClr val="tx1"/>
            </a:solidFill>
            <a:prstDash val="sysDot"/>
            <a:round/>
            <a:headEnd/>
            <a:tailEnd/>
          </a:ln>
        </p:spPr>
        <p:txBody>
          <a:bodyPr wrap="square" lIns="507915" tIns="507915" rIns="507915" bIns="507915">
            <a:spAutoFit/>
          </a:bodyPr>
          <a:lstStyle/>
          <a:p>
            <a:pPr algn="ctr"/>
            <a:r>
              <a:rPr lang="en-US" sz="4000" b="1" u="sng" dirty="0">
                <a:latin typeface="Times" pitchFamily="18" charset="0"/>
                <a:cs typeface="Times" pitchFamily="18" charset="0"/>
              </a:rPr>
              <a:t>Abstract</a:t>
            </a:r>
            <a:endParaRPr lang="en-US" sz="3200" b="1" u="sng" dirty="0">
              <a:latin typeface="Times" pitchFamily="18" charset="0"/>
              <a:cs typeface="Times" pitchFamily="18" charset="0"/>
            </a:endParaRPr>
          </a:p>
          <a:p>
            <a:r>
              <a:rPr lang="en-US" sz="3200" dirty="0"/>
              <a:t>Regulators of G protein signaling (RGS) proteins modulate GPCR signaling by decreasing the duration and strength of the receptor’s signals with binding to Gα-subunits heterotrimeric G proteins. RGS is a therapeutic target to be directly or allosterically inhibited from binding to Gα. We have studied two structures of RGS4, two structures of RGS8 and one structure of RGS19 by conventional molecular dynamics each of which was 2 µsec long with AMBER and CHARMM forcefields. Analyzing the trajectories reveals high fluctuations in α5, α6 and the loops are connected to these moieties. These perturbations are in the interface of RGS-Gα residues and in the vicinity of cysteine which is target for binding allosteric inhibitors. These findings help in developing new drug molecules which may be fitted in the perturbed pockets in RGS proteins.</a:t>
            </a:r>
          </a:p>
        </p:txBody>
      </p:sp>
      <p:sp useBgFill="1">
        <p:nvSpPr>
          <p:cNvPr id="4" name="Rectangle 5"/>
          <p:cNvSpPr>
            <a:spLocks noChangeArrowheads="1"/>
          </p:cNvSpPr>
          <p:nvPr/>
        </p:nvSpPr>
        <p:spPr bwMode="auto">
          <a:xfrm>
            <a:off x="7238999" y="748308"/>
            <a:ext cx="37922319" cy="3995707"/>
          </a:xfrm>
          <a:prstGeom prst="rect">
            <a:avLst/>
          </a:prstGeom>
          <a:ln w="9525">
            <a:noFill/>
            <a:miter lim="800000"/>
            <a:headEnd/>
            <a:tailEnd/>
          </a:ln>
        </p:spPr>
        <p:txBody>
          <a:bodyPr wrap="square" lIns="101365" tIns="50672" rIns="101365" bIns="50672">
            <a:spAutoFit/>
          </a:bodyPr>
          <a:lstStyle/>
          <a:p>
            <a:pPr indent="507995" algn="ctr">
              <a:spcBef>
                <a:spcPct val="50000"/>
              </a:spcBef>
            </a:pPr>
            <a:r>
              <a:rPr lang="en-US" sz="9600" b="1"/>
              <a:t>Molecular Dynamics Simulation Studies of Signaling Proteins</a:t>
            </a:r>
            <a:br>
              <a:rPr lang="en-US" sz="8800" b="1" dirty="0">
                <a:latin typeface="Times New Roman" pitchFamily="18" charset="0"/>
                <a:cs typeface="Times New Roman" pitchFamily="18" charset="0"/>
              </a:rPr>
            </a:br>
            <a:r>
              <a:rPr lang="en-US" sz="6000" b="1" u="sng" dirty="0">
                <a:latin typeface="Times New Roman" pitchFamily="18" charset="0"/>
                <a:cs typeface="Times New Roman" pitchFamily="18" charset="0"/>
              </a:rPr>
              <a:t>Hossein Mohammadiarani </a:t>
            </a:r>
            <a:r>
              <a:rPr lang="en-US" sz="6000" b="1" dirty="0">
                <a:latin typeface="Times New Roman" pitchFamily="18" charset="0"/>
                <a:cs typeface="Times New Roman" pitchFamily="18" charset="0"/>
              </a:rPr>
              <a:t>and Harish </a:t>
            </a:r>
            <a:r>
              <a:rPr lang="en-US" sz="6000" b="1" dirty="0" err="1">
                <a:latin typeface="Times New Roman" pitchFamily="18" charset="0"/>
                <a:cs typeface="Times New Roman" pitchFamily="18" charset="0"/>
              </a:rPr>
              <a:t>Vashisth</a:t>
            </a:r>
            <a:endParaRPr lang="en-US" sz="6000" b="1" dirty="0">
              <a:latin typeface="Times New Roman" pitchFamily="18" charset="0"/>
              <a:cs typeface="Times New Roman" pitchFamily="18" charset="0"/>
            </a:endParaRPr>
          </a:p>
          <a:p>
            <a:pPr indent="507995" algn="ctr">
              <a:lnSpc>
                <a:spcPct val="150000"/>
              </a:lnSpc>
            </a:pPr>
            <a:r>
              <a:rPr lang="en-US" sz="6000" i="1" dirty="0">
                <a:latin typeface="Times New Roman" pitchFamily="18" charset="0"/>
                <a:cs typeface="Times New Roman" pitchFamily="18" charset="0"/>
              </a:rPr>
              <a:t>Department of Chemical Engineering, University  of New Hampshire, Durham, NH</a:t>
            </a:r>
            <a:endParaRPr lang="en-US" sz="7200" b="1" dirty="0">
              <a:latin typeface="Times New Roman" pitchFamily="18" charset="0"/>
              <a:cs typeface="Times New Roman" pitchFamily="18" charset="0"/>
            </a:endParaRPr>
          </a:p>
        </p:txBody>
      </p:sp>
      <p:pic>
        <p:nvPicPr>
          <p:cNvPr id="5" name="Picture 4" descr="logo3.jpg"/>
          <p:cNvPicPr>
            <a:picLocks noChangeAspect="1"/>
          </p:cNvPicPr>
          <p:nvPr/>
        </p:nvPicPr>
        <p:blipFill>
          <a:blip r:embed="rId4" cstate="print"/>
          <a:stretch>
            <a:fillRect/>
          </a:stretch>
        </p:blipFill>
        <p:spPr>
          <a:xfrm>
            <a:off x="47483680" y="929461"/>
            <a:ext cx="2616081" cy="3733133"/>
          </a:xfrm>
          <a:prstGeom prst="rect">
            <a:avLst/>
          </a:prstGeom>
          <a:effectLst>
            <a:outerShdw blurRad="50800" dist="50800" dir="5400000" algn="ctr" rotWithShape="0">
              <a:srgbClr val="000000">
                <a:alpha val="0"/>
              </a:srgbClr>
            </a:outerShdw>
          </a:effectLst>
        </p:spPr>
      </p:pic>
      <p:sp>
        <p:nvSpPr>
          <p:cNvPr id="9" name="Text Box 14"/>
          <p:cNvSpPr txBox="1">
            <a:spLocks noChangeArrowheads="1"/>
          </p:cNvSpPr>
          <p:nvPr/>
        </p:nvSpPr>
        <p:spPr bwMode="auto">
          <a:xfrm>
            <a:off x="422029" y="14361101"/>
            <a:ext cx="15087600" cy="12844370"/>
          </a:xfrm>
          <a:prstGeom prst="rect">
            <a:avLst/>
          </a:prstGeom>
          <a:noFill/>
          <a:ln w="190500" cap="rnd" cmpd="sng">
            <a:solidFill>
              <a:schemeClr val="tx1"/>
            </a:solidFill>
            <a:prstDash val="sysDot"/>
            <a:round/>
            <a:headEnd/>
            <a:tailEnd/>
          </a:ln>
        </p:spPr>
        <p:txBody>
          <a:bodyPr wrap="square" lIns="507915" tIns="507915" rIns="507915" bIns="507915">
            <a:spAutoFit/>
          </a:bodyPr>
          <a:lstStyle/>
          <a:p>
            <a:pPr algn="ctr"/>
            <a:r>
              <a:rPr lang="en-US" sz="4000" b="1" u="sng" dirty="0">
                <a:cs typeface="Times" pitchFamily="18" charset="0"/>
              </a:rPr>
              <a:t>Methods and Software  </a:t>
            </a:r>
          </a:p>
          <a:p>
            <a:pPr algn="just"/>
            <a:r>
              <a:rPr lang="en-US" sz="3200" b="1" dirty="0">
                <a:cs typeface="Times" pitchFamily="18" charset="0"/>
              </a:rPr>
              <a:t>NAMD </a:t>
            </a:r>
            <a:r>
              <a:rPr lang="en-US" sz="3200" dirty="0">
                <a:cs typeface="Times" pitchFamily="18" charset="0"/>
              </a:rPr>
              <a:t>    </a:t>
            </a:r>
            <a:r>
              <a:rPr lang="en-US" sz="3200" b="1" dirty="0">
                <a:cs typeface="Times" pitchFamily="18" charset="0"/>
              </a:rPr>
              <a:t>(</a:t>
            </a:r>
            <a:r>
              <a:rPr lang="en-US" sz="3200" b="1" dirty="0" err="1">
                <a:cs typeface="Times" pitchFamily="18" charset="0"/>
              </a:rPr>
              <a:t>NA</a:t>
            </a:r>
            <a:r>
              <a:rPr lang="en-US" sz="3200" dirty="0" err="1">
                <a:cs typeface="Times" pitchFamily="18" charset="0"/>
              </a:rPr>
              <a:t>noscale</a:t>
            </a:r>
            <a:r>
              <a:rPr lang="en-US" sz="3200" dirty="0">
                <a:cs typeface="Times" pitchFamily="18" charset="0"/>
              </a:rPr>
              <a:t> </a:t>
            </a:r>
            <a:r>
              <a:rPr lang="en-US" sz="3200" b="1" dirty="0">
                <a:cs typeface="Times" pitchFamily="18" charset="0"/>
              </a:rPr>
              <a:t>M</a:t>
            </a:r>
            <a:r>
              <a:rPr lang="en-US" sz="3200" dirty="0">
                <a:cs typeface="Times" pitchFamily="18" charset="0"/>
              </a:rPr>
              <a:t>olecular </a:t>
            </a:r>
            <a:r>
              <a:rPr lang="en-US" sz="3200" b="1" dirty="0">
                <a:cs typeface="Times" pitchFamily="18" charset="0"/>
              </a:rPr>
              <a:t>D</a:t>
            </a:r>
            <a:r>
              <a:rPr lang="en-US" sz="3200" dirty="0">
                <a:cs typeface="Times" pitchFamily="18" charset="0"/>
              </a:rPr>
              <a:t>ynamics)</a:t>
            </a:r>
            <a:r>
              <a:rPr lang="en-US" sz="3200" b="1" dirty="0">
                <a:cs typeface="Times" pitchFamily="18" charset="0"/>
              </a:rPr>
              <a:t> </a:t>
            </a:r>
            <a:r>
              <a:rPr lang="en-US" sz="3200" dirty="0">
                <a:cs typeface="Times" pitchFamily="18" charset="0"/>
              </a:rPr>
              <a:t>is a parallel molecular dynamics code designed for high performance simulation of large systems of particles based on Newtonian equation of motion:</a:t>
            </a: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endParaRPr lang="en-US" sz="3200" dirty="0">
              <a:cs typeface="Times" pitchFamily="18" charset="0"/>
            </a:endParaRPr>
          </a:p>
          <a:p>
            <a:pPr algn="just"/>
            <a:r>
              <a:rPr lang="en-US" sz="3200" b="1" dirty="0">
                <a:cs typeface="Times" pitchFamily="18" charset="0"/>
              </a:rPr>
              <a:t>VMD</a:t>
            </a:r>
            <a:r>
              <a:rPr lang="en-US" sz="3200" dirty="0">
                <a:cs typeface="Times" pitchFamily="18" charset="0"/>
              </a:rPr>
              <a:t>  (</a:t>
            </a:r>
            <a:r>
              <a:rPr lang="en-US" sz="3200" b="1" dirty="0">
                <a:cs typeface="Times" pitchFamily="18" charset="0"/>
              </a:rPr>
              <a:t>V</a:t>
            </a:r>
            <a:r>
              <a:rPr lang="en-US" sz="3200" dirty="0">
                <a:cs typeface="Times" pitchFamily="18" charset="0"/>
              </a:rPr>
              <a:t>isual </a:t>
            </a:r>
            <a:r>
              <a:rPr lang="en-US" sz="3200" b="1" dirty="0">
                <a:cs typeface="Times" pitchFamily="18" charset="0"/>
              </a:rPr>
              <a:t>M</a:t>
            </a:r>
            <a:r>
              <a:rPr lang="en-US" sz="3200" dirty="0">
                <a:cs typeface="Times" pitchFamily="18" charset="0"/>
              </a:rPr>
              <a:t>olecular </a:t>
            </a:r>
            <a:r>
              <a:rPr lang="en-US" sz="3200" b="1" dirty="0">
                <a:cs typeface="Times" pitchFamily="18" charset="0"/>
              </a:rPr>
              <a:t>D</a:t>
            </a:r>
            <a:r>
              <a:rPr lang="en-US" sz="3200" dirty="0">
                <a:cs typeface="Times" pitchFamily="18" charset="0"/>
              </a:rPr>
              <a:t>ynamics) is a molecular visualization software for displaying and analyzing MD simulations.</a:t>
            </a:r>
          </a:p>
        </p:txBody>
      </p:sp>
      <p:grpSp>
        <p:nvGrpSpPr>
          <p:cNvPr id="7" name="Group 6"/>
          <p:cNvGrpSpPr/>
          <p:nvPr/>
        </p:nvGrpSpPr>
        <p:grpSpPr>
          <a:xfrm>
            <a:off x="525761" y="24030954"/>
            <a:ext cx="14480477" cy="634726"/>
            <a:chOff x="4721923" y="27501348"/>
            <a:chExt cx="14480477" cy="634726"/>
          </a:xfrm>
        </p:grpSpPr>
        <mc:AlternateContent xmlns:mc="http://schemas.openxmlformats.org/markup-compatibility/2006" xmlns:a14="http://schemas.microsoft.com/office/drawing/2010/main">
          <mc:Choice Requires="a14">
            <p:sp>
              <p:nvSpPr>
                <p:cNvPr id="57" name="Rectangle 56"/>
                <p:cNvSpPr/>
                <p:nvPr/>
              </p:nvSpPr>
              <p:spPr>
                <a:xfrm>
                  <a:off x="15371929" y="27526491"/>
                  <a:ext cx="3830471"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latin typeface="Cambria Math" panose="02040503050406030204" pitchFamily="18" charset="0"/>
                              </a:rPr>
                            </m:ctrlPr>
                          </m:sSubPr>
                          <m:e>
                            <m:r>
                              <a:rPr lang="en-US" sz="3200" i="1">
                                <a:latin typeface="Cambria Math"/>
                              </a:rPr>
                              <m:t>𝑈</m:t>
                            </m:r>
                          </m:e>
                          <m:sub>
                            <m:r>
                              <a:rPr lang="en-US" sz="3200" i="1">
                                <a:latin typeface="Cambria Math"/>
                              </a:rPr>
                              <m:t>𝑏𝑜𝑛𝑑</m:t>
                            </m:r>
                          </m:sub>
                        </m:sSub>
                        <m:r>
                          <a:rPr lang="en-US" sz="3200" i="1" smtClean="0">
                            <a:latin typeface="Cambria Math"/>
                            <a:ea typeface="Cambria Math"/>
                          </a:rPr>
                          <m:t>=</m:t>
                        </m:r>
                        <m:sSub>
                          <m:sSubPr>
                            <m:ctrlPr>
                              <a:rPr lang="en-US" sz="3200" i="1">
                                <a:latin typeface="Cambria Math" panose="02040503050406030204" pitchFamily="18" charset="0"/>
                                <a:ea typeface="Cambria Math"/>
                              </a:rPr>
                            </m:ctrlPr>
                          </m:sSubPr>
                          <m:e>
                            <m:r>
                              <a:rPr lang="en-US" sz="3200" i="1">
                                <a:latin typeface="Cambria Math"/>
                                <a:ea typeface="Cambria Math"/>
                              </a:rPr>
                              <m:t>𝑘</m:t>
                            </m:r>
                          </m:e>
                          <m:sub>
                            <m:r>
                              <a:rPr lang="en-US" sz="3200" i="1">
                                <a:latin typeface="Cambria Math"/>
                                <a:ea typeface="Cambria Math"/>
                              </a:rPr>
                              <m:t>𝑏</m:t>
                            </m:r>
                          </m:sub>
                        </m:sSub>
                        <m:sSup>
                          <m:sSupPr>
                            <m:ctrlPr>
                              <a:rPr lang="en-US" sz="3200" i="1">
                                <a:latin typeface="Cambria Math" panose="02040503050406030204" pitchFamily="18" charset="0"/>
                                <a:ea typeface="Cambria Math"/>
                              </a:rPr>
                            </m:ctrlPr>
                          </m:sSupPr>
                          <m:e>
                            <m:r>
                              <a:rPr lang="en-US" sz="3200" i="1">
                                <a:latin typeface="Cambria Math"/>
                                <a:ea typeface="Cambria Math"/>
                              </a:rPr>
                              <m:t>(</m:t>
                            </m:r>
                            <m:r>
                              <a:rPr lang="en-US" sz="3200" i="1">
                                <a:latin typeface="Cambria Math"/>
                                <a:ea typeface="Cambria Math"/>
                              </a:rPr>
                              <m:t>𝑟</m:t>
                            </m:r>
                            <m:r>
                              <a:rPr lang="en-US" sz="3200" i="1">
                                <a:latin typeface="Cambria Math"/>
                                <a:ea typeface="Cambria Math"/>
                              </a:rPr>
                              <m:t>−</m:t>
                            </m:r>
                            <m:sSub>
                              <m:sSubPr>
                                <m:ctrlPr>
                                  <a:rPr lang="en-US" sz="3200" i="1">
                                    <a:latin typeface="Cambria Math" panose="02040503050406030204" pitchFamily="18" charset="0"/>
                                    <a:ea typeface="Cambria Math"/>
                                  </a:rPr>
                                </m:ctrlPr>
                              </m:sSubPr>
                              <m:e>
                                <m:r>
                                  <a:rPr lang="en-US" sz="3200" i="1">
                                    <a:latin typeface="Cambria Math"/>
                                    <a:ea typeface="Cambria Math"/>
                                  </a:rPr>
                                  <m:t>𝑟</m:t>
                                </m:r>
                              </m:e>
                              <m:sub>
                                <m:r>
                                  <a:rPr lang="en-US" sz="3200" i="1">
                                    <a:latin typeface="Cambria Math"/>
                                    <a:ea typeface="Cambria Math"/>
                                  </a:rPr>
                                  <m:t>0</m:t>
                                </m:r>
                              </m:sub>
                            </m:sSub>
                            <m:r>
                              <a:rPr lang="en-US" sz="3200" i="1">
                                <a:latin typeface="Cambria Math"/>
                                <a:ea typeface="Cambria Math"/>
                              </a:rPr>
                              <m:t>)</m:t>
                            </m:r>
                          </m:e>
                          <m:sup>
                            <m:r>
                              <a:rPr lang="en-US" sz="3200" i="1">
                                <a:latin typeface="Cambria Math"/>
                                <a:ea typeface="Cambria Math"/>
                              </a:rPr>
                              <m:t>2</m:t>
                            </m:r>
                          </m:sup>
                        </m:sSup>
                      </m:oMath>
                    </m:oMathPara>
                  </a14:m>
                  <a:endParaRPr lang="en-US" sz="3200" dirty="0"/>
                </a:p>
              </p:txBody>
            </p:sp>
          </mc:Choice>
          <mc:Fallback xmlns="">
            <p:sp>
              <p:nvSpPr>
                <p:cNvPr id="57" name="Rectangle 56"/>
                <p:cNvSpPr>
                  <a:spLocks noRot="1" noChangeAspect="1" noMove="1" noResize="1" noEditPoints="1" noAdjustHandles="1" noChangeArrowheads="1" noChangeShapeType="1" noTextEdit="1"/>
                </p:cNvSpPr>
                <p:nvPr/>
              </p:nvSpPr>
              <p:spPr>
                <a:xfrm>
                  <a:off x="15371929" y="27526491"/>
                  <a:ext cx="3830471" cy="584775"/>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8" name="Rectangle 57"/>
                <p:cNvSpPr/>
                <p:nvPr/>
              </p:nvSpPr>
              <p:spPr>
                <a:xfrm>
                  <a:off x="10905503" y="27501348"/>
                  <a:ext cx="4047325" cy="63472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smtClean="0">
                                <a:latin typeface="Cambria Math" panose="02040503050406030204" pitchFamily="18" charset="0"/>
                              </a:rPr>
                            </m:ctrlPr>
                          </m:sSubPr>
                          <m:e>
                            <m:r>
                              <a:rPr lang="en-US" sz="3200" i="1">
                                <a:latin typeface="Cambria Math"/>
                              </a:rPr>
                              <m:t>𝑈</m:t>
                            </m:r>
                          </m:e>
                          <m:sub>
                            <m:r>
                              <a:rPr lang="en-US" sz="3200" b="0" i="1" smtClean="0">
                                <a:latin typeface="Cambria Math"/>
                              </a:rPr>
                              <m:t>𝑎𝑛𝑔𝑙𝑒</m:t>
                            </m:r>
                          </m:sub>
                        </m:sSub>
                        <m:r>
                          <a:rPr lang="en-US" sz="3200" i="1" smtClean="0">
                            <a:latin typeface="Cambria Math"/>
                            <a:ea typeface="Cambria Math"/>
                          </a:rPr>
                          <m:t>=</m:t>
                        </m:r>
                        <m:sSub>
                          <m:sSubPr>
                            <m:ctrlPr>
                              <a:rPr lang="en-US" sz="3200" i="1">
                                <a:latin typeface="Cambria Math" panose="02040503050406030204" pitchFamily="18" charset="0"/>
                                <a:ea typeface="Cambria Math"/>
                              </a:rPr>
                            </m:ctrlPr>
                          </m:sSubPr>
                          <m:e>
                            <m:r>
                              <a:rPr lang="en-US" sz="3200" i="1">
                                <a:latin typeface="Cambria Math"/>
                                <a:ea typeface="Cambria Math"/>
                              </a:rPr>
                              <m:t>𝑘</m:t>
                            </m:r>
                          </m:e>
                          <m:sub>
                            <m:r>
                              <a:rPr lang="en-US" sz="3200" i="1">
                                <a:latin typeface="Cambria Math"/>
                                <a:ea typeface="Cambria Math"/>
                              </a:rPr>
                              <m:t>𝑎</m:t>
                            </m:r>
                          </m:sub>
                        </m:sSub>
                        <m:sSup>
                          <m:sSupPr>
                            <m:ctrlPr>
                              <a:rPr lang="en-US" sz="3200" i="1">
                                <a:latin typeface="Cambria Math" panose="02040503050406030204" pitchFamily="18" charset="0"/>
                                <a:ea typeface="Cambria Math"/>
                              </a:rPr>
                            </m:ctrlPr>
                          </m:sSupPr>
                          <m:e>
                            <m:r>
                              <a:rPr lang="en-US" sz="3200" i="1">
                                <a:latin typeface="Cambria Math"/>
                                <a:ea typeface="Cambria Math"/>
                              </a:rPr>
                              <m:t>(</m:t>
                            </m:r>
                            <m:r>
                              <a:rPr lang="en-US" sz="3200" i="1">
                                <a:latin typeface="Cambria Math"/>
                                <a:ea typeface="Cambria Math"/>
                              </a:rPr>
                              <m:t>𝜃</m:t>
                            </m:r>
                            <m:r>
                              <a:rPr lang="en-US" sz="3200" i="1">
                                <a:latin typeface="Cambria Math"/>
                                <a:ea typeface="Cambria Math"/>
                              </a:rPr>
                              <m:t>−</m:t>
                            </m:r>
                            <m:sSub>
                              <m:sSubPr>
                                <m:ctrlPr>
                                  <a:rPr lang="en-US" sz="3200" i="1">
                                    <a:latin typeface="Cambria Math" panose="02040503050406030204" pitchFamily="18" charset="0"/>
                                    <a:ea typeface="Cambria Math"/>
                                  </a:rPr>
                                </m:ctrlPr>
                              </m:sSubPr>
                              <m:e>
                                <m:r>
                                  <a:rPr lang="en-US" sz="3200" i="1">
                                    <a:latin typeface="Cambria Math"/>
                                    <a:ea typeface="Cambria Math"/>
                                  </a:rPr>
                                  <m:t>𝜃</m:t>
                                </m:r>
                              </m:e>
                              <m:sub>
                                <m:r>
                                  <a:rPr lang="en-US" sz="3200" i="1">
                                    <a:latin typeface="Cambria Math"/>
                                    <a:ea typeface="Cambria Math"/>
                                  </a:rPr>
                                  <m:t>0</m:t>
                                </m:r>
                              </m:sub>
                            </m:sSub>
                            <m:r>
                              <a:rPr lang="en-US" sz="3200" i="1">
                                <a:latin typeface="Cambria Math"/>
                                <a:ea typeface="Cambria Math"/>
                              </a:rPr>
                              <m:t>)</m:t>
                            </m:r>
                          </m:e>
                          <m:sup>
                            <m:r>
                              <a:rPr lang="en-US" sz="3200" i="1">
                                <a:latin typeface="Cambria Math"/>
                                <a:ea typeface="Cambria Math"/>
                              </a:rPr>
                              <m:t>2</m:t>
                            </m:r>
                          </m:sup>
                        </m:sSup>
                      </m:oMath>
                    </m:oMathPara>
                  </a14:m>
                  <a:endParaRPr lang="en-US" sz="3200" dirty="0"/>
                </a:p>
              </p:txBody>
            </p:sp>
          </mc:Choice>
          <mc:Fallback xmlns="">
            <p:sp>
              <p:nvSpPr>
                <p:cNvPr id="58" name="Rectangle 57"/>
                <p:cNvSpPr>
                  <a:spLocks noRot="1" noChangeAspect="1" noMove="1" noResize="1" noEditPoints="1" noAdjustHandles="1" noChangeArrowheads="1" noChangeShapeType="1" noTextEdit="1"/>
                </p:cNvSpPr>
                <p:nvPr/>
              </p:nvSpPr>
              <p:spPr>
                <a:xfrm>
                  <a:off x="10905503" y="27501348"/>
                  <a:ext cx="4047325" cy="634726"/>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9" name="Rectangle 58"/>
                <p:cNvSpPr/>
                <p:nvPr/>
              </p:nvSpPr>
              <p:spPr>
                <a:xfrm>
                  <a:off x="4721923" y="27501348"/>
                  <a:ext cx="5869877" cy="584775"/>
                </a:xfrm>
                <a:prstGeom prst="rect">
                  <a:avLst/>
                </a:prstGeom>
              </p:spPr>
              <p:txBody>
                <a:bodyPr wrap="none">
                  <a:spAutoFit/>
                </a:bodyPr>
                <a:lstStyle/>
                <a:p>
                  <a14:m>
                    <m:oMath xmlns:m="http://schemas.openxmlformats.org/officeDocument/2006/math">
                      <m:sSub>
                        <m:sSubPr>
                          <m:ctrlPr>
                            <a:rPr lang="en-US" sz="3200" i="1" smtClean="0">
                              <a:latin typeface="Cambria Math" panose="02040503050406030204" pitchFamily="18" charset="0"/>
                            </a:rPr>
                          </m:ctrlPr>
                        </m:sSubPr>
                        <m:e>
                          <m:r>
                            <a:rPr lang="en-US" sz="3200" i="1">
                              <a:latin typeface="Cambria Math"/>
                            </a:rPr>
                            <m:t>𝑈</m:t>
                          </m:r>
                        </m:e>
                        <m:sub>
                          <m:r>
                            <a:rPr lang="en-US" sz="3200" b="0" i="1" smtClean="0">
                              <a:latin typeface="Cambria Math"/>
                            </a:rPr>
                            <m:t>𝑑𝑖h𝑒𝑑𝑟𝑎𝑙</m:t>
                          </m:r>
                        </m:sub>
                      </m:sSub>
                      <m:r>
                        <a:rPr lang="en-US" sz="3200" i="1" smtClean="0">
                          <a:latin typeface="Cambria Math"/>
                          <a:ea typeface="Cambria Math"/>
                        </a:rPr>
                        <m:t>=</m:t>
                      </m:r>
                      <m:sSub>
                        <m:sSubPr>
                          <m:ctrlPr>
                            <a:rPr lang="en-US" sz="3200" i="1">
                              <a:latin typeface="Cambria Math" panose="02040503050406030204" pitchFamily="18" charset="0"/>
                              <a:ea typeface="Cambria Math"/>
                            </a:rPr>
                          </m:ctrlPr>
                        </m:sSubPr>
                        <m:e>
                          <m:r>
                            <a:rPr lang="en-US" sz="3200" i="1">
                              <a:latin typeface="Cambria Math"/>
                              <a:ea typeface="Cambria Math"/>
                            </a:rPr>
                            <m:t>𝑘</m:t>
                          </m:r>
                        </m:e>
                        <m:sub>
                          <m:r>
                            <a:rPr lang="en-US" sz="3200" b="0" i="1" smtClean="0">
                              <a:latin typeface="Cambria Math"/>
                              <a:ea typeface="Cambria Math"/>
                            </a:rPr>
                            <m:t>𝑑</m:t>
                          </m:r>
                        </m:sub>
                      </m:sSub>
                      <m:r>
                        <a:rPr lang="en-US" sz="3200" b="0" i="1" smtClean="0">
                          <a:latin typeface="Cambria Math"/>
                          <a:ea typeface="Cambria Math"/>
                        </a:rPr>
                        <m:t>(1+</m:t>
                      </m:r>
                      <m:r>
                        <m:rPr>
                          <m:sty m:val="p"/>
                        </m:rPr>
                        <a:rPr lang="en-US" sz="3200" b="0" i="0" smtClean="0">
                          <a:latin typeface="Cambria Math"/>
                          <a:ea typeface="Cambria Math"/>
                        </a:rPr>
                        <m:t>cos</m:t>
                      </m:r>
                      <m:r>
                        <a:rPr lang="en-US" sz="3200" b="0" i="1" smtClean="0">
                          <a:latin typeface="Cambria Math"/>
                          <a:ea typeface="Cambria Math"/>
                        </a:rPr>
                        <m:t>⁡(</m:t>
                      </m:r>
                      <m:r>
                        <a:rPr lang="en-US" sz="3200" b="0" i="1" smtClean="0">
                          <a:latin typeface="Cambria Math"/>
                          <a:ea typeface="Cambria Math"/>
                        </a:rPr>
                        <m:t>𝑛</m:t>
                      </m:r>
                      <m:r>
                        <a:rPr lang="en-US" sz="3200" b="0" i="1" smtClean="0">
                          <a:latin typeface="Cambria Math"/>
                          <a:ea typeface="Cambria Math"/>
                        </a:rPr>
                        <m:t>∅−</m:t>
                      </m:r>
                      <m:r>
                        <a:rPr lang="en-US" sz="3200" b="0" i="1" smtClean="0">
                          <a:latin typeface="Cambria Math"/>
                          <a:ea typeface="Cambria Math"/>
                        </a:rPr>
                        <m:t>𝛾</m:t>
                      </m:r>
                      <m:r>
                        <a:rPr lang="en-US" sz="3200" b="0" i="1" smtClean="0">
                          <a:latin typeface="Cambria Math"/>
                          <a:ea typeface="Cambria Math"/>
                        </a:rPr>
                        <m:t>)</m:t>
                      </m:r>
                    </m:oMath>
                  </a14:m>
                  <a:r>
                    <a:rPr lang="en-US" sz="3200" dirty="0"/>
                    <a:t>)</a:t>
                  </a:r>
                </a:p>
              </p:txBody>
            </p:sp>
          </mc:Choice>
          <mc:Fallback xmlns="">
            <p:sp>
              <p:nvSpPr>
                <p:cNvPr id="59" name="Rectangle 58"/>
                <p:cNvSpPr>
                  <a:spLocks noRot="1" noChangeAspect="1" noMove="1" noResize="1" noEditPoints="1" noAdjustHandles="1" noChangeArrowheads="1" noChangeShapeType="1" noTextEdit="1"/>
                </p:cNvSpPr>
                <p:nvPr/>
              </p:nvSpPr>
              <p:spPr>
                <a:xfrm>
                  <a:off x="4721923" y="27501348"/>
                  <a:ext cx="5869877" cy="584775"/>
                </a:xfrm>
                <a:prstGeom prst="rect">
                  <a:avLst/>
                </a:prstGeom>
                <a:blipFill>
                  <a:blip r:embed="rId7"/>
                  <a:stretch>
                    <a:fillRect t="-12500" r="-1558" b="-34375"/>
                  </a:stretch>
                </a:blipFill>
              </p:spPr>
              <p:txBody>
                <a:bodyPr/>
                <a:lstStyle/>
                <a:p>
                  <a:r>
                    <a:rPr lang="en-US">
                      <a:noFill/>
                    </a:rPr>
                    <a:t> </a:t>
                  </a:r>
                </a:p>
              </p:txBody>
            </p:sp>
          </mc:Fallback>
        </mc:AlternateContent>
      </p:grpSp>
      <p:grpSp>
        <p:nvGrpSpPr>
          <p:cNvPr id="2" name="Group 1"/>
          <p:cNvGrpSpPr/>
          <p:nvPr/>
        </p:nvGrpSpPr>
        <p:grpSpPr>
          <a:xfrm>
            <a:off x="946100" y="16914095"/>
            <a:ext cx="13639800" cy="7680774"/>
            <a:chOff x="990600" y="21174935"/>
            <a:chExt cx="13639800" cy="7680774"/>
          </a:xfrm>
        </p:grpSpPr>
        <p:grpSp>
          <p:nvGrpSpPr>
            <p:cNvPr id="42" name="Group 41"/>
            <p:cNvGrpSpPr>
              <a:grpSpLocks noChangeAspect="1"/>
            </p:cNvGrpSpPr>
            <p:nvPr/>
          </p:nvGrpSpPr>
          <p:grpSpPr>
            <a:xfrm>
              <a:off x="11418951" y="25457484"/>
              <a:ext cx="3182112" cy="1798025"/>
              <a:chOff x="6234430" y="877928"/>
              <a:chExt cx="2529524" cy="1502574"/>
            </a:xfrm>
          </p:grpSpPr>
          <p:grpSp>
            <p:nvGrpSpPr>
              <p:cNvPr id="43" name="Group 42"/>
              <p:cNvGrpSpPr/>
              <p:nvPr/>
            </p:nvGrpSpPr>
            <p:grpSpPr>
              <a:xfrm>
                <a:off x="6234430" y="1476374"/>
                <a:ext cx="2529524" cy="904128"/>
                <a:chOff x="6172200" y="1447799"/>
                <a:chExt cx="2529524" cy="904128"/>
              </a:xfrm>
            </p:grpSpPr>
            <p:pic>
              <p:nvPicPr>
                <p:cNvPr id="45"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72200" y="1447799"/>
                  <a:ext cx="2529524" cy="904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6" name="Straight Arrow Connector 45"/>
                <p:cNvCxnSpPr/>
                <p:nvPr/>
              </p:nvCxnSpPr>
              <p:spPr>
                <a:xfrm>
                  <a:off x="6477000" y="1447801"/>
                  <a:ext cx="1905000" cy="0"/>
                </a:xfrm>
                <a:prstGeom prst="straightConnector1">
                  <a:avLst/>
                </a:prstGeom>
                <a:ln w="635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44" name="TextBox 43"/>
                  <p:cNvSpPr txBox="1"/>
                  <p:nvPr/>
                </p:nvSpPr>
                <p:spPr>
                  <a:xfrm>
                    <a:off x="7272542" y="877928"/>
                    <a:ext cx="441200" cy="591566"/>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4000" b="0" i="1" smtClean="0">
                              <a:latin typeface="Cambria Math"/>
                            </a:rPr>
                            <m:t>𝑟</m:t>
                          </m:r>
                        </m:oMath>
                      </m:oMathPara>
                    </a14:m>
                    <a:endParaRPr lang="en-US" sz="2400" dirty="0"/>
                  </a:p>
                </p:txBody>
              </p:sp>
            </mc:Choice>
            <mc:Fallback xmlns="">
              <p:sp>
                <p:nvSpPr>
                  <p:cNvPr id="44" name="TextBox 43"/>
                  <p:cNvSpPr txBox="1">
                    <a:spLocks noRot="1" noChangeAspect="1" noMove="1" noResize="1" noEditPoints="1" noAdjustHandles="1" noChangeArrowheads="1" noChangeShapeType="1" noTextEdit="1"/>
                  </p:cNvSpPr>
                  <p:nvPr/>
                </p:nvSpPr>
                <p:spPr>
                  <a:xfrm>
                    <a:off x="7272542" y="877928"/>
                    <a:ext cx="441200" cy="591566"/>
                  </a:xfrm>
                  <a:prstGeom prst="rect">
                    <a:avLst/>
                  </a:prstGeom>
                  <a:blipFill>
                    <a:blip r:embed="rId9"/>
                    <a:stretch>
                      <a:fillRect/>
                    </a:stretch>
                  </a:blipFill>
                </p:spPr>
                <p:txBody>
                  <a:bodyPr/>
                  <a:lstStyle/>
                  <a:p>
                    <a:r>
                      <a:rPr lang="en-US">
                        <a:noFill/>
                      </a:rPr>
                      <a:t> </a:t>
                    </a:r>
                  </a:p>
                </p:txBody>
              </p:sp>
            </mc:Fallback>
          </mc:AlternateContent>
        </p:grpSp>
        <p:grpSp>
          <p:nvGrpSpPr>
            <p:cNvPr id="47" name="Group 46"/>
            <p:cNvGrpSpPr>
              <a:grpSpLocks noChangeAspect="1"/>
            </p:cNvGrpSpPr>
            <p:nvPr/>
          </p:nvGrpSpPr>
          <p:grpSpPr>
            <a:xfrm>
              <a:off x="7032879" y="25064226"/>
              <a:ext cx="3072384" cy="3791483"/>
              <a:chOff x="6037235" y="2380502"/>
              <a:chExt cx="2316190" cy="2833114"/>
            </a:xfrm>
          </p:grpSpPr>
          <p:grpSp>
            <p:nvGrpSpPr>
              <p:cNvPr id="48" name="Group 47"/>
              <p:cNvGrpSpPr/>
              <p:nvPr/>
            </p:nvGrpSpPr>
            <p:grpSpPr>
              <a:xfrm>
                <a:off x="6037235" y="2380502"/>
                <a:ext cx="2316190" cy="2833114"/>
                <a:chOff x="5821680" y="2895599"/>
                <a:chExt cx="2316190" cy="2833114"/>
              </a:xfrm>
            </p:grpSpPr>
            <p:pic>
              <p:nvPicPr>
                <p:cNvPr id="5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21680" y="2895599"/>
                  <a:ext cx="2316190" cy="1828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Arc 50"/>
                <p:cNvSpPr>
                  <a:spLocks noChangeAspect="1"/>
                </p:cNvSpPr>
                <p:nvPr/>
              </p:nvSpPr>
              <p:spPr>
                <a:xfrm rot="17792808">
                  <a:off x="5900175" y="3568549"/>
                  <a:ext cx="2159200" cy="2161127"/>
                </a:xfrm>
                <a:prstGeom prst="arc">
                  <a:avLst>
                    <a:gd name="adj1" fmla="val 18303792"/>
                    <a:gd name="adj2" fmla="val 21531842"/>
                  </a:avLst>
                </a:prstGeom>
                <a:ln w="63500">
                  <a:solidFill>
                    <a:schemeClr val="tx1"/>
                  </a:solidFill>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mc:AlternateContent xmlns:mc="http://schemas.openxmlformats.org/markup-compatibility/2006" xmlns:a14="http://schemas.microsoft.com/office/drawing/2010/main">
            <mc:Choice Requires="a14">
              <p:sp>
                <p:nvSpPr>
                  <p:cNvPr id="49" name="TextBox 48"/>
                  <p:cNvSpPr txBox="1"/>
                  <p:nvPr/>
                </p:nvSpPr>
                <p:spPr>
                  <a:xfrm>
                    <a:off x="6931798" y="2590800"/>
                    <a:ext cx="455059" cy="5289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4000" i="1" smtClean="0">
                              <a:latin typeface="Cambria Math"/>
                              <a:ea typeface="Cambria Math"/>
                            </a:rPr>
                            <m:t>𝜃</m:t>
                          </m:r>
                        </m:oMath>
                      </m:oMathPara>
                    </a14:m>
                    <a:endParaRPr lang="en-US" sz="4000" dirty="0"/>
                  </a:p>
                </p:txBody>
              </p:sp>
            </mc:Choice>
            <mc:Fallback xmlns="">
              <p:sp>
                <p:nvSpPr>
                  <p:cNvPr id="49" name="TextBox 48"/>
                  <p:cNvSpPr txBox="1">
                    <a:spLocks noRot="1" noChangeAspect="1" noMove="1" noResize="1" noEditPoints="1" noAdjustHandles="1" noChangeArrowheads="1" noChangeShapeType="1" noTextEdit="1"/>
                  </p:cNvSpPr>
                  <p:nvPr/>
                </p:nvSpPr>
                <p:spPr>
                  <a:xfrm>
                    <a:off x="6931798" y="2590800"/>
                    <a:ext cx="455059" cy="528954"/>
                  </a:xfrm>
                  <a:prstGeom prst="rect">
                    <a:avLst/>
                  </a:prstGeom>
                  <a:blipFill rotWithShape="1">
                    <a:blip r:embed="rId28"/>
                    <a:stretch>
                      <a:fillRect t="-15517" r="-44444" b="-36207"/>
                    </a:stretch>
                  </a:blipFill>
                </p:spPr>
                <p:txBody>
                  <a:bodyPr/>
                  <a:lstStyle/>
                  <a:p>
                    <a:r>
                      <a:rPr lang="en-US">
                        <a:noFill/>
                      </a:rPr>
                      <a:t> </a:t>
                    </a:r>
                  </a:p>
                </p:txBody>
              </p:sp>
            </mc:Fallback>
          </mc:AlternateContent>
        </p:grpSp>
        <p:grpSp>
          <p:nvGrpSpPr>
            <p:cNvPr id="52" name="Group 51"/>
            <p:cNvGrpSpPr>
              <a:grpSpLocks noChangeAspect="1"/>
            </p:cNvGrpSpPr>
            <p:nvPr/>
          </p:nvGrpSpPr>
          <p:grpSpPr>
            <a:xfrm>
              <a:off x="1077083" y="25084406"/>
              <a:ext cx="4608580" cy="2171103"/>
              <a:chOff x="5334000" y="4542731"/>
              <a:chExt cx="3677461" cy="1731770"/>
            </a:xfrm>
          </p:grpSpPr>
          <p:grpSp>
            <p:nvGrpSpPr>
              <p:cNvPr id="53" name="Group 52"/>
              <p:cNvGrpSpPr/>
              <p:nvPr/>
            </p:nvGrpSpPr>
            <p:grpSpPr>
              <a:xfrm>
                <a:off x="5334000" y="4649106"/>
                <a:ext cx="3677461" cy="1625395"/>
                <a:chOff x="685800" y="4870342"/>
                <a:chExt cx="3677461" cy="1625395"/>
              </a:xfrm>
            </p:grpSpPr>
            <p:pic>
              <p:nvPicPr>
                <p:cNvPr id="55" name="Picture 8"/>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685800" y="4870342"/>
                  <a:ext cx="3677461" cy="1625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 name="Arc 55"/>
                <p:cNvSpPr>
                  <a:spLocks noChangeAspect="1"/>
                </p:cNvSpPr>
                <p:nvPr/>
              </p:nvSpPr>
              <p:spPr>
                <a:xfrm rot="17792808">
                  <a:off x="2042334" y="5582697"/>
                  <a:ext cx="964393" cy="314169"/>
                </a:xfrm>
                <a:prstGeom prst="arc">
                  <a:avLst>
                    <a:gd name="adj1" fmla="val 18509020"/>
                    <a:gd name="adj2" fmla="val 14042920"/>
                  </a:avLst>
                </a:prstGeom>
                <a:ln w="63500">
                  <a:solidFill>
                    <a:schemeClr val="tx1"/>
                  </a:solidFill>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mc:AlternateContent xmlns:mc="http://schemas.openxmlformats.org/markup-compatibility/2006" xmlns:a14="http://schemas.microsoft.com/office/drawing/2010/main">
            <mc:Choice Requires="a14">
              <p:sp>
                <p:nvSpPr>
                  <p:cNvPr id="54" name="TextBox 53"/>
                  <p:cNvSpPr txBox="1"/>
                  <p:nvPr/>
                </p:nvSpPr>
                <p:spPr>
                  <a:xfrm>
                    <a:off x="7279658" y="4542731"/>
                    <a:ext cx="496559" cy="56464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4000" i="1" smtClean="0">
                              <a:latin typeface="Cambria Math"/>
                              <a:ea typeface="Cambria Math"/>
                            </a:rPr>
                            <m:t>∅</m:t>
                          </m:r>
                        </m:oMath>
                      </m:oMathPara>
                    </a14:m>
                    <a:endParaRPr lang="en-US" sz="2800" dirty="0"/>
                  </a:p>
                </p:txBody>
              </p:sp>
            </mc:Choice>
            <mc:Fallback xmlns="">
              <p:sp>
                <p:nvSpPr>
                  <p:cNvPr id="54" name="TextBox 53"/>
                  <p:cNvSpPr txBox="1">
                    <a:spLocks noRot="1" noChangeAspect="1" noMove="1" noResize="1" noEditPoints="1" noAdjustHandles="1" noChangeArrowheads="1" noChangeShapeType="1" noTextEdit="1"/>
                  </p:cNvSpPr>
                  <p:nvPr/>
                </p:nvSpPr>
                <p:spPr>
                  <a:xfrm>
                    <a:off x="7279658" y="4542731"/>
                    <a:ext cx="496559" cy="564642"/>
                  </a:xfrm>
                  <a:prstGeom prst="rect">
                    <a:avLst/>
                  </a:prstGeom>
                  <a:blipFill rotWithShape="1">
                    <a:blip r:embed="rId30"/>
                    <a:stretch>
                      <a:fillRect t="-15517" r="-44118" b="-36207"/>
                    </a:stretch>
                  </a:blipFill>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60" name="Rectangle 59"/>
                <p:cNvSpPr/>
                <p:nvPr/>
              </p:nvSpPr>
              <p:spPr>
                <a:xfrm>
                  <a:off x="999363" y="22470335"/>
                  <a:ext cx="13055621" cy="691408"/>
                </a:xfrm>
                <a:prstGeom prst="rect">
                  <a:avLst/>
                </a:prstGeom>
              </p:spPr>
              <p:txBody>
                <a:bodyPr wrap="square">
                  <a:spAutoFit/>
                </a:bodyPr>
                <a:lstStyle/>
                <a:p>
                  <a14:m>
                    <m:oMath xmlns:m="http://schemas.openxmlformats.org/officeDocument/2006/math">
                      <m:sSub>
                        <m:sSubPr>
                          <m:ctrlPr>
                            <a:rPr lang="en-US" sz="3600" i="1" smtClean="0">
                              <a:latin typeface="Cambria Math" panose="02040503050406030204" pitchFamily="18" charset="0"/>
                            </a:rPr>
                          </m:ctrlPr>
                        </m:sSubPr>
                        <m:e>
                          <m:r>
                            <a:rPr lang="en-US" sz="3600" i="1">
                              <a:latin typeface="Cambria Math"/>
                            </a:rPr>
                            <m:t>𝑈</m:t>
                          </m:r>
                        </m:e>
                        <m:sub>
                          <m:r>
                            <a:rPr lang="en-US" sz="3600" i="1">
                              <a:latin typeface="Cambria Math"/>
                            </a:rPr>
                            <m:t>𝑡𝑜𝑡𝑎𝑙</m:t>
                          </m:r>
                        </m:sub>
                      </m:sSub>
                      <m:r>
                        <a:rPr lang="en-US" sz="3600" i="1">
                          <a:latin typeface="Cambria Math"/>
                        </a:rPr>
                        <m:t>=</m:t>
                      </m:r>
                      <m:sSub>
                        <m:sSubPr>
                          <m:ctrlPr>
                            <a:rPr lang="en-US" sz="3600" i="1">
                              <a:latin typeface="Cambria Math" panose="02040503050406030204" pitchFamily="18" charset="0"/>
                            </a:rPr>
                          </m:ctrlPr>
                        </m:sSubPr>
                        <m:e>
                          <m:r>
                            <a:rPr lang="en-US" sz="3600" i="1">
                              <a:latin typeface="Cambria Math"/>
                            </a:rPr>
                            <m:t>𝑈</m:t>
                          </m:r>
                        </m:e>
                        <m:sub>
                          <m:r>
                            <a:rPr lang="en-US" sz="3600" i="1">
                              <a:latin typeface="Cambria Math"/>
                            </a:rPr>
                            <m:t>𝑏𝑜𝑛𝑑</m:t>
                          </m:r>
                        </m:sub>
                      </m:sSub>
                      <m:r>
                        <a:rPr lang="en-US" sz="3600" i="1">
                          <a:latin typeface="Cambria Math"/>
                        </a:rPr>
                        <m:t>+</m:t>
                      </m:r>
                      <m:sSub>
                        <m:sSubPr>
                          <m:ctrlPr>
                            <a:rPr lang="en-US" sz="3600" i="1">
                              <a:latin typeface="Cambria Math" panose="02040503050406030204" pitchFamily="18" charset="0"/>
                            </a:rPr>
                          </m:ctrlPr>
                        </m:sSubPr>
                        <m:e>
                          <m:r>
                            <a:rPr lang="en-US" sz="3600" i="1">
                              <a:latin typeface="Cambria Math"/>
                            </a:rPr>
                            <m:t>𝑈</m:t>
                          </m:r>
                        </m:e>
                        <m:sub>
                          <m:r>
                            <a:rPr lang="en-US" sz="3600" i="1">
                              <a:latin typeface="Cambria Math"/>
                            </a:rPr>
                            <m:t>𝑎𝑛𝑔𝑙𝑒</m:t>
                          </m:r>
                        </m:sub>
                      </m:sSub>
                      <m:r>
                        <a:rPr lang="en-US" sz="3600" i="1">
                          <a:latin typeface="Cambria Math"/>
                        </a:rPr>
                        <m:t>+</m:t>
                      </m:r>
                      <m:sSub>
                        <m:sSubPr>
                          <m:ctrlPr>
                            <a:rPr lang="en-US" sz="3600" i="1">
                              <a:latin typeface="Cambria Math" panose="02040503050406030204" pitchFamily="18" charset="0"/>
                            </a:rPr>
                          </m:ctrlPr>
                        </m:sSubPr>
                        <m:e>
                          <m:r>
                            <a:rPr lang="en-US" sz="3600" i="1">
                              <a:latin typeface="Cambria Math"/>
                            </a:rPr>
                            <m:t>𝑈</m:t>
                          </m:r>
                        </m:e>
                        <m:sub>
                          <m:r>
                            <a:rPr lang="en-US" sz="3600" i="1">
                              <a:latin typeface="Cambria Math"/>
                            </a:rPr>
                            <m:t>𝑑𝑖h𝑒𝑑𝑟𝑎𝑙</m:t>
                          </m:r>
                        </m:sub>
                      </m:sSub>
                    </m:oMath>
                  </a14:m>
                  <a:r>
                    <a:rPr lang="en-US" sz="3600" dirty="0">
                      <a:latin typeface="Cambria Math"/>
                    </a:rPr>
                    <a:t>+</a:t>
                  </a:r>
                  <a14:m>
                    <m:oMath xmlns:m="http://schemas.openxmlformats.org/officeDocument/2006/math">
                      <m:sSub>
                        <m:sSubPr>
                          <m:ctrlPr>
                            <a:rPr lang="en-US" sz="3600" i="1">
                              <a:latin typeface="Cambria Math" panose="02040503050406030204" pitchFamily="18" charset="0"/>
                            </a:rPr>
                          </m:ctrlPr>
                        </m:sSubPr>
                        <m:e>
                          <m:r>
                            <a:rPr lang="en-US" sz="3600" i="1">
                              <a:latin typeface="Cambria Math"/>
                            </a:rPr>
                            <m:t>𝑈</m:t>
                          </m:r>
                        </m:e>
                        <m:sub>
                          <m:r>
                            <a:rPr lang="en-US" sz="3600" i="1">
                              <a:latin typeface="Cambria Math"/>
                            </a:rPr>
                            <m:t>𝑣𝑑𝑤</m:t>
                          </m:r>
                        </m:sub>
                      </m:sSub>
                    </m:oMath>
                  </a14:m>
                  <a:r>
                    <a:rPr lang="en-US" sz="3600" dirty="0">
                      <a:latin typeface="Cambria Math"/>
                    </a:rPr>
                    <a:t>+</a:t>
                  </a:r>
                  <a14:m>
                    <m:oMath xmlns:m="http://schemas.openxmlformats.org/officeDocument/2006/math">
                      <m:sSub>
                        <m:sSubPr>
                          <m:ctrlPr>
                            <a:rPr lang="en-US" sz="3600" i="1">
                              <a:latin typeface="Cambria Math" panose="02040503050406030204" pitchFamily="18" charset="0"/>
                            </a:rPr>
                          </m:ctrlPr>
                        </m:sSubPr>
                        <m:e>
                          <m:r>
                            <a:rPr lang="en-US" sz="3600" i="1">
                              <a:latin typeface="Cambria Math"/>
                            </a:rPr>
                            <m:t>𝑈</m:t>
                          </m:r>
                        </m:e>
                        <m:sub>
                          <m:r>
                            <a:rPr lang="en-US" sz="3600" i="1">
                              <a:latin typeface="Cambria Math"/>
                            </a:rPr>
                            <m:t>𝑐𝑜𝑢𝑙𝑜𝑚𝑏</m:t>
                          </m:r>
                        </m:sub>
                      </m:sSub>
                    </m:oMath>
                  </a14:m>
                  <a:endParaRPr lang="en-US" sz="3600" dirty="0">
                    <a:latin typeface="Cambria Math"/>
                  </a:endParaRPr>
                </a:p>
              </p:txBody>
            </p:sp>
          </mc:Choice>
          <mc:Fallback xmlns="">
            <p:sp>
              <p:nvSpPr>
                <p:cNvPr id="60" name="Rectangle 59"/>
                <p:cNvSpPr>
                  <a:spLocks noRot="1" noChangeAspect="1" noMove="1" noResize="1" noEditPoints="1" noAdjustHandles="1" noChangeArrowheads="1" noChangeShapeType="1" noTextEdit="1"/>
                </p:cNvSpPr>
                <p:nvPr/>
              </p:nvSpPr>
              <p:spPr>
                <a:xfrm>
                  <a:off x="999363" y="22470335"/>
                  <a:ext cx="13055621" cy="691408"/>
                </a:xfrm>
                <a:prstGeom prst="rect">
                  <a:avLst/>
                </a:prstGeom>
                <a:blipFill>
                  <a:blip r:embed="rId31"/>
                  <a:stretch>
                    <a:fillRect t="-14159" b="-2566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1" name="Rectangle 60"/>
                <p:cNvSpPr/>
                <p:nvPr/>
              </p:nvSpPr>
              <p:spPr>
                <a:xfrm>
                  <a:off x="1077083" y="21174935"/>
                  <a:ext cx="10725303" cy="997389"/>
                </a:xfrm>
                <a:prstGeom prst="rect">
                  <a:avLst/>
                </a:prstGeom>
              </p:spPr>
              <p:txBody>
                <a:bodyPr wrap="square">
                  <a:spAutoFit/>
                </a:bodyPr>
                <a:lstStyle/>
                <a:p>
                  <a14:m>
                    <m:oMath xmlns:m="http://schemas.openxmlformats.org/officeDocument/2006/math">
                      <m:sSub>
                        <m:sSubPr>
                          <m:ctrlPr>
                            <a:rPr lang="en-US" sz="4000" i="1" smtClean="0">
                              <a:latin typeface="Cambria Math" panose="02040503050406030204" pitchFamily="18" charset="0"/>
                            </a:rPr>
                          </m:ctrlPr>
                        </m:sSubPr>
                        <m:e>
                          <m:r>
                            <a:rPr lang="en-US" sz="4000" i="1">
                              <a:latin typeface="Cambria Math"/>
                            </a:rPr>
                            <m:t>𝑚</m:t>
                          </m:r>
                        </m:e>
                        <m:sub>
                          <m:r>
                            <a:rPr lang="en-US" sz="4000" i="1">
                              <a:latin typeface="Cambria Math"/>
                            </a:rPr>
                            <m:t>𝑖</m:t>
                          </m:r>
                        </m:sub>
                      </m:sSub>
                      <m:acc>
                        <m:accPr>
                          <m:chr m:val="⃗"/>
                          <m:ctrlPr>
                            <a:rPr lang="en-US" sz="4000" i="1">
                              <a:latin typeface="Cambria Math" panose="02040503050406030204" pitchFamily="18" charset="0"/>
                            </a:rPr>
                          </m:ctrlPr>
                        </m:accPr>
                        <m:e>
                          <m:sSub>
                            <m:sSubPr>
                              <m:ctrlPr>
                                <a:rPr lang="en-US" sz="4000" i="1">
                                  <a:latin typeface="Cambria Math" panose="02040503050406030204" pitchFamily="18" charset="0"/>
                                </a:rPr>
                              </m:ctrlPr>
                            </m:sSubPr>
                            <m:e>
                              <m:acc>
                                <m:accPr>
                                  <m:chr m:val="̈"/>
                                  <m:ctrlPr>
                                    <a:rPr lang="en-US" sz="4000" i="1">
                                      <a:latin typeface="Cambria Math" panose="02040503050406030204" pitchFamily="18" charset="0"/>
                                    </a:rPr>
                                  </m:ctrlPr>
                                </m:accPr>
                                <m:e>
                                  <m:r>
                                    <a:rPr lang="en-US" sz="4000" i="1">
                                      <a:latin typeface="Cambria Math"/>
                                    </a:rPr>
                                    <m:t>𝑟</m:t>
                                  </m:r>
                                </m:e>
                              </m:acc>
                            </m:e>
                            <m:sub>
                              <m:r>
                                <a:rPr lang="en-US" sz="4000" i="1">
                                  <a:latin typeface="Cambria Math"/>
                                </a:rPr>
                                <m:t>𝑖</m:t>
                              </m:r>
                            </m:sub>
                          </m:sSub>
                        </m:e>
                      </m:acc>
                      <m:r>
                        <a:rPr lang="en-US" sz="4000" b="0" i="1" smtClean="0">
                          <a:latin typeface="Cambria Math"/>
                        </a:rPr>
                        <m:t>=−</m:t>
                      </m:r>
                      <m:f>
                        <m:fPr>
                          <m:ctrlPr>
                            <a:rPr lang="en-US" sz="4000" b="0" i="1" smtClean="0">
                              <a:latin typeface="Cambria Math" panose="02040503050406030204" pitchFamily="18" charset="0"/>
                            </a:rPr>
                          </m:ctrlPr>
                        </m:fPr>
                        <m:num>
                          <m:r>
                            <a:rPr lang="en-US" sz="4000" b="0" i="1" smtClean="0">
                              <a:latin typeface="Cambria Math"/>
                            </a:rPr>
                            <m:t>𝜕</m:t>
                          </m:r>
                        </m:num>
                        <m:den>
                          <m:r>
                            <a:rPr lang="en-US" sz="4000" b="0" i="1" smtClean="0">
                              <a:latin typeface="Cambria Math"/>
                            </a:rPr>
                            <m:t>𝜕</m:t>
                          </m:r>
                          <m:acc>
                            <m:accPr>
                              <m:chr m:val="⃗"/>
                              <m:ctrlPr>
                                <a:rPr lang="en-US" sz="4000" b="0" i="1" smtClean="0">
                                  <a:latin typeface="Cambria Math" panose="02040503050406030204" pitchFamily="18" charset="0"/>
                                </a:rPr>
                              </m:ctrlPr>
                            </m:accPr>
                            <m:e>
                              <m:r>
                                <a:rPr lang="en-US" sz="4000" b="0" i="1" smtClean="0">
                                  <a:latin typeface="Cambria Math"/>
                                </a:rPr>
                                <m:t>𝑟</m:t>
                              </m:r>
                            </m:e>
                          </m:acc>
                        </m:den>
                      </m:f>
                      <m:sSub>
                        <m:sSubPr>
                          <m:ctrlPr>
                            <a:rPr lang="en-US" sz="4000" i="1">
                              <a:latin typeface="Cambria Math" panose="02040503050406030204" pitchFamily="18" charset="0"/>
                            </a:rPr>
                          </m:ctrlPr>
                        </m:sSubPr>
                        <m:e>
                          <m:r>
                            <a:rPr lang="en-US" sz="4000" i="1">
                              <a:latin typeface="Cambria Math"/>
                            </a:rPr>
                            <m:t>𝑈</m:t>
                          </m:r>
                        </m:e>
                        <m:sub>
                          <m:r>
                            <a:rPr lang="en-US" sz="4000" i="1">
                              <a:latin typeface="Cambria Math"/>
                            </a:rPr>
                            <m:t>𝑡𝑜𝑡𝑎𝑙</m:t>
                          </m:r>
                        </m:sub>
                      </m:sSub>
                      <m:r>
                        <a:rPr lang="en-US" sz="4000" b="0" i="1" smtClean="0">
                          <a:latin typeface="Cambria Math"/>
                        </a:rPr>
                        <m:t>  </m:t>
                      </m:r>
                      <m:r>
                        <a:rPr lang="en-US" sz="4000" i="1">
                          <a:latin typeface="Cambria Math"/>
                        </a:rPr>
                        <m:t>𝑖</m:t>
                      </m:r>
                      <m:r>
                        <a:rPr lang="en-US" sz="4000" i="1">
                          <a:latin typeface="Cambria Math"/>
                          <a:ea typeface="Cambria Math"/>
                        </a:rPr>
                        <m:t>=1, 2, 3,…,</m:t>
                      </m:r>
                      <m:r>
                        <a:rPr lang="en-US" sz="4000" i="1">
                          <a:latin typeface="Cambria Math"/>
                          <a:ea typeface="Cambria Math"/>
                        </a:rPr>
                        <m:t>𝑁</m:t>
                      </m:r>
                    </m:oMath>
                  </a14:m>
                  <a:r>
                    <a:rPr lang="en-US" sz="4000" dirty="0">
                      <a:ea typeface="Cambria Math"/>
                    </a:rPr>
                    <a:t>   </a:t>
                  </a:r>
                </a:p>
              </p:txBody>
            </p:sp>
          </mc:Choice>
          <mc:Fallback xmlns="">
            <p:sp>
              <p:nvSpPr>
                <p:cNvPr id="61" name="Rectangle 60"/>
                <p:cNvSpPr>
                  <a:spLocks noRot="1" noChangeAspect="1" noMove="1" noResize="1" noEditPoints="1" noAdjustHandles="1" noChangeArrowheads="1" noChangeShapeType="1" noTextEdit="1"/>
                </p:cNvSpPr>
                <p:nvPr/>
              </p:nvSpPr>
              <p:spPr>
                <a:xfrm>
                  <a:off x="1077083" y="21174935"/>
                  <a:ext cx="10725303" cy="997389"/>
                </a:xfrm>
                <a:prstGeom prst="rect">
                  <a:avLst/>
                </a:prstGeom>
                <a:blipFill>
                  <a:blip r:embed="rId3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2" name="TextBox 61"/>
                <p:cNvSpPr txBox="1"/>
                <p:nvPr/>
              </p:nvSpPr>
              <p:spPr>
                <a:xfrm>
                  <a:off x="8665754" y="23384735"/>
                  <a:ext cx="5964646" cy="138140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200" i="1" smtClean="0">
                                <a:latin typeface="Cambria Math" panose="02040503050406030204" pitchFamily="18" charset="0"/>
                              </a:rPr>
                            </m:ctrlPr>
                          </m:sSubPr>
                          <m:e>
                            <m:r>
                              <a:rPr lang="en-US" sz="3200" b="0" i="1" smtClean="0">
                                <a:latin typeface="Cambria Math"/>
                              </a:rPr>
                              <m:t>𝑈</m:t>
                            </m:r>
                          </m:e>
                          <m:sub>
                            <m:r>
                              <a:rPr lang="en-US" sz="3200" b="0" i="1" smtClean="0">
                                <a:latin typeface="Cambria Math"/>
                              </a:rPr>
                              <m:t>𝑣𝑑𝑤</m:t>
                            </m:r>
                          </m:sub>
                        </m:sSub>
                        <m:r>
                          <a:rPr lang="en-US" sz="3200" b="0" i="1" smtClean="0">
                            <a:latin typeface="Cambria Math"/>
                          </a:rPr>
                          <m:t>=4</m:t>
                        </m:r>
                        <m:sSub>
                          <m:sSubPr>
                            <m:ctrlPr>
                              <a:rPr lang="en-US" sz="3200" b="0" i="1" smtClean="0">
                                <a:latin typeface="Cambria Math" panose="02040503050406030204" pitchFamily="18" charset="0"/>
                              </a:rPr>
                            </m:ctrlPr>
                          </m:sSubPr>
                          <m:e>
                            <m:r>
                              <a:rPr lang="en-US" sz="3200" b="0" i="1" smtClean="0">
                                <a:latin typeface="Cambria Math"/>
                                <a:ea typeface="Cambria Math"/>
                              </a:rPr>
                              <m:t>𝜀</m:t>
                            </m:r>
                          </m:e>
                          <m:sub>
                            <m:r>
                              <a:rPr lang="en-US" sz="3200" b="0" i="1" smtClean="0">
                                <a:latin typeface="Cambria Math"/>
                              </a:rPr>
                              <m:t>12</m:t>
                            </m:r>
                          </m:sub>
                        </m:sSub>
                        <m:d>
                          <m:dPr>
                            <m:begChr m:val="["/>
                            <m:endChr m:val="]"/>
                            <m:ctrlPr>
                              <a:rPr lang="en-US" sz="3200" b="0" i="1" smtClean="0">
                                <a:latin typeface="Cambria Math" panose="02040503050406030204" pitchFamily="18" charset="0"/>
                              </a:rPr>
                            </m:ctrlPr>
                          </m:dPr>
                          <m:e>
                            <m:sSup>
                              <m:sSupPr>
                                <m:ctrlPr>
                                  <a:rPr lang="en-US" sz="3200" b="0" i="1" smtClean="0">
                                    <a:latin typeface="Cambria Math" panose="02040503050406030204" pitchFamily="18" charset="0"/>
                                  </a:rPr>
                                </m:ctrlPr>
                              </m:sSupPr>
                              <m:e>
                                <m:d>
                                  <m:dPr>
                                    <m:ctrlPr>
                                      <a:rPr lang="en-US" sz="3200" i="1">
                                        <a:latin typeface="Cambria Math" panose="02040503050406030204" pitchFamily="18" charset="0"/>
                                      </a:rPr>
                                    </m:ctrlPr>
                                  </m:dPr>
                                  <m:e>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smtClean="0">
                                                <a:latin typeface="Cambria Math"/>
                                                <a:ea typeface="Cambria Math"/>
                                              </a:rPr>
                                              <m:t>𝜎</m:t>
                                            </m:r>
                                          </m:e>
                                          <m:sub>
                                            <m:r>
                                              <a:rPr lang="en-US" sz="3200" b="0" i="1" smtClean="0">
                                                <a:latin typeface="Cambria Math"/>
                                              </a:rPr>
                                              <m:t>12</m:t>
                                            </m:r>
                                          </m:sub>
                                        </m:sSub>
                                      </m:num>
                                      <m:den>
                                        <m:sSub>
                                          <m:sSubPr>
                                            <m:ctrlPr>
                                              <a:rPr lang="en-US" sz="3200" i="1">
                                                <a:latin typeface="Cambria Math" panose="02040503050406030204" pitchFamily="18" charset="0"/>
                                              </a:rPr>
                                            </m:ctrlPr>
                                          </m:sSubPr>
                                          <m:e>
                                            <m:r>
                                              <a:rPr lang="en-US" sz="3200" b="0" i="1" smtClean="0">
                                                <a:latin typeface="Cambria Math"/>
                                              </a:rPr>
                                              <m:t>𝑟</m:t>
                                            </m:r>
                                          </m:e>
                                          <m:sub>
                                            <m:r>
                                              <a:rPr lang="en-US" sz="3200" b="0" i="1" smtClean="0">
                                                <a:latin typeface="Cambria Math"/>
                                              </a:rPr>
                                              <m:t>12</m:t>
                                            </m:r>
                                          </m:sub>
                                        </m:sSub>
                                      </m:den>
                                    </m:f>
                                  </m:e>
                                </m:d>
                              </m:e>
                              <m:sup>
                                <m:r>
                                  <a:rPr lang="en-US" sz="3200" b="0" i="1" smtClean="0">
                                    <a:latin typeface="Cambria Math"/>
                                  </a:rPr>
                                  <m:t>12</m:t>
                                </m:r>
                              </m:sup>
                            </m:sSup>
                            <m:r>
                              <a:rPr lang="en-US" sz="3200" b="0" i="1" smtClean="0">
                                <a:latin typeface="Cambria Math"/>
                              </a:rPr>
                              <m:t>−</m:t>
                            </m:r>
                            <m:sSup>
                              <m:sSupPr>
                                <m:ctrlPr>
                                  <a:rPr lang="en-US" sz="3200" i="1">
                                    <a:latin typeface="Cambria Math" panose="02040503050406030204" pitchFamily="18" charset="0"/>
                                  </a:rPr>
                                </m:ctrlPr>
                              </m:sSupPr>
                              <m:e>
                                <m:d>
                                  <m:dPr>
                                    <m:ctrlPr>
                                      <a:rPr lang="en-US" sz="3200" i="1">
                                        <a:latin typeface="Cambria Math" panose="02040503050406030204" pitchFamily="18" charset="0"/>
                                      </a:rPr>
                                    </m:ctrlPr>
                                  </m:dPr>
                                  <m:e>
                                    <m:f>
                                      <m:fPr>
                                        <m:ctrlPr>
                                          <a:rPr lang="en-US" sz="3200" i="1">
                                            <a:latin typeface="Cambria Math" panose="02040503050406030204" pitchFamily="18" charset="0"/>
                                          </a:rPr>
                                        </m:ctrlPr>
                                      </m:fPr>
                                      <m:num>
                                        <m:sSub>
                                          <m:sSubPr>
                                            <m:ctrlPr>
                                              <a:rPr lang="en-US" sz="3200" i="1">
                                                <a:latin typeface="Cambria Math" panose="02040503050406030204" pitchFamily="18" charset="0"/>
                                              </a:rPr>
                                            </m:ctrlPr>
                                          </m:sSubPr>
                                          <m:e>
                                            <m:r>
                                              <a:rPr lang="en-US" sz="3200" i="1">
                                                <a:latin typeface="Cambria Math"/>
                                                <a:ea typeface="Cambria Math"/>
                                              </a:rPr>
                                              <m:t>𝜎</m:t>
                                            </m:r>
                                          </m:e>
                                          <m:sub>
                                            <m:r>
                                              <a:rPr lang="en-US" sz="3200" i="1">
                                                <a:latin typeface="Cambria Math"/>
                                              </a:rPr>
                                              <m:t>12</m:t>
                                            </m:r>
                                          </m:sub>
                                        </m:sSub>
                                      </m:num>
                                      <m:den>
                                        <m:sSub>
                                          <m:sSubPr>
                                            <m:ctrlPr>
                                              <a:rPr lang="en-US" sz="3200" i="1">
                                                <a:latin typeface="Cambria Math" panose="02040503050406030204" pitchFamily="18" charset="0"/>
                                              </a:rPr>
                                            </m:ctrlPr>
                                          </m:sSubPr>
                                          <m:e>
                                            <m:r>
                                              <a:rPr lang="en-US" sz="3200" i="1">
                                                <a:latin typeface="Cambria Math"/>
                                              </a:rPr>
                                              <m:t>𝑟</m:t>
                                            </m:r>
                                          </m:e>
                                          <m:sub>
                                            <m:r>
                                              <a:rPr lang="en-US" sz="3200" i="1">
                                                <a:latin typeface="Cambria Math"/>
                                              </a:rPr>
                                              <m:t>12</m:t>
                                            </m:r>
                                          </m:sub>
                                        </m:sSub>
                                      </m:den>
                                    </m:f>
                                  </m:e>
                                </m:d>
                              </m:e>
                              <m:sup>
                                <m:r>
                                  <a:rPr lang="en-US" sz="3200" b="0" i="1" smtClean="0">
                                    <a:latin typeface="Cambria Math"/>
                                  </a:rPr>
                                  <m:t>6</m:t>
                                </m:r>
                              </m:sup>
                            </m:sSup>
                          </m:e>
                        </m:d>
                      </m:oMath>
                    </m:oMathPara>
                  </a14:m>
                  <a:endParaRPr lang="en-US" sz="3200" dirty="0"/>
                </a:p>
              </p:txBody>
            </p:sp>
          </mc:Choice>
          <mc:Fallback xmlns="">
            <p:sp>
              <p:nvSpPr>
                <p:cNvPr id="62" name="TextBox 61"/>
                <p:cNvSpPr txBox="1">
                  <a:spLocks noRot="1" noChangeAspect="1" noMove="1" noResize="1" noEditPoints="1" noAdjustHandles="1" noChangeArrowheads="1" noChangeShapeType="1" noTextEdit="1"/>
                </p:cNvSpPr>
                <p:nvPr/>
              </p:nvSpPr>
              <p:spPr>
                <a:xfrm>
                  <a:off x="8665754" y="23384735"/>
                  <a:ext cx="5964646" cy="1381404"/>
                </a:xfrm>
                <a:prstGeom prst="rect">
                  <a:avLst/>
                </a:prstGeom>
                <a:blipFill>
                  <a:blip r:embed="rId3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3" name="TextBox 62"/>
                <p:cNvSpPr txBox="1"/>
                <p:nvPr/>
              </p:nvSpPr>
              <p:spPr>
                <a:xfrm>
                  <a:off x="990600" y="23613335"/>
                  <a:ext cx="3742563" cy="101938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3200" i="1" smtClean="0">
                                <a:latin typeface="Cambria Math" panose="02040503050406030204" pitchFamily="18" charset="0"/>
                              </a:rPr>
                            </m:ctrlPr>
                          </m:sSubPr>
                          <m:e>
                            <m:r>
                              <a:rPr lang="en-US" sz="3200" b="0" i="1" smtClean="0">
                                <a:latin typeface="Cambria Math"/>
                              </a:rPr>
                              <m:t>𝑈</m:t>
                            </m:r>
                          </m:e>
                          <m:sub>
                            <m:r>
                              <a:rPr lang="en-US" sz="3200" b="0" i="1" smtClean="0">
                                <a:latin typeface="Cambria Math"/>
                              </a:rPr>
                              <m:t>𝐶𝑜𝑢𝑙𝑜𝑚𝑏</m:t>
                            </m:r>
                          </m:sub>
                        </m:sSub>
                        <m:r>
                          <a:rPr lang="en-US" sz="3200" b="0" i="1" smtClean="0">
                            <a:latin typeface="Cambria Math"/>
                          </a:rPr>
                          <m:t>=</m:t>
                        </m:r>
                        <m:f>
                          <m:fPr>
                            <m:ctrlPr>
                              <a:rPr lang="en-US" sz="3200" b="0" i="1" smtClean="0">
                                <a:latin typeface="Cambria Math" panose="02040503050406030204" pitchFamily="18" charset="0"/>
                              </a:rPr>
                            </m:ctrlPr>
                          </m:fPr>
                          <m:num>
                            <m:sSub>
                              <m:sSubPr>
                                <m:ctrlPr>
                                  <a:rPr lang="en-US" sz="3200" b="0" i="1" smtClean="0">
                                    <a:latin typeface="Cambria Math" panose="02040503050406030204" pitchFamily="18" charset="0"/>
                                  </a:rPr>
                                </m:ctrlPr>
                              </m:sSubPr>
                              <m:e>
                                <m:r>
                                  <a:rPr lang="en-US" sz="3200" b="0" i="1" smtClean="0">
                                    <a:latin typeface="Cambria Math"/>
                                  </a:rPr>
                                  <m:t>𝑞</m:t>
                                </m:r>
                              </m:e>
                              <m:sub>
                                <m:r>
                                  <a:rPr lang="en-US" sz="3200" b="0" i="1" smtClean="0">
                                    <a:latin typeface="Cambria Math"/>
                                  </a:rPr>
                                  <m:t>1</m:t>
                                </m:r>
                              </m:sub>
                            </m:sSub>
                            <m:sSub>
                              <m:sSubPr>
                                <m:ctrlPr>
                                  <a:rPr lang="en-US" sz="3200" b="0" i="1" smtClean="0">
                                    <a:latin typeface="Cambria Math" panose="02040503050406030204" pitchFamily="18" charset="0"/>
                                  </a:rPr>
                                </m:ctrlPr>
                              </m:sSubPr>
                              <m:e>
                                <m:r>
                                  <a:rPr lang="en-US" sz="3200" b="0" i="1" smtClean="0">
                                    <a:latin typeface="Cambria Math"/>
                                  </a:rPr>
                                  <m:t>𝑞</m:t>
                                </m:r>
                              </m:e>
                              <m:sub>
                                <m:r>
                                  <a:rPr lang="en-US" sz="3200" b="0" i="1" smtClean="0">
                                    <a:latin typeface="Cambria Math"/>
                                  </a:rPr>
                                  <m:t>2</m:t>
                                </m:r>
                              </m:sub>
                            </m:sSub>
                          </m:num>
                          <m:den>
                            <m:r>
                              <a:rPr lang="en-US" sz="3200" b="0" i="1" smtClean="0">
                                <a:latin typeface="Cambria Math"/>
                              </a:rPr>
                              <m:t>4</m:t>
                            </m:r>
                            <m:r>
                              <a:rPr lang="en-US" sz="3200" b="0" i="1" smtClean="0">
                                <a:latin typeface="Cambria Math"/>
                                <a:ea typeface="Cambria Math"/>
                              </a:rPr>
                              <m:t>𝜋</m:t>
                            </m:r>
                            <m:sSub>
                              <m:sSubPr>
                                <m:ctrlPr>
                                  <a:rPr lang="en-US" sz="3200" b="0" i="1" smtClean="0">
                                    <a:latin typeface="Cambria Math" panose="02040503050406030204" pitchFamily="18" charset="0"/>
                                    <a:ea typeface="Cambria Math"/>
                                  </a:rPr>
                                </m:ctrlPr>
                              </m:sSubPr>
                              <m:e>
                                <m:r>
                                  <a:rPr lang="en-US" sz="3200" b="0" i="1" smtClean="0">
                                    <a:latin typeface="Cambria Math"/>
                                    <a:ea typeface="Cambria Math"/>
                                  </a:rPr>
                                  <m:t>𝜀</m:t>
                                </m:r>
                              </m:e>
                              <m:sub>
                                <m:r>
                                  <a:rPr lang="en-US" sz="3200" b="0" i="1" smtClean="0">
                                    <a:latin typeface="Cambria Math"/>
                                    <a:ea typeface="Cambria Math"/>
                                  </a:rPr>
                                  <m:t>0</m:t>
                                </m:r>
                              </m:sub>
                            </m:sSub>
                            <m:sSub>
                              <m:sSubPr>
                                <m:ctrlPr>
                                  <a:rPr lang="en-US" sz="3200" b="0" i="1" smtClean="0">
                                    <a:latin typeface="Cambria Math" panose="02040503050406030204" pitchFamily="18" charset="0"/>
                                    <a:ea typeface="Cambria Math"/>
                                  </a:rPr>
                                </m:ctrlPr>
                              </m:sSubPr>
                              <m:e>
                                <m:r>
                                  <a:rPr lang="en-US" sz="3200" b="0" i="1" smtClean="0">
                                    <a:latin typeface="Cambria Math"/>
                                    <a:ea typeface="Cambria Math"/>
                                  </a:rPr>
                                  <m:t>𝑟</m:t>
                                </m:r>
                              </m:e>
                              <m:sub>
                                <m:r>
                                  <a:rPr lang="en-US" sz="3200" b="0" i="1" smtClean="0">
                                    <a:latin typeface="Cambria Math"/>
                                    <a:ea typeface="Cambria Math"/>
                                  </a:rPr>
                                  <m:t>12</m:t>
                                </m:r>
                              </m:sub>
                            </m:sSub>
                          </m:den>
                        </m:f>
                      </m:oMath>
                    </m:oMathPara>
                  </a14:m>
                  <a:endParaRPr lang="en-US" sz="3200" dirty="0"/>
                </a:p>
              </p:txBody>
            </p:sp>
          </mc:Choice>
          <mc:Fallback xmlns="">
            <p:sp>
              <p:nvSpPr>
                <p:cNvPr id="63" name="TextBox 62"/>
                <p:cNvSpPr txBox="1">
                  <a:spLocks noRot="1" noChangeAspect="1" noMove="1" noResize="1" noEditPoints="1" noAdjustHandles="1" noChangeArrowheads="1" noChangeShapeType="1" noTextEdit="1"/>
                </p:cNvSpPr>
                <p:nvPr/>
              </p:nvSpPr>
              <p:spPr>
                <a:xfrm>
                  <a:off x="990600" y="23613335"/>
                  <a:ext cx="3742563" cy="1019382"/>
                </a:xfrm>
                <a:prstGeom prst="rect">
                  <a:avLst/>
                </a:prstGeom>
                <a:blipFill>
                  <a:blip r:embed="rId34"/>
                  <a:stretch>
                    <a:fillRect/>
                  </a:stretch>
                </a:blipFill>
              </p:spPr>
              <p:txBody>
                <a:bodyPr/>
                <a:lstStyle/>
                <a:p>
                  <a:r>
                    <a:rPr lang="en-US">
                      <a:noFill/>
                    </a:rPr>
                    <a:t> </a:t>
                  </a:r>
                </a:p>
              </p:txBody>
            </p:sp>
          </mc:Fallback>
        </mc:AlternateContent>
      </p:grpSp>
      <p:pic>
        <p:nvPicPr>
          <p:cNvPr id="14" name="Picture 13"/>
          <p:cNvPicPr>
            <a:picLocks noChangeAspect="1"/>
          </p:cNvPicPr>
          <p:nvPr/>
        </p:nvPicPr>
        <p:blipFill rotWithShape="1">
          <a:blip r:embed="rId35"/>
          <a:srcRect l="41215" t="14978" r="28351" b="11459"/>
          <a:stretch/>
        </p:blipFill>
        <p:spPr>
          <a:xfrm>
            <a:off x="29714676" y="10623298"/>
            <a:ext cx="4960843" cy="6741820"/>
          </a:xfrm>
          <a:prstGeom prst="rect">
            <a:avLst/>
          </a:prstGeom>
        </p:spPr>
      </p:pic>
      <p:sp>
        <p:nvSpPr>
          <p:cNvPr id="99" name="Text Box 14"/>
          <p:cNvSpPr txBox="1">
            <a:spLocks noChangeArrowheads="1"/>
          </p:cNvSpPr>
          <p:nvPr/>
        </p:nvSpPr>
        <p:spPr bwMode="auto">
          <a:xfrm>
            <a:off x="15878872" y="18135600"/>
            <a:ext cx="19051472" cy="4226626"/>
          </a:xfrm>
          <a:prstGeom prst="rect">
            <a:avLst/>
          </a:prstGeom>
          <a:noFill/>
          <a:ln w="190500" cap="rnd" cmpd="sng">
            <a:solidFill>
              <a:schemeClr val="accent6">
                <a:lumMod val="75000"/>
              </a:schemeClr>
            </a:solidFill>
            <a:prstDash val="sysDot"/>
            <a:round/>
            <a:headEnd/>
            <a:tailEnd/>
          </a:ln>
        </p:spPr>
        <p:txBody>
          <a:bodyPr wrap="square" lIns="507915" tIns="507915" rIns="507915" bIns="507915">
            <a:spAutoFit/>
          </a:bodyPr>
          <a:lstStyle/>
          <a:p>
            <a:pPr algn="ctr"/>
            <a:r>
              <a:rPr lang="en-US" sz="4000" b="1" u="sng" dirty="0">
                <a:latin typeface="+mj-lt"/>
                <a:cs typeface="Times" pitchFamily="18" charset="0"/>
              </a:rPr>
              <a:t>MD Simulations of RGS Proteins (RGS4, RGS8, RGS19)</a:t>
            </a:r>
          </a:p>
          <a:p>
            <a:endParaRPr lang="en-US" sz="2800" dirty="0">
              <a:latin typeface="Times" pitchFamily="18" charset="0"/>
              <a:cs typeface="Times" pitchFamily="18" charset="0"/>
            </a:endParaRPr>
          </a:p>
          <a:p>
            <a:endParaRPr lang="en-US" sz="2800" dirty="0">
              <a:latin typeface="Times" pitchFamily="18" charset="0"/>
              <a:cs typeface="Times" pitchFamily="18" charset="0"/>
            </a:endParaRPr>
          </a:p>
          <a:p>
            <a:endParaRPr lang="en-US" sz="2800" dirty="0">
              <a:latin typeface="Times" pitchFamily="18" charset="0"/>
              <a:cs typeface="Times" pitchFamily="18" charset="0"/>
            </a:endParaRPr>
          </a:p>
          <a:p>
            <a:endParaRPr lang="en-US" sz="2800" dirty="0">
              <a:latin typeface="Times" pitchFamily="18" charset="0"/>
              <a:cs typeface="Times" pitchFamily="18" charset="0"/>
            </a:endParaRPr>
          </a:p>
          <a:p>
            <a:endParaRPr lang="en-US" sz="2800" dirty="0">
              <a:latin typeface="Times" pitchFamily="18" charset="0"/>
              <a:cs typeface="Times" pitchFamily="18" charset="0"/>
            </a:endParaRPr>
          </a:p>
          <a:p>
            <a:endParaRPr lang="en-US" sz="2800" dirty="0">
              <a:latin typeface="Times" pitchFamily="18" charset="0"/>
              <a:cs typeface="Times" pitchFamily="18" charset="0"/>
            </a:endParaRPr>
          </a:p>
        </p:txBody>
      </p:sp>
      <p:sp>
        <p:nvSpPr>
          <p:cNvPr id="101" name="Content Placeholder 1"/>
          <p:cNvSpPr txBox="1">
            <a:spLocks/>
          </p:cNvSpPr>
          <p:nvPr/>
        </p:nvSpPr>
        <p:spPr>
          <a:xfrm>
            <a:off x="16374997" y="18897600"/>
            <a:ext cx="11394974" cy="3021497"/>
          </a:xfrm>
          <a:prstGeom prst="rect">
            <a:avLst/>
          </a:prstGeom>
        </p:spPr>
        <p:txBody>
          <a:bodyPr vert="horz" lIns="522506" tIns="261253" rIns="522506" bIns="261253" rtlCol="0">
            <a:noAutofit/>
          </a:bodyPr>
          <a:lstStyle>
            <a:lvl1pPr marL="0" indent="0" algn="ctr" defTabSz="5225064" rtl="0" eaLnBrk="1" latinLnBrk="0" hangingPunct="1">
              <a:spcBef>
                <a:spcPct val="20000"/>
              </a:spcBef>
              <a:buFont typeface="Arial" pitchFamily="34" charset="0"/>
              <a:buNone/>
              <a:defRPr sz="18300" kern="1200">
                <a:solidFill>
                  <a:schemeClr val="tx1">
                    <a:tint val="75000"/>
                  </a:schemeClr>
                </a:solidFill>
                <a:latin typeface="+mn-lt"/>
                <a:ea typeface="+mn-ea"/>
                <a:cs typeface="+mn-cs"/>
              </a:defRPr>
            </a:lvl1pPr>
            <a:lvl2pPr marL="2612532" indent="0" algn="ctr" defTabSz="5225064" rtl="0" eaLnBrk="1" latinLnBrk="0" hangingPunct="1">
              <a:spcBef>
                <a:spcPct val="20000"/>
              </a:spcBef>
              <a:buFont typeface="Arial" pitchFamily="34" charset="0"/>
              <a:buNone/>
              <a:defRPr sz="16000" kern="1200">
                <a:solidFill>
                  <a:schemeClr val="tx1">
                    <a:tint val="75000"/>
                  </a:schemeClr>
                </a:solidFill>
                <a:latin typeface="+mn-lt"/>
                <a:ea typeface="+mn-ea"/>
                <a:cs typeface="+mn-cs"/>
              </a:defRPr>
            </a:lvl2pPr>
            <a:lvl3pPr marL="5225064" indent="0" algn="ctr" defTabSz="5225064" rtl="0" eaLnBrk="1" latinLnBrk="0" hangingPunct="1">
              <a:spcBef>
                <a:spcPct val="20000"/>
              </a:spcBef>
              <a:buFont typeface="Arial" pitchFamily="34" charset="0"/>
              <a:buNone/>
              <a:defRPr sz="13700" kern="1200">
                <a:solidFill>
                  <a:schemeClr val="tx1">
                    <a:tint val="75000"/>
                  </a:schemeClr>
                </a:solidFill>
                <a:latin typeface="+mn-lt"/>
                <a:ea typeface="+mn-ea"/>
                <a:cs typeface="+mn-cs"/>
              </a:defRPr>
            </a:lvl3pPr>
            <a:lvl4pPr marL="7837597"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4pPr>
            <a:lvl5pPr marL="10450129"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5pPr>
            <a:lvl6pPr marL="13062661"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6pPr>
            <a:lvl7pPr marL="15675193"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7pPr>
            <a:lvl8pPr marL="18287726"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8pPr>
            <a:lvl9pPr marL="20900258" indent="0" algn="ctr" defTabSz="5225064" rtl="0" eaLnBrk="1" latinLnBrk="0" hangingPunct="1">
              <a:spcBef>
                <a:spcPct val="20000"/>
              </a:spcBef>
              <a:buFont typeface="Arial" pitchFamily="34" charset="0"/>
              <a:buNone/>
              <a:defRPr sz="11400" kern="1200">
                <a:solidFill>
                  <a:schemeClr val="tx1">
                    <a:tint val="75000"/>
                  </a:schemeClr>
                </a:solidFill>
                <a:latin typeface="+mn-lt"/>
                <a:ea typeface="+mn-ea"/>
                <a:cs typeface="+mn-cs"/>
              </a:defRPr>
            </a:lvl9pPr>
          </a:lstStyle>
          <a:p>
            <a:pPr algn="l"/>
            <a:r>
              <a:rPr lang="en-US" sz="3200" b="1" dirty="0">
                <a:solidFill>
                  <a:schemeClr val="tx1"/>
                </a:solidFill>
              </a:rPr>
              <a:t>Equilibration simulation parameters:</a:t>
            </a:r>
          </a:p>
          <a:p>
            <a:pPr algn="l">
              <a:buFont typeface="Wingdings" pitchFamily="2" charset="2"/>
              <a:buChar char="ü"/>
            </a:pPr>
            <a:r>
              <a:rPr lang="en-US" sz="3200" dirty="0">
                <a:solidFill>
                  <a:schemeClr val="tx1"/>
                </a:solidFill>
              </a:rPr>
              <a:t>RGS immersed in water box (~70 Å x ~65 Å x ~65 Å )</a:t>
            </a:r>
          </a:p>
          <a:p>
            <a:pPr algn="l">
              <a:buFont typeface="Wingdings" pitchFamily="2" charset="2"/>
              <a:buChar char="ü"/>
            </a:pPr>
            <a:r>
              <a:rPr lang="en-US" sz="3200" dirty="0">
                <a:solidFill>
                  <a:schemeClr val="tx1"/>
                </a:solidFill>
              </a:rPr>
              <a:t>Neutralized  in saline water (0.05 </a:t>
            </a:r>
            <a:r>
              <a:rPr lang="en-US" sz="3200" dirty="0" err="1">
                <a:solidFill>
                  <a:schemeClr val="tx1"/>
                </a:solidFill>
              </a:rPr>
              <a:t>mol</a:t>
            </a:r>
            <a:r>
              <a:rPr lang="en-US" sz="3200" dirty="0">
                <a:solidFill>
                  <a:schemeClr val="tx1"/>
                </a:solidFill>
              </a:rPr>
              <a:t>/L </a:t>
            </a:r>
            <a:r>
              <a:rPr lang="en-US" sz="3200" dirty="0" err="1">
                <a:solidFill>
                  <a:schemeClr val="tx1"/>
                </a:solidFill>
              </a:rPr>
              <a:t>KCl</a:t>
            </a:r>
            <a:r>
              <a:rPr lang="en-US" sz="3200" dirty="0">
                <a:solidFill>
                  <a:schemeClr val="tx1"/>
                </a:solidFill>
              </a:rPr>
              <a:t>) </a:t>
            </a:r>
          </a:p>
          <a:p>
            <a:pPr algn="l">
              <a:buFont typeface="Wingdings" pitchFamily="2" charset="2"/>
              <a:buChar char="ü"/>
            </a:pPr>
            <a:r>
              <a:rPr lang="en-US" sz="3200" dirty="0">
                <a:solidFill>
                  <a:schemeClr val="tx1"/>
                </a:solidFill>
              </a:rPr>
              <a:t>Periodic boundary conditions</a:t>
            </a:r>
          </a:p>
          <a:p>
            <a:pPr algn="l">
              <a:buFont typeface="Wingdings" pitchFamily="2" charset="2"/>
              <a:buChar char="ü"/>
            </a:pPr>
            <a:r>
              <a:rPr lang="en-US" sz="3200" dirty="0">
                <a:solidFill>
                  <a:schemeClr val="tx1"/>
                </a:solidFill>
              </a:rPr>
              <a:t> Number of atoms: ~29000 atoms</a:t>
            </a:r>
          </a:p>
        </p:txBody>
      </p:sp>
      <p:sp>
        <p:nvSpPr>
          <p:cNvPr id="103" name="Rectangle 102"/>
          <p:cNvSpPr/>
          <p:nvPr/>
        </p:nvSpPr>
        <p:spPr>
          <a:xfrm>
            <a:off x="27235899" y="19156740"/>
            <a:ext cx="7364887" cy="1569660"/>
          </a:xfrm>
          <a:prstGeom prst="rect">
            <a:avLst/>
          </a:prstGeom>
        </p:spPr>
        <p:txBody>
          <a:bodyPr wrap="square">
            <a:spAutoFit/>
          </a:bodyPr>
          <a:lstStyle/>
          <a:p>
            <a:r>
              <a:rPr lang="en-US" sz="3200" b="1" dirty="0"/>
              <a:t>Equilibration steps:</a:t>
            </a:r>
          </a:p>
          <a:p>
            <a:pPr marL="566928" indent="-457200"/>
            <a:r>
              <a:rPr lang="en-US" sz="3200" dirty="0"/>
              <a:t>1-  0.4 ns in NPT ensemble</a:t>
            </a:r>
          </a:p>
          <a:p>
            <a:pPr marL="566928" indent="-457200"/>
            <a:r>
              <a:rPr lang="en-US" sz="3200" dirty="0"/>
              <a:t>2-  ~ 2 µs in NVT ensemble</a:t>
            </a:r>
          </a:p>
        </p:txBody>
      </p:sp>
      <p:sp>
        <p:nvSpPr>
          <p:cNvPr id="120" name="Rectangle 119"/>
          <p:cNvSpPr/>
          <p:nvPr/>
        </p:nvSpPr>
        <p:spPr>
          <a:xfrm>
            <a:off x="27235898" y="20650200"/>
            <a:ext cx="7364887" cy="1569660"/>
          </a:xfrm>
          <a:prstGeom prst="rect">
            <a:avLst/>
          </a:prstGeom>
        </p:spPr>
        <p:txBody>
          <a:bodyPr wrap="square">
            <a:spAutoFit/>
          </a:bodyPr>
          <a:lstStyle/>
          <a:p>
            <a:r>
              <a:rPr lang="en-US" sz="3200" b="1" dirty="0"/>
              <a:t>Force fields: </a:t>
            </a:r>
          </a:p>
          <a:p>
            <a:pPr>
              <a:buFont typeface="Wingdings" pitchFamily="2" charset="2"/>
              <a:buChar char="ü"/>
            </a:pPr>
            <a:r>
              <a:rPr lang="en-US" sz="3200" dirty="0"/>
              <a:t>CHARMM force filed (CHARMM36, tip3p)</a:t>
            </a:r>
          </a:p>
          <a:p>
            <a:pPr>
              <a:buFont typeface="Wingdings" pitchFamily="2" charset="2"/>
              <a:buChar char="ü"/>
            </a:pPr>
            <a:r>
              <a:rPr lang="en-US" sz="3200" dirty="0"/>
              <a:t>AMBER force filed (ff14SB, tip3p)</a:t>
            </a:r>
          </a:p>
        </p:txBody>
      </p:sp>
      <p:sp>
        <p:nvSpPr>
          <p:cNvPr id="121" name="Text Box 14"/>
          <p:cNvSpPr txBox="1">
            <a:spLocks noChangeArrowheads="1"/>
          </p:cNvSpPr>
          <p:nvPr/>
        </p:nvSpPr>
        <p:spPr bwMode="auto">
          <a:xfrm>
            <a:off x="35407416" y="7194504"/>
            <a:ext cx="15594567" cy="18261238"/>
          </a:xfrm>
          <a:prstGeom prst="rect">
            <a:avLst/>
          </a:prstGeom>
          <a:noFill/>
          <a:ln w="190500" cap="rnd" cmpd="sng">
            <a:solidFill>
              <a:schemeClr val="accent6">
                <a:lumMod val="75000"/>
              </a:schemeClr>
            </a:solidFill>
            <a:prstDash val="sysDot"/>
            <a:round/>
            <a:headEnd/>
            <a:tailEnd/>
          </a:ln>
        </p:spPr>
        <p:txBody>
          <a:bodyPr wrap="square" lIns="507915" tIns="507915" rIns="507915" bIns="507915">
            <a:spAutoFit/>
          </a:bodyPr>
          <a:lstStyle/>
          <a:p>
            <a:pPr algn="ctr"/>
            <a:r>
              <a:rPr lang="en-US" sz="4000" b="1" u="sng" dirty="0">
                <a:cs typeface="Times" pitchFamily="18" charset="0"/>
              </a:rPr>
              <a:t>Simulation Results: Exposure of </a:t>
            </a:r>
            <a:r>
              <a:rPr lang="en-US" sz="4000" b="1" u="sng" dirty="0" err="1">
                <a:cs typeface="Times" pitchFamily="18" charset="0"/>
              </a:rPr>
              <a:t>Cystein</a:t>
            </a:r>
            <a:r>
              <a:rPr lang="en-US" sz="4000" b="1" u="sng" dirty="0">
                <a:cs typeface="Times" pitchFamily="18" charset="0"/>
              </a:rPr>
              <a:t> to solvent </a:t>
            </a:r>
          </a:p>
          <a:p>
            <a:pPr algn="ctr"/>
            <a:endParaRPr lang="en-US" sz="4000" b="1" u="sng" dirty="0">
              <a:cs typeface="Times" pitchFamily="18" charset="0"/>
            </a:endParaRPr>
          </a:p>
          <a:p>
            <a:pPr algn="ctr"/>
            <a:endParaRPr lang="en-US" sz="4000" b="1" u="sng" dirty="0">
              <a:cs typeface="Times" pitchFamily="18" charset="0"/>
            </a:endParaRPr>
          </a:p>
          <a:p>
            <a:pPr algn="ctr"/>
            <a:endParaRPr lang="en-US" sz="4000" b="1" u="sng" dirty="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b="1"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pPr algn="ctr"/>
            <a:endParaRPr lang="en-US" sz="3200" dirty="0">
              <a:latin typeface="Times" pitchFamily="18" charset="0"/>
              <a:cs typeface="Times" pitchFamily="18" charset="0"/>
            </a:endParaRPr>
          </a:p>
          <a:p>
            <a:r>
              <a:rPr lang="en-US" sz="3200" dirty="0">
                <a:latin typeface="Times" pitchFamily="18" charset="0"/>
                <a:cs typeface="Times" pitchFamily="18" charset="0"/>
              </a:rPr>
              <a:t>Cysteine (which is prone to form bond with inhibitor) in α7 is exposed to solvent with two different mechanisms: </a:t>
            </a:r>
          </a:p>
          <a:p>
            <a:pPr marL="514350" indent="-514350">
              <a:buAutoNum type="alphaUcParenR"/>
            </a:pPr>
            <a:r>
              <a:rPr lang="en-US" sz="3200" dirty="0">
                <a:latin typeface="Times" pitchFamily="18" charset="0"/>
                <a:cs typeface="Times" pitchFamily="18" charset="0"/>
              </a:rPr>
              <a:t>expansion of pocket (happens in RGS4) </a:t>
            </a:r>
          </a:p>
          <a:p>
            <a:r>
              <a:rPr lang="en-US" sz="3200" dirty="0">
                <a:latin typeface="Times" pitchFamily="18" charset="0"/>
                <a:cs typeface="Times" pitchFamily="18" charset="0"/>
              </a:rPr>
              <a:t>B) rotation of residue (happens in  RGS8)</a:t>
            </a:r>
          </a:p>
        </p:txBody>
      </p:sp>
      <p:pic>
        <p:nvPicPr>
          <p:cNvPr id="66" name="Picture 65"/>
          <p:cNvPicPr>
            <a:picLocks noChangeAspect="1"/>
          </p:cNvPicPr>
          <p:nvPr/>
        </p:nvPicPr>
        <p:blipFill>
          <a:blip r:embed="rId36"/>
          <a:stretch>
            <a:fillRect/>
          </a:stretch>
        </p:blipFill>
        <p:spPr>
          <a:xfrm>
            <a:off x="28920281" y="8441543"/>
            <a:ext cx="5629275" cy="1971675"/>
          </a:xfrm>
          <a:prstGeom prst="rect">
            <a:avLst/>
          </a:prstGeom>
        </p:spPr>
      </p:pic>
      <p:sp>
        <p:nvSpPr>
          <p:cNvPr id="1031" name="Rectangle 1030"/>
          <p:cNvSpPr/>
          <p:nvPr/>
        </p:nvSpPr>
        <p:spPr>
          <a:xfrm>
            <a:off x="35736401" y="36880800"/>
            <a:ext cx="14936599" cy="2554545"/>
          </a:xfrm>
          <a:prstGeom prst="rect">
            <a:avLst/>
          </a:prstGeom>
        </p:spPr>
        <p:txBody>
          <a:bodyPr wrap="square">
            <a:spAutoFit/>
          </a:bodyPr>
          <a:lstStyle/>
          <a:p>
            <a:pPr algn="just"/>
            <a:r>
              <a:rPr lang="en-US" sz="3200" dirty="0"/>
              <a:t>We acknowledge our collaborator at Michigan State University, Professor R. </a:t>
            </a:r>
            <a:r>
              <a:rPr lang="en-US" sz="3200" dirty="0" err="1"/>
              <a:t>Neubig</a:t>
            </a:r>
            <a:r>
              <a:rPr lang="en-US" sz="3200" dirty="0"/>
              <a:t> and V. Shaw for providing HDX experimental data. We acknowledge financial support from the National Science Foundation (#1508595) and computational resources through NSF XSEDE mechanism (#TG-MCB140029) and a Cray supercomputer at UNH (supported via NSF#PHY-1229408).</a:t>
            </a:r>
          </a:p>
        </p:txBody>
      </p:sp>
      <p:grpSp>
        <p:nvGrpSpPr>
          <p:cNvPr id="1034" name="Group 1033"/>
          <p:cNvGrpSpPr/>
          <p:nvPr/>
        </p:nvGrpSpPr>
        <p:grpSpPr>
          <a:xfrm>
            <a:off x="17359242" y="11843517"/>
            <a:ext cx="6396681" cy="4850258"/>
            <a:chOff x="16675327" y="12848215"/>
            <a:chExt cx="6396681" cy="4850258"/>
          </a:xfrm>
        </p:grpSpPr>
        <p:pic>
          <p:nvPicPr>
            <p:cNvPr id="13" name="Picture 12"/>
            <p:cNvPicPr>
              <a:picLocks noChangeAspect="1"/>
            </p:cNvPicPr>
            <p:nvPr/>
          </p:nvPicPr>
          <p:blipFill rotWithShape="1">
            <a:blip r:embed="rId37"/>
            <a:srcRect l="31258" t="8474" r="27747" b="27409"/>
            <a:stretch/>
          </p:blipFill>
          <p:spPr>
            <a:xfrm>
              <a:off x="17059480" y="12848215"/>
              <a:ext cx="5334000" cy="4690249"/>
            </a:xfrm>
            <a:prstGeom prst="rect">
              <a:avLst/>
            </a:prstGeom>
          </p:spPr>
        </p:pic>
        <p:sp>
          <p:nvSpPr>
            <p:cNvPr id="1033" name="TextBox 1032"/>
            <p:cNvSpPr txBox="1"/>
            <p:nvPr/>
          </p:nvSpPr>
          <p:spPr>
            <a:xfrm>
              <a:off x="17070977" y="14976153"/>
              <a:ext cx="679994" cy="646331"/>
            </a:xfrm>
            <a:prstGeom prst="rect">
              <a:avLst/>
            </a:prstGeom>
            <a:noFill/>
          </p:spPr>
          <p:txBody>
            <a:bodyPr wrap="none" rtlCol="0">
              <a:spAutoFit/>
            </a:bodyPr>
            <a:lstStyle/>
            <a:p>
              <a:r>
                <a:rPr lang="el-GR" sz="3600" dirty="0">
                  <a:solidFill>
                    <a:srgbClr val="DEC78D"/>
                  </a:solidFill>
                </a:rPr>
                <a:t>α</a:t>
              </a:r>
              <a:r>
                <a:rPr lang="en-US" sz="3600" dirty="0">
                  <a:solidFill>
                    <a:srgbClr val="DEC78D"/>
                  </a:solidFill>
                </a:rPr>
                <a:t>1</a:t>
              </a:r>
            </a:p>
          </p:txBody>
        </p:sp>
        <p:sp>
          <p:nvSpPr>
            <p:cNvPr id="171" name="TextBox 170"/>
            <p:cNvSpPr txBox="1"/>
            <p:nvPr/>
          </p:nvSpPr>
          <p:spPr>
            <a:xfrm>
              <a:off x="18367431" y="14580416"/>
              <a:ext cx="679994" cy="646331"/>
            </a:xfrm>
            <a:prstGeom prst="rect">
              <a:avLst/>
            </a:prstGeom>
            <a:noFill/>
          </p:spPr>
          <p:txBody>
            <a:bodyPr wrap="none" rtlCol="0">
              <a:spAutoFit/>
            </a:bodyPr>
            <a:lstStyle/>
            <a:p>
              <a:r>
                <a:rPr lang="el-GR" sz="3600" dirty="0">
                  <a:solidFill>
                    <a:srgbClr val="75DDEB"/>
                  </a:solidFill>
                </a:rPr>
                <a:t>α</a:t>
              </a:r>
              <a:r>
                <a:rPr lang="en-US" sz="3600" dirty="0">
                  <a:solidFill>
                    <a:srgbClr val="75DDEB"/>
                  </a:solidFill>
                </a:rPr>
                <a:t>2</a:t>
              </a:r>
            </a:p>
          </p:txBody>
        </p:sp>
        <p:sp>
          <p:nvSpPr>
            <p:cNvPr id="172" name="TextBox 171"/>
            <p:cNvSpPr txBox="1"/>
            <p:nvPr/>
          </p:nvSpPr>
          <p:spPr>
            <a:xfrm>
              <a:off x="17645062" y="17052142"/>
              <a:ext cx="679994" cy="646331"/>
            </a:xfrm>
            <a:prstGeom prst="rect">
              <a:avLst/>
            </a:prstGeom>
            <a:noFill/>
          </p:spPr>
          <p:txBody>
            <a:bodyPr wrap="none" rtlCol="0">
              <a:spAutoFit/>
            </a:bodyPr>
            <a:lstStyle/>
            <a:p>
              <a:r>
                <a:rPr lang="el-GR" sz="3600" dirty="0">
                  <a:solidFill>
                    <a:srgbClr val="F6FF55"/>
                  </a:solidFill>
                </a:rPr>
                <a:t>α</a:t>
              </a:r>
              <a:r>
                <a:rPr lang="en-US" sz="3600" dirty="0">
                  <a:solidFill>
                    <a:srgbClr val="F6FF55"/>
                  </a:solidFill>
                </a:rPr>
                <a:t>3</a:t>
              </a:r>
            </a:p>
          </p:txBody>
        </p:sp>
        <p:sp>
          <p:nvSpPr>
            <p:cNvPr id="173" name="TextBox 172"/>
            <p:cNvSpPr txBox="1"/>
            <p:nvPr/>
          </p:nvSpPr>
          <p:spPr>
            <a:xfrm>
              <a:off x="18821083" y="14090048"/>
              <a:ext cx="679994" cy="646331"/>
            </a:xfrm>
            <a:prstGeom prst="rect">
              <a:avLst/>
            </a:prstGeom>
            <a:noFill/>
          </p:spPr>
          <p:txBody>
            <a:bodyPr wrap="none" rtlCol="0">
              <a:spAutoFit/>
            </a:bodyPr>
            <a:lstStyle/>
            <a:p>
              <a:r>
                <a:rPr lang="el-GR" sz="3600" dirty="0">
                  <a:solidFill>
                    <a:srgbClr val="9191B1"/>
                  </a:solidFill>
                </a:rPr>
                <a:t>α</a:t>
              </a:r>
              <a:r>
                <a:rPr lang="en-US" sz="3600" dirty="0">
                  <a:solidFill>
                    <a:srgbClr val="9191B1"/>
                  </a:solidFill>
                </a:rPr>
                <a:t>4</a:t>
              </a:r>
            </a:p>
          </p:txBody>
        </p:sp>
        <p:sp>
          <p:nvSpPr>
            <p:cNvPr id="174" name="TextBox 173"/>
            <p:cNvSpPr txBox="1"/>
            <p:nvPr/>
          </p:nvSpPr>
          <p:spPr>
            <a:xfrm>
              <a:off x="21056107" y="13446344"/>
              <a:ext cx="679994" cy="646331"/>
            </a:xfrm>
            <a:prstGeom prst="rect">
              <a:avLst/>
            </a:prstGeom>
            <a:noFill/>
          </p:spPr>
          <p:txBody>
            <a:bodyPr wrap="none" rtlCol="0">
              <a:spAutoFit/>
            </a:bodyPr>
            <a:lstStyle/>
            <a:p>
              <a:r>
                <a:rPr lang="el-GR" sz="3600" dirty="0">
                  <a:solidFill>
                    <a:srgbClr val="2D2D94"/>
                  </a:solidFill>
                </a:rPr>
                <a:t>α</a:t>
              </a:r>
              <a:r>
                <a:rPr lang="en-US" sz="3600" dirty="0">
                  <a:solidFill>
                    <a:srgbClr val="2D2D94"/>
                  </a:solidFill>
                </a:rPr>
                <a:t>5</a:t>
              </a:r>
            </a:p>
          </p:txBody>
        </p:sp>
        <p:sp>
          <p:nvSpPr>
            <p:cNvPr id="175" name="TextBox 174"/>
            <p:cNvSpPr txBox="1"/>
            <p:nvPr/>
          </p:nvSpPr>
          <p:spPr>
            <a:xfrm>
              <a:off x="21784316" y="15454404"/>
              <a:ext cx="679994" cy="646331"/>
            </a:xfrm>
            <a:prstGeom prst="rect">
              <a:avLst/>
            </a:prstGeom>
            <a:noFill/>
          </p:spPr>
          <p:txBody>
            <a:bodyPr wrap="none" rtlCol="0">
              <a:spAutoFit/>
            </a:bodyPr>
            <a:lstStyle/>
            <a:p>
              <a:r>
                <a:rPr lang="el-GR" sz="3600" dirty="0">
                  <a:solidFill>
                    <a:srgbClr val="439C43"/>
                  </a:solidFill>
                </a:rPr>
                <a:t>α</a:t>
              </a:r>
              <a:r>
                <a:rPr lang="en-US" sz="3600" dirty="0">
                  <a:solidFill>
                    <a:srgbClr val="439C43"/>
                  </a:solidFill>
                </a:rPr>
                <a:t>6</a:t>
              </a:r>
            </a:p>
          </p:txBody>
        </p:sp>
        <p:sp>
          <p:nvSpPr>
            <p:cNvPr id="176" name="TextBox 175"/>
            <p:cNvSpPr txBox="1"/>
            <p:nvPr/>
          </p:nvSpPr>
          <p:spPr>
            <a:xfrm>
              <a:off x="19448213" y="16670071"/>
              <a:ext cx="679994" cy="646331"/>
            </a:xfrm>
            <a:prstGeom prst="rect">
              <a:avLst/>
            </a:prstGeom>
            <a:noFill/>
          </p:spPr>
          <p:txBody>
            <a:bodyPr wrap="none" rtlCol="0">
              <a:spAutoFit/>
            </a:bodyPr>
            <a:lstStyle/>
            <a:p>
              <a:r>
                <a:rPr lang="el-GR" sz="3600" dirty="0">
                  <a:solidFill>
                    <a:srgbClr val="7A7A6C"/>
                  </a:solidFill>
                </a:rPr>
                <a:t>α</a:t>
              </a:r>
              <a:r>
                <a:rPr lang="en-US" sz="3600" dirty="0">
                  <a:solidFill>
                    <a:srgbClr val="7A7A6C"/>
                  </a:solidFill>
                </a:rPr>
                <a:t>7</a:t>
              </a:r>
            </a:p>
          </p:txBody>
        </p:sp>
        <p:sp>
          <p:nvSpPr>
            <p:cNvPr id="177" name="TextBox 176"/>
            <p:cNvSpPr txBox="1"/>
            <p:nvPr/>
          </p:nvSpPr>
          <p:spPr>
            <a:xfrm>
              <a:off x="18885580" y="17013940"/>
              <a:ext cx="679994" cy="646331"/>
            </a:xfrm>
            <a:prstGeom prst="rect">
              <a:avLst/>
            </a:prstGeom>
            <a:noFill/>
          </p:spPr>
          <p:txBody>
            <a:bodyPr wrap="none" rtlCol="0">
              <a:spAutoFit/>
            </a:bodyPr>
            <a:lstStyle/>
            <a:p>
              <a:r>
                <a:rPr lang="el-GR" sz="3600" dirty="0">
                  <a:solidFill>
                    <a:srgbClr val="ECBABA"/>
                  </a:solidFill>
                </a:rPr>
                <a:t>α</a:t>
              </a:r>
              <a:r>
                <a:rPr lang="en-US" sz="3600" dirty="0">
                  <a:solidFill>
                    <a:srgbClr val="ECBABA"/>
                  </a:solidFill>
                </a:rPr>
                <a:t>8</a:t>
              </a:r>
            </a:p>
          </p:txBody>
        </p:sp>
        <p:sp>
          <p:nvSpPr>
            <p:cNvPr id="178" name="TextBox 177"/>
            <p:cNvSpPr txBox="1"/>
            <p:nvPr/>
          </p:nvSpPr>
          <p:spPr>
            <a:xfrm>
              <a:off x="16675327" y="16100735"/>
              <a:ext cx="679994" cy="646331"/>
            </a:xfrm>
            <a:prstGeom prst="rect">
              <a:avLst/>
            </a:prstGeom>
            <a:noFill/>
          </p:spPr>
          <p:txBody>
            <a:bodyPr wrap="none" rtlCol="0">
              <a:spAutoFit/>
            </a:bodyPr>
            <a:lstStyle/>
            <a:p>
              <a:r>
                <a:rPr lang="el-GR" sz="3600" dirty="0">
                  <a:solidFill>
                    <a:srgbClr val="B4DC77"/>
                  </a:solidFill>
                </a:rPr>
                <a:t>α</a:t>
              </a:r>
              <a:r>
                <a:rPr lang="en-US" sz="3600" dirty="0">
                  <a:solidFill>
                    <a:srgbClr val="B4DC77"/>
                  </a:solidFill>
                </a:rPr>
                <a:t>3</a:t>
              </a:r>
            </a:p>
          </p:txBody>
        </p:sp>
        <p:sp>
          <p:nvSpPr>
            <p:cNvPr id="179" name="TextBox 178"/>
            <p:cNvSpPr txBox="1"/>
            <p:nvPr/>
          </p:nvSpPr>
          <p:spPr>
            <a:xfrm>
              <a:off x="18741377" y="12985234"/>
              <a:ext cx="1317990" cy="646331"/>
            </a:xfrm>
            <a:prstGeom prst="rect">
              <a:avLst/>
            </a:prstGeom>
            <a:noFill/>
          </p:spPr>
          <p:txBody>
            <a:bodyPr wrap="none" rtlCol="0">
              <a:spAutoFit/>
            </a:bodyPr>
            <a:lstStyle/>
            <a:p>
              <a:r>
                <a:rPr lang="en-US" sz="3600" dirty="0" err="1">
                  <a:solidFill>
                    <a:srgbClr val="753575"/>
                  </a:solidFill>
                </a:rPr>
                <a:t>loopN</a:t>
              </a:r>
              <a:endParaRPr lang="en-US" sz="3600" dirty="0">
                <a:solidFill>
                  <a:srgbClr val="753575"/>
                </a:solidFill>
              </a:endParaRPr>
            </a:p>
          </p:txBody>
        </p:sp>
        <p:sp>
          <p:nvSpPr>
            <p:cNvPr id="180" name="TextBox 179"/>
            <p:cNvSpPr txBox="1"/>
            <p:nvPr/>
          </p:nvSpPr>
          <p:spPr>
            <a:xfrm>
              <a:off x="20038222" y="16679999"/>
              <a:ext cx="1317990" cy="646331"/>
            </a:xfrm>
            <a:prstGeom prst="rect">
              <a:avLst/>
            </a:prstGeom>
            <a:noFill/>
          </p:spPr>
          <p:txBody>
            <a:bodyPr wrap="none" rtlCol="0">
              <a:spAutoFit/>
            </a:bodyPr>
            <a:lstStyle/>
            <a:p>
              <a:r>
                <a:rPr lang="en-US" sz="3600" dirty="0" err="1">
                  <a:solidFill>
                    <a:srgbClr val="E22929"/>
                  </a:solidFill>
                </a:rPr>
                <a:t>loopN</a:t>
              </a:r>
              <a:endParaRPr lang="en-US" sz="3600" dirty="0">
                <a:solidFill>
                  <a:srgbClr val="E22929"/>
                </a:solidFill>
              </a:endParaRPr>
            </a:p>
          </p:txBody>
        </p:sp>
        <p:sp>
          <p:nvSpPr>
            <p:cNvPr id="181" name="TextBox 180"/>
            <p:cNvSpPr txBox="1"/>
            <p:nvPr/>
          </p:nvSpPr>
          <p:spPr>
            <a:xfrm>
              <a:off x="21805315" y="13668306"/>
              <a:ext cx="1266693" cy="646331"/>
            </a:xfrm>
            <a:prstGeom prst="rect">
              <a:avLst/>
            </a:prstGeom>
            <a:noFill/>
          </p:spPr>
          <p:txBody>
            <a:bodyPr wrap="none" rtlCol="0">
              <a:spAutoFit/>
            </a:bodyPr>
            <a:lstStyle/>
            <a:p>
              <a:r>
                <a:rPr lang="en-US" sz="3600" dirty="0" err="1">
                  <a:solidFill>
                    <a:srgbClr val="C18448"/>
                  </a:solidFill>
                </a:rPr>
                <a:t>loopC</a:t>
              </a:r>
              <a:endParaRPr lang="en-US" sz="3600" dirty="0">
                <a:solidFill>
                  <a:srgbClr val="C18448"/>
                </a:solidFill>
              </a:endParaRPr>
            </a:p>
          </p:txBody>
        </p:sp>
      </p:grpSp>
      <p:sp>
        <p:nvSpPr>
          <p:cNvPr id="1036" name="Rectangle 1035"/>
          <p:cNvSpPr/>
          <p:nvPr/>
        </p:nvSpPr>
        <p:spPr>
          <a:xfrm>
            <a:off x="16340306" y="16636425"/>
            <a:ext cx="10482094" cy="584775"/>
          </a:xfrm>
          <a:prstGeom prst="rect">
            <a:avLst/>
          </a:prstGeom>
        </p:spPr>
        <p:txBody>
          <a:bodyPr wrap="square">
            <a:spAutoFit/>
          </a:bodyPr>
          <a:lstStyle/>
          <a:p>
            <a:r>
              <a:rPr lang="en-US" sz="3200" dirty="0">
                <a:solidFill>
                  <a:srgbClr val="000000"/>
                </a:solidFill>
              </a:rPr>
              <a:t>Cartoon representations of the box domain of RGS4 (1AGR) </a:t>
            </a:r>
            <a:endParaRPr lang="en-US" sz="3200" dirty="0"/>
          </a:p>
        </p:txBody>
      </p:sp>
      <p:sp>
        <p:nvSpPr>
          <p:cNvPr id="1037" name="Rectangle 1036"/>
          <p:cNvSpPr/>
          <p:nvPr/>
        </p:nvSpPr>
        <p:spPr>
          <a:xfrm>
            <a:off x="26365853" y="13566534"/>
            <a:ext cx="3821369" cy="1077218"/>
          </a:xfrm>
          <a:prstGeom prst="rect">
            <a:avLst/>
          </a:prstGeom>
        </p:spPr>
        <p:txBody>
          <a:bodyPr wrap="square">
            <a:spAutoFit/>
          </a:bodyPr>
          <a:lstStyle/>
          <a:p>
            <a:r>
              <a:rPr lang="en-US" sz="3200" dirty="0">
                <a:solidFill>
                  <a:srgbClr val="000000"/>
                </a:solidFill>
                <a:latin typeface="+mj-lt"/>
              </a:rPr>
              <a:t>RGS4-Gi.</a:t>
            </a:r>
            <a:r>
              <a:rPr lang="el-GR" sz="3200" dirty="0">
                <a:solidFill>
                  <a:srgbClr val="000000"/>
                </a:solidFill>
                <a:latin typeface="+mj-lt"/>
              </a:rPr>
              <a:t>α1 </a:t>
            </a:r>
            <a:r>
              <a:rPr lang="en-US" sz="3200" dirty="0">
                <a:solidFill>
                  <a:srgbClr val="000000"/>
                </a:solidFill>
                <a:latin typeface="+mj-lt"/>
              </a:rPr>
              <a:t>complex</a:t>
            </a:r>
            <a:br>
              <a:rPr lang="en-US" sz="3200" dirty="0">
                <a:solidFill>
                  <a:srgbClr val="000000"/>
                </a:solidFill>
                <a:latin typeface="+mj-lt"/>
              </a:rPr>
            </a:br>
            <a:endParaRPr lang="en-US" sz="3200" dirty="0">
              <a:latin typeface="+mj-lt"/>
            </a:endParaRPr>
          </a:p>
        </p:txBody>
      </p:sp>
      <p:pic>
        <p:nvPicPr>
          <p:cNvPr id="1040" name="Picture 1039"/>
          <p:cNvPicPr>
            <a:picLocks noChangeAspect="1"/>
          </p:cNvPicPr>
          <p:nvPr/>
        </p:nvPicPr>
        <p:blipFill>
          <a:blip r:embed="rId38"/>
          <a:stretch>
            <a:fillRect/>
          </a:stretch>
        </p:blipFill>
        <p:spPr>
          <a:xfrm>
            <a:off x="16212497" y="8439515"/>
            <a:ext cx="12449175" cy="3086100"/>
          </a:xfrm>
          <a:prstGeom prst="rect">
            <a:avLst/>
          </a:prstGeom>
        </p:spPr>
      </p:pic>
      <p:pic>
        <p:nvPicPr>
          <p:cNvPr id="194" name="Picture 193" descr="C:\Users\harishv\Desktop\2015,sep15_UNHChemistry\nsf.jpg"/>
          <p:cNvPicPr/>
          <p:nvPr/>
        </p:nvPicPr>
        <p:blipFill>
          <a:blip r:embed="rId39">
            <a:extLst>
              <a:ext uri="{28A0092B-C50C-407E-A947-70E740481C1C}">
                <a14:useLocalDpi xmlns:a14="http://schemas.microsoft.com/office/drawing/2010/main" val="0"/>
              </a:ext>
            </a:extLst>
          </a:blip>
          <a:srcRect/>
          <a:stretch>
            <a:fillRect/>
          </a:stretch>
        </p:blipFill>
        <p:spPr bwMode="auto">
          <a:xfrm>
            <a:off x="1269894" y="872339"/>
            <a:ext cx="2669402" cy="2577184"/>
          </a:xfrm>
          <a:prstGeom prst="rect">
            <a:avLst/>
          </a:prstGeom>
          <a:noFill/>
          <a:extLst>
            <a:ext uri="{909E8E84-426E-40DD-AFC4-6F175D3DCCD1}">
              <a14:hiddenFill xmlns:a14="http://schemas.microsoft.com/office/drawing/2010/main">
                <a:solidFill>
                  <a:srgbClr val="FFFFFF"/>
                </a:solidFill>
              </a14:hiddenFill>
            </a:ext>
          </a:extLst>
        </p:spPr>
      </p:pic>
      <p:sp>
        <p:nvSpPr>
          <p:cNvPr id="1041" name="Rectangle 1040"/>
          <p:cNvSpPr/>
          <p:nvPr/>
        </p:nvSpPr>
        <p:spPr>
          <a:xfrm>
            <a:off x="304800" y="3671825"/>
            <a:ext cx="10608006" cy="1446550"/>
          </a:xfrm>
          <a:prstGeom prst="rect">
            <a:avLst/>
          </a:prstGeom>
        </p:spPr>
        <p:txBody>
          <a:bodyPr wrap="square">
            <a:spAutoFit/>
          </a:bodyPr>
          <a:lstStyle/>
          <a:p>
            <a:r>
              <a:rPr lang="en-US" sz="4400" dirty="0">
                <a:solidFill>
                  <a:srgbClr val="000000"/>
                </a:solidFill>
                <a:latin typeface="Arial" panose="020B0604020202020204" pitchFamily="34" charset="0"/>
                <a:ea typeface="Times New Roman" panose="02020603050405020304" pitchFamily="18" charset="0"/>
              </a:rPr>
              <a:t>SUPPORT: National Science Foundation CHE—1508595</a:t>
            </a:r>
            <a:endParaRPr lang="en-US" sz="4400" dirty="0">
              <a:effectLst/>
              <a:latin typeface="Times New Roman" panose="02020603050405020304" pitchFamily="18" charset="0"/>
              <a:ea typeface="Times New Roman" panose="02020603050405020304" pitchFamily="18" charset="0"/>
            </a:endParaRPr>
          </a:p>
        </p:txBody>
      </p:sp>
      <mc:AlternateContent xmlns:mc="http://schemas.openxmlformats.org/markup-compatibility/2006">
        <mc:Choice xmlns:a14="http://schemas.microsoft.com/office/drawing/2010/main" Requires="a14">
          <p:sp>
            <p:nvSpPr>
              <p:cNvPr id="26" name="Rectangle 25"/>
              <p:cNvSpPr/>
              <p:nvPr/>
            </p:nvSpPr>
            <p:spPr>
              <a:xfrm>
                <a:off x="21485076" y="24368868"/>
                <a:ext cx="7791044" cy="84786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600" i="1">
                              <a:latin typeface="Cambria Math" panose="02040503050406030204" pitchFamily="18" charset="0"/>
                            </a:rPr>
                          </m:ctrlPr>
                        </m:sSubPr>
                        <m:e>
                          <m:d>
                            <m:dPr>
                              <m:ctrlPr>
                                <a:rPr lang="en-US" sz="3600" i="1">
                                  <a:latin typeface="Cambria Math" panose="02040503050406030204" pitchFamily="18" charset="0"/>
                                </a:rPr>
                              </m:ctrlPr>
                            </m:dPr>
                            <m:e>
                              <m:r>
                                <a:rPr lang="en-US" sz="3600" i="1">
                                  <a:latin typeface="Cambria Math" panose="02040503050406030204" pitchFamily="18" charset="0"/>
                                </a:rPr>
                                <m:t>𝑁</m:t>
                              </m:r>
                              <m:r>
                                <a:rPr lang="en-US" sz="3600" i="0">
                                  <a:latin typeface="Cambria Math" panose="02040503050406030204" pitchFamily="18" charset="0"/>
                                </a:rPr>
                                <m:t>−</m:t>
                              </m:r>
                              <m:r>
                                <a:rPr lang="en-US" sz="3600" i="1">
                                  <a:latin typeface="Cambria Math" panose="02040503050406030204" pitchFamily="18" charset="0"/>
                                </a:rPr>
                                <m:t>𝐻</m:t>
                              </m:r>
                            </m:e>
                          </m:d>
                        </m:e>
                        <m:sub>
                          <m:r>
                            <a:rPr lang="en-US" sz="3600" i="1">
                              <a:latin typeface="Cambria Math" panose="02040503050406030204" pitchFamily="18" charset="0"/>
                            </a:rPr>
                            <m:t>𝐶</m:t>
                          </m:r>
                        </m:sub>
                      </m:sSub>
                      <m:groupChr>
                        <m:groupChrPr>
                          <m:chr m:val="↔"/>
                          <m:vertJc m:val="bot"/>
                          <m:ctrlPr>
                            <a:rPr lang="en-US" sz="3600" i="1">
                              <a:latin typeface="Cambria Math" panose="02040503050406030204" pitchFamily="18" charset="0"/>
                            </a:rPr>
                          </m:ctrlPr>
                        </m:groupChrPr>
                        <m:e>
                          <m:sSub>
                            <m:sSubPr>
                              <m:ctrlPr>
                                <a:rPr lang="en-US" sz="3600" i="1">
                                  <a:latin typeface="Cambria Math" panose="02040503050406030204" pitchFamily="18" charset="0"/>
                                </a:rPr>
                              </m:ctrlPr>
                            </m:sSubPr>
                            <m:e>
                              <m:r>
                                <a:rPr lang="en-US" sz="3600" i="1">
                                  <a:latin typeface="Cambria Math" panose="02040503050406030204" pitchFamily="18" charset="0"/>
                                </a:rPr>
                                <m:t>𝑘</m:t>
                              </m:r>
                            </m:e>
                            <m:sub>
                              <m:r>
                                <a:rPr lang="en-US" sz="3600" i="1">
                                  <a:latin typeface="Cambria Math" panose="02040503050406030204" pitchFamily="18" charset="0"/>
                                </a:rPr>
                                <m:t>𝑜</m:t>
                              </m:r>
                            </m:sub>
                          </m:sSub>
                          <m:r>
                            <a:rPr lang="en-US" sz="3600" i="0">
                              <a:latin typeface="Cambria Math" panose="02040503050406030204" pitchFamily="18" charset="0"/>
                            </a:rPr>
                            <m:t>, </m:t>
                          </m:r>
                          <m:sSub>
                            <m:sSubPr>
                              <m:ctrlPr>
                                <a:rPr lang="en-US" sz="3600" i="1">
                                  <a:latin typeface="Cambria Math" panose="02040503050406030204" pitchFamily="18" charset="0"/>
                                </a:rPr>
                              </m:ctrlPr>
                            </m:sSubPr>
                            <m:e>
                              <m:r>
                                <a:rPr lang="en-US" sz="3600" i="0">
                                  <a:latin typeface="Cambria Math" panose="02040503050406030204" pitchFamily="18" charset="0"/>
                                </a:rPr>
                                <m:t> </m:t>
                              </m:r>
                              <m:r>
                                <a:rPr lang="en-US" sz="3600" i="1">
                                  <a:latin typeface="Cambria Math" panose="02040503050406030204" pitchFamily="18" charset="0"/>
                                </a:rPr>
                                <m:t>𝑘</m:t>
                              </m:r>
                            </m:e>
                            <m:sub>
                              <m:r>
                                <a:rPr lang="en-US" sz="3600" i="1">
                                  <a:latin typeface="Cambria Math" panose="02040503050406030204" pitchFamily="18" charset="0"/>
                                </a:rPr>
                                <m:t>𝑐</m:t>
                              </m:r>
                            </m:sub>
                          </m:sSub>
                        </m:e>
                      </m:groupChr>
                      <m:sSub>
                        <m:sSubPr>
                          <m:ctrlPr>
                            <a:rPr lang="en-US" sz="3600" i="1">
                              <a:latin typeface="Cambria Math" panose="02040503050406030204" pitchFamily="18" charset="0"/>
                            </a:rPr>
                          </m:ctrlPr>
                        </m:sSubPr>
                        <m:e>
                          <m:d>
                            <m:dPr>
                              <m:ctrlPr>
                                <a:rPr lang="en-US" sz="3600" i="1">
                                  <a:latin typeface="Cambria Math" panose="02040503050406030204" pitchFamily="18" charset="0"/>
                                </a:rPr>
                              </m:ctrlPr>
                            </m:dPr>
                            <m:e>
                              <m:r>
                                <a:rPr lang="en-US" sz="3600" i="1">
                                  <a:latin typeface="Cambria Math" panose="02040503050406030204" pitchFamily="18" charset="0"/>
                                </a:rPr>
                                <m:t>𝑁</m:t>
                              </m:r>
                              <m:r>
                                <a:rPr lang="en-US" sz="3600" i="0">
                                  <a:latin typeface="Cambria Math" panose="02040503050406030204" pitchFamily="18" charset="0"/>
                                </a:rPr>
                                <m:t>−</m:t>
                              </m:r>
                              <m:r>
                                <a:rPr lang="en-US" sz="3600" i="1">
                                  <a:latin typeface="Cambria Math" panose="02040503050406030204" pitchFamily="18" charset="0"/>
                                </a:rPr>
                                <m:t>𝐻</m:t>
                              </m:r>
                            </m:e>
                          </m:d>
                        </m:e>
                        <m:sub>
                          <m:r>
                            <a:rPr lang="en-US" sz="3600" i="1">
                              <a:latin typeface="Cambria Math" panose="02040503050406030204" pitchFamily="18" charset="0"/>
                            </a:rPr>
                            <m:t>𝑂</m:t>
                          </m:r>
                        </m:sub>
                      </m:sSub>
                      <m:groupChr>
                        <m:groupChrPr>
                          <m:chr m:val="→"/>
                          <m:vertJc m:val="bot"/>
                          <m:ctrlPr>
                            <a:rPr lang="en-US" sz="3600" i="1">
                              <a:latin typeface="Cambria Math" panose="02040503050406030204" pitchFamily="18" charset="0"/>
                            </a:rPr>
                          </m:ctrlPr>
                        </m:groupChrPr>
                        <m:e>
                          <m:sSub>
                            <m:sSubPr>
                              <m:ctrlPr>
                                <a:rPr lang="en-US" sz="3600" i="1">
                                  <a:latin typeface="Cambria Math" panose="02040503050406030204" pitchFamily="18" charset="0"/>
                                </a:rPr>
                              </m:ctrlPr>
                            </m:sSubPr>
                            <m:e>
                              <m:r>
                                <a:rPr lang="en-US" sz="3600" i="1">
                                  <a:latin typeface="Cambria Math" panose="02040503050406030204" pitchFamily="18" charset="0"/>
                                </a:rPr>
                                <m:t>𝑘</m:t>
                              </m:r>
                            </m:e>
                            <m:sub>
                              <m:r>
                                <a:rPr lang="en-US" sz="3600" i="1">
                                  <a:latin typeface="Cambria Math" panose="02040503050406030204" pitchFamily="18" charset="0"/>
                                </a:rPr>
                                <m:t>𝑖𝑛𝑡</m:t>
                              </m:r>
                            </m:sub>
                          </m:sSub>
                        </m:e>
                      </m:groupChr>
                      <m:sSub>
                        <m:sSubPr>
                          <m:ctrlPr>
                            <a:rPr lang="en-US" sz="3600" i="1">
                              <a:latin typeface="Cambria Math" panose="02040503050406030204" pitchFamily="18" charset="0"/>
                            </a:rPr>
                          </m:ctrlPr>
                        </m:sSubPr>
                        <m:e>
                          <m:d>
                            <m:dPr>
                              <m:ctrlPr>
                                <a:rPr lang="en-US" sz="3600" i="1">
                                  <a:latin typeface="Cambria Math" panose="02040503050406030204" pitchFamily="18" charset="0"/>
                                </a:rPr>
                              </m:ctrlPr>
                            </m:dPr>
                            <m:e>
                              <m:r>
                                <a:rPr lang="en-US" sz="3600" i="1">
                                  <a:latin typeface="Cambria Math" panose="02040503050406030204" pitchFamily="18" charset="0"/>
                                </a:rPr>
                                <m:t>𝑁</m:t>
                              </m:r>
                              <m:r>
                                <a:rPr lang="en-US" sz="3600" i="0">
                                  <a:latin typeface="Cambria Math" panose="02040503050406030204" pitchFamily="18" charset="0"/>
                                </a:rPr>
                                <m:t>−</m:t>
                              </m:r>
                              <m:r>
                                <a:rPr lang="en-US" sz="3600" i="1">
                                  <a:latin typeface="Cambria Math" panose="02040503050406030204" pitchFamily="18" charset="0"/>
                                </a:rPr>
                                <m:t>𝐷</m:t>
                              </m:r>
                            </m:e>
                          </m:d>
                        </m:e>
                        <m:sub>
                          <m:r>
                            <a:rPr lang="en-US" sz="3600" i="1">
                              <a:latin typeface="Cambria Math" panose="02040503050406030204" pitchFamily="18" charset="0"/>
                            </a:rPr>
                            <m:t>𝑂</m:t>
                          </m:r>
                        </m:sub>
                      </m:sSub>
                    </m:oMath>
                  </m:oMathPara>
                </a14:m>
                <a:endParaRPr lang="en-US" sz="3600" dirty="0"/>
              </a:p>
            </p:txBody>
          </p:sp>
        </mc:Choice>
        <mc:Fallback>
          <p:sp>
            <p:nvSpPr>
              <p:cNvPr id="26" name="Rectangle 25"/>
              <p:cNvSpPr>
                <a:spLocks noRot="1" noChangeAspect="1" noMove="1" noResize="1" noEditPoints="1" noAdjustHandles="1" noChangeArrowheads="1" noChangeShapeType="1" noTextEdit="1"/>
              </p:cNvSpPr>
              <p:nvPr/>
            </p:nvSpPr>
            <p:spPr>
              <a:xfrm>
                <a:off x="21485076" y="24368868"/>
                <a:ext cx="7791044" cy="847861"/>
              </a:xfrm>
              <a:prstGeom prst="rect">
                <a:avLst/>
              </a:prstGeom>
              <a:blipFill>
                <a:blip r:embed="rId40"/>
                <a:stretch>
                  <a:fillRect/>
                </a:stretch>
              </a:blipFill>
            </p:spPr>
            <p:txBody>
              <a:bodyPr/>
              <a:lstStyle/>
              <a:p>
                <a:r>
                  <a:rPr lang="en-US">
                    <a:noFill/>
                  </a:rPr>
                  <a:t> </a:t>
                </a:r>
              </a:p>
            </p:txBody>
          </p:sp>
        </mc:Fallback>
      </mc:AlternateContent>
      <p:sp>
        <p:nvSpPr>
          <p:cNvPr id="28" name="Rectangle 27"/>
          <p:cNvSpPr/>
          <p:nvPr/>
        </p:nvSpPr>
        <p:spPr>
          <a:xfrm>
            <a:off x="16374997" y="28654006"/>
            <a:ext cx="18370185" cy="3046988"/>
          </a:xfrm>
          <a:prstGeom prst="rect">
            <a:avLst/>
          </a:prstGeom>
        </p:spPr>
        <p:txBody>
          <a:bodyPr wrap="square">
            <a:spAutoFit/>
          </a:bodyPr>
          <a:lstStyle/>
          <a:p>
            <a:r>
              <a:rPr lang="en-US" sz="3200" dirty="0">
                <a:ea typeface="Times New Roman" panose="02020603050405020304" pitchFamily="18" charset="0"/>
              </a:rPr>
              <a:t>The two necessary conditions for deuterium exchange competence are:</a:t>
            </a:r>
          </a:p>
          <a:p>
            <a:r>
              <a:rPr lang="en-US" sz="3200" dirty="0">
                <a:ea typeface="Times New Roman" panose="02020603050405020304" pitchFamily="18" charset="0"/>
              </a:rPr>
              <a:t>   1- direct access to external solvent</a:t>
            </a:r>
          </a:p>
          <a:p>
            <a:r>
              <a:rPr lang="en-US" sz="3200" dirty="0">
                <a:ea typeface="Times New Roman" panose="02020603050405020304" pitchFamily="18" charset="0"/>
              </a:rPr>
              <a:t>   2- disruption of any intramolecular H-bond with the N–H group </a:t>
            </a:r>
          </a:p>
          <a:p>
            <a:r>
              <a:rPr lang="en-US" sz="3200" dirty="0">
                <a:ea typeface="Times New Roman" panose="02020603050405020304" pitchFamily="18" charset="0"/>
              </a:rPr>
              <a:t>In this work, open state definition incorporates these conditions by:</a:t>
            </a:r>
          </a:p>
          <a:p>
            <a:r>
              <a:rPr lang="en-US" sz="3200" dirty="0">
                <a:ea typeface="Times New Roman" panose="02020603050405020304" pitchFamily="18" charset="0"/>
              </a:rPr>
              <a:t>   1- the amide hydrogen has at least </a:t>
            </a:r>
            <a:r>
              <a:rPr lang="en-US" sz="3200" b="1" dirty="0">
                <a:ea typeface="Times New Roman" panose="02020603050405020304" pitchFamily="18" charset="0"/>
              </a:rPr>
              <a:t>2</a:t>
            </a:r>
            <a:r>
              <a:rPr lang="en-US" sz="3200" dirty="0">
                <a:ea typeface="Times New Roman" panose="02020603050405020304" pitchFamily="18" charset="0"/>
              </a:rPr>
              <a:t> water oxygens within </a:t>
            </a:r>
            <a:r>
              <a:rPr lang="en-US" sz="3200" b="1" dirty="0">
                <a:ea typeface="Times New Roman" panose="02020603050405020304" pitchFamily="18" charset="0"/>
              </a:rPr>
              <a:t>3.6</a:t>
            </a:r>
            <a:r>
              <a:rPr lang="en-US" sz="3200" dirty="0">
                <a:ea typeface="Times New Roman" panose="02020603050405020304" pitchFamily="18" charset="0"/>
              </a:rPr>
              <a:t> Å </a:t>
            </a:r>
          </a:p>
          <a:p>
            <a:r>
              <a:rPr lang="en-US" sz="3200" dirty="0">
                <a:ea typeface="Times New Roman" panose="02020603050405020304" pitchFamily="18" charset="0"/>
              </a:rPr>
              <a:t>   2- the amide hydrogen has no polar protein atoms (except in neighboring residues) within </a:t>
            </a:r>
            <a:r>
              <a:rPr lang="en-US" sz="3200" b="1" dirty="0">
                <a:ea typeface="Times New Roman" panose="02020603050405020304" pitchFamily="18" charset="0"/>
              </a:rPr>
              <a:t>2.6</a:t>
            </a:r>
            <a:r>
              <a:rPr lang="en-US" sz="3200" dirty="0">
                <a:ea typeface="Times New Roman" panose="02020603050405020304" pitchFamily="18" charset="0"/>
              </a:rPr>
              <a:t> Å. </a:t>
            </a:r>
            <a:endParaRPr lang="en-US" sz="3200" dirty="0"/>
          </a:p>
        </p:txBody>
      </p:sp>
      <mc:AlternateContent xmlns:mc="http://schemas.openxmlformats.org/markup-compatibility/2006">
        <mc:Choice xmlns:a14="http://schemas.microsoft.com/office/drawing/2010/main" Requires="a14">
          <p:sp>
            <p:nvSpPr>
              <p:cNvPr id="30" name="Rectangle 29"/>
              <p:cNvSpPr/>
              <p:nvPr/>
            </p:nvSpPr>
            <p:spPr>
              <a:xfrm>
                <a:off x="29543584" y="28435665"/>
                <a:ext cx="5114349" cy="64633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d>
                        <m:dPr>
                          <m:begChr m:val=""/>
                          <m:ctrlPr>
                            <a:rPr lang="en-US" sz="3600" i="1" smtClean="0">
                              <a:latin typeface="Cambria Math" panose="02040503050406030204" pitchFamily="18" charset="0"/>
                            </a:rPr>
                          </m:ctrlPr>
                        </m:dPr>
                        <m:e>
                          <m:r>
                            <a:rPr lang="en-US" sz="3600" b="0" i="1" smtClean="0">
                              <a:latin typeface="Cambria Math" panose="02040503050406030204" pitchFamily="18" charset="0"/>
                            </a:rPr>
                            <m:t>𝐷𝐼</m:t>
                          </m:r>
                          <m:r>
                            <a:rPr lang="en-US" sz="3600" i="0">
                              <a:latin typeface="Cambria Math" panose="02040503050406030204" pitchFamily="18" charset="0"/>
                            </a:rPr>
                            <m:t>=1−</m:t>
                          </m:r>
                          <m:r>
                            <m:rPr>
                              <m:sty m:val="p"/>
                            </m:rPr>
                            <a:rPr lang="en-US" sz="3600" i="0">
                              <a:latin typeface="Cambria Math" panose="02040503050406030204" pitchFamily="18" charset="0"/>
                            </a:rPr>
                            <m:t>ex</m:t>
                          </m:r>
                          <m:func>
                            <m:funcPr>
                              <m:ctrlPr>
                                <a:rPr lang="en-US" sz="3600" i="1">
                                  <a:latin typeface="Cambria Math" panose="02040503050406030204" pitchFamily="18" charset="0"/>
                                </a:rPr>
                              </m:ctrlPr>
                            </m:funcPr>
                            <m:fName>
                              <m:r>
                                <m:rPr>
                                  <m:sty m:val="p"/>
                                </m:rPr>
                                <a:rPr lang="en-US" sz="3600" i="0">
                                  <a:latin typeface="Cambria Math" panose="02040503050406030204" pitchFamily="18" charset="0"/>
                                </a:rPr>
                                <m:t>p</m:t>
                              </m:r>
                            </m:fName>
                            <m:e>
                              <m:r>
                                <a:rPr lang="en-US" sz="3600" i="0">
                                  <a:latin typeface="Cambria Math" panose="02040503050406030204" pitchFamily="18" charset="0"/>
                                </a:rPr>
                                <m:t>(</m:t>
                              </m:r>
                            </m:e>
                          </m:func>
                          <m:r>
                            <a:rPr lang="en-US" sz="3600" i="0">
                              <a:latin typeface="Cambria Math" panose="02040503050406030204" pitchFamily="18" charset="0"/>
                            </a:rPr>
                            <m:t>−</m:t>
                          </m:r>
                          <m:sSub>
                            <m:sSubPr>
                              <m:ctrlPr>
                                <a:rPr lang="en-US" sz="3600" i="1">
                                  <a:latin typeface="Cambria Math" panose="02040503050406030204" pitchFamily="18" charset="0"/>
                                </a:rPr>
                              </m:ctrlPr>
                            </m:sSubPr>
                            <m:e>
                              <m:r>
                                <a:rPr lang="en-US" sz="3600" i="1">
                                  <a:latin typeface="Cambria Math" panose="02040503050406030204" pitchFamily="18" charset="0"/>
                                </a:rPr>
                                <m:t>𝑘</m:t>
                              </m:r>
                            </m:e>
                            <m:sub>
                              <m:r>
                                <a:rPr lang="en-US" sz="3600" i="1">
                                  <a:latin typeface="Cambria Math" panose="02040503050406030204" pitchFamily="18" charset="0"/>
                                </a:rPr>
                                <m:t>𝐻𝐷𝑋</m:t>
                              </m:r>
                            </m:sub>
                          </m:sSub>
                          <m:r>
                            <a:rPr lang="en-US" sz="3600" i="1">
                              <a:latin typeface="Cambria Math" panose="02040503050406030204" pitchFamily="18" charset="0"/>
                            </a:rPr>
                            <m:t>𝑡</m:t>
                          </m:r>
                        </m:e>
                      </m:d>
                    </m:oMath>
                  </m:oMathPara>
                </a14:m>
                <a:endParaRPr lang="en-US" sz="3600" dirty="0"/>
              </a:p>
            </p:txBody>
          </p:sp>
        </mc:Choice>
        <mc:Fallback>
          <p:sp>
            <p:nvSpPr>
              <p:cNvPr id="30" name="Rectangle 29"/>
              <p:cNvSpPr>
                <a:spLocks noRot="1" noChangeAspect="1" noMove="1" noResize="1" noEditPoints="1" noAdjustHandles="1" noChangeArrowheads="1" noChangeShapeType="1" noTextEdit="1"/>
              </p:cNvSpPr>
              <p:nvPr/>
            </p:nvSpPr>
            <p:spPr>
              <a:xfrm>
                <a:off x="29543584" y="28435665"/>
                <a:ext cx="5114349" cy="646331"/>
              </a:xfrm>
              <a:prstGeom prst="rect">
                <a:avLst/>
              </a:prstGeom>
              <a:blipFill>
                <a:blip r:embed="rId41"/>
                <a:stretch>
                  <a:fillRect/>
                </a:stretch>
              </a:blipFill>
            </p:spPr>
            <p:txBody>
              <a:bodyPr/>
              <a:lstStyle/>
              <a:p>
                <a:r>
                  <a:rPr lang="en-US">
                    <a:noFill/>
                  </a:rPr>
                  <a:t> </a:t>
                </a:r>
              </a:p>
            </p:txBody>
          </p:sp>
        </mc:Fallback>
      </mc:AlternateContent>
      <p:sp>
        <p:nvSpPr>
          <p:cNvPr id="160" name="Rectangle 159"/>
          <p:cNvSpPr/>
          <p:nvPr/>
        </p:nvSpPr>
        <p:spPr>
          <a:xfrm>
            <a:off x="16374997" y="24613181"/>
            <a:ext cx="5506169" cy="584775"/>
          </a:xfrm>
          <a:prstGeom prst="rect">
            <a:avLst/>
          </a:prstGeom>
        </p:spPr>
        <p:txBody>
          <a:bodyPr wrap="square">
            <a:spAutoFit/>
          </a:bodyPr>
          <a:lstStyle/>
          <a:p>
            <a:r>
              <a:rPr lang="en-US" sz="3200" dirty="0">
                <a:ea typeface="Times New Roman" panose="02020603050405020304" pitchFamily="18" charset="0"/>
              </a:rPr>
              <a:t>The reaction path for HDX :</a:t>
            </a:r>
            <a:endParaRPr lang="en-US" sz="3200" dirty="0"/>
          </a:p>
        </p:txBody>
      </p:sp>
      <mc:AlternateContent xmlns:mc="http://schemas.openxmlformats.org/markup-compatibility/2006">
        <mc:Choice xmlns:a14="http://schemas.microsoft.com/office/drawing/2010/main" Requires="a14">
          <p:sp>
            <p:nvSpPr>
              <p:cNvPr id="161" name="Rectangle 160"/>
              <p:cNvSpPr/>
              <p:nvPr/>
            </p:nvSpPr>
            <p:spPr>
              <a:xfrm>
                <a:off x="29315017" y="25100776"/>
                <a:ext cx="3206647" cy="115364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600" i="1" smtClean="0">
                              <a:latin typeface="Cambria Math" panose="02040503050406030204" pitchFamily="18" charset="0"/>
                            </a:rPr>
                          </m:ctrlPr>
                        </m:sSubPr>
                        <m:e>
                          <m:r>
                            <m:rPr>
                              <m:sty m:val="p"/>
                            </m:rPr>
                            <a:rPr lang="en-US" sz="3600">
                              <a:latin typeface="Cambria Math" panose="02040503050406030204" pitchFamily="18" charset="0"/>
                            </a:rPr>
                            <m:t>k</m:t>
                          </m:r>
                        </m:e>
                        <m:sub>
                          <m:r>
                            <m:rPr>
                              <m:sty m:val="p"/>
                            </m:rPr>
                            <a:rPr lang="en-US" sz="3600" i="0">
                              <a:latin typeface="Cambria Math" panose="02040503050406030204" pitchFamily="18" charset="0"/>
                            </a:rPr>
                            <m:t>HDX</m:t>
                          </m:r>
                        </m:sub>
                      </m:sSub>
                      <m:r>
                        <a:rPr lang="en-US" sz="3600" i="0">
                          <a:latin typeface="Cambria Math" panose="02040503050406030204" pitchFamily="18" charset="0"/>
                        </a:rPr>
                        <m:t>=</m:t>
                      </m:r>
                      <m:f>
                        <m:fPr>
                          <m:ctrlPr>
                            <a:rPr lang="en-US" sz="3600" i="1">
                              <a:latin typeface="Cambria Math" panose="02040503050406030204" pitchFamily="18" charset="0"/>
                            </a:rPr>
                          </m:ctrlPr>
                        </m:fPr>
                        <m:num>
                          <m:sSub>
                            <m:sSubPr>
                              <m:ctrlPr>
                                <a:rPr lang="en-US" sz="3600" i="1">
                                  <a:latin typeface="Cambria Math" panose="02040503050406030204" pitchFamily="18" charset="0"/>
                                </a:rPr>
                              </m:ctrlPr>
                            </m:sSubPr>
                            <m:e>
                              <m:r>
                                <m:rPr>
                                  <m:sty m:val="p"/>
                                </m:rPr>
                                <a:rPr lang="en-US" sz="3600" i="0">
                                  <a:latin typeface="Cambria Math" panose="02040503050406030204" pitchFamily="18" charset="0"/>
                                </a:rPr>
                                <m:t>k</m:t>
                              </m:r>
                            </m:e>
                            <m:sub>
                              <m:r>
                                <m:rPr>
                                  <m:sty m:val="p"/>
                                </m:rPr>
                                <a:rPr lang="en-US" sz="3600" i="0">
                                  <a:latin typeface="Cambria Math" panose="02040503050406030204" pitchFamily="18" charset="0"/>
                                </a:rPr>
                                <m:t>int</m:t>
                              </m:r>
                            </m:sub>
                          </m:sSub>
                        </m:num>
                        <m:den>
                          <m:r>
                            <m:rPr>
                              <m:sty m:val="p"/>
                            </m:rPr>
                            <a:rPr lang="en-US" sz="3600" b="0" i="0" smtClean="0">
                              <a:latin typeface="Cambria Math" panose="02040503050406030204" pitchFamily="18" charset="0"/>
                            </a:rPr>
                            <m:t>PF</m:t>
                          </m:r>
                          <m:r>
                            <a:rPr lang="en-US" sz="3600" i="0">
                              <a:latin typeface="Cambria Math" panose="02040503050406030204" pitchFamily="18" charset="0"/>
                            </a:rPr>
                            <m:t>+1</m:t>
                          </m:r>
                        </m:den>
                      </m:f>
                    </m:oMath>
                  </m:oMathPara>
                </a14:m>
                <a:endParaRPr lang="en-US" sz="3600" dirty="0"/>
              </a:p>
            </p:txBody>
          </p:sp>
        </mc:Choice>
        <mc:Fallback>
          <p:sp>
            <p:nvSpPr>
              <p:cNvPr id="161" name="Rectangle 160"/>
              <p:cNvSpPr>
                <a:spLocks noRot="1" noChangeAspect="1" noMove="1" noResize="1" noEditPoints="1" noAdjustHandles="1" noChangeArrowheads="1" noChangeShapeType="1" noTextEdit="1"/>
              </p:cNvSpPr>
              <p:nvPr/>
            </p:nvSpPr>
            <p:spPr>
              <a:xfrm>
                <a:off x="29315017" y="25100776"/>
                <a:ext cx="3206647" cy="1153649"/>
              </a:xfrm>
              <a:prstGeom prst="rect">
                <a:avLst/>
              </a:prstGeom>
              <a:blipFill>
                <a:blip r:embed="rId42"/>
                <a:stretch>
                  <a:fillRect/>
                </a:stretch>
              </a:blipFill>
            </p:spPr>
            <p:txBody>
              <a:bodyPr/>
              <a:lstStyle/>
              <a:p>
                <a:r>
                  <a:rPr lang="en-US">
                    <a:noFill/>
                  </a:rPr>
                  <a:t> </a:t>
                </a:r>
              </a:p>
            </p:txBody>
          </p:sp>
        </mc:Fallback>
      </mc:AlternateContent>
      <p:sp>
        <p:nvSpPr>
          <p:cNvPr id="162" name="Rectangle 161"/>
          <p:cNvSpPr/>
          <p:nvPr/>
        </p:nvSpPr>
        <p:spPr>
          <a:xfrm>
            <a:off x="16374997" y="25461272"/>
            <a:ext cx="14463485" cy="584775"/>
          </a:xfrm>
          <a:prstGeom prst="rect">
            <a:avLst/>
          </a:prstGeom>
        </p:spPr>
        <p:txBody>
          <a:bodyPr wrap="square">
            <a:spAutoFit/>
          </a:bodyPr>
          <a:lstStyle/>
          <a:p>
            <a:r>
              <a:rPr lang="en-US" sz="3200" dirty="0">
                <a:ea typeface="Times New Roman" panose="02020603050405020304" pitchFamily="18" charset="0"/>
              </a:rPr>
              <a:t>The superficial HDX kinetic rate is a function of PF and intrinsic kinetic rate:</a:t>
            </a:r>
            <a:endParaRPr lang="en-US" sz="3200" dirty="0"/>
          </a:p>
        </p:txBody>
      </p:sp>
      <p:sp>
        <p:nvSpPr>
          <p:cNvPr id="163" name="Rectangle 162"/>
          <p:cNvSpPr/>
          <p:nvPr/>
        </p:nvSpPr>
        <p:spPr>
          <a:xfrm>
            <a:off x="16422252" y="27844039"/>
            <a:ext cx="14416230" cy="584775"/>
          </a:xfrm>
          <a:prstGeom prst="rect">
            <a:avLst/>
          </a:prstGeom>
        </p:spPr>
        <p:txBody>
          <a:bodyPr wrap="square">
            <a:spAutoFit/>
          </a:bodyPr>
          <a:lstStyle/>
          <a:p>
            <a:r>
              <a:rPr lang="en-US" sz="3200" dirty="0">
                <a:ea typeface="Times New Roman" panose="02020603050405020304" pitchFamily="18" charset="0"/>
              </a:rPr>
              <a:t>The fraction of deuterium incorporation (DI) of each hydrogen amid is calculated by:</a:t>
            </a:r>
            <a:endParaRPr lang="en-US" sz="3200" dirty="0"/>
          </a:p>
        </p:txBody>
      </p:sp>
      <mc:AlternateContent xmlns:mc="http://schemas.openxmlformats.org/markup-compatibility/2006">
        <mc:Choice xmlns:a14="http://schemas.microsoft.com/office/drawing/2010/main" Requires="a14">
          <p:sp>
            <p:nvSpPr>
              <p:cNvPr id="164" name="Rectangle 163"/>
              <p:cNvSpPr/>
              <p:nvPr/>
            </p:nvSpPr>
            <p:spPr>
              <a:xfrm>
                <a:off x="16422252" y="26303112"/>
                <a:ext cx="12917286" cy="584775"/>
              </a:xfrm>
              <a:prstGeom prst="rect">
                <a:avLst/>
              </a:prstGeom>
            </p:spPr>
            <p:txBody>
              <a:bodyPr wrap="square">
                <a:spAutoFit/>
              </a:bodyPr>
              <a:lstStyle/>
              <a:p>
                <a14:m>
                  <m:oMath xmlns:m="http://schemas.openxmlformats.org/officeDocument/2006/math">
                    <m:sSub>
                      <m:sSubPr>
                        <m:ctrlPr>
                          <a:rPr lang="en-US" sz="3200" i="1" smtClean="0">
                            <a:latin typeface="Cambria Math" panose="02040503050406030204" pitchFamily="18" charset="0"/>
                          </a:rPr>
                        </m:ctrlPr>
                      </m:sSubPr>
                      <m:e>
                        <m:r>
                          <m:rPr>
                            <m:sty m:val="p"/>
                          </m:rPr>
                          <a:rPr lang="en-US" sz="3200">
                            <a:latin typeface="Cambria Math" panose="02040503050406030204" pitchFamily="18" charset="0"/>
                          </a:rPr>
                          <m:t>k</m:t>
                        </m:r>
                      </m:e>
                      <m:sub>
                        <m:r>
                          <m:rPr>
                            <m:sty m:val="p"/>
                          </m:rPr>
                          <a:rPr lang="en-US" sz="3200">
                            <a:latin typeface="Cambria Math" panose="02040503050406030204" pitchFamily="18" charset="0"/>
                          </a:rPr>
                          <m:t>int</m:t>
                        </m:r>
                      </m:sub>
                    </m:sSub>
                    <m:r>
                      <a:rPr lang="en-US" sz="3200" b="0" i="1" smtClean="0">
                        <a:latin typeface="Cambria Math" panose="02040503050406030204" pitchFamily="18" charset="0"/>
                      </a:rPr>
                      <m:t> </m:t>
                    </m:r>
                    <m:r>
                      <m:rPr>
                        <m:sty m:val="p"/>
                      </m:rPr>
                      <a:rPr lang="en-US" sz="3200" b="0" i="0" smtClean="0">
                        <a:latin typeface="Cambria Math" panose="02040503050406030204" pitchFamily="18" charset="0"/>
                      </a:rPr>
                      <m:t>is</m:t>
                    </m:r>
                    <m:r>
                      <a:rPr lang="en-US" sz="3200" b="0" i="0" smtClean="0">
                        <a:latin typeface="Cambria Math" panose="02040503050406030204" pitchFamily="18" charset="0"/>
                      </a:rPr>
                      <m:t> </m:t>
                    </m:r>
                    <m:r>
                      <m:rPr>
                        <m:sty m:val="p"/>
                      </m:rPr>
                      <a:rPr lang="en-US" sz="3200" b="0" i="0" smtClean="0">
                        <a:latin typeface="Cambria Math" panose="02040503050406030204" pitchFamily="18" charset="0"/>
                      </a:rPr>
                      <m:t>the</m:t>
                    </m:r>
                    <m:r>
                      <a:rPr lang="en-US" sz="3200" b="0" i="0" smtClean="0">
                        <a:latin typeface="Cambria Math" panose="02040503050406030204" pitchFamily="18" charset="0"/>
                      </a:rPr>
                      <m:t> </m:t>
                    </m:r>
                    <m:r>
                      <m:rPr>
                        <m:sty m:val="p"/>
                      </m:rPr>
                      <a:rPr lang="en-US" sz="3200" b="0" i="0" smtClean="0">
                        <a:latin typeface="Cambria Math" panose="02040503050406030204" pitchFamily="18" charset="0"/>
                      </a:rPr>
                      <m:t>intrinsic</m:t>
                    </m:r>
                    <m:r>
                      <a:rPr lang="en-US" sz="3200" b="0" i="0" smtClean="0">
                        <a:latin typeface="Cambria Math" panose="02040503050406030204" pitchFamily="18" charset="0"/>
                      </a:rPr>
                      <m:t> </m:t>
                    </m:r>
                    <m:r>
                      <m:rPr>
                        <m:sty m:val="p"/>
                      </m:rPr>
                      <a:rPr lang="en-US" sz="3200" b="0" i="0" smtClean="0">
                        <a:latin typeface="Cambria Math" panose="02040503050406030204" pitchFamily="18" charset="0"/>
                      </a:rPr>
                      <m:t>kinetic</m:t>
                    </m:r>
                    <m:r>
                      <a:rPr lang="en-US" sz="3200" b="0" i="0" smtClean="0">
                        <a:latin typeface="Cambria Math" panose="02040503050406030204" pitchFamily="18" charset="0"/>
                      </a:rPr>
                      <m:t> </m:t>
                    </m:r>
                    <m:r>
                      <m:rPr>
                        <m:sty m:val="p"/>
                      </m:rPr>
                      <a:rPr lang="en-US" sz="3200" b="0" i="0" smtClean="0">
                        <a:latin typeface="Cambria Math" panose="02040503050406030204" pitchFamily="18" charset="0"/>
                      </a:rPr>
                      <m:t>rate</m:t>
                    </m:r>
                    <m:r>
                      <a:rPr lang="en-US" sz="3200" b="0" i="0" smtClean="0">
                        <a:latin typeface="Cambria Math" panose="02040503050406030204" pitchFamily="18" charset="0"/>
                      </a:rPr>
                      <m:t> </m:t>
                    </m:r>
                    <m:r>
                      <m:rPr>
                        <m:sty m:val="p"/>
                      </m:rPr>
                      <a:rPr lang="en-US" sz="3200" b="0" i="0" smtClean="0">
                        <a:latin typeface="Cambria Math" panose="02040503050406030204" pitchFamily="18" charset="0"/>
                      </a:rPr>
                      <m:t>for</m:t>
                    </m:r>
                    <m:r>
                      <a:rPr lang="en-US" sz="3200" b="0" i="0" smtClean="0">
                        <a:latin typeface="Cambria Math" panose="02040503050406030204" pitchFamily="18" charset="0"/>
                      </a:rPr>
                      <m:t> </m:t>
                    </m:r>
                    <m:r>
                      <m:rPr>
                        <m:sty m:val="p"/>
                      </m:rPr>
                      <a:rPr lang="en-US" sz="3200" b="0" i="0" smtClean="0">
                        <a:latin typeface="Cambria Math" panose="02040503050406030204" pitchFamily="18" charset="0"/>
                      </a:rPr>
                      <m:t>a</m:t>
                    </m:r>
                    <m:r>
                      <a:rPr lang="en-US" sz="3200" b="0" i="0" smtClean="0">
                        <a:latin typeface="Cambria Math" panose="02040503050406030204" pitchFamily="18" charset="0"/>
                      </a:rPr>
                      <m:t> </m:t>
                    </m:r>
                    <m:r>
                      <m:rPr>
                        <m:sty m:val="p"/>
                      </m:rPr>
                      <a:rPr lang="en-US" sz="3200" b="0" i="0" smtClean="0">
                        <a:latin typeface="Cambria Math" panose="02040503050406030204" pitchFamily="18" charset="0"/>
                      </a:rPr>
                      <m:t>random</m:t>
                    </m:r>
                    <m:r>
                      <a:rPr lang="en-US" sz="3200" b="0" i="0" smtClean="0">
                        <a:latin typeface="Cambria Math" panose="02040503050406030204" pitchFamily="18" charset="0"/>
                      </a:rPr>
                      <m:t> </m:t>
                    </m:r>
                    <m:r>
                      <m:rPr>
                        <m:sty m:val="p"/>
                      </m:rPr>
                      <a:rPr lang="en-US" sz="3200" b="0" i="0" smtClean="0">
                        <a:latin typeface="Cambria Math" panose="02040503050406030204" pitchFamily="18" charset="0"/>
                      </a:rPr>
                      <m:t>coil</m:t>
                    </m:r>
                    <m:r>
                      <a:rPr lang="en-US" sz="3200" b="0" i="0" smtClean="0">
                        <a:latin typeface="Cambria Math" panose="02040503050406030204" pitchFamily="18" charset="0"/>
                      </a:rPr>
                      <m:t> </m:t>
                    </m:r>
                    <m:d>
                      <m:dPr>
                        <m:ctrlPr>
                          <a:rPr lang="en-US" sz="3200" b="0" i="1" smtClean="0">
                            <a:latin typeface="Cambria Math" panose="02040503050406030204" pitchFamily="18" charset="0"/>
                          </a:rPr>
                        </m:ctrlPr>
                      </m:dPr>
                      <m:e>
                        <m:r>
                          <m:rPr>
                            <m:sty m:val="p"/>
                          </m:rPr>
                          <a:rPr lang="en-US" sz="3200" b="0" i="0" smtClean="0">
                            <a:latin typeface="Cambria Math" panose="02040503050406030204" pitchFamily="18" charset="0"/>
                          </a:rPr>
                          <m:t>unfolded</m:t>
                        </m:r>
                      </m:e>
                    </m:d>
                    <m:r>
                      <a:rPr lang="en-US" sz="3200" b="0" i="0" smtClean="0">
                        <a:latin typeface="Cambria Math" panose="02040503050406030204" pitchFamily="18" charset="0"/>
                      </a:rPr>
                      <m:t> </m:t>
                    </m:r>
                  </m:oMath>
                </a14:m>
                <a:r>
                  <a:rPr lang="en-US" sz="3200" dirty="0"/>
                  <a:t>protein.</a:t>
                </a:r>
              </a:p>
            </p:txBody>
          </p:sp>
        </mc:Choice>
        <mc:Fallback>
          <p:sp>
            <p:nvSpPr>
              <p:cNvPr id="164" name="Rectangle 163"/>
              <p:cNvSpPr>
                <a:spLocks noRot="1" noChangeAspect="1" noMove="1" noResize="1" noEditPoints="1" noAdjustHandles="1" noChangeArrowheads="1" noChangeShapeType="1" noTextEdit="1"/>
              </p:cNvSpPr>
              <p:nvPr/>
            </p:nvSpPr>
            <p:spPr>
              <a:xfrm>
                <a:off x="16422252" y="26303112"/>
                <a:ext cx="12917286" cy="584775"/>
              </a:xfrm>
              <a:prstGeom prst="rect">
                <a:avLst/>
              </a:prstGeom>
              <a:blipFill>
                <a:blip r:embed="rId43"/>
                <a:stretch>
                  <a:fillRect t="-12500" b="-3437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5" name="Rectangle 164"/>
              <p:cNvSpPr/>
              <p:nvPr/>
            </p:nvSpPr>
            <p:spPr>
              <a:xfrm>
                <a:off x="16403733" y="27045293"/>
                <a:ext cx="17691738" cy="802464"/>
              </a:xfrm>
              <a:prstGeom prst="rect">
                <a:avLst/>
              </a:prstGeom>
            </p:spPr>
            <p:txBody>
              <a:bodyPr wrap="square">
                <a:spAutoFit/>
              </a:bodyPr>
              <a:lstStyle/>
              <a:p>
                <a:r>
                  <a:rPr lang="en-US" sz="3200" dirty="0">
                    <a:ea typeface="Times New Roman" panose="02020603050405020304" pitchFamily="18" charset="0"/>
                  </a:rPr>
                  <a:t>PF can be expressed as the ratio of mean residence time of closed state to open state (</a:t>
                </a:r>
                <a14:m>
                  <m:oMath xmlns:m="http://schemas.openxmlformats.org/officeDocument/2006/math">
                    <m:f>
                      <m:fPr>
                        <m:ctrlPr>
                          <a:rPr lang="en-US" sz="3200" i="1">
                            <a:effectLst/>
                            <a:latin typeface="Cambria Math" panose="02040503050406030204" pitchFamily="18" charset="0"/>
                            <a:ea typeface="Times New Roman" panose="02020603050405020304" pitchFamily="18" charset="0"/>
                            <a:cs typeface="Times New Roman" panose="02020603050405020304" pitchFamily="18" charset="0"/>
                          </a:rPr>
                        </m:ctrlPr>
                      </m:fPr>
                      <m:num>
                        <m:sSub>
                          <m:sSubPr>
                            <m:ctrlPr>
                              <a:rPr lang="en-US" sz="3200" i="1">
                                <a:effectLst/>
                                <a:latin typeface="Cambria Math" panose="02040503050406030204" pitchFamily="18" charset="0"/>
                                <a:cs typeface="Times New Roman" panose="02020603050405020304" pitchFamily="18" charset="0"/>
                              </a:rPr>
                            </m:ctrlPr>
                          </m:sSubPr>
                          <m:e>
                            <m:r>
                              <m:rPr>
                                <m:sty m:val="p"/>
                              </m:rPr>
                              <a:rPr lang="en-US" sz="3200">
                                <a:effectLst/>
                                <a:latin typeface="Cambria Math" panose="02040503050406030204" pitchFamily="18" charset="0"/>
                                <a:ea typeface="Calibri" panose="020F0502020204030204" pitchFamily="34" charset="0"/>
                                <a:cs typeface="Times New Roman" panose="02020603050405020304" pitchFamily="18" charset="0"/>
                              </a:rPr>
                              <m:t>τ</m:t>
                            </m:r>
                          </m:e>
                          <m:sub>
                            <m:r>
                              <m:rPr>
                                <m:sty m:val="p"/>
                              </m:rPr>
                              <a:rPr lang="en-US" sz="3200">
                                <a:effectLst/>
                                <a:latin typeface="Cambria Math" panose="02040503050406030204" pitchFamily="18" charset="0"/>
                                <a:ea typeface="Calibri" panose="020F0502020204030204" pitchFamily="34" charset="0"/>
                                <a:cs typeface="Times New Roman" panose="02020603050405020304" pitchFamily="18" charset="0"/>
                              </a:rPr>
                              <m:t>c</m:t>
                            </m:r>
                          </m:sub>
                        </m:sSub>
                      </m:num>
                      <m:den>
                        <m:sSub>
                          <m:sSubPr>
                            <m:ctrlPr>
                              <a:rPr lang="en-US" sz="3200" i="1">
                                <a:effectLst/>
                                <a:latin typeface="Cambria Math" panose="02040503050406030204" pitchFamily="18" charset="0"/>
                                <a:cs typeface="Times New Roman" panose="02020603050405020304" pitchFamily="18" charset="0"/>
                              </a:rPr>
                            </m:ctrlPr>
                          </m:sSubPr>
                          <m:e>
                            <m:r>
                              <m:rPr>
                                <m:sty m:val="p"/>
                              </m:rPr>
                              <a:rPr lang="en-US" sz="3200">
                                <a:effectLst/>
                                <a:latin typeface="Cambria Math" panose="02040503050406030204" pitchFamily="18" charset="0"/>
                                <a:ea typeface="Calibri" panose="020F0502020204030204" pitchFamily="34" charset="0"/>
                                <a:cs typeface="Times New Roman" panose="02020603050405020304" pitchFamily="18" charset="0"/>
                              </a:rPr>
                              <m:t>τ</m:t>
                            </m:r>
                          </m:e>
                          <m:sub>
                            <m:r>
                              <m:rPr>
                                <m:sty m:val="p"/>
                              </m:rPr>
                              <a:rPr lang="en-US" sz="3200">
                                <a:effectLst/>
                                <a:latin typeface="Cambria Math" panose="02040503050406030204" pitchFamily="18" charset="0"/>
                                <a:ea typeface="Calibri" panose="020F0502020204030204" pitchFamily="34" charset="0"/>
                                <a:cs typeface="Times New Roman" panose="02020603050405020304" pitchFamily="18" charset="0"/>
                              </a:rPr>
                              <m:t>o</m:t>
                            </m:r>
                          </m:sub>
                        </m:sSub>
                      </m:den>
                    </m:f>
                  </m:oMath>
                </a14:m>
                <a:r>
                  <a:rPr lang="en-US" sz="3200" dirty="0">
                    <a:effectLst/>
                    <a:ea typeface="Times New Roman" panose="02020603050405020304" pitchFamily="18" charset="0"/>
                  </a:rPr>
                  <a:t> ).</a:t>
                </a:r>
                <a:endParaRPr lang="en-US" sz="3200" dirty="0"/>
              </a:p>
            </p:txBody>
          </p:sp>
        </mc:Choice>
        <mc:Fallback>
          <p:sp>
            <p:nvSpPr>
              <p:cNvPr id="165" name="Rectangle 164"/>
              <p:cNvSpPr>
                <a:spLocks noRot="1" noChangeAspect="1" noMove="1" noResize="1" noEditPoints="1" noAdjustHandles="1" noChangeArrowheads="1" noChangeShapeType="1" noTextEdit="1"/>
              </p:cNvSpPr>
              <p:nvPr/>
            </p:nvSpPr>
            <p:spPr>
              <a:xfrm>
                <a:off x="16403733" y="27045293"/>
                <a:ext cx="17691738" cy="802464"/>
              </a:xfrm>
              <a:prstGeom prst="rect">
                <a:avLst/>
              </a:prstGeom>
              <a:blipFill>
                <a:blip r:embed="rId44"/>
                <a:stretch>
                  <a:fillRect l="-896" t="-1527" b="-6107"/>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70" name="Text Box 14"/>
              <p:cNvSpPr txBox="1">
                <a:spLocks noChangeArrowheads="1"/>
              </p:cNvSpPr>
              <p:nvPr/>
            </p:nvSpPr>
            <p:spPr bwMode="auto">
              <a:xfrm>
                <a:off x="35414091" y="26064253"/>
                <a:ext cx="15594567" cy="6134841"/>
              </a:xfrm>
              <a:prstGeom prst="rect">
                <a:avLst/>
              </a:prstGeom>
              <a:noFill/>
              <a:ln w="190500" cap="rnd" cmpd="sng">
                <a:solidFill>
                  <a:schemeClr val="accent6">
                    <a:lumMod val="75000"/>
                  </a:schemeClr>
                </a:solidFill>
                <a:prstDash val="sysDot"/>
                <a:round/>
                <a:headEnd/>
                <a:tailEnd/>
              </a:ln>
            </p:spPr>
            <p:txBody>
              <a:bodyPr wrap="square" lIns="507915" tIns="507915" rIns="507915" bIns="507915">
                <a:spAutoFit/>
              </a:bodyPr>
              <a:lstStyle/>
              <a:p>
                <a:pPr algn="ctr"/>
                <a:r>
                  <a:rPr lang="en-US" sz="4000" b="1" u="sng" dirty="0">
                    <a:cs typeface="Times" pitchFamily="18" charset="0"/>
                  </a:rPr>
                  <a:t>Conclusions</a:t>
                </a:r>
              </a:p>
              <a:p>
                <a:pPr algn="just"/>
                <a:r>
                  <a:rPr lang="en-US" sz="3200" dirty="0">
                    <a:ea typeface="Calibri" panose="020F0502020204030204" pitchFamily="34" charset="0"/>
                    <a:cs typeface="Arial" panose="020B0604020202020204" pitchFamily="34" charset="0"/>
                  </a:rPr>
                  <a:t>1- Simulations show that fluctuations in structure of RGS proteins expose Cysteine to solvent.</a:t>
                </a:r>
              </a:p>
              <a:p>
                <a:pPr algn="just"/>
                <a:r>
                  <a:rPr lang="en-US" sz="3200" dirty="0">
                    <a:ea typeface="Calibri" panose="020F0502020204030204" pitchFamily="34" charset="0"/>
                    <a:cs typeface="Arial" panose="020B0604020202020204" pitchFamily="34" charset="0"/>
                  </a:rPr>
                  <a:t>2- Cysteine residue in </a:t>
                </a:r>
                <a:r>
                  <a:rPr lang="en-US" sz="3200" dirty="0">
                    <a:latin typeface="Times" pitchFamily="18" charset="0"/>
                    <a:cs typeface="Times" pitchFamily="18" charset="0"/>
                  </a:rPr>
                  <a:t>α7 of</a:t>
                </a:r>
                <a:r>
                  <a:rPr lang="en-US" sz="3200" dirty="0">
                    <a:ea typeface="Calibri" panose="020F0502020204030204" pitchFamily="34" charset="0"/>
                    <a:cs typeface="Arial" panose="020B0604020202020204" pitchFamily="34" charset="0"/>
                  </a:rPr>
                  <a:t> RGS4 and RGS8 are exposed to solvent with two different mechanisms.</a:t>
                </a:r>
              </a:p>
              <a:p>
                <a:pPr algn="just"/>
                <a:r>
                  <a:rPr lang="en-US" sz="3200" dirty="0">
                    <a:cs typeface="Arial" panose="020B0604020202020204" pitchFamily="34" charset="0"/>
                  </a:rPr>
                  <a:t>3- MD simulations predict deuterium exchange rate with a good accuracy.</a:t>
                </a:r>
              </a:p>
              <a:p>
                <a:pPr algn="just"/>
                <a:r>
                  <a:rPr lang="en-US" sz="3200" dirty="0">
                    <a:cs typeface="Arial" panose="020B0604020202020204" pitchFamily="34" charset="0"/>
                  </a:rPr>
                  <a:t>4- Simulations show less deuterium exchange for α3 (in RGS4, RGS8 and RGS19) in compassion to HDX experiment which indicates that probable open state conformations were likely not observed on simulated time scale of 2 microseconds.</a:t>
                </a:r>
              </a:p>
              <a:p>
                <a:pPr algn="just"/>
                <a:r>
                  <a:rPr lang="en-US" sz="3200" dirty="0">
                    <a:cs typeface="Arial" panose="020B0604020202020204" pitchFamily="34" charset="0"/>
                  </a:rPr>
                  <a:t>5- </a:t>
                </a:r>
                <a:r>
                  <a:rPr lang="en-US" sz="3200" dirty="0"/>
                  <a:t>PF has crucial role in deuterium exchange and varies from zero to</a:t>
                </a:r>
                <a14:m>
                  <m:oMath xmlns:m="http://schemas.openxmlformats.org/officeDocument/2006/math">
                    <m:r>
                      <a:rPr lang="en-US" sz="3200" b="0" i="0" smtClean="0">
                        <a:latin typeface="Cambria Math" panose="02040503050406030204" pitchFamily="18" charset="0"/>
                      </a:rPr>
                      <m:t> </m:t>
                    </m:r>
                    <m:sSup>
                      <m:sSupPr>
                        <m:ctrlPr>
                          <a:rPr lang="en-US" sz="3200" i="1" smtClean="0">
                            <a:latin typeface="Cambria Math" panose="02040503050406030204" pitchFamily="18" charset="0"/>
                          </a:rPr>
                        </m:ctrlPr>
                      </m:sSupPr>
                      <m:e>
                        <m:r>
                          <a:rPr lang="en-US" sz="3200" b="0" i="1" smtClean="0">
                            <a:latin typeface="Cambria Math" panose="02040503050406030204" pitchFamily="18" charset="0"/>
                          </a:rPr>
                          <m:t>10</m:t>
                        </m:r>
                      </m:e>
                      <m:sup>
                        <m:r>
                          <a:rPr lang="en-US" sz="3200" b="0" i="1" smtClean="0">
                            <a:latin typeface="Cambria Math" panose="02040503050406030204" pitchFamily="18" charset="0"/>
                          </a:rPr>
                          <m:t>5</m:t>
                        </m:r>
                      </m:sup>
                    </m:sSup>
                  </m:oMath>
                </a14:m>
                <a:r>
                  <a:rPr lang="en-US" sz="3200" dirty="0"/>
                  <a:t>. </a:t>
                </a:r>
                <a:endParaRPr lang="en-US" sz="3200" dirty="0">
                  <a:cs typeface="Arial" panose="020B0604020202020204" pitchFamily="34" charset="0"/>
                </a:endParaRPr>
              </a:p>
            </p:txBody>
          </p:sp>
        </mc:Choice>
        <mc:Fallback>
          <p:sp>
            <p:nvSpPr>
              <p:cNvPr id="170" name="Text Box 14"/>
              <p:cNvSpPr txBox="1">
                <a:spLocks noRot="1" noChangeAspect="1" noMove="1" noResize="1" noEditPoints="1" noAdjustHandles="1" noChangeArrowheads="1" noChangeShapeType="1" noTextEdit="1"/>
              </p:cNvSpPr>
              <p:nvPr/>
            </p:nvSpPr>
            <p:spPr bwMode="auto">
              <a:xfrm>
                <a:off x="35414091" y="26064253"/>
                <a:ext cx="15594567" cy="6134841"/>
              </a:xfrm>
              <a:prstGeom prst="rect">
                <a:avLst/>
              </a:prstGeom>
              <a:blipFill>
                <a:blip r:embed="rId45"/>
                <a:stretch>
                  <a:fillRect/>
                </a:stretch>
              </a:blipFill>
              <a:ln w="190500" cap="rnd" cmpd="sng">
                <a:solidFill>
                  <a:schemeClr val="accent6">
                    <a:lumMod val="75000"/>
                  </a:schemeClr>
                </a:solidFill>
                <a:prstDash val="sysDot"/>
                <a:round/>
                <a:headEnd/>
                <a:tailEnd/>
              </a:ln>
            </p:spPr>
            <p:txBody>
              <a:bodyPr/>
              <a:lstStyle/>
              <a:p>
                <a:r>
                  <a:rPr lang="en-US">
                    <a:noFill/>
                  </a:rPr>
                  <a:t> </a:t>
                </a:r>
              </a:p>
            </p:txBody>
          </p:sp>
        </mc:Fallback>
      </mc:AlternateContent>
      <p:pic>
        <p:nvPicPr>
          <p:cNvPr id="3" name="Picture 2"/>
          <p:cNvPicPr>
            <a:picLocks/>
          </p:cNvPicPr>
          <p:nvPr/>
        </p:nvPicPr>
        <p:blipFill rotWithShape="1">
          <a:blip r:embed="rId46"/>
          <a:srcRect l="9102" t="28951" r="57607" b="28543"/>
          <a:stretch/>
        </p:blipFill>
        <p:spPr>
          <a:xfrm>
            <a:off x="36562408" y="8953347"/>
            <a:ext cx="3200400" cy="2743200"/>
          </a:xfrm>
          <a:prstGeom prst="rect">
            <a:avLst/>
          </a:prstGeom>
        </p:spPr>
      </p:pic>
      <p:pic>
        <p:nvPicPr>
          <p:cNvPr id="8" name="Picture 7"/>
          <p:cNvPicPr>
            <a:picLocks/>
          </p:cNvPicPr>
          <p:nvPr/>
        </p:nvPicPr>
        <p:blipFill rotWithShape="1">
          <a:blip r:embed="rId47"/>
          <a:srcRect l="9846" t="31912" r="58240" b="28012"/>
          <a:stretch/>
        </p:blipFill>
        <p:spPr>
          <a:xfrm>
            <a:off x="41718691" y="9100317"/>
            <a:ext cx="3200400" cy="2743200"/>
          </a:xfrm>
          <a:prstGeom prst="rect">
            <a:avLst/>
          </a:prstGeom>
        </p:spPr>
      </p:pic>
      <p:pic>
        <p:nvPicPr>
          <p:cNvPr id="11" name="Picture 10"/>
          <p:cNvPicPr>
            <a:picLocks/>
          </p:cNvPicPr>
          <p:nvPr/>
        </p:nvPicPr>
        <p:blipFill rotWithShape="1">
          <a:blip r:embed="rId48"/>
          <a:srcRect l="6990" t="28881" r="59012" b="25527"/>
          <a:stretch/>
        </p:blipFill>
        <p:spPr>
          <a:xfrm>
            <a:off x="46891937" y="9237336"/>
            <a:ext cx="3200400" cy="2743200"/>
          </a:xfrm>
          <a:prstGeom prst="rect">
            <a:avLst/>
          </a:prstGeom>
        </p:spPr>
      </p:pic>
      <p:cxnSp>
        <p:nvCxnSpPr>
          <p:cNvPr id="25" name="Straight Arrow Connector 24"/>
          <p:cNvCxnSpPr>
            <a:cxnSpLocks/>
          </p:cNvCxnSpPr>
          <p:nvPr/>
        </p:nvCxnSpPr>
        <p:spPr>
          <a:xfrm>
            <a:off x="39663198" y="12133267"/>
            <a:ext cx="1424594"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cxnSp>
        <p:nvCxnSpPr>
          <p:cNvPr id="97" name="Straight Arrow Connector 96"/>
          <p:cNvCxnSpPr/>
          <p:nvPr/>
        </p:nvCxnSpPr>
        <p:spPr>
          <a:xfrm>
            <a:off x="45138825" y="12133267"/>
            <a:ext cx="1424594"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27" name="Picture 26"/>
          <p:cNvPicPr>
            <a:picLocks/>
          </p:cNvPicPr>
          <p:nvPr/>
        </p:nvPicPr>
        <p:blipFill rotWithShape="1">
          <a:blip r:embed="rId49"/>
          <a:srcRect l="13234" t="31699" r="60515" b="28466"/>
          <a:stretch/>
        </p:blipFill>
        <p:spPr>
          <a:xfrm>
            <a:off x="36814211" y="11808326"/>
            <a:ext cx="3200400" cy="2743200"/>
          </a:xfrm>
          <a:prstGeom prst="rect">
            <a:avLst/>
          </a:prstGeom>
        </p:spPr>
      </p:pic>
      <p:pic>
        <p:nvPicPr>
          <p:cNvPr id="29" name="Picture 28"/>
          <p:cNvPicPr>
            <a:picLocks noChangeAspect="1"/>
          </p:cNvPicPr>
          <p:nvPr/>
        </p:nvPicPr>
        <p:blipFill rotWithShape="1">
          <a:blip r:embed="rId50"/>
          <a:srcRect l="13233" t="32376" r="60516" b="26717"/>
          <a:stretch/>
        </p:blipFill>
        <p:spPr>
          <a:xfrm>
            <a:off x="41817045" y="11933834"/>
            <a:ext cx="2884830" cy="2528703"/>
          </a:xfrm>
          <a:prstGeom prst="rect">
            <a:avLst/>
          </a:prstGeom>
        </p:spPr>
      </p:pic>
      <p:pic>
        <p:nvPicPr>
          <p:cNvPr id="32" name="Picture 31"/>
          <p:cNvPicPr>
            <a:picLocks/>
          </p:cNvPicPr>
          <p:nvPr/>
        </p:nvPicPr>
        <p:blipFill rotWithShape="1">
          <a:blip r:embed="rId51"/>
          <a:srcRect l="10224" t="30731" r="59984" b="24848"/>
          <a:stretch/>
        </p:blipFill>
        <p:spPr>
          <a:xfrm>
            <a:off x="46816413" y="11808326"/>
            <a:ext cx="3200400" cy="2743200"/>
          </a:xfrm>
          <a:prstGeom prst="rect">
            <a:avLst/>
          </a:prstGeom>
        </p:spPr>
      </p:pic>
      <p:sp>
        <p:nvSpPr>
          <p:cNvPr id="34" name="TextBox 33"/>
          <p:cNvSpPr txBox="1"/>
          <p:nvPr/>
        </p:nvSpPr>
        <p:spPr>
          <a:xfrm>
            <a:off x="37410819" y="14293797"/>
            <a:ext cx="1364476" cy="938719"/>
          </a:xfrm>
          <a:prstGeom prst="rect">
            <a:avLst/>
          </a:prstGeom>
          <a:noFill/>
        </p:spPr>
        <p:txBody>
          <a:bodyPr wrap="none" rtlCol="0">
            <a:spAutoFit/>
          </a:bodyPr>
          <a:lstStyle/>
          <a:p>
            <a:r>
              <a:rPr lang="en-US" sz="5500" dirty="0"/>
              <a:t>0 </a:t>
            </a:r>
            <a:r>
              <a:rPr lang="el-GR" sz="5500" dirty="0"/>
              <a:t>μ</a:t>
            </a:r>
            <a:r>
              <a:rPr lang="en-US" sz="5500" dirty="0"/>
              <a:t>s</a:t>
            </a:r>
          </a:p>
        </p:txBody>
      </p:sp>
      <p:sp>
        <p:nvSpPr>
          <p:cNvPr id="104" name="TextBox 103"/>
          <p:cNvSpPr txBox="1"/>
          <p:nvPr/>
        </p:nvSpPr>
        <p:spPr>
          <a:xfrm>
            <a:off x="42096072" y="14377239"/>
            <a:ext cx="1899879" cy="938719"/>
          </a:xfrm>
          <a:prstGeom prst="rect">
            <a:avLst/>
          </a:prstGeom>
          <a:noFill/>
        </p:spPr>
        <p:txBody>
          <a:bodyPr wrap="none" rtlCol="0">
            <a:spAutoFit/>
          </a:bodyPr>
          <a:lstStyle/>
          <a:p>
            <a:r>
              <a:rPr lang="en-US" sz="5500" dirty="0"/>
              <a:t>0.8 </a:t>
            </a:r>
            <a:r>
              <a:rPr lang="el-GR" sz="5500" dirty="0"/>
              <a:t>μ</a:t>
            </a:r>
            <a:r>
              <a:rPr lang="en-US" sz="5500" dirty="0"/>
              <a:t>s</a:t>
            </a:r>
          </a:p>
        </p:txBody>
      </p:sp>
      <p:sp>
        <p:nvSpPr>
          <p:cNvPr id="105" name="TextBox 104"/>
          <p:cNvSpPr txBox="1"/>
          <p:nvPr/>
        </p:nvSpPr>
        <p:spPr>
          <a:xfrm>
            <a:off x="47609543" y="14367976"/>
            <a:ext cx="1899879" cy="938719"/>
          </a:xfrm>
          <a:prstGeom prst="rect">
            <a:avLst/>
          </a:prstGeom>
          <a:noFill/>
        </p:spPr>
        <p:txBody>
          <a:bodyPr wrap="none" rtlCol="0">
            <a:spAutoFit/>
          </a:bodyPr>
          <a:lstStyle/>
          <a:p>
            <a:r>
              <a:rPr lang="en-US" sz="5500" dirty="0"/>
              <a:t>1.2 </a:t>
            </a:r>
            <a:r>
              <a:rPr lang="el-GR" sz="5500" dirty="0"/>
              <a:t>μ</a:t>
            </a:r>
            <a:r>
              <a:rPr lang="en-US" sz="5500" dirty="0"/>
              <a:t>s</a:t>
            </a:r>
          </a:p>
        </p:txBody>
      </p:sp>
      <p:sp>
        <p:nvSpPr>
          <p:cNvPr id="16" name="TextBox 15"/>
          <p:cNvSpPr txBox="1"/>
          <p:nvPr/>
        </p:nvSpPr>
        <p:spPr>
          <a:xfrm rot="16200000">
            <a:off x="33411807" y="11765279"/>
            <a:ext cx="5341014" cy="938719"/>
          </a:xfrm>
          <a:prstGeom prst="rect">
            <a:avLst/>
          </a:prstGeom>
          <a:noFill/>
        </p:spPr>
        <p:txBody>
          <a:bodyPr wrap="none" rtlCol="0">
            <a:spAutoFit/>
          </a:bodyPr>
          <a:lstStyle/>
          <a:p>
            <a:r>
              <a:rPr lang="en-US" sz="5500" dirty="0"/>
              <a:t>RGS4 - PDB: 1AGR</a:t>
            </a:r>
          </a:p>
        </p:txBody>
      </p:sp>
      <p:pic>
        <p:nvPicPr>
          <p:cNvPr id="17" name="Picture 16"/>
          <p:cNvPicPr>
            <a:picLocks noChangeAspect="1"/>
          </p:cNvPicPr>
          <p:nvPr/>
        </p:nvPicPr>
        <p:blipFill rotWithShape="1">
          <a:blip r:embed="rId52"/>
          <a:srcRect l="3761" t="16083" r="63606" b="39051"/>
          <a:stretch/>
        </p:blipFill>
        <p:spPr>
          <a:xfrm>
            <a:off x="36944120" y="16175237"/>
            <a:ext cx="3200400" cy="2475103"/>
          </a:xfrm>
          <a:prstGeom prst="rect">
            <a:avLst/>
          </a:prstGeom>
        </p:spPr>
      </p:pic>
      <p:pic>
        <p:nvPicPr>
          <p:cNvPr id="18" name="Picture 17"/>
          <p:cNvPicPr>
            <a:picLocks noChangeAspect="1"/>
          </p:cNvPicPr>
          <p:nvPr/>
        </p:nvPicPr>
        <p:blipFill rotWithShape="1">
          <a:blip r:embed="rId53"/>
          <a:srcRect l="3761" t="12125" r="62736" b="40590"/>
          <a:stretch/>
        </p:blipFill>
        <p:spPr>
          <a:xfrm>
            <a:off x="41829337" y="15827157"/>
            <a:ext cx="3200400" cy="2540768"/>
          </a:xfrm>
          <a:prstGeom prst="rect">
            <a:avLst/>
          </a:prstGeom>
        </p:spPr>
      </p:pic>
      <p:pic>
        <p:nvPicPr>
          <p:cNvPr id="19" name="Picture 18"/>
          <p:cNvPicPr>
            <a:picLocks noChangeAspect="1"/>
          </p:cNvPicPr>
          <p:nvPr/>
        </p:nvPicPr>
        <p:blipFill rotWithShape="1">
          <a:blip r:embed="rId54"/>
          <a:srcRect l="2647" t="15786" r="59332" b="40100"/>
          <a:stretch/>
        </p:blipFill>
        <p:spPr>
          <a:xfrm>
            <a:off x="46891937" y="16078161"/>
            <a:ext cx="3200400" cy="2088709"/>
          </a:xfrm>
          <a:prstGeom prst="rect">
            <a:avLst/>
          </a:prstGeom>
        </p:spPr>
      </p:pic>
      <p:pic>
        <p:nvPicPr>
          <p:cNvPr id="20" name="Picture 19"/>
          <p:cNvPicPr>
            <a:picLocks noChangeAspect="1"/>
          </p:cNvPicPr>
          <p:nvPr/>
        </p:nvPicPr>
        <p:blipFill rotWithShape="1">
          <a:blip r:embed="rId55"/>
          <a:srcRect l="4922" t="16272" r="60847" b="44074"/>
          <a:stretch/>
        </p:blipFill>
        <p:spPr>
          <a:xfrm>
            <a:off x="46998168" y="18779773"/>
            <a:ext cx="3587103" cy="2337359"/>
          </a:xfrm>
          <a:prstGeom prst="rect">
            <a:avLst/>
          </a:prstGeom>
        </p:spPr>
      </p:pic>
      <p:pic>
        <p:nvPicPr>
          <p:cNvPr id="24" name="Picture 23"/>
          <p:cNvPicPr>
            <a:picLocks noChangeAspect="1"/>
          </p:cNvPicPr>
          <p:nvPr/>
        </p:nvPicPr>
        <p:blipFill rotWithShape="1">
          <a:blip r:embed="rId56"/>
          <a:srcRect l="7085" t="19195" r="64595" b="44815"/>
          <a:stretch/>
        </p:blipFill>
        <p:spPr>
          <a:xfrm>
            <a:off x="42096072" y="18853510"/>
            <a:ext cx="3200400" cy="2287678"/>
          </a:xfrm>
          <a:prstGeom prst="rect">
            <a:avLst/>
          </a:prstGeom>
        </p:spPr>
      </p:pic>
      <p:pic>
        <p:nvPicPr>
          <p:cNvPr id="31" name="Picture 30"/>
          <p:cNvPicPr>
            <a:picLocks noChangeAspect="1"/>
          </p:cNvPicPr>
          <p:nvPr/>
        </p:nvPicPr>
        <p:blipFill rotWithShape="1">
          <a:blip r:embed="rId57"/>
          <a:srcRect l="6876" t="18976" r="66511" b="44815"/>
          <a:stretch/>
        </p:blipFill>
        <p:spPr>
          <a:xfrm>
            <a:off x="37175095" y="18795682"/>
            <a:ext cx="3200400" cy="2449318"/>
          </a:xfrm>
          <a:prstGeom prst="rect">
            <a:avLst/>
          </a:prstGeom>
        </p:spPr>
      </p:pic>
      <p:cxnSp>
        <p:nvCxnSpPr>
          <p:cNvPr id="98" name="Straight Arrow Connector 97"/>
          <p:cNvCxnSpPr>
            <a:cxnSpLocks/>
          </p:cNvCxnSpPr>
          <p:nvPr/>
        </p:nvCxnSpPr>
        <p:spPr>
          <a:xfrm>
            <a:off x="39832329" y="18772118"/>
            <a:ext cx="1424594"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cxnSp>
        <p:nvCxnSpPr>
          <p:cNvPr id="100" name="Straight Arrow Connector 99"/>
          <p:cNvCxnSpPr/>
          <p:nvPr/>
        </p:nvCxnSpPr>
        <p:spPr>
          <a:xfrm>
            <a:off x="45161318" y="18842456"/>
            <a:ext cx="1424594"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102" name="TextBox 101"/>
          <p:cNvSpPr txBox="1"/>
          <p:nvPr/>
        </p:nvSpPr>
        <p:spPr>
          <a:xfrm rot="16200000">
            <a:off x="33417507" y="18180980"/>
            <a:ext cx="5354223" cy="938719"/>
          </a:xfrm>
          <a:prstGeom prst="rect">
            <a:avLst/>
          </a:prstGeom>
          <a:noFill/>
        </p:spPr>
        <p:txBody>
          <a:bodyPr wrap="none" rtlCol="0">
            <a:spAutoFit/>
          </a:bodyPr>
          <a:lstStyle/>
          <a:p>
            <a:r>
              <a:rPr lang="en-US" sz="5500" dirty="0"/>
              <a:t>RGS8 - PDB: 2ODE</a:t>
            </a:r>
          </a:p>
        </p:txBody>
      </p:sp>
      <p:sp>
        <p:nvSpPr>
          <p:cNvPr id="106" name="TextBox 105"/>
          <p:cNvSpPr txBox="1"/>
          <p:nvPr/>
        </p:nvSpPr>
        <p:spPr>
          <a:xfrm>
            <a:off x="37600454" y="21176298"/>
            <a:ext cx="1364476" cy="938719"/>
          </a:xfrm>
          <a:prstGeom prst="rect">
            <a:avLst/>
          </a:prstGeom>
          <a:noFill/>
        </p:spPr>
        <p:txBody>
          <a:bodyPr wrap="none" rtlCol="0">
            <a:spAutoFit/>
          </a:bodyPr>
          <a:lstStyle/>
          <a:p>
            <a:r>
              <a:rPr lang="en-US" sz="5500" dirty="0"/>
              <a:t>0 </a:t>
            </a:r>
            <a:r>
              <a:rPr lang="el-GR" sz="5500" dirty="0"/>
              <a:t>μ</a:t>
            </a:r>
            <a:r>
              <a:rPr lang="en-US" sz="5500" dirty="0"/>
              <a:t>s</a:t>
            </a:r>
          </a:p>
        </p:txBody>
      </p:sp>
      <p:sp>
        <p:nvSpPr>
          <p:cNvPr id="107" name="TextBox 106"/>
          <p:cNvSpPr txBox="1"/>
          <p:nvPr/>
        </p:nvSpPr>
        <p:spPr>
          <a:xfrm>
            <a:off x="42368951" y="21282462"/>
            <a:ext cx="1899879" cy="938719"/>
          </a:xfrm>
          <a:prstGeom prst="rect">
            <a:avLst/>
          </a:prstGeom>
          <a:noFill/>
        </p:spPr>
        <p:txBody>
          <a:bodyPr wrap="none" rtlCol="0">
            <a:spAutoFit/>
          </a:bodyPr>
          <a:lstStyle/>
          <a:p>
            <a:r>
              <a:rPr lang="en-US" sz="5500" dirty="0"/>
              <a:t>0.9 </a:t>
            </a:r>
            <a:r>
              <a:rPr lang="el-GR" sz="5500" dirty="0"/>
              <a:t>μ</a:t>
            </a:r>
            <a:r>
              <a:rPr lang="en-US" sz="5500" dirty="0"/>
              <a:t>s</a:t>
            </a:r>
          </a:p>
        </p:txBody>
      </p:sp>
      <p:sp>
        <p:nvSpPr>
          <p:cNvPr id="108" name="TextBox 107"/>
          <p:cNvSpPr txBox="1"/>
          <p:nvPr/>
        </p:nvSpPr>
        <p:spPr>
          <a:xfrm>
            <a:off x="47877244" y="21260675"/>
            <a:ext cx="1364476" cy="938719"/>
          </a:xfrm>
          <a:prstGeom prst="rect">
            <a:avLst/>
          </a:prstGeom>
          <a:noFill/>
        </p:spPr>
        <p:txBody>
          <a:bodyPr wrap="none" rtlCol="0">
            <a:spAutoFit/>
          </a:bodyPr>
          <a:lstStyle/>
          <a:p>
            <a:r>
              <a:rPr lang="en-US" sz="5500" dirty="0"/>
              <a:t>2 </a:t>
            </a:r>
            <a:r>
              <a:rPr lang="el-GR" sz="5500" dirty="0"/>
              <a:t>μ</a:t>
            </a:r>
            <a:r>
              <a:rPr lang="en-US" sz="5500" dirty="0"/>
              <a:t>s</a:t>
            </a:r>
          </a:p>
        </p:txBody>
      </p:sp>
      <p:pic>
        <p:nvPicPr>
          <p:cNvPr id="35" name="Picture 34"/>
          <p:cNvPicPr>
            <a:picLocks noChangeAspect="1"/>
          </p:cNvPicPr>
          <p:nvPr/>
        </p:nvPicPr>
        <p:blipFill>
          <a:blip r:embed="rId58">
            <a:extLst>
              <a:ext uri="{28A0092B-C50C-407E-A947-70E740481C1C}">
                <a14:useLocalDpi xmlns:a14="http://schemas.microsoft.com/office/drawing/2010/main" val="0"/>
              </a:ext>
            </a:extLst>
          </a:blip>
          <a:stretch>
            <a:fillRect/>
          </a:stretch>
        </p:blipFill>
        <p:spPr>
          <a:xfrm>
            <a:off x="16403733" y="35659357"/>
            <a:ext cx="5486400" cy="3657600"/>
          </a:xfrm>
          <a:prstGeom prst="rect">
            <a:avLst/>
          </a:prstGeom>
        </p:spPr>
      </p:pic>
      <p:pic>
        <p:nvPicPr>
          <p:cNvPr id="39" name="Picture 38"/>
          <p:cNvPicPr>
            <a:picLocks noChangeAspect="1"/>
          </p:cNvPicPr>
          <p:nvPr/>
        </p:nvPicPr>
        <p:blipFill>
          <a:blip r:embed="rId59">
            <a:extLst>
              <a:ext uri="{28A0092B-C50C-407E-A947-70E740481C1C}">
                <a14:useLocalDpi xmlns:a14="http://schemas.microsoft.com/office/drawing/2010/main" val="0"/>
              </a:ext>
            </a:extLst>
          </a:blip>
          <a:stretch>
            <a:fillRect/>
          </a:stretch>
        </p:blipFill>
        <p:spPr>
          <a:xfrm>
            <a:off x="16403733" y="31802190"/>
            <a:ext cx="5486400" cy="3657600"/>
          </a:xfrm>
          <a:prstGeom prst="rect">
            <a:avLst/>
          </a:prstGeom>
        </p:spPr>
      </p:pic>
      <p:pic>
        <p:nvPicPr>
          <p:cNvPr id="41" name="Picture 40"/>
          <p:cNvPicPr>
            <a:picLocks noChangeAspect="1"/>
          </p:cNvPicPr>
          <p:nvPr/>
        </p:nvPicPr>
        <p:blipFill>
          <a:blip r:embed="rId60">
            <a:extLst>
              <a:ext uri="{28A0092B-C50C-407E-A947-70E740481C1C}">
                <a14:useLocalDpi xmlns:a14="http://schemas.microsoft.com/office/drawing/2010/main" val="0"/>
              </a:ext>
            </a:extLst>
          </a:blip>
          <a:stretch>
            <a:fillRect/>
          </a:stretch>
        </p:blipFill>
        <p:spPr>
          <a:xfrm>
            <a:off x="21491243" y="35678130"/>
            <a:ext cx="8229600" cy="3657600"/>
          </a:xfrm>
          <a:prstGeom prst="rect">
            <a:avLst/>
          </a:prstGeom>
        </p:spPr>
      </p:pic>
      <p:pic>
        <p:nvPicPr>
          <p:cNvPr id="65" name="Picture 64"/>
          <p:cNvPicPr>
            <a:picLocks noChangeAspect="1"/>
          </p:cNvPicPr>
          <p:nvPr/>
        </p:nvPicPr>
        <p:blipFill>
          <a:blip r:embed="rId61">
            <a:extLst>
              <a:ext uri="{28A0092B-C50C-407E-A947-70E740481C1C}">
                <a14:useLocalDpi xmlns:a14="http://schemas.microsoft.com/office/drawing/2010/main" val="0"/>
              </a:ext>
            </a:extLst>
          </a:blip>
          <a:stretch>
            <a:fillRect/>
          </a:stretch>
        </p:blipFill>
        <p:spPr>
          <a:xfrm>
            <a:off x="21485076" y="31802189"/>
            <a:ext cx="8229600" cy="3657600"/>
          </a:xfrm>
          <a:prstGeom prst="rect">
            <a:avLst/>
          </a:prstGeom>
        </p:spPr>
      </p:pic>
      <p:pic>
        <p:nvPicPr>
          <p:cNvPr id="68" name="Picture 67"/>
          <p:cNvPicPr>
            <a:picLocks noChangeAspect="1"/>
          </p:cNvPicPr>
          <p:nvPr/>
        </p:nvPicPr>
        <p:blipFill>
          <a:blip r:embed="rId62">
            <a:extLst>
              <a:ext uri="{28A0092B-C50C-407E-A947-70E740481C1C}">
                <a14:useLocalDpi xmlns:a14="http://schemas.microsoft.com/office/drawing/2010/main" val="0"/>
              </a:ext>
            </a:extLst>
          </a:blip>
          <a:stretch>
            <a:fillRect/>
          </a:stretch>
        </p:blipFill>
        <p:spPr>
          <a:xfrm>
            <a:off x="29009062" y="31705846"/>
            <a:ext cx="5486400" cy="3657600"/>
          </a:xfrm>
          <a:prstGeom prst="rect">
            <a:avLst/>
          </a:prstGeom>
        </p:spPr>
      </p:pic>
      <p:sp>
        <p:nvSpPr>
          <p:cNvPr id="113" name="Rectangle 112"/>
          <p:cNvSpPr/>
          <p:nvPr/>
        </p:nvSpPr>
        <p:spPr>
          <a:xfrm>
            <a:off x="29321953" y="35346507"/>
            <a:ext cx="5353565" cy="3539430"/>
          </a:xfrm>
          <a:prstGeom prst="rect">
            <a:avLst/>
          </a:prstGeom>
        </p:spPr>
        <p:txBody>
          <a:bodyPr wrap="square">
            <a:spAutoFit/>
          </a:bodyPr>
          <a:lstStyle/>
          <a:p>
            <a:pPr algn="just"/>
            <a:r>
              <a:rPr lang="en-US" sz="3200" dirty="0">
                <a:ea typeface="Times New Roman" panose="02020603050405020304" pitchFamily="18" charset="0"/>
              </a:rPr>
              <a:t>These figures represent comparison of computational HDX and experimental HDX. MD simulations are able to precisely predict deuterium incorporation particularly with CHARMM forcefield.</a:t>
            </a:r>
            <a:endParaRPr lang="en-US" sz="3200" dirty="0"/>
          </a:p>
        </p:txBody>
      </p:sp>
      <p:sp>
        <p:nvSpPr>
          <p:cNvPr id="12" name="TextBox 11"/>
          <p:cNvSpPr txBox="1"/>
          <p:nvPr/>
        </p:nvSpPr>
        <p:spPr>
          <a:xfrm>
            <a:off x="36602282" y="8338645"/>
            <a:ext cx="806631" cy="938719"/>
          </a:xfrm>
          <a:prstGeom prst="rect">
            <a:avLst/>
          </a:prstGeom>
          <a:noFill/>
        </p:spPr>
        <p:txBody>
          <a:bodyPr wrap="none" rtlCol="0">
            <a:spAutoFit/>
          </a:bodyPr>
          <a:lstStyle/>
          <a:p>
            <a:r>
              <a:rPr lang="en-US" sz="5500" dirty="0"/>
              <a:t>A)</a:t>
            </a:r>
          </a:p>
        </p:txBody>
      </p:sp>
      <p:sp>
        <p:nvSpPr>
          <p:cNvPr id="110" name="TextBox 109"/>
          <p:cNvSpPr txBox="1"/>
          <p:nvPr/>
        </p:nvSpPr>
        <p:spPr>
          <a:xfrm>
            <a:off x="36634609" y="15529106"/>
            <a:ext cx="806631" cy="938719"/>
          </a:xfrm>
          <a:prstGeom prst="rect">
            <a:avLst/>
          </a:prstGeom>
          <a:noFill/>
        </p:spPr>
        <p:txBody>
          <a:bodyPr wrap="none" rtlCol="0">
            <a:spAutoFit/>
          </a:bodyPr>
          <a:lstStyle/>
          <a:p>
            <a:r>
              <a:rPr lang="en-US" sz="5500" dirty="0"/>
              <a:t>B)</a:t>
            </a:r>
          </a:p>
        </p:txBody>
      </p:sp>
    </p:spTree>
    <p:extLst>
      <p:ext uri="{BB962C8B-B14F-4D97-AF65-F5344CB8AC3E}">
        <p14:creationId xmlns:p14="http://schemas.microsoft.com/office/powerpoint/2010/main" val="16349647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13667</TotalTime>
  <Words>708</Words>
  <Application>Microsoft Office PowerPoint</Application>
  <PresentationFormat>Custom</PresentationFormat>
  <Paragraphs>210</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Cambria Math</vt:lpstr>
      <vt:lpstr>Times</vt:lpstr>
      <vt:lpstr>Times New Roman</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hossein</dc:creator>
  <cp:lastModifiedBy>Hossein Mohammadiarani</cp:lastModifiedBy>
  <cp:revision>510</cp:revision>
  <dcterms:created xsi:type="dcterms:W3CDTF">2006-08-16T00:00:00Z</dcterms:created>
  <dcterms:modified xsi:type="dcterms:W3CDTF">2017-05-09T20:59:14Z</dcterms:modified>
</cp:coreProperties>
</file>