
<file path=[Content_Types].xml><?xml version="1.0" encoding="utf-8"?>
<Types xmlns="http://schemas.openxmlformats.org/package/2006/content-types">
  <Default Extension="xml" ContentType="application/xml"/>
  <Default Extension="jpeg" ContentType="image/jpeg"/>
  <Default Extension="tiff" ContentType="image/tiff"/>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1683325" cy="46807438"/>
  <p:notesSz cx="6858000" cy="9144000"/>
  <p:defaultTextStyle>
    <a:defPPr>
      <a:defRPr lang="en-US"/>
    </a:defPPr>
    <a:lvl1pPr marL="0" algn="l" defTabSz="2253296" rtl="0" eaLnBrk="1" latinLnBrk="0" hangingPunct="1">
      <a:defRPr sz="8800" kern="1200">
        <a:solidFill>
          <a:schemeClr val="tx1"/>
        </a:solidFill>
        <a:latin typeface="+mn-lt"/>
        <a:ea typeface="+mn-ea"/>
        <a:cs typeface="+mn-cs"/>
      </a:defRPr>
    </a:lvl1pPr>
    <a:lvl2pPr marL="2253296" algn="l" defTabSz="2253296" rtl="0" eaLnBrk="1" latinLnBrk="0" hangingPunct="1">
      <a:defRPr sz="8800" kern="1200">
        <a:solidFill>
          <a:schemeClr val="tx1"/>
        </a:solidFill>
        <a:latin typeface="+mn-lt"/>
        <a:ea typeface="+mn-ea"/>
        <a:cs typeface="+mn-cs"/>
      </a:defRPr>
    </a:lvl2pPr>
    <a:lvl3pPr marL="4506592" algn="l" defTabSz="2253296" rtl="0" eaLnBrk="1" latinLnBrk="0" hangingPunct="1">
      <a:defRPr sz="8800" kern="1200">
        <a:solidFill>
          <a:schemeClr val="tx1"/>
        </a:solidFill>
        <a:latin typeface="+mn-lt"/>
        <a:ea typeface="+mn-ea"/>
        <a:cs typeface="+mn-cs"/>
      </a:defRPr>
    </a:lvl3pPr>
    <a:lvl4pPr marL="6759889" algn="l" defTabSz="2253296" rtl="0" eaLnBrk="1" latinLnBrk="0" hangingPunct="1">
      <a:defRPr sz="8800" kern="1200">
        <a:solidFill>
          <a:schemeClr val="tx1"/>
        </a:solidFill>
        <a:latin typeface="+mn-lt"/>
        <a:ea typeface="+mn-ea"/>
        <a:cs typeface="+mn-cs"/>
      </a:defRPr>
    </a:lvl4pPr>
    <a:lvl5pPr marL="9013185" algn="l" defTabSz="2253296" rtl="0" eaLnBrk="1" latinLnBrk="0" hangingPunct="1">
      <a:defRPr sz="8800" kern="1200">
        <a:solidFill>
          <a:schemeClr val="tx1"/>
        </a:solidFill>
        <a:latin typeface="+mn-lt"/>
        <a:ea typeface="+mn-ea"/>
        <a:cs typeface="+mn-cs"/>
      </a:defRPr>
    </a:lvl5pPr>
    <a:lvl6pPr marL="11266481" algn="l" defTabSz="2253296" rtl="0" eaLnBrk="1" latinLnBrk="0" hangingPunct="1">
      <a:defRPr sz="8800" kern="1200">
        <a:solidFill>
          <a:schemeClr val="tx1"/>
        </a:solidFill>
        <a:latin typeface="+mn-lt"/>
        <a:ea typeface="+mn-ea"/>
        <a:cs typeface="+mn-cs"/>
      </a:defRPr>
    </a:lvl6pPr>
    <a:lvl7pPr marL="13519777" algn="l" defTabSz="2253296" rtl="0" eaLnBrk="1" latinLnBrk="0" hangingPunct="1">
      <a:defRPr sz="8800" kern="1200">
        <a:solidFill>
          <a:schemeClr val="tx1"/>
        </a:solidFill>
        <a:latin typeface="+mn-lt"/>
        <a:ea typeface="+mn-ea"/>
        <a:cs typeface="+mn-cs"/>
      </a:defRPr>
    </a:lvl7pPr>
    <a:lvl8pPr marL="15773073" algn="l" defTabSz="2253296" rtl="0" eaLnBrk="1" latinLnBrk="0" hangingPunct="1">
      <a:defRPr sz="8800" kern="1200">
        <a:solidFill>
          <a:schemeClr val="tx1"/>
        </a:solidFill>
        <a:latin typeface="+mn-lt"/>
        <a:ea typeface="+mn-ea"/>
        <a:cs typeface="+mn-cs"/>
      </a:defRPr>
    </a:lvl8pPr>
    <a:lvl9pPr marL="18026370" algn="l" defTabSz="2253296" rtl="0" eaLnBrk="1" latinLnBrk="0" hangingPunct="1">
      <a:defRPr sz="8800" kern="1200">
        <a:solidFill>
          <a:schemeClr val="tx1"/>
        </a:solidFill>
        <a:latin typeface="+mn-lt"/>
        <a:ea typeface="+mn-ea"/>
        <a:cs typeface="+mn-cs"/>
      </a:defRPr>
    </a:lvl9pPr>
  </p:defaultTextStyle>
  <p:extLst>
    <p:ext uri="{EFAFB233-063F-42B5-8137-9DF3F51BA10A}">
      <p15:sldGuideLst xmlns="" xmlns:p15="http://schemas.microsoft.com/office/powerpoint/2012/main" xmlns:mv="urn:schemas-microsoft-com:mac:vml" xmlns:mc="http://schemas.openxmlformats.org/markup-compatibility/2006">
        <p15:guide id="1" orient="horz" pos="10368">
          <p15:clr>
            <a:srgbClr val="A4A3A4"/>
          </p15:clr>
        </p15:guide>
        <p15:guide id="2" pos="129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00FE0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xmlns:mv="urn:schemas-microsoft-com:mac:vml" xmlns:mc="http://schemas.openxmlformats.org/markup-compatibility/2006"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p:cViewPr>
        <p:scale>
          <a:sx n="50" d="100"/>
          <a:sy n="50" d="100"/>
        </p:scale>
        <p:origin x="920" y="-80"/>
      </p:cViewPr>
      <p:guideLst>
        <p:guide orient="horz" pos="14743"/>
        <p:guide pos="99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76250" y="14540650"/>
            <a:ext cx="26930826" cy="10033261"/>
          </a:xfrm>
        </p:spPr>
        <p:txBody>
          <a:bodyPr/>
          <a:lstStyle/>
          <a:p>
            <a:r>
              <a:rPr lang="en-US"/>
              <a:t>Click to edit Master title style</a:t>
            </a:r>
          </a:p>
        </p:txBody>
      </p:sp>
      <p:sp>
        <p:nvSpPr>
          <p:cNvPr id="3" name="Subtitle 2"/>
          <p:cNvSpPr>
            <a:spLocks noGrp="1"/>
          </p:cNvSpPr>
          <p:nvPr>
            <p:ph type="subTitle" idx="1"/>
          </p:nvPr>
        </p:nvSpPr>
        <p:spPr>
          <a:xfrm>
            <a:off x="4752501" y="26524216"/>
            <a:ext cx="22178327" cy="11961901"/>
          </a:xfrm>
        </p:spPr>
        <p:txBody>
          <a:bodyPr/>
          <a:lstStyle>
            <a:lvl1pPr marL="0" indent="0" algn="ctr">
              <a:buNone/>
              <a:defRPr>
                <a:solidFill>
                  <a:schemeClr val="tx1">
                    <a:tint val="75000"/>
                  </a:schemeClr>
                </a:solidFill>
              </a:defRPr>
            </a:lvl1pPr>
            <a:lvl2pPr marL="2253296" indent="0" algn="ctr">
              <a:buNone/>
              <a:defRPr>
                <a:solidFill>
                  <a:schemeClr val="tx1">
                    <a:tint val="75000"/>
                  </a:schemeClr>
                </a:solidFill>
              </a:defRPr>
            </a:lvl2pPr>
            <a:lvl3pPr marL="4506592" indent="0" algn="ctr">
              <a:buNone/>
              <a:defRPr>
                <a:solidFill>
                  <a:schemeClr val="tx1">
                    <a:tint val="75000"/>
                  </a:schemeClr>
                </a:solidFill>
              </a:defRPr>
            </a:lvl3pPr>
            <a:lvl4pPr marL="6759889" indent="0" algn="ctr">
              <a:buNone/>
              <a:defRPr>
                <a:solidFill>
                  <a:schemeClr val="tx1">
                    <a:tint val="75000"/>
                  </a:schemeClr>
                </a:solidFill>
              </a:defRPr>
            </a:lvl4pPr>
            <a:lvl5pPr marL="9013185" indent="0" algn="ctr">
              <a:buNone/>
              <a:defRPr>
                <a:solidFill>
                  <a:schemeClr val="tx1">
                    <a:tint val="75000"/>
                  </a:schemeClr>
                </a:solidFill>
              </a:defRPr>
            </a:lvl5pPr>
            <a:lvl6pPr marL="11266481" indent="0" algn="ctr">
              <a:buNone/>
              <a:defRPr>
                <a:solidFill>
                  <a:schemeClr val="tx1">
                    <a:tint val="75000"/>
                  </a:schemeClr>
                </a:solidFill>
              </a:defRPr>
            </a:lvl6pPr>
            <a:lvl7pPr marL="13519777" indent="0" algn="ctr">
              <a:buNone/>
              <a:defRPr>
                <a:solidFill>
                  <a:schemeClr val="tx1">
                    <a:tint val="75000"/>
                  </a:schemeClr>
                </a:solidFill>
              </a:defRPr>
            </a:lvl7pPr>
            <a:lvl8pPr marL="15773073" indent="0" algn="ctr">
              <a:buNone/>
              <a:defRPr>
                <a:solidFill>
                  <a:schemeClr val="tx1">
                    <a:tint val="75000"/>
                  </a:schemeClr>
                </a:solidFill>
              </a:defRPr>
            </a:lvl8pPr>
            <a:lvl9pPr marL="1802637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166DEB7-CEF8-A84C-9DA3-97D2817F8093}" type="datetimeFigureOut">
              <a:rPr lang="en-US" smtClean="0"/>
              <a:pPr/>
              <a:t>5/11/17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1294749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66DEB7-CEF8-A84C-9DA3-97D2817F8093}" type="datetimeFigureOut">
              <a:rPr lang="en-US" smtClean="0"/>
              <a:pPr/>
              <a:t>5/11/17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613231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02765" y="30078117"/>
            <a:ext cx="26930826" cy="9296477"/>
          </a:xfrm>
        </p:spPr>
        <p:txBody>
          <a:bodyPr anchor="t"/>
          <a:lstStyle>
            <a:lvl1pPr algn="l">
              <a:defRPr sz="19700" b="1" cap="all"/>
            </a:lvl1pPr>
          </a:lstStyle>
          <a:p>
            <a:r>
              <a:rPr lang="en-US"/>
              <a:t>Click to edit Master title style</a:t>
            </a:r>
          </a:p>
        </p:txBody>
      </p:sp>
      <p:sp>
        <p:nvSpPr>
          <p:cNvPr id="3" name="Text Placeholder 2"/>
          <p:cNvSpPr>
            <a:spLocks noGrp="1"/>
          </p:cNvSpPr>
          <p:nvPr>
            <p:ph type="body" idx="1"/>
          </p:nvPr>
        </p:nvSpPr>
        <p:spPr>
          <a:xfrm>
            <a:off x="2502765" y="19838993"/>
            <a:ext cx="26930826" cy="10239124"/>
          </a:xfrm>
        </p:spPr>
        <p:txBody>
          <a:bodyPr anchor="b"/>
          <a:lstStyle>
            <a:lvl1pPr marL="0" indent="0">
              <a:buNone/>
              <a:defRPr sz="9900">
                <a:solidFill>
                  <a:schemeClr val="tx1">
                    <a:tint val="75000"/>
                  </a:schemeClr>
                </a:solidFill>
              </a:defRPr>
            </a:lvl1pPr>
            <a:lvl2pPr marL="2253296" indent="0">
              <a:buNone/>
              <a:defRPr sz="8800">
                <a:solidFill>
                  <a:schemeClr val="tx1">
                    <a:tint val="75000"/>
                  </a:schemeClr>
                </a:solidFill>
              </a:defRPr>
            </a:lvl2pPr>
            <a:lvl3pPr marL="4506592" indent="0">
              <a:buNone/>
              <a:defRPr sz="7800">
                <a:solidFill>
                  <a:schemeClr val="tx1">
                    <a:tint val="75000"/>
                  </a:schemeClr>
                </a:solidFill>
              </a:defRPr>
            </a:lvl3pPr>
            <a:lvl4pPr marL="6759889" indent="0">
              <a:buNone/>
              <a:defRPr sz="6900">
                <a:solidFill>
                  <a:schemeClr val="tx1">
                    <a:tint val="75000"/>
                  </a:schemeClr>
                </a:solidFill>
              </a:defRPr>
            </a:lvl4pPr>
            <a:lvl5pPr marL="9013185" indent="0">
              <a:buNone/>
              <a:defRPr sz="6900">
                <a:solidFill>
                  <a:schemeClr val="tx1">
                    <a:tint val="75000"/>
                  </a:schemeClr>
                </a:solidFill>
              </a:defRPr>
            </a:lvl5pPr>
            <a:lvl6pPr marL="11266481" indent="0">
              <a:buNone/>
              <a:defRPr sz="6900">
                <a:solidFill>
                  <a:schemeClr val="tx1">
                    <a:tint val="75000"/>
                  </a:schemeClr>
                </a:solidFill>
              </a:defRPr>
            </a:lvl6pPr>
            <a:lvl7pPr marL="13519777" indent="0">
              <a:buNone/>
              <a:defRPr sz="6900">
                <a:solidFill>
                  <a:schemeClr val="tx1">
                    <a:tint val="75000"/>
                  </a:schemeClr>
                </a:solidFill>
              </a:defRPr>
            </a:lvl7pPr>
            <a:lvl8pPr marL="15773073" indent="0">
              <a:buNone/>
              <a:defRPr sz="6900">
                <a:solidFill>
                  <a:schemeClr val="tx1">
                    <a:tint val="75000"/>
                  </a:schemeClr>
                </a:solidFill>
              </a:defRPr>
            </a:lvl8pPr>
            <a:lvl9pPr marL="18026370" indent="0">
              <a:buNone/>
              <a:defRPr sz="6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66DEB7-CEF8-A84C-9DA3-97D2817F8093}" type="datetimeFigureOut">
              <a:rPr lang="en-US" smtClean="0"/>
              <a:pPr/>
              <a:t>5/11/17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3894359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28748" y="52419999"/>
            <a:ext cx="63894705" cy="148277731"/>
          </a:xfrm>
        </p:spPr>
        <p:txBody>
          <a:bodyPr/>
          <a:lstStyle>
            <a:lvl1pPr>
              <a:defRPr sz="13900"/>
            </a:lvl1pPr>
            <a:lvl2pPr>
              <a:defRPr sz="11800"/>
            </a:lvl2pPr>
            <a:lvl3pPr>
              <a:defRPr sz="9900"/>
            </a:lvl3pPr>
            <a:lvl4pPr>
              <a:defRPr sz="8800"/>
            </a:lvl4pPr>
            <a:lvl5pPr>
              <a:defRPr sz="8800"/>
            </a:lvl5pPr>
            <a:lvl6pPr>
              <a:defRPr sz="8800"/>
            </a:lvl6pPr>
            <a:lvl7pPr>
              <a:defRPr sz="8800"/>
            </a:lvl7pPr>
            <a:lvl8pPr>
              <a:defRPr sz="8800"/>
            </a:lvl8pPr>
            <a:lvl9pPr>
              <a:defRPr sz="8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551509" y="52419999"/>
            <a:ext cx="63894705" cy="148277731"/>
          </a:xfrm>
        </p:spPr>
        <p:txBody>
          <a:bodyPr/>
          <a:lstStyle>
            <a:lvl1pPr>
              <a:defRPr sz="13900"/>
            </a:lvl1pPr>
            <a:lvl2pPr>
              <a:defRPr sz="11800"/>
            </a:lvl2pPr>
            <a:lvl3pPr>
              <a:defRPr sz="9900"/>
            </a:lvl3pPr>
            <a:lvl4pPr>
              <a:defRPr sz="8800"/>
            </a:lvl4pPr>
            <a:lvl5pPr>
              <a:defRPr sz="8800"/>
            </a:lvl5pPr>
            <a:lvl6pPr>
              <a:defRPr sz="8800"/>
            </a:lvl6pPr>
            <a:lvl7pPr>
              <a:defRPr sz="8800"/>
            </a:lvl7pPr>
            <a:lvl8pPr>
              <a:defRPr sz="8800"/>
            </a:lvl8pPr>
            <a:lvl9pPr>
              <a:defRPr sz="8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166DEB7-CEF8-A84C-9DA3-97D2817F8093}" type="datetimeFigureOut">
              <a:rPr lang="en-US" smtClean="0"/>
              <a:pPr/>
              <a:t>5/11/17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83163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84167" y="1874467"/>
            <a:ext cx="28514993" cy="780124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584167" y="10477502"/>
            <a:ext cx="13998971" cy="4366524"/>
          </a:xfrm>
        </p:spPr>
        <p:txBody>
          <a:bodyPr anchor="b"/>
          <a:lstStyle>
            <a:lvl1pPr marL="0" indent="0">
              <a:buNone/>
              <a:defRPr sz="11800" b="1"/>
            </a:lvl1pPr>
            <a:lvl2pPr marL="2253296" indent="0">
              <a:buNone/>
              <a:defRPr sz="9900" b="1"/>
            </a:lvl2pPr>
            <a:lvl3pPr marL="4506592" indent="0">
              <a:buNone/>
              <a:defRPr sz="8800" b="1"/>
            </a:lvl3pPr>
            <a:lvl4pPr marL="6759889" indent="0">
              <a:buNone/>
              <a:defRPr sz="7800" b="1"/>
            </a:lvl4pPr>
            <a:lvl5pPr marL="9013185" indent="0">
              <a:buNone/>
              <a:defRPr sz="7800" b="1"/>
            </a:lvl5pPr>
            <a:lvl6pPr marL="11266481" indent="0">
              <a:buNone/>
              <a:defRPr sz="7800" b="1"/>
            </a:lvl6pPr>
            <a:lvl7pPr marL="13519777" indent="0">
              <a:buNone/>
              <a:defRPr sz="7800" b="1"/>
            </a:lvl7pPr>
            <a:lvl8pPr marL="15773073" indent="0">
              <a:buNone/>
              <a:defRPr sz="7800" b="1"/>
            </a:lvl8pPr>
            <a:lvl9pPr marL="18026370" indent="0">
              <a:buNone/>
              <a:defRPr sz="7800" b="1"/>
            </a:lvl9pPr>
          </a:lstStyle>
          <a:p>
            <a:pPr lvl="0"/>
            <a:r>
              <a:rPr lang="en-US"/>
              <a:t>Click to edit Master text styles</a:t>
            </a:r>
          </a:p>
        </p:txBody>
      </p:sp>
      <p:sp>
        <p:nvSpPr>
          <p:cNvPr id="4" name="Content Placeholder 3"/>
          <p:cNvSpPr>
            <a:spLocks noGrp="1"/>
          </p:cNvSpPr>
          <p:nvPr>
            <p:ph sz="half" idx="2"/>
          </p:nvPr>
        </p:nvSpPr>
        <p:spPr>
          <a:xfrm>
            <a:off x="1584167" y="14844027"/>
            <a:ext cx="13998971" cy="26968455"/>
          </a:xfrm>
        </p:spPr>
        <p:txBody>
          <a:bodyPr/>
          <a:lstStyle>
            <a:lvl1pPr>
              <a:defRPr sz="11800"/>
            </a:lvl1pPr>
            <a:lvl2pPr>
              <a:defRPr sz="9900"/>
            </a:lvl2pPr>
            <a:lvl3pPr>
              <a:defRPr sz="8800"/>
            </a:lvl3pPr>
            <a:lvl4pPr>
              <a:defRPr sz="7800"/>
            </a:lvl4pPr>
            <a:lvl5pPr>
              <a:defRPr sz="7800"/>
            </a:lvl5pPr>
            <a:lvl6pPr>
              <a:defRPr sz="7800"/>
            </a:lvl6pPr>
            <a:lvl7pPr>
              <a:defRPr sz="7800"/>
            </a:lvl7pPr>
            <a:lvl8pPr>
              <a:defRPr sz="7800"/>
            </a:lvl8pPr>
            <a:lvl9pPr>
              <a:defRPr sz="7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094691" y="10477502"/>
            <a:ext cx="14004470" cy="4366524"/>
          </a:xfrm>
        </p:spPr>
        <p:txBody>
          <a:bodyPr anchor="b"/>
          <a:lstStyle>
            <a:lvl1pPr marL="0" indent="0">
              <a:buNone/>
              <a:defRPr sz="11800" b="1"/>
            </a:lvl1pPr>
            <a:lvl2pPr marL="2253296" indent="0">
              <a:buNone/>
              <a:defRPr sz="9900" b="1"/>
            </a:lvl2pPr>
            <a:lvl3pPr marL="4506592" indent="0">
              <a:buNone/>
              <a:defRPr sz="8800" b="1"/>
            </a:lvl3pPr>
            <a:lvl4pPr marL="6759889" indent="0">
              <a:buNone/>
              <a:defRPr sz="7800" b="1"/>
            </a:lvl4pPr>
            <a:lvl5pPr marL="9013185" indent="0">
              <a:buNone/>
              <a:defRPr sz="7800" b="1"/>
            </a:lvl5pPr>
            <a:lvl6pPr marL="11266481" indent="0">
              <a:buNone/>
              <a:defRPr sz="7800" b="1"/>
            </a:lvl6pPr>
            <a:lvl7pPr marL="13519777" indent="0">
              <a:buNone/>
              <a:defRPr sz="7800" b="1"/>
            </a:lvl7pPr>
            <a:lvl8pPr marL="15773073" indent="0">
              <a:buNone/>
              <a:defRPr sz="7800" b="1"/>
            </a:lvl8pPr>
            <a:lvl9pPr marL="18026370" indent="0">
              <a:buNone/>
              <a:defRPr sz="7800" b="1"/>
            </a:lvl9pPr>
          </a:lstStyle>
          <a:p>
            <a:pPr lvl="0"/>
            <a:r>
              <a:rPr lang="en-US"/>
              <a:t>Click to edit Master text styles</a:t>
            </a:r>
          </a:p>
        </p:txBody>
      </p:sp>
      <p:sp>
        <p:nvSpPr>
          <p:cNvPr id="6" name="Content Placeholder 5"/>
          <p:cNvSpPr>
            <a:spLocks noGrp="1"/>
          </p:cNvSpPr>
          <p:nvPr>
            <p:ph sz="quarter" idx="4"/>
          </p:nvPr>
        </p:nvSpPr>
        <p:spPr>
          <a:xfrm>
            <a:off x="16094691" y="14844027"/>
            <a:ext cx="14004470" cy="26968455"/>
          </a:xfrm>
        </p:spPr>
        <p:txBody>
          <a:bodyPr/>
          <a:lstStyle>
            <a:lvl1pPr>
              <a:defRPr sz="11800"/>
            </a:lvl1pPr>
            <a:lvl2pPr>
              <a:defRPr sz="9900"/>
            </a:lvl2pPr>
            <a:lvl3pPr>
              <a:defRPr sz="8800"/>
            </a:lvl3pPr>
            <a:lvl4pPr>
              <a:defRPr sz="7800"/>
            </a:lvl4pPr>
            <a:lvl5pPr>
              <a:defRPr sz="7800"/>
            </a:lvl5pPr>
            <a:lvl6pPr>
              <a:defRPr sz="7800"/>
            </a:lvl6pPr>
            <a:lvl7pPr>
              <a:defRPr sz="7800"/>
            </a:lvl7pPr>
            <a:lvl8pPr>
              <a:defRPr sz="7800"/>
            </a:lvl8pPr>
            <a:lvl9pPr>
              <a:defRPr sz="7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166DEB7-CEF8-A84C-9DA3-97D2817F8093}" type="datetimeFigureOut">
              <a:rPr lang="en-US" smtClean="0"/>
              <a:pPr/>
              <a:t>5/11/17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3618743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166DEB7-CEF8-A84C-9DA3-97D2817F8093}" type="datetimeFigureOut">
              <a:rPr lang="en-US" smtClean="0"/>
              <a:pPr/>
              <a:t>5/11/17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918391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66DEB7-CEF8-A84C-9DA3-97D2817F8093}" type="datetimeFigureOut">
              <a:rPr lang="en-US" smtClean="0"/>
              <a:pPr/>
              <a:t>5/11/17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971406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84168" y="1863630"/>
            <a:ext cx="10423596" cy="7931260"/>
          </a:xfrm>
        </p:spPr>
        <p:txBody>
          <a:bodyPr anchor="b"/>
          <a:lstStyle>
            <a:lvl1pPr algn="l">
              <a:defRPr sz="9900" b="1"/>
            </a:lvl1pPr>
          </a:lstStyle>
          <a:p>
            <a:r>
              <a:rPr lang="en-US"/>
              <a:t>Click to edit Master title style</a:t>
            </a:r>
          </a:p>
        </p:txBody>
      </p:sp>
      <p:sp>
        <p:nvSpPr>
          <p:cNvPr id="3" name="Content Placeholder 2"/>
          <p:cNvSpPr>
            <a:spLocks noGrp="1"/>
          </p:cNvSpPr>
          <p:nvPr>
            <p:ph idx="1"/>
          </p:nvPr>
        </p:nvSpPr>
        <p:spPr>
          <a:xfrm>
            <a:off x="12387300" y="1863634"/>
            <a:ext cx="17711859" cy="39948851"/>
          </a:xfrm>
        </p:spPr>
        <p:txBody>
          <a:bodyPr/>
          <a:lstStyle>
            <a:lvl1pPr>
              <a:defRPr sz="15800"/>
            </a:lvl1pPr>
            <a:lvl2pPr>
              <a:defRPr sz="13900"/>
            </a:lvl2pPr>
            <a:lvl3pPr>
              <a:defRPr sz="11800"/>
            </a:lvl3pPr>
            <a:lvl4pPr>
              <a:defRPr sz="9900"/>
            </a:lvl4pPr>
            <a:lvl5pPr>
              <a:defRPr sz="9900"/>
            </a:lvl5pPr>
            <a:lvl6pPr>
              <a:defRPr sz="9900"/>
            </a:lvl6pPr>
            <a:lvl7pPr>
              <a:defRPr sz="9900"/>
            </a:lvl7pPr>
            <a:lvl8pPr>
              <a:defRPr sz="9900"/>
            </a:lvl8pPr>
            <a:lvl9pPr>
              <a:defRPr sz="9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584168" y="9794896"/>
            <a:ext cx="10423596" cy="32017591"/>
          </a:xfrm>
        </p:spPr>
        <p:txBody>
          <a:bodyPr/>
          <a:lstStyle>
            <a:lvl1pPr marL="0" indent="0">
              <a:buNone/>
              <a:defRPr sz="6900"/>
            </a:lvl1pPr>
            <a:lvl2pPr marL="2253296" indent="0">
              <a:buNone/>
              <a:defRPr sz="5900"/>
            </a:lvl2pPr>
            <a:lvl3pPr marL="4506592" indent="0">
              <a:buNone/>
              <a:defRPr sz="4900"/>
            </a:lvl3pPr>
            <a:lvl4pPr marL="6759889" indent="0">
              <a:buNone/>
              <a:defRPr sz="4500"/>
            </a:lvl4pPr>
            <a:lvl5pPr marL="9013185" indent="0">
              <a:buNone/>
              <a:defRPr sz="4500"/>
            </a:lvl5pPr>
            <a:lvl6pPr marL="11266481" indent="0">
              <a:buNone/>
              <a:defRPr sz="4500"/>
            </a:lvl6pPr>
            <a:lvl7pPr marL="13519777" indent="0">
              <a:buNone/>
              <a:defRPr sz="4500"/>
            </a:lvl7pPr>
            <a:lvl8pPr marL="15773073" indent="0">
              <a:buNone/>
              <a:defRPr sz="4500"/>
            </a:lvl8pPr>
            <a:lvl9pPr marL="18026370" indent="0">
              <a:buNone/>
              <a:defRPr sz="4500"/>
            </a:lvl9pPr>
          </a:lstStyle>
          <a:p>
            <a:pPr lvl="0"/>
            <a:r>
              <a:rPr lang="en-US"/>
              <a:t>Click to edit Master text styles</a:t>
            </a:r>
          </a:p>
        </p:txBody>
      </p:sp>
      <p:sp>
        <p:nvSpPr>
          <p:cNvPr id="5" name="Date Placeholder 4"/>
          <p:cNvSpPr>
            <a:spLocks noGrp="1"/>
          </p:cNvSpPr>
          <p:nvPr>
            <p:ph type="dt" sz="half" idx="10"/>
          </p:nvPr>
        </p:nvSpPr>
        <p:spPr/>
        <p:txBody>
          <a:bodyPr/>
          <a:lstStyle/>
          <a:p>
            <a:fld id="{F166DEB7-CEF8-A84C-9DA3-97D2817F8093}" type="datetimeFigureOut">
              <a:rPr lang="en-US" smtClean="0"/>
              <a:pPr/>
              <a:t>5/11/17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416101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10154" y="32765207"/>
            <a:ext cx="19009995" cy="3868118"/>
          </a:xfrm>
        </p:spPr>
        <p:txBody>
          <a:bodyPr anchor="b"/>
          <a:lstStyle>
            <a:lvl1pPr algn="l">
              <a:defRPr sz="9900" b="1"/>
            </a:lvl1pPr>
          </a:lstStyle>
          <a:p>
            <a:r>
              <a:rPr lang="en-US"/>
              <a:t>Click to edit Master title style</a:t>
            </a:r>
          </a:p>
        </p:txBody>
      </p:sp>
      <p:sp>
        <p:nvSpPr>
          <p:cNvPr id="3" name="Picture Placeholder 2"/>
          <p:cNvSpPr>
            <a:spLocks noGrp="1"/>
          </p:cNvSpPr>
          <p:nvPr>
            <p:ph type="pic" idx="1"/>
          </p:nvPr>
        </p:nvSpPr>
        <p:spPr>
          <a:xfrm>
            <a:off x="6210154" y="4182333"/>
            <a:ext cx="19009995" cy="28084463"/>
          </a:xfrm>
        </p:spPr>
        <p:txBody>
          <a:bodyPr/>
          <a:lstStyle>
            <a:lvl1pPr marL="0" indent="0">
              <a:buNone/>
              <a:defRPr sz="15800"/>
            </a:lvl1pPr>
            <a:lvl2pPr marL="2253296" indent="0">
              <a:buNone/>
              <a:defRPr sz="13900"/>
            </a:lvl2pPr>
            <a:lvl3pPr marL="4506592" indent="0">
              <a:buNone/>
              <a:defRPr sz="11800"/>
            </a:lvl3pPr>
            <a:lvl4pPr marL="6759889" indent="0">
              <a:buNone/>
              <a:defRPr sz="9900"/>
            </a:lvl4pPr>
            <a:lvl5pPr marL="9013185" indent="0">
              <a:buNone/>
              <a:defRPr sz="9900"/>
            </a:lvl5pPr>
            <a:lvl6pPr marL="11266481" indent="0">
              <a:buNone/>
              <a:defRPr sz="9900"/>
            </a:lvl6pPr>
            <a:lvl7pPr marL="13519777" indent="0">
              <a:buNone/>
              <a:defRPr sz="9900"/>
            </a:lvl7pPr>
            <a:lvl8pPr marL="15773073" indent="0">
              <a:buNone/>
              <a:defRPr sz="9900"/>
            </a:lvl8pPr>
            <a:lvl9pPr marL="18026370" indent="0">
              <a:buNone/>
              <a:defRPr sz="9900"/>
            </a:lvl9pPr>
          </a:lstStyle>
          <a:p>
            <a:endParaRPr lang="en-US"/>
          </a:p>
        </p:txBody>
      </p:sp>
      <p:sp>
        <p:nvSpPr>
          <p:cNvPr id="4" name="Text Placeholder 3"/>
          <p:cNvSpPr>
            <a:spLocks noGrp="1"/>
          </p:cNvSpPr>
          <p:nvPr>
            <p:ph type="body" sz="half" idx="2"/>
          </p:nvPr>
        </p:nvSpPr>
        <p:spPr>
          <a:xfrm>
            <a:off x="6210154" y="36633326"/>
            <a:ext cx="19009995" cy="5493369"/>
          </a:xfrm>
        </p:spPr>
        <p:txBody>
          <a:bodyPr/>
          <a:lstStyle>
            <a:lvl1pPr marL="0" indent="0">
              <a:buNone/>
              <a:defRPr sz="6900"/>
            </a:lvl1pPr>
            <a:lvl2pPr marL="2253296" indent="0">
              <a:buNone/>
              <a:defRPr sz="5900"/>
            </a:lvl2pPr>
            <a:lvl3pPr marL="4506592" indent="0">
              <a:buNone/>
              <a:defRPr sz="4900"/>
            </a:lvl3pPr>
            <a:lvl4pPr marL="6759889" indent="0">
              <a:buNone/>
              <a:defRPr sz="4500"/>
            </a:lvl4pPr>
            <a:lvl5pPr marL="9013185" indent="0">
              <a:buNone/>
              <a:defRPr sz="4500"/>
            </a:lvl5pPr>
            <a:lvl6pPr marL="11266481" indent="0">
              <a:buNone/>
              <a:defRPr sz="4500"/>
            </a:lvl6pPr>
            <a:lvl7pPr marL="13519777" indent="0">
              <a:buNone/>
              <a:defRPr sz="4500"/>
            </a:lvl7pPr>
            <a:lvl8pPr marL="15773073" indent="0">
              <a:buNone/>
              <a:defRPr sz="4500"/>
            </a:lvl8pPr>
            <a:lvl9pPr marL="18026370" indent="0">
              <a:buNone/>
              <a:defRPr sz="4500"/>
            </a:lvl9pPr>
          </a:lstStyle>
          <a:p>
            <a:pPr lvl="0"/>
            <a:r>
              <a:rPr lang="en-US"/>
              <a:t>Click to edit Master text styles</a:t>
            </a:r>
          </a:p>
        </p:txBody>
      </p:sp>
      <p:sp>
        <p:nvSpPr>
          <p:cNvPr id="5" name="Date Placeholder 4"/>
          <p:cNvSpPr>
            <a:spLocks noGrp="1"/>
          </p:cNvSpPr>
          <p:nvPr>
            <p:ph type="dt" sz="half" idx="10"/>
          </p:nvPr>
        </p:nvSpPr>
        <p:spPr/>
        <p:txBody>
          <a:bodyPr/>
          <a:lstStyle/>
          <a:p>
            <a:fld id="{F166DEB7-CEF8-A84C-9DA3-97D2817F8093}" type="datetimeFigureOut">
              <a:rPr lang="en-US" smtClean="0"/>
              <a:pPr/>
              <a:t>5/11/17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481928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66DEB7-CEF8-A84C-9DA3-97D2817F8093}" type="datetimeFigureOut">
              <a:rPr lang="en-US" smtClean="0"/>
              <a:pPr/>
              <a:t>5/11/17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1772886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3366849" y="8993097"/>
            <a:ext cx="32079366" cy="19170463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128750" y="8993097"/>
            <a:ext cx="95710043" cy="19170463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66DEB7-CEF8-A84C-9DA3-97D2817F8093}" type="datetimeFigureOut">
              <a:rPr lang="en-US" smtClean="0"/>
              <a:pPr/>
              <a:t>5/11/17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11219780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84167" y="1874467"/>
            <a:ext cx="28514993" cy="7801240"/>
          </a:xfrm>
          <a:prstGeom prst="rect">
            <a:avLst/>
          </a:prstGeom>
        </p:spPr>
        <p:txBody>
          <a:bodyPr vert="horz" lIns="450660" tIns="225330" rIns="450660" bIns="225330" rtlCol="0" anchor="ctr">
            <a:normAutofit/>
          </a:bodyPr>
          <a:lstStyle/>
          <a:p>
            <a:r>
              <a:rPr lang="en-US"/>
              <a:t>Click to edit Master title style</a:t>
            </a:r>
          </a:p>
        </p:txBody>
      </p:sp>
      <p:sp>
        <p:nvSpPr>
          <p:cNvPr id="3" name="Text Placeholder 2"/>
          <p:cNvSpPr>
            <a:spLocks noGrp="1"/>
          </p:cNvSpPr>
          <p:nvPr>
            <p:ph type="body" idx="1"/>
          </p:nvPr>
        </p:nvSpPr>
        <p:spPr>
          <a:xfrm>
            <a:off x="1584167" y="10921742"/>
            <a:ext cx="28514993" cy="30890745"/>
          </a:xfrm>
          <a:prstGeom prst="rect">
            <a:avLst/>
          </a:prstGeom>
        </p:spPr>
        <p:txBody>
          <a:bodyPr vert="horz" lIns="450660" tIns="225330" rIns="450660" bIns="22533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84167" y="43383567"/>
            <a:ext cx="7392776" cy="2492063"/>
          </a:xfrm>
          <a:prstGeom prst="rect">
            <a:avLst/>
          </a:prstGeom>
        </p:spPr>
        <p:txBody>
          <a:bodyPr vert="horz" lIns="450660" tIns="225330" rIns="450660" bIns="225330" rtlCol="0" anchor="ctr"/>
          <a:lstStyle>
            <a:lvl1pPr algn="l">
              <a:defRPr sz="5900">
                <a:solidFill>
                  <a:schemeClr val="tx1">
                    <a:tint val="75000"/>
                  </a:schemeClr>
                </a:solidFill>
              </a:defRPr>
            </a:lvl1pPr>
          </a:lstStyle>
          <a:p>
            <a:fld id="{F166DEB7-CEF8-A84C-9DA3-97D2817F8093}" type="datetimeFigureOut">
              <a:rPr lang="en-US" smtClean="0"/>
              <a:pPr/>
              <a:t>5/11/17</a:t>
            </a:fld>
            <a:endParaRPr lang="en-US"/>
          </a:p>
        </p:txBody>
      </p:sp>
      <p:sp>
        <p:nvSpPr>
          <p:cNvPr id="5" name="Footer Placeholder 4"/>
          <p:cNvSpPr>
            <a:spLocks noGrp="1"/>
          </p:cNvSpPr>
          <p:nvPr>
            <p:ph type="ftr" sz="quarter" idx="3"/>
          </p:nvPr>
        </p:nvSpPr>
        <p:spPr>
          <a:xfrm>
            <a:off x="10825137" y="43383567"/>
            <a:ext cx="10033053" cy="2492063"/>
          </a:xfrm>
          <a:prstGeom prst="rect">
            <a:avLst/>
          </a:prstGeom>
        </p:spPr>
        <p:txBody>
          <a:bodyPr vert="horz" lIns="450660" tIns="225330" rIns="450660" bIns="225330"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706383" y="43383567"/>
            <a:ext cx="7392776" cy="2492063"/>
          </a:xfrm>
          <a:prstGeom prst="rect">
            <a:avLst/>
          </a:prstGeom>
        </p:spPr>
        <p:txBody>
          <a:bodyPr vert="horz" lIns="450660" tIns="225330" rIns="450660" bIns="225330" rtlCol="0" anchor="ctr"/>
          <a:lstStyle>
            <a:lvl1pPr algn="r">
              <a:defRPr sz="5900">
                <a:solidFill>
                  <a:schemeClr val="tx1">
                    <a:tint val="75000"/>
                  </a:schemeClr>
                </a:solidFill>
              </a:defRPr>
            </a:lvl1pPr>
          </a:lstStyle>
          <a:p>
            <a:fld id="{3F590960-D69C-B940-8C33-8B708A9F0CFE}" type="slidenum">
              <a:rPr lang="en-US" smtClean="0"/>
              <a:pPr/>
              <a:t>‹#›</a:t>
            </a:fld>
            <a:endParaRPr lang="en-US"/>
          </a:p>
        </p:txBody>
      </p:sp>
    </p:spTree>
    <p:extLst>
      <p:ext uri="{BB962C8B-B14F-4D97-AF65-F5344CB8AC3E}">
        <p14:creationId xmlns:p14="http://schemas.microsoft.com/office/powerpoint/2010/main" val="23516668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253296" rtl="0" eaLnBrk="1" latinLnBrk="0" hangingPunct="1">
        <a:spcBef>
          <a:spcPct val="0"/>
        </a:spcBef>
        <a:buNone/>
        <a:defRPr sz="21700" kern="1200">
          <a:solidFill>
            <a:schemeClr val="tx1"/>
          </a:solidFill>
          <a:latin typeface="+mj-lt"/>
          <a:ea typeface="+mj-ea"/>
          <a:cs typeface="+mj-cs"/>
        </a:defRPr>
      </a:lvl1pPr>
    </p:titleStyle>
    <p:bodyStyle>
      <a:lvl1pPr marL="1689973" indent="-1689973" algn="l" defTabSz="2253296" rtl="0" eaLnBrk="1" latinLnBrk="0" hangingPunct="1">
        <a:spcBef>
          <a:spcPct val="20000"/>
        </a:spcBef>
        <a:buFont typeface="Arial"/>
        <a:buChar char="•"/>
        <a:defRPr sz="15800" kern="1200">
          <a:solidFill>
            <a:schemeClr val="tx1"/>
          </a:solidFill>
          <a:latin typeface="+mn-lt"/>
          <a:ea typeface="+mn-ea"/>
          <a:cs typeface="+mn-cs"/>
        </a:defRPr>
      </a:lvl1pPr>
      <a:lvl2pPr marL="3661606" indent="-1408310" algn="l" defTabSz="2253296" rtl="0" eaLnBrk="1" latinLnBrk="0" hangingPunct="1">
        <a:spcBef>
          <a:spcPct val="20000"/>
        </a:spcBef>
        <a:buFont typeface="Arial"/>
        <a:buChar char="–"/>
        <a:defRPr sz="13900" kern="1200">
          <a:solidFill>
            <a:schemeClr val="tx1"/>
          </a:solidFill>
          <a:latin typeface="+mn-lt"/>
          <a:ea typeface="+mn-ea"/>
          <a:cs typeface="+mn-cs"/>
        </a:defRPr>
      </a:lvl2pPr>
      <a:lvl3pPr marL="5633241" indent="-1126648" algn="l" defTabSz="2253296" rtl="0" eaLnBrk="1" latinLnBrk="0" hangingPunct="1">
        <a:spcBef>
          <a:spcPct val="20000"/>
        </a:spcBef>
        <a:buFont typeface="Arial"/>
        <a:buChar char="•"/>
        <a:defRPr sz="11800" kern="1200">
          <a:solidFill>
            <a:schemeClr val="tx1"/>
          </a:solidFill>
          <a:latin typeface="+mn-lt"/>
          <a:ea typeface="+mn-ea"/>
          <a:cs typeface="+mn-cs"/>
        </a:defRPr>
      </a:lvl3pPr>
      <a:lvl4pPr marL="7886537" indent="-1126648" algn="l" defTabSz="2253296" rtl="0" eaLnBrk="1" latinLnBrk="0" hangingPunct="1">
        <a:spcBef>
          <a:spcPct val="20000"/>
        </a:spcBef>
        <a:buFont typeface="Arial"/>
        <a:buChar char="–"/>
        <a:defRPr sz="9900" kern="1200">
          <a:solidFill>
            <a:schemeClr val="tx1"/>
          </a:solidFill>
          <a:latin typeface="+mn-lt"/>
          <a:ea typeface="+mn-ea"/>
          <a:cs typeface="+mn-cs"/>
        </a:defRPr>
      </a:lvl4pPr>
      <a:lvl5pPr marL="10139833" indent="-1126648" algn="l" defTabSz="2253296" rtl="0" eaLnBrk="1" latinLnBrk="0" hangingPunct="1">
        <a:spcBef>
          <a:spcPct val="20000"/>
        </a:spcBef>
        <a:buFont typeface="Arial"/>
        <a:buChar char="»"/>
        <a:defRPr sz="9900" kern="1200">
          <a:solidFill>
            <a:schemeClr val="tx1"/>
          </a:solidFill>
          <a:latin typeface="+mn-lt"/>
          <a:ea typeface="+mn-ea"/>
          <a:cs typeface="+mn-cs"/>
        </a:defRPr>
      </a:lvl5pPr>
      <a:lvl6pPr marL="12393129" indent="-1126648" algn="l" defTabSz="2253296" rtl="0" eaLnBrk="1" latinLnBrk="0" hangingPunct="1">
        <a:spcBef>
          <a:spcPct val="20000"/>
        </a:spcBef>
        <a:buFont typeface="Arial"/>
        <a:buChar char="•"/>
        <a:defRPr sz="9900" kern="1200">
          <a:solidFill>
            <a:schemeClr val="tx1"/>
          </a:solidFill>
          <a:latin typeface="+mn-lt"/>
          <a:ea typeface="+mn-ea"/>
          <a:cs typeface="+mn-cs"/>
        </a:defRPr>
      </a:lvl6pPr>
      <a:lvl7pPr marL="14646425" indent="-1126648" algn="l" defTabSz="2253296" rtl="0" eaLnBrk="1" latinLnBrk="0" hangingPunct="1">
        <a:spcBef>
          <a:spcPct val="20000"/>
        </a:spcBef>
        <a:buFont typeface="Arial"/>
        <a:buChar char="•"/>
        <a:defRPr sz="9900" kern="1200">
          <a:solidFill>
            <a:schemeClr val="tx1"/>
          </a:solidFill>
          <a:latin typeface="+mn-lt"/>
          <a:ea typeface="+mn-ea"/>
          <a:cs typeface="+mn-cs"/>
        </a:defRPr>
      </a:lvl7pPr>
      <a:lvl8pPr marL="16899722" indent="-1126648" algn="l" defTabSz="2253296" rtl="0" eaLnBrk="1" latinLnBrk="0" hangingPunct="1">
        <a:spcBef>
          <a:spcPct val="20000"/>
        </a:spcBef>
        <a:buFont typeface="Arial"/>
        <a:buChar char="•"/>
        <a:defRPr sz="9900" kern="1200">
          <a:solidFill>
            <a:schemeClr val="tx1"/>
          </a:solidFill>
          <a:latin typeface="+mn-lt"/>
          <a:ea typeface="+mn-ea"/>
          <a:cs typeface="+mn-cs"/>
        </a:defRPr>
      </a:lvl8pPr>
      <a:lvl9pPr marL="19153018" indent="-1126648" algn="l" defTabSz="2253296" rtl="0" eaLnBrk="1" latinLnBrk="0" hangingPunct="1">
        <a:spcBef>
          <a:spcPct val="20000"/>
        </a:spcBef>
        <a:buFont typeface="Arial"/>
        <a:buChar char="•"/>
        <a:defRPr sz="9900" kern="1200">
          <a:solidFill>
            <a:schemeClr val="tx1"/>
          </a:solidFill>
          <a:latin typeface="+mn-lt"/>
          <a:ea typeface="+mn-ea"/>
          <a:cs typeface="+mn-cs"/>
        </a:defRPr>
      </a:lvl9pPr>
    </p:bodyStyle>
    <p:otherStyle>
      <a:defPPr>
        <a:defRPr lang="en-US"/>
      </a:defPPr>
      <a:lvl1pPr marL="0" algn="l" defTabSz="2253296" rtl="0" eaLnBrk="1" latinLnBrk="0" hangingPunct="1">
        <a:defRPr sz="8800" kern="1200">
          <a:solidFill>
            <a:schemeClr val="tx1"/>
          </a:solidFill>
          <a:latin typeface="+mn-lt"/>
          <a:ea typeface="+mn-ea"/>
          <a:cs typeface="+mn-cs"/>
        </a:defRPr>
      </a:lvl1pPr>
      <a:lvl2pPr marL="2253296" algn="l" defTabSz="2253296" rtl="0" eaLnBrk="1" latinLnBrk="0" hangingPunct="1">
        <a:defRPr sz="8800" kern="1200">
          <a:solidFill>
            <a:schemeClr val="tx1"/>
          </a:solidFill>
          <a:latin typeface="+mn-lt"/>
          <a:ea typeface="+mn-ea"/>
          <a:cs typeface="+mn-cs"/>
        </a:defRPr>
      </a:lvl2pPr>
      <a:lvl3pPr marL="4506592" algn="l" defTabSz="2253296" rtl="0" eaLnBrk="1" latinLnBrk="0" hangingPunct="1">
        <a:defRPr sz="8800" kern="1200">
          <a:solidFill>
            <a:schemeClr val="tx1"/>
          </a:solidFill>
          <a:latin typeface="+mn-lt"/>
          <a:ea typeface="+mn-ea"/>
          <a:cs typeface="+mn-cs"/>
        </a:defRPr>
      </a:lvl3pPr>
      <a:lvl4pPr marL="6759889" algn="l" defTabSz="2253296" rtl="0" eaLnBrk="1" latinLnBrk="0" hangingPunct="1">
        <a:defRPr sz="8800" kern="1200">
          <a:solidFill>
            <a:schemeClr val="tx1"/>
          </a:solidFill>
          <a:latin typeface="+mn-lt"/>
          <a:ea typeface="+mn-ea"/>
          <a:cs typeface="+mn-cs"/>
        </a:defRPr>
      </a:lvl4pPr>
      <a:lvl5pPr marL="9013185" algn="l" defTabSz="2253296" rtl="0" eaLnBrk="1" latinLnBrk="0" hangingPunct="1">
        <a:defRPr sz="8800" kern="1200">
          <a:solidFill>
            <a:schemeClr val="tx1"/>
          </a:solidFill>
          <a:latin typeface="+mn-lt"/>
          <a:ea typeface="+mn-ea"/>
          <a:cs typeface="+mn-cs"/>
        </a:defRPr>
      </a:lvl5pPr>
      <a:lvl6pPr marL="11266481" algn="l" defTabSz="2253296" rtl="0" eaLnBrk="1" latinLnBrk="0" hangingPunct="1">
        <a:defRPr sz="8800" kern="1200">
          <a:solidFill>
            <a:schemeClr val="tx1"/>
          </a:solidFill>
          <a:latin typeface="+mn-lt"/>
          <a:ea typeface="+mn-ea"/>
          <a:cs typeface="+mn-cs"/>
        </a:defRPr>
      </a:lvl6pPr>
      <a:lvl7pPr marL="13519777" algn="l" defTabSz="2253296" rtl="0" eaLnBrk="1" latinLnBrk="0" hangingPunct="1">
        <a:defRPr sz="8800" kern="1200">
          <a:solidFill>
            <a:schemeClr val="tx1"/>
          </a:solidFill>
          <a:latin typeface="+mn-lt"/>
          <a:ea typeface="+mn-ea"/>
          <a:cs typeface="+mn-cs"/>
        </a:defRPr>
      </a:lvl7pPr>
      <a:lvl8pPr marL="15773073" algn="l" defTabSz="2253296" rtl="0" eaLnBrk="1" latinLnBrk="0" hangingPunct="1">
        <a:defRPr sz="8800" kern="1200">
          <a:solidFill>
            <a:schemeClr val="tx1"/>
          </a:solidFill>
          <a:latin typeface="+mn-lt"/>
          <a:ea typeface="+mn-ea"/>
          <a:cs typeface="+mn-cs"/>
        </a:defRPr>
      </a:lvl8pPr>
      <a:lvl9pPr marL="18026370" algn="l" defTabSz="2253296"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png"/><Relationship Id="rId20" Type="http://schemas.openxmlformats.org/officeDocument/2006/relationships/image" Target="../media/image18.jpeg"/><Relationship Id="rId21" Type="http://schemas.openxmlformats.org/officeDocument/2006/relationships/image" Target="../media/image19.jpeg"/><Relationship Id="rId22" Type="http://schemas.openxmlformats.org/officeDocument/2006/relationships/image" Target="../media/image20.jpeg"/><Relationship Id="rId23" Type="http://schemas.openxmlformats.org/officeDocument/2006/relationships/image" Target="../media/image21.jpeg"/><Relationship Id="rId24" Type="http://schemas.openxmlformats.org/officeDocument/2006/relationships/image" Target="../media/image22.jpeg"/><Relationship Id="rId25" Type="http://schemas.openxmlformats.org/officeDocument/2006/relationships/image" Target="../media/image23.jpeg"/><Relationship Id="rId26" Type="http://schemas.openxmlformats.org/officeDocument/2006/relationships/image" Target="../media/image24.jpeg"/><Relationship Id="rId27" Type="http://schemas.openxmlformats.org/officeDocument/2006/relationships/image" Target="../media/image25.jpeg"/><Relationship Id="rId10" Type="http://schemas.openxmlformats.org/officeDocument/2006/relationships/image" Target="../media/image8.png"/><Relationship Id="rId11" Type="http://schemas.openxmlformats.org/officeDocument/2006/relationships/image" Target="../media/image9.png"/><Relationship Id="rId12" Type="http://schemas.openxmlformats.org/officeDocument/2006/relationships/image" Target="../media/image10.jpeg"/><Relationship Id="rId13" Type="http://schemas.openxmlformats.org/officeDocument/2006/relationships/image" Target="../media/image11.tiff"/><Relationship Id="rId14" Type="http://schemas.openxmlformats.org/officeDocument/2006/relationships/image" Target="../media/image12.jpeg"/><Relationship Id="rId15" Type="http://schemas.openxmlformats.org/officeDocument/2006/relationships/image" Target="../media/image13.jpeg"/><Relationship Id="rId16" Type="http://schemas.openxmlformats.org/officeDocument/2006/relationships/image" Target="../media/image14.jpeg"/><Relationship Id="rId17" Type="http://schemas.openxmlformats.org/officeDocument/2006/relationships/image" Target="../media/image15.jpeg"/><Relationship Id="rId18" Type="http://schemas.openxmlformats.org/officeDocument/2006/relationships/image" Target="../media/image16.jpeg"/><Relationship Id="rId19" Type="http://schemas.openxmlformats.org/officeDocument/2006/relationships/image" Target="../media/image17.jpeg"/><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gif"/><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png"/><Relationship Id="rId8" Type="http://schemas.openxmlformats.org/officeDocument/2006/relationships/hyperlink" Target="https://www.star.nesdis.noaa.gov/sod/mecb/color/CalVal.ph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8218" y="275073"/>
            <a:ext cx="31086143" cy="1021647"/>
          </a:xfrm>
          <a:prstGeom prst="rect">
            <a:avLst/>
          </a:prstGeom>
          <a:noFill/>
        </p:spPr>
        <p:txBody>
          <a:bodyPr wrap="square" lIns="97366" tIns="48683" rIns="97366" bIns="48683" rtlCol="0">
            <a:spAutoFit/>
          </a:bodyPr>
          <a:lstStyle/>
          <a:p>
            <a:pPr algn="ctr"/>
            <a:r>
              <a:rPr lang="en-US" sz="6000" b="1" dirty="0"/>
              <a:t>Preliminary results from </a:t>
            </a:r>
            <a:r>
              <a:rPr lang="en-US" sz="6000" b="1" dirty="0" err="1"/>
              <a:t>SeaPRISM</a:t>
            </a:r>
            <a:r>
              <a:rPr lang="en-US" sz="6000" b="1" dirty="0"/>
              <a:t> measurements in western Lake Erie</a:t>
            </a:r>
          </a:p>
        </p:txBody>
      </p:sp>
      <p:sp>
        <p:nvSpPr>
          <p:cNvPr id="6" name="TextBox 5"/>
          <p:cNvSpPr txBox="1"/>
          <p:nvPr/>
        </p:nvSpPr>
        <p:spPr>
          <a:xfrm>
            <a:off x="250869" y="21952597"/>
            <a:ext cx="10981643" cy="6515459"/>
          </a:xfrm>
          <a:prstGeom prst="rect">
            <a:avLst/>
          </a:prstGeom>
          <a:noFill/>
        </p:spPr>
        <p:txBody>
          <a:bodyPr wrap="square" lIns="97366" tIns="48683" rIns="97366" bIns="48683" rtlCol="0">
            <a:spAutoFit/>
          </a:bodyPr>
          <a:lstStyle/>
          <a:p>
            <a:r>
              <a:rPr lang="en-US" sz="3600" b="1" u="sng" dirty="0"/>
              <a:t>Methods &amp; Data</a:t>
            </a:r>
          </a:p>
          <a:p>
            <a:endParaRPr lang="en-US" sz="4300" b="1" u="sng" dirty="0"/>
          </a:p>
          <a:p>
            <a:pPr marL="486831" indent="-486831">
              <a:buFont typeface="Arial"/>
              <a:buChar char="•"/>
            </a:pPr>
            <a:r>
              <a:rPr lang="en-US" sz="2800" dirty="0"/>
              <a:t>The 9-channel </a:t>
            </a:r>
            <a:r>
              <a:rPr lang="en-US" sz="2800" dirty="0" err="1"/>
              <a:t>SeaPRISM</a:t>
            </a:r>
            <a:r>
              <a:rPr lang="en-US" sz="2800" dirty="0"/>
              <a:t> was deployed on July 19, 2016.</a:t>
            </a:r>
          </a:p>
          <a:p>
            <a:pPr marL="486831" indent="-486831">
              <a:buFont typeface="Arial"/>
              <a:buChar char="•"/>
            </a:pPr>
            <a:r>
              <a:rPr lang="en-US" sz="2800" dirty="0"/>
              <a:t>Standard channel configuration: 411, 442, 491, 530, 550, 667, 869, 1020 nm.</a:t>
            </a:r>
          </a:p>
          <a:p>
            <a:pPr marL="486831" indent="-486831">
              <a:buFont typeface="Arial"/>
              <a:buChar char="•"/>
            </a:pPr>
            <a:r>
              <a:rPr lang="en-US" sz="2800" dirty="0"/>
              <a:t>A NOAA buoy with </a:t>
            </a:r>
            <a:r>
              <a:rPr lang="en-US" sz="2800" dirty="0" err="1"/>
              <a:t>Chl</a:t>
            </a:r>
            <a:r>
              <a:rPr lang="en-US" sz="2800" dirty="0"/>
              <a:t>, PC and CDOM fluorescence sensors recorded measurements at 15 intervals was adjacent to the tower location.</a:t>
            </a:r>
          </a:p>
          <a:p>
            <a:pPr marL="486831" indent="-486831">
              <a:buFont typeface="Arial"/>
              <a:buChar char="•"/>
            </a:pPr>
            <a:r>
              <a:rPr lang="en-US" sz="2800" dirty="0"/>
              <a:t>Discrete water samples were measured weekly over the summer at the tower location.</a:t>
            </a:r>
          </a:p>
          <a:p>
            <a:pPr marL="486831" indent="-486831">
              <a:buFont typeface="Arial"/>
              <a:buChar char="•"/>
            </a:pPr>
            <a:r>
              <a:rPr lang="en-US" sz="2800" dirty="0" err="1"/>
              <a:t>Hyperspectral</a:t>
            </a:r>
            <a:r>
              <a:rPr lang="en-US" sz="2800" dirty="0"/>
              <a:t> above-water radiance was measured weekly at the site with a </a:t>
            </a:r>
            <a:r>
              <a:rPr lang="en-US" sz="2800" dirty="0" err="1"/>
              <a:t>Satlantic</a:t>
            </a:r>
            <a:r>
              <a:rPr lang="en-US" sz="2800" dirty="0"/>
              <a:t> </a:t>
            </a:r>
            <a:r>
              <a:rPr lang="en-US" sz="2800" dirty="0" err="1"/>
              <a:t>Hypergun</a:t>
            </a:r>
            <a:r>
              <a:rPr lang="en-US" sz="2800" dirty="0"/>
              <a:t>.</a:t>
            </a:r>
          </a:p>
          <a:p>
            <a:pPr marL="486831" indent="-486831">
              <a:buFont typeface="Arial"/>
              <a:buChar char="•"/>
            </a:pPr>
            <a:r>
              <a:rPr lang="en-US" sz="2800" dirty="0"/>
              <a:t>VIIRS data were processed by NOAA NESDIS.</a:t>
            </a:r>
          </a:p>
          <a:p>
            <a:pPr marL="486831" indent="-486831">
              <a:buFont typeface="Arial"/>
              <a:buChar char="•"/>
            </a:pPr>
            <a:r>
              <a:rPr lang="en-US" sz="2800" dirty="0"/>
              <a:t>Landsat-8 and Sentinel-2 data were processed with </a:t>
            </a:r>
            <a:r>
              <a:rPr lang="en-US" sz="2800" dirty="0" err="1"/>
              <a:t>Acolite</a:t>
            </a:r>
            <a:r>
              <a:rPr lang="en-US" sz="2800" dirty="0"/>
              <a:t>.</a:t>
            </a:r>
          </a:p>
          <a:p>
            <a:pPr marL="486831" indent="-486831">
              <a:buFont typeface="Arial"/>
              <a:buChar char="•"/>
            </a:pPr>
            <a:endParaRPr lang="en-US" sz="3000" dirty="0"/>
          </a:p>
        </p:txBody>
      </p:sp>
      <p:pic>
        <p:nvPicPr>
          <p:cNvPr id="10" name="Picture 9" descr="secondary_wildcat_(vector_282).jpg"/>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999045" y="1609882"/>
            <a:ext cx="2286609" cy="2123151"/>
          </a:xfrm>
          <a:prstGeom prst="rect">
            <a:avLst/>
          </a:prstGeom>
        </p:spPr>
      </p:pic>
      <p:sp>
        <p:nvSpPr>
          <p:cNvPr id="47" name="Rectangle 46"/>
          <p:cNvSpPr/>
          <p:nvPr/>
        </p:nvSpPr>
        <p:spPr>
          <a:xfrm>
            <a:off x="207423" y="5472425"/>
            <a:ext cx="31315835" cy="309649"/>
          </a:xfrm>
          <a:prstGeom prst="rect">
            <a:avLst/>
          </a:prstGeom>
          <a:solidFill>
            <a:srgbClr val="76C462"/>
          </a:solidFill>
          <a:effectLst/>
        </p:spPr>
        <p:style>
          <a:lnRef idx="1">
            <a:schemeClr val="accent1"/>
          </a:lnRef>
          <a:fillRef idx="3">
            <a:schemeClr val="accent1"/>
          </a:fillRef>
          <a:effectRef idx="2">
            <a:schemeClr val="accent1"/>
          </a:effectRef>
          <a:fontRef idx="minor">
            <a:schemeClr val="lt1"/>
          </a:fontRef>
        </p:style>
        <p:txBody>
          <a:bodyPr lIns="97366" tIns="48683" rIns="97366" bIns="48683" rtlCol="0" anchor="ctr"/>
          <a:lstStyle/>
          <a:p>
            <a:pPr algn="ctr"/>
            <a:endParaRPr lang="en-US"/>
          </a:p>
        </p:txBody>
      </p:sp>
      <p:pic>
        <p:nvPicPr>
          <p:cNvPr id="164" name="Picture 163" descr="Noaalogo.gif"/>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8150798" y="1426260"/>
            <a:ext cx="2179265" cy="2306773"/>
          </a:xfrm>
          <a:prstGeom prst="rect">
            <a:avLst/>
          </a:prstGeom>
        </p:spPr>
      </p:pic>
      <p:sp>
        <p:nvSpPr>
          <p:cNvPr id="170" name="TextBox 169"/>
          <p:cNvSpPr txBox="1"/>
          <p:nvPr/>
        </p:nvSpPr>
        <p:spPr>
          <a:xfrm>
            <a:off x="4980447" y="1631014"/>
            <a:ext cx="22149463" cy="1667977"/>
          </a:xfrm>
          <a:prstGeom prst="rect">
            <a:avLst/>
          </a:prstGeom>
          <a:noFill/>
        </p:spPr>
        <p:txBody>
          <a:bodyPr wrap="square" lIns="97366" tIns="48683" rIns="97366" bIns="48683" rtlCol="0">
            <a:spAutoFit/>
          </a:bodyPr>
          <a:lstStyle/>
          <a:p>
            <a:pPr algn="ctr"/>
            <a:r>
              <a:rPr lang="en-US" sz="5100" dirty="0"/>
              <a:t>Timothy S. Moore</a:t>
            </a:r>
            <a:r>
              <a:rPr lang="en-US" sz="5100" baseline="30000" dirty="0"/>
              <a:t>1</a:t>
            </a:r>
            <a:r>
              <a:rPr lang="en-US" sz="5100" dirty="0"/>
              <a:t>, </a:t>
            </a:r>
            <a:r>
              <a:rPr lang="en-US" sz="5100" dirty="0" err="1"/>
              <a:t>Hui</a:t>
            </a:r>
            <a:r>
              <a:rPr lang="en-US" sz="5100" dirty="0"/>
              <a:t> Feng</a:t>
            </a:r>
            <a:r>
              <a:rPr lang="en-US" sz="5100" baseline="30000" dirty="0"/>
              <a:t>1</a:t>
            </a:r>
            <a:r>
              <a:rPr lang="en-US" sz="5100" dirty="0"/>
              <a:t>, Steve Ruberg</a:t>
            </a:r>
            <a:r>
              <a:rPr lang="en-US" sz="5100" baseline="30000" dirty="0"/>
              <a:t>2</a:t>
            </a:r>
            <a:r>
              <a:rPr lang="en-US" sz="5100" dirty="0"/>
              <a:t>, </a:t>
            </a:r>
            <a:r>
              <a:rPr lang="en-US" sz="5100" dirty="0" err="1" smtClean="0"/>
              <a:t>Menghua</a:t>
            </a:r>
            <a:r>
              <a:rPr lang="en-US" sz="5100" dirty="0" smtClean="0"/>
              <a:t> </a:t>
            </a:r>
            <a:r>
              <a:rPr lang="en-US" sz="5100" dirty="0"/>
              <a:t>Wang</a:t>
            </a:r>
            <a:r>
              <a:rPr lang="en-US" sz="5100" baseline="30000" dirty="0"/>
              <a:t>3</a:t>
            </a:r>
            <a:r>
              <a:rPr lang="en-US" sz="5100" dirty="0"/>
              <a:t>, </a:t>
            </a:r>
            <a:r>
              <a:rPr lang="en-US" sz="5100" dirty="0" smtClean="0"/>
              <a:t>Paul DiGiacomo</a:t>
            </a:r>
            <a:r>
              <a:rPr lang="en-US" sz="5100" baseline="30000" dirty="0" smtClean="0"/>
              <a:t>3</a:t>
            </a:r>
            <a:r>
              <a:rPr lang="en-US" sz="5100" dirty="0" smtClean="0"/>
              <a:t>, </a:t>
            </a:r>
            <a:r>
              <a:rPr lang="en-US" sz="5100" dirty="0" smtClean="0"/>
              <a:t>Veronica Lance</a:t>
            </a:r>
            <a:r>
              <a:rPr lang="en-US" sz="5100" baseline="30000" dirty="0" smtClean="0"/>
              <a:t>3</a:t>
            </a:r>
            <a:r>
              <a:rPr lang="en-US" sz="5100" dirty="0" smtClean="0"/>
              <a:t>, Ron </a:t>
            </a:r>
            <a:r>
              <a:rPr lang="en-US" sz="5100" dirty="0" smtClean="0"/>
              <a:t>Muzzi</a:t>
            </a:r>
            <a:r>
              <a:rPr lang="en-US" sz="5100" baseline="30000" dirty="0" smtClean="0"/>
              <a:t>2</a:t>
            </a:r>
            <a:r>
              <a:rPr lang="en-US" sz="5100" dirty="0" smtClean="0"/>
              <a:t>, Tom Johengen</a:t>
            </a:r>
            <a:r>
              <a:rPr lang="en-US" sz="5100" baseline="30000" dirty="0" smtClean="0"/>
              <a:t>4</a:t>
            </a:r>
            <a:r>
              <a:rPr lang="en-US" sz="5100" dirty="0" smtClean="0"/>
              <a:t>, Steve </a:t>
            </a:r>
            <a:r>
              <a:rPr lang="en-US" sz="5100" dirty="0"/>
              <a:t>Constant</a:t>
            </a:r>
            <a:r>
              <a:rPr lang="en-US" sz="5100" baseline="30000" dirty="0"/>
              <a:t>2</a:t>
            </a:r>
            <a:r>
              <a:rPr lang="en-US" sz="5100" dirty="0"/>
              <a:t>,  and Kyle Beadle</a:t>
            </a:r>
            <a:r>
              <a:rPr lang="en-US" sz="5100" baseline="30000" dirty="0"/>
              <a:t>2</a:t>
            </a:r>
            <a:r>
              <a:rPr lang="en-US" sz="5100" dirty="0"/>
              <a:t>  </a:t>
            </a:r>
          </a:p>
        </p:txBody>
      </p:sp>
      <p:sp>
        <p:nvSpPr>
          <p:cNvPr id="171" name="TextBox 170"/>
          <p:cNvSpPr txBox="1"/>
          <p:nvPr/>
        </p:nvSpPr>
        <p:spPr>
          <a:xfrm>
            <a:off x="2112223" y="3516603"/>
            <a:ext cx="27967379" cy="2098864"/>
          </a:xfrm>
          <a:prstGeom prst="rect">
            <a:avLst/>
          </a:prstGeom>
          <a:noFill/>
        </p:spPr>
        <p:txBody>
          <a:bodyPr wrap="square" lIns="97366" tIns="48683" rIns="97366" bIns="48683" rtlCol="0">
            <a:spAutoFit/>
          </a:bodyPr>
          <a:lstStyle/>
          <a:p>
            <a:pPr algn="ctr"/>
            <a:r>
              <a:rPr lang="en-US" sz="2600" baseline="30000" dirty="0"/>
              <a:t>1</a:t>
            </a:r>
            <a:r>
              <a:rPr lang="en-US" sz="2600" dirty="0"/>
              <a:t>University of New Hampshire, Durham, NH</a:t>
            </a:r>
          </a:p>
          <a:p>
            <a:pPr algn="ctr"/>
            <a:r>
              <a:rPr lang="en-US" sz="2600" baseline="30000" dirty="0"/>
              <a:t>2</a:t>
            </a:r>
            <a:r>
              <a:rPr lang="en-US" sz="2600" dirty="0"/>
              <a:t>Great Lakes Environmental Research Laboratory, NOAA, Ann Arbor, MI</a:t>
            </a:r>
          </a:p>
          <a:p>
            <a:pPr algn="ctr"/>
            <a:r>
              <a:rPr lang="en-US" sz="2600" baseline="30000" dirty="0" smtClean="0"/>
              <a:t>3</a:t>
            </a:r>
            <a:r>
              <a:rPr lang="en-US" sz="2600" dirty="0" smtClean="0"/>
              <a:t>NOAA/NESDIS Center for Satellite Applications and Research (STAR), </a:t>
            </a:r>
            <a:r>
              <a:rPr lang="en-US" sz="2600" dirty="0"/>
              <a:t>College Park, </a:t>
            </a:r>
            <a:r>
              <a:rPr lang="en-US" sz="2600" dirty="0" smtClean="0"/>
              <a:t>MD</a:t>
            </a:r>
          </a:p>
          <a:p>
            <a:pPr algn="ctr"/>
            <a:r>
              <a:rPr lang="en-US" sz="2600" baseline="30000" dirty="0"/>
              <a:t>4</a:t>
            </a:r>
            <a:r>
              <a:rPr lang="en-US" sz="2600" dirty="0"/>
              <a:t>Cooperative Institute for Limnology and Ecosystems Research, University of Michigan, Ann Arbor, MI USA</a:t>
            </a:r>
          </a:p>
          <a:p>
            <a:pPr algn="ctr"/>
            <a:endParaRPr lang="en-US" sz="2600" dirty="0"/>
          </a:p>
        </p:txBody>
      </p:sp>
      <p:sp>
        <p:nvSpPr>
          <p:cNvPr id="162" name="TextBox 161"/>
          <p:cNvSpPr txBox="1"/>
          <p:nvPr/>
        </p:nvSpPr>
        <p:spPr>
          <a:xfrm>
            <a:off x="469297" y="28313530"/>
            <a:ext cx="10803260" cy="5592129"/>
          </a:xfrm>
          <a:prstGeom prst="rect">
            <a:avLst/>
          </a:prstGeom>
          <a:noFill/>
        </p:spPr>
        <p:txBody>
          <a:bodyPr wrap="square" lIns="97366" tIns="48683" rIns="97366" bIns="48683" rtlCol="0">
            <a:spAutoFit/>
          </a:bodyPr>
          <a:lstStyle/>
          <a:p>
            <a:pPr algn="just"/>
            <a:r>
              <a:rPr lang="en-US" sz="3600" b="1" u="sng" dirty="0" smtClean="0"/>
              <a:t>Result</a:t>
            </a:r>
            <a:r>
              <a:rPr lang="en-US" sz="3600" b="1" u="sng" dirty="0"/>
              <a:t>s</a:t>
            </a:r>
            <a:r>
              <a:rPr lang="en-US" sz="4300" b="1" u="sng" dirty="0" smtClean="0"/>
              <a:t> </a:t>
            </a:r>
            <a:endParaRPr lang="en-US" sz="4300" b="1" u="sng" dirty="0"/>
          </a:p>
          <a:p>
            <a:pPr marL="486831" indent="-486831" algn="just">
              <a:buFont typeface="Arial"/>
              <a:buChar char="•"/>
            </a:pPr>
            <a:endParaRPr lang="en-US" sz="3000" dirty="0"/>
          </a:p>
          <a:p>
            <a:pPr marL="486831" indent="-486831" algn="just">
              <a:buFont typeface="Arial"/>
              <a:buChar char="•"/>
            </a:pPr>
            <a:r>
              <a:rPr lang="en-US" sz="2800" dirty="0" err="1" smtClean="0"/>
              <a:t>SeaPRISM</a:t>
            </a:r>
            <a:r>
              <a:rPr lang="en-US" sz="2800" dirty="0" smtClean="0"/>
              <a:t> collected data from July 19, 2016 to Sept. 7, 2016.</a:t>
            </a:r>
          </a:p>
          <a:p>
            <a:pPr marL="486831" indent="-486831" algn="just">
              <a:buFont typeface="Arial"/>
              <a:buChar char="•"/>
            </a:pPr>
            <a:r>
              <a:rPr lang="en-US" sz="2800" dirty="0" smtClean="0"/>
              <a:t>Time series shows many clear days during operating period (Figure 2).</a:t>
            </a:r>
          </a:p>
          <a:p>
            <a:pPr marL="486831" indent="-486831" algn="just">
              <a:buFont typeface="Arial"/>
              <a:buChar char="•"/>
            </a:pPr>
            <a:r>
              <a:rPr lang="en-US" sz="2800" dirty="0" smtClean="0"/>
              <a:t>Conditions at the site included surfacing cyanobacteria colonies (Jul 23), change in water mass to clearer waters in early August, and development of increasing cyanobacteria at end of August.</a:t>
            </a:r>
          </a:p>
          <a:p>
            <a:pPr marL="486831" indent="-486831" algn="just">
              <a:buFont typeface="Arial"/>
              <a:buChar char="•"/>
            </a:pPr>
            <a:r>
              <a:rPr lang="en-US" sz="2800" dirty="0" smtClean="0"/>
              <a:t>In-water </a:t>
            </a:r>
            <a:r>
              <a:rPr lang="en-US" sz="2800" dirty="0"/>
              <a:t>t</a:t>
            </a:r>
            <a:r>
              <a:rPr lang="en-US" sz="2800" dirty="0" smtClean="0"/>
              <a:t>urbidity sensor and algorithm turbidity (</a:t>
            </a:r>
            <a:r>
              <a:rPr lang="en-US" sz="2800" dirty="0" err="1" smtClean="0"/>
              <a:t>Nechad</a:t>
            </a:r>
            <a:r>
              <a:rPr lang="en-US" sz="2800" dirty="0" smtClean="0"/>
              <a:t> et a. 2009) show good agreement.</a:t>
            </a:r>
          </a:p>
          <a:p>
            <a:pPr marL="486831" indent="-486831" algn="just">
              <a:buFont typeface="Arial"/>
              <a:buChar char="•"/>
            </a:pPr>
            <a:endParaRPr lang="en-US" sz="2800" dirty="0"/>
          </a:p>
          <a:p>
            <a:pPr marL="486831" indent="-486831" algn="just">
              <a:buFont typeface="Arial"/>
              <a:buChar char="•"/>
            </a:pPr>
            <a:endParaRPr lang="en-US" sz="3000" dirty="0"/>
          </a:p>
          <a:p>
            <a:pPr marL="486831" indent="-486831" algn="just">
              <a:buFont typeface="Arial"/>
              <a:buChar char="•"/>
            </a:pPr>
            <a:endParaRPr lang="en-US" sz="3000" dirty="0"/>
          </a:p>
        </p:txBody>
      </p:sp>
      <p:grpSp>
        <p:nvGrpSpPr>
          <p:cNvPr id="5" name="Group 4"/>
          <p:cNvGrpSpPr/>
          <p:nvPr/>
        </p:nvGrpSpPr>
        <p:grpSpPr>
          <a:xfrm>
            <a:off x="601059" y="32843644"/>
            <a:ext cx="10552098" cy="11252882"/>
            <a:chOff x="349152" y="414204"/>
            <a:chExt cx="8003840" cy="5407142"/>
          </a:xfrm>
        </p:grpSpPr>
        <p:pic>
          <p:nvPicPr>
            <p:cNvPr id="195" name="Picture 194" descr="we4_turbidity.jpg"/>
            <p:cNvPicPr>
              <a:picLocks/>
            </p:cNvPicPr>
            <p:nvPr/>
          </p:nvPicPr>
          <p:blipFill rotWithShape="1">
            <a:blip r:embed="rId4" cstate="print">
              <a:extLst>
                <a:ext uri="{28A0092B-C50C-407E-A947-70E740481C1C}">
                  <a14:useLocalDpi xmlns:a14="http://schemas.microsoft.com/office/drawing/2010/main"/>
                </a:ext>
              </a:extLst>
            </a:blip>
            <a:srcRect/>
            <a:stretch/>
          </p:blipFill>
          <p:spPr>
            <a:xfrm>
              <a:off x="1149980" y="3737840"/>
              <a:ext cx="7203012" cy="1620000"/>
            </a:xfrm>
            <a:prstGeom prst="rect">
              <a:avLst/>
            </a:prstGeom>
          </p:spPr>
        </p:pic>
        <p:pic>
          <p:nvPicPr>
            <p:cNvPr id="196" name="Picture 195" descr="Seaprism_nasa_viirs_667_ts.jpg"/>
            <p:cNvPicPr>
              <a:picLocks/>
            </p:cNvPicPr>
            <p:nvPr/>
          </p:nvPicPr>
          <p:blipFill rotWithShape="1">
            <a:blip r:embed="rId5" cstate="print">
              <a:extLst>
                <a:ext uri="{28A0092B-C50C-407E-A947-70E740481C1C}">
                  <a14:useLocalDpi xmlns:a14="http://schemas.microsoft.com/office/drawing/2010/main"/>
                </a:ext>
              </a:extLst>
            </a:blip>
            <a:srcRect/>
            <a:stretch/>
          </p:blipFill>
          <p:spPr>
            <a:xfrm>
              <a:off x="1174750" y="503259"/>
              <a:ext cx="7173383" cy="1612901"/>
            </a:xfrm>
            <a:prstGeom prst="rect">
              <a:avLst/>
            </a:prstGeom>
          </p:spPr>
        </p:pic>
        <p:sp>
          <p:nvSpPr>
            <p:cNvPr id="197" name="Oval 196"/>
            <p:cNvSpPr/>
            <p:nvPr/>
          </p:nvSpPr>
          <p:spPr>
            <a:xfrm>
              <a:off x="3615267" y="1565826"/>
              <a:ext cx="287867" cy="283634"/>
            </a:xfrm>
            <a:prstGeom prst="ellipse">
              <a:avLst/>
            </a:prstGeom>
            <a:noFill/>
            <a:ln>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sp>
          <p:nvSpPr>
            <p:cNvPr id="198" name="Oval 197"/>
            <p:cNvSpPr/>
            <p:nvPr/>
          </p:nvSpPr>
          <p:spPr>
            <a:xfrm>
              <a:off x="5837767" y="1256793"/>
              <a:ext cx="287867" cy="283634"/>
            </a:xfrm>
            <a:prstGeom prst="ellipse">
              <a:avLst/>
            </a:prstGeom>
            <a:noFill/>
            <a:ln>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sp>
          <p:nvSpPr>
            <p:cNvPr id="199" name="Oval 198"/>
            <p:cNvSpPr/>
            <p:nvPr/>
          </p:nvSpPr>
          <p:spPr>
            <a:xfrm>
              <a:off x="3920066" y="1690320"/>
              <a:ext cx="287867" cy="283634"/>
            </a:xfrm>
            <a:prstGeom prst="ellipse">
              <a:avLst/>
            </a:prstGeom>
            <a:noFill/>
            <a:ln>
              <a:solidFill>
                <a:srgbClr val="1EC71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sp>
          <p:nvSpPr>
            <p:cNvPr id="200" name="Oval 199"/>
            <p:cNvSpPr/>
            <p:nvPr/>
          </p:nvSpPr>
          <p:spPr>
            <a:xfrm>
              <a:off x="1134538" y="1650491"/>
              <a:ext cx="287867" cy="283634"/>
            </a:xfrm>
            <a:prstGeom prst="ellipse">
              <a:avLst/>
            </a:prstGeom>
            <a:noFill/>
            <a:ln>
              <a:solidFill>
                <a:srgbClr val="1EC71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sp>
          <p:nvSpPr>
            <p:cNvPr id="201" name="Oval 200"/>
            <p:cNvSpPr/>
            <p:nvPr/>
          </p:nvSpPr>
          <p:spPr>
            <a:xfrm>
              <a:off x="6701363" y="829227"/>
              <a:ext cx="287867" cy="283634"/>
            </a:xfrm>
            <a:prstGeom prst="ellipse">
              <a:avLst/>
            </a:prstGeom>
            <a:noFill/>
            <a:ln>
              <a:solidFill>
                <a:srgbClr val="1EC71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pic>
          <p:nvPicPr>
            <p:cNvPr id="202" name="Picture 201" descr="Seaprism_nasa_viirs_turb_ts.jpg"/>
            <p:cNvPicPr>
              <a:picLocks/>
            </p:cNvPicPr>
            <p:nvPr/>
          </p:nvPicPr>
          <p:blipFill rotWithShape="1">
            <a:blip r:embed="rId6" cstate="print">
              <a:extLst>
                <a:ext uri="{28A0092B-C50C-407E-A947-70E740481C1C}">
                  <a14:useLocalDpi xmlns:a14="http://schemas.microsoft.com/office/drawing/2010/main"/>
                </a:ext>
              </a:extLst>
            </a:blip>
            <a:srcRect/>
            <a:stretch/>
          </p:blipFill>
          <p:spPr>
            <a:xfrm>
              <a:off x="1172638" y="2116160"/>
              <a:ext cx="7173383" cy="1620000"/>
            </a:xfrm>
            <a:prstGeom prst="rect">
              <a:avLst/>
            </a:prstGeom>
          </p:spPr>
        </p:pic>
        <p:sp>
          <p:nvSpPr>
            <p:cNvPr id="203" name="Oval 202"/>
            <p:cNvSpPr/>
            <p:nvPr/>
          </p:nvSpPr>
          <p:spPr>
            <a:xfrm>
              <a:off x="3613150" y="2681061"/>
              <a:ext cx="287867" cy="283634"/>
            </a:xfrm>
            <a:prstGeom prst="ellipse">
              <a:avLst/>
            </a:prstGeom>
            <a:noFill/>
            <a:ln>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sp>
          <p:nvSpPr>
            <p:cNvPr id="204" name="Oval 203"/>
            <p:cNvSpPr/>
            <p:nvPr/>
          </p:nvSpPr>
          <p:spPr>
            <a:xfrm>
              <a:off x="5837767" y="2200830"/>
              <a:ext cx="287867" cy="283634"/>
            </a:xfrm>
            <a:prstGeom prst="ellipse">
              <a:avLst/>
            </a:prstGeom>
            <a:noFill/>
            <a:ln>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sp>
          <p:nvSpPr>
            <p:cNvPr id="205" name="Oval 204"/>
            <p:cNvSpPr/>
            <p:nvPr/>
          </p:nvSpPr>
          <p:spPr>
            <a:xfrm>
              <a:off x="6701363" y="2499277"/>
              <a:ext cx="287867" cy="283634"/>
            </a:xfrm>
            <a:prstGeom prst="ellipse">
              <a:avLst/>
            </a:prstGeom>
            <a:noFill/>
            <a:ln>
              <a:solidFill>
                <a:srgbClr val="1EC71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sp>
          <p:nvSpPr>
            <p:cNvPr id="206" name="Oval 205"/>
            <p:cNvSpPr/>
            <p:nvPr/>
          </p:nvSpPr>
          <p:spPr>
            <a:xfrm>
              <a:off x="3920066" y="3301082"/>
              <a:ext cx="287867" cy="283634"/>
            </a:xfrm>
            <a:prstGeom prst="ellipse">
              <a:avLst/>
            </a:prstGeom>
            <a:noFill/>
            <a:ln>
              <a:solidFill>
                <a:srgbClr val="1EC71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sp>
          <p:nvSpPr>
            <p:cNvPr id="207" name="Oval 206"/>
            <p:cNvSpPr/>
            <p:nvPr/>
          </p:nvSpPr>
          <p:spPr>
            <a:xfrm>
              <a:off x="1145122" y="3265511"/>
              <a:ext cx="287867" cy="283634"/>
            </a:xfrm>
            <a:prstGeom prst="ellipse">
              <a:avLst/>
            </a:prstGeom>
            <a:noFill/>
            <a:ln>
              <a:solidFill>
                <a:srgbClr val="1EC71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600"/>
            </a:p>
          </p:txBody>
        </p:sp>
        <p:sp>
          <p:nvSpPr>
            <p:cNvPr id="208" name="TextBox 207"/>
            <p:cNvSpPr txBox="1"/>
            <p:nvPr/>
          </p:nvSpPr>
          <p:spPr>
            <a:xfrm>
              <a:off x="2181087" y="561495"/>
              <a:ext cx="907478" cy="297658"/>
            </a:xfrm>
            <a:prstGeom prst="rect">
              <a:avLst/>
            </a:prstGeom>
            <a:noFill/>
          </p:spPr>
          <p:txBody>
            <a:bodyPr wrap="square" rtlCol="0">
              <a:spAutoFit/>
            </a:bodyPr>
            <a:lstStyle/>
            <a:p>
              <a:r>
                <a:rPr lang="en-US" sz="2600" dirty="0" err="1"/>
                <a:t>R</a:t>
              </a:r>
              <a:r>
                <a:rPr lang="en-US" sz="2600" baseline="-25000" dirty="0" err="1"/>
                <a:t>rs</a:t>
              </a:r>
              <a:endParaRPr lang="en-US" sz="2600" baseline="-25000" dirty="0"/>
            </a:p>
          </p:txBody>
        </p:sp>
        <p:sp>
          <p:nvSpPr>
            <p:cNvPr id="209" name="TextBox 208"/>
            <p:cNvSpPr txBox="1"/>
            <p:nvPr/>
          </p:nvSpPr>
          <p:spPr>
            <a:xfrm>
              <a:off x="2059242" y="2239895"/>
              <a:ext cx="2370944" cy="297658"/>
            </a:xfrm>
            <a:prstGeom prst="rect">
              <a:avLst/>
            </a:prstGeom>
            <a:noFill/>
          </p:spPr>
          <p:txBody>
            <a:bodyPr wrap="square" rtlCol="0">
              <a:spAutoFit/>
            </a:bodyPr>
            <a:lstStyle/>
            <a:p>
              <a:r>
                <a:rPr lang="en-US" sz="2600" dirty="0"/>
                <a:t>Turbidity (</a:t>
              </a:r>
              <a:r>
                <a:rPr lang="en-US" sz="2600" dirty="0" err="1"/>
                <a:t>R</a:t>
              </a:r>
              <a:r>
                <a:rPr lang="en-US" sz="2600" baseline="-25000" dirty="0" err="1"/>
                <a:t>rs</a:t>
              </a:r>
              <a:r>
                <a:rPr lang="en-US" sz="2600" dirty="0"/>
                <a:t>)</a:t>
              </a:r>
            </a:p>
          </p:txBody>
        </p:sp>
        <p:sp>
          <p:nvSpPr>
            <p:cNvPr id="210" name="TextBox 209"/>
            <p:cNvSpPr txBox="1"/>
            <p:nvPr/>
          </p:nvSpPr>
          <p:spPr>
            <a:xfrm>
              <a:off x="2124399" y="3938937"/>
              <a:ext cx="2324097" cy="535785"/>
            </a:xfrm>
            <a:prstGeom prst="rect">
              <a:avLst/>
            </a:prstGeom>
            <a:noFill/>
          </p:spPr>
          <p:txBody>
            <a:bodyPr wrap="square" rtlCol="0">
              <a:spAutoFit/>
            </a:bodyPr>
            <a:lstStyle/>
            <a:p>
              <a:r>
                <a:rPr lang="en-US" sz="2600" dirty="0"/>
                <a:t>Turbidity (buoy)</a:t>
              </a:r>
            </a:p>
          </p:txBody>
        </p:sp>
        <p:grpSp>
          <p:nvGrpSpPr>
            <p:cNvPr id="211" name="Group 210"/>
            <p:cNvGrpSpPr/>
            <p:nvPr/>
          </p:nvGrpSpPr>
          <p:grpSpPr>
            <a:xfrm>
              <a:off x="1540030" y="5294152"/>
              <a:ext cx="6787923" cy="297658"/>
              <a:chOff x="1540030" y="5764057"/>
              <a:chExt cx="6787923" cy="297658"/>
            </a:xfrm>
          </p:grpSpPr>
          <p:sp>
            <p:nvSpPr>
              <p:cNvPr id="212" name="TextBox 211"/>
              <p:cNvSpPr txBox="1"/>
              <p:nvPr/>
            </p:nvSpPr>
            <p:spPr>
              <a:xfrm>
                <a:off x="1540030" y="5764057"/>
                <a:ext cx="1031398" cy="297658"/>
              </a:xfrm>
              <a:prstGeom prst="rect">
                <a:avLst/>
              </a:prstGeom>
              <a:noFill/>
            </p:spPr>
            <p:txBody>
              <a:bodyPr wrap="square" rtlCol="0">
                <a:spAutoFit/>
              </a:bodyPr>
              <a:lstStyle/>
              <a:p>
                <a:r>
                  <a:rPr lang="en-US" sz="2600" dirty="0"/>
                  <a:t>7/24</a:t>
                </a:r>
              </a:p>
            </p:txBody>
          </p:sp>
          <p:sp>
            <p:nvSpPr>
              <p:cNvPr id="213" name="TextBox 212"/>
              <p:cNvSpPr txBox="1"/>
              <p:nvPr/>
            </p:nvSpPr>
            <p:spPr>
              <a:xfrm>
                <a:off x="2533350" y="5764057"/>
                <a:ext cx="983201" cy="297658"/>
              </a:xfrm>
              <a:prstGeom prst="rect">
                <a:avLst/>
              </a:prstGeom>
              <a:noFill/>
            </p:spPr>
            <p:txBody>
              <a:bodyPr wrap="square" rtlCol="0">
                <a:spAutoFit/>
              </a:bodyPr>
              <a:lstStyle/>
              <a:p>
                <a:r>
                  <a:rPr lang="en-US" sz="2600" dirty="0"/>
                  <a:t>7/31</a:t>
                </a:r>
              </a:p>
            </p:txBody>
          </p:sp>
          <p:sp>
            <p:nvSpPr>
              <p:cNvPr id="214" name="TextBox 213"/>
              <p:cNvSpPr txBox="1"/>
              <p:nvPr/>
            </p:nvSpPr>
            <p:spPr>
              <a:xfrm>
                <a:off x="3604810" y="5764057"/>
                <a:ext cx="1150030" cy="297658"/>
              </a:xfrm>
              <a:prstGeom prst="rect">
                <a:avLst/>
              </a:prstGeom>
              <a:noFill/>
            </p:spPr>
            <p:txBody>
              <a:bodyPr wrap="square" rtlCol="0">
                <a:spAutoFit/>
              </a:bodyPr>
              <a:lstStyle/>
              <a:p>
                <a:r>
                  <a:rPr lang="en-US" sz="2600" dirty="0"/>
                  <a:t>8/7</a:t>
                </a:r>
              </a:p>
            </p:txBody>
          </p:sp>
          <p:sp>
            <p:nvSpPr>
              <p:cNvPr id="215" name="TextBox 214"/>
              <p:cNvSpPr txBox="1"/>
              <p:nvPr/>
            </p:nvSpPr>
            <p:spPr>
              <a:xfrm>
                <a:off x="4506293" y="5764057"/>
                <a:ext cx="1683790" cy="297658"/>
              </a:xfrm>
              <a:prstGeom prst="rect">
                <a:avLst/>
              </a:prstGeom>
              <a:noFill/>
            </p:spPr>
            <p:txBody>
              <a:bodyPr wrap="square" rtlCol="0">
                <a:spAutoFit/>
              </a:bodyPr>
              <a:lstStyle/>
              <a:p>
                <a:r>
                  <a:rPr lang="en-US" sz="2600" dirty="0"/>
                  <a:t>8/14</a:t>
                </a:r>
              </a:p>
            </p:txBody>
          </p:sp>
          <p:sp>
            <p:nvSpPr>
              <p:cNvPr id="216" name="TextBox 215"/>
              <p:cNvSpPr txBox="1"/>
              <p:nvPr/>
            </p:nvSpPr>
            <p:spPr>
              <a:xfrm>
                <a:off x="5486278" y="5764057"/>
                <a:ext cx="1170514" cy="297658"/>
              </a:xfrm>
              <a:prstGeom prst="rect">
                <a:avLst/>
              </a:prstGeom>
              <a:noFill/>
            </p:spPr>
            <p:txBody>
              <a:bodyPr wrap="square" rtlCol="0">
                <a:spAutoFit/>
              </a:bodyPr>
              <a:lstStyle/>
              <a:p>
                <a:r>
                  <a:rPr lang="en-US" sz="2600" dirty="0"/>
                  <a:t>8/21</a:t>
                </a:r>
              </a:p>
            </p:txBody>
          </p:sp>
          <p:sp>
            <p:nvSpPr>
              <p:cNvPr id="217" name="TextBox 216"/>
              <p:cNvSpPr txBox="1"/>
              <p:nvPr/>
            </p:nvSpPr>
            <p:spPr>
              <a:xfrm>
                <a:off x="6467859" y="5764057"/>
                <a:ext cx="1372659" cy="297658"/>
              </a:xfrm>
              <a:prstGeom prst="rect">
                <a:avLst/>
              </a:prstGeom>
              <a:noFill/>
            </p:spPr>
            <p:txBody>
              <a:bodyPr wrap="square" rtlCol="0">
                <a:spAutoFit/>
              </a:bodyPr>
              <a:lstStyle/>
              <a:p>
                <a:r>
                  <a:rPr lang="en-US" sz="2600" dirty="0"/>
                  <a:t>8/28</a:t>
                </a:r>
              </a:p>
            </p:txBody>
          </p:sp>
          <p:sp>
            <p:nvSpPr>
              <p:cNvPr id="218" name="TextBox 217"/>
              <p:cNvSpPr txBox="1"/>
              <p:nvPr/>
            </p:nvSpPr>
            <p:spPr>
              <a:xfrm>
                <a:off x="7494347" y="5764057"/>
                <a:ext cx="833606" cy="297658"/>
              </a:xfrm>
              <a:prstGeom prst="rect">
                <a:avLst/>
              </a:prstGeom>
              <a:noFill/>
            </p:spPr>
            <p:txBody>
              <a:bodyPr wrap="square" rtlCol="0">
                <a:spAutoFit/>
              </a:bodyPr>
              <a:lstStyle/>
              <a:p>
                <a:r>
                  <a:rPr lang="en-US" sz="2600" dirty="0"/>
                  <a:t>9/4</a:t>
                </a:r>
              </a:p>
            </p:txBody>
          </p:sp>
        </p:grpSp>
        <p:sp>
          <p:nvSpPr>
            <p:cNvPr id="219" name="TextBox 218"/>
            <p:cNvSpPr txBox="1"/>
            <p:nvPr/>
          </p:nvSpPr>
          <p:spPr>
            <a:xfrm>
              <a:off x="964198" y="4661665"/>
              <a:ext cx="488849" cy="297658"/>
            </a:xfrm>
            <a:prstGeom prst="rect">
              <a:avLst/>
            </a:prstGeom>
            <a:noFill/>
          </p:spPr>
          <p:txBody>
            <a:bodyPr wrap="square" rtlCol="0">
              <a:spAutoFit/>
            </a:bodyPr>
            <a:lstStyle/>
            <a:p>
              <a:r>
                <a:rPr lang="en-US" sz="2600" dirty="0"/>
                <a:t>5</a:t>
              </a:r>
            </a:p>
          </p:txBody>
        </p:sp>
        <p:sp>
          <p:nvSpPr>
            <p:cNvPr id="220" name="TextBox 219"/>
            <p:cNvSpPr txBox="1"/>
            <p:nvPr/>
          </p:nvSpPr>
          <p:spPr>
            <a:xfrm>
              <a:off x="847906" y="4156380"/>
              <a:ext cx="716980" cy="297658"/>
            </a:xfrm>
            <a:prstGeom prst="rect">
              <a:avLst/>
            </a:prstGeom>
            <a:noFill/>
          </p:spPr>
          <p:txBody>
            <a:bodyPr wrap="square" rtlCol="0">
              <a:spAutoFit/>
            </a:bodyPr>
            <a:lstStyle/>
            <a:p>
              <a:r>
                <a:rPr lang="en-US" sz="2600" dirty="0"/>
                <a:t>10</a:t>
              </a:r>
            </a:p>
          </p:txBody>
        </p:sp>
        <p:sp>
          <p:nvSpPr>
            <p:cNvPr id="221" name="TextBox 220"/>
            <p:cNvSpPr txBox="1"/>
            <p:nvPr/>
          </p:nvSpPr>
          <p:spPr>
            <a:xfrm>
              <a:off x="841403" y="3636949"/>
              <a:ext cx="716753" cy="297658"/>
            </a:xfrm>
            <a:prstGeom prst="rect">
              <a:avLst/>
            </a:prstGeom>
            <a:noFill/>
          </p:spPr>
          <p:txBody>
            <a:bodyPr wrap="square" rtlCol="0">
              <a:spAutoFit/>
            </a:bodyPr>
            <a:lstStyle/>
            <a:p>
              <a:r>
                <a:rPr lang="en-US" sz="2600" dirty="0"/>
                <a:t>15</a:t>
              </a:r>
            </a:p>
          </p:txBody>
        </p:sp>
        <p:sp>
          <p:nvSpPr>
            <p:cNvPr id="222" name="TextBox 221"/>
            <p:cNvSpPr txBox="1"/>
            <p:nvPr/>
          </p:nvSpPr>
          <p:spPr>
            <a:xfrm>
              <a:off x="976280" y="3052389"/>
              <a:ext cx="530257" cy="297658"/>
            </a:xfrm>
            <a:prstGeom prst="rect">
              <a:avLst/>
            </a:prstGeom>
            <a:noFill/>
          </p:spPr>
          <p:txBody>
            <a:bodyPr wrap="square" rtlCol="0">
              <a:spAutoFit/>
            </a:bodyPr>
            <a:lstStyle/>
            <a:p>
              <a:r>
                <a:rPr lang="en-US" sz="2600" dirty="0"/>
                <a:t>5</a:t>
              </a:r>
            </a:p>
          </p:txBody>
        </p:sp>
        <p:sp>
          <p:nvSpPr>
            <p:cNvPr id="223" name="TextBox 222"/>
            <p:cNvSpPr txBox="1"/>
            <p:nvPr/>
          </p:nvSpPr>
          <p:spPr>
            <a:xfrm>
              <a:off x="834235" y="2515037"/>
              <a:ext cx="557568" cy="297658"/>
            </a:xfrm>
            <a:prstGeom prst="rect">
              <a:avLst/>
            </a:prstGeom>
            <a:noFill/>
          </p:spPr>
          <p:txBody>
            <a:bodyPr wrap="square" rtlCol="0">
              <a:spAutoFit/>
            </a:bodyPr>
            <a:lstStyle/>
            <a:p>
              <a:r>
                <a:rPr lang="en-US" sz="2600" dirty="0"/>
                <a:t>10</a:t>
              </a:r>
            </a:p>
          </p:txBody>
        </p:sp>
        <p:sp>
          <p:nvSpPr>
            <p:cNvPr id="224" name="TextBox 223"/>
            <p:cNvSpPr txBox="1"/>
            <p:nvPr/>
          </p:nvSpPr>
          <p:spPr>
            <a:xfrm>
              <a:off x="840483" y="1993353"/>
              <a:ext cx="909979" cy="297658"/>
            </a:xfrm>
            <a:prstGeom prst="rect">
              <a:avLst/>
            </a:prstGeom>
            <a:noFill/>
          </p:spPr>
          <p:txBody>
            <a:bodyPr wrap="square" rtlCol="0">
              <a:spAutoFit/>
            </a:bodyPr>
            <a:lstStyle/>
            <a:p>
              <a:r>
                <a:rPr lang="en-US" sz="2600" dirty="0"/>
                <a:t>15</a:t>
              </a:r>
            </a:p>
          </p:txBody>
        </p:sp>
        <p:sp>
          <p:nvSpPr>
            <p:cNvPr id="225" name="TextBox 224"/>
            <p:cNvSpPr txBox="1"/>
            <p:nvPr/>
          </p:nvSpPr>
          <p:spPr>
            <a:xfrm>
              <a:off x="534126" y="1442138"/>
              <a:ext cx="1170669" cy="297658"/>
            </a:xfrm>
            <a:prstGeom prst="rect">
              <a:avLst/>
            </a:prstGeom>
            <a:noFill/>
          </p:spPr>
          <p:txBody>
            <a:bodyPr wrap="square" rtlCol="0">
              <a:spAutoFit/>
            </a:bodyPr>
            <a:lstStyle/>
            <a:p>
              <a:r>
                <a:rPr lang="en-US" sz="2600" dirty="0"/>
                <a:t>0.005</a:t>
              </a:r>
            </a:p>
          </p:txBody>
        </p:sp>
        <p:sp>
          <p:nvSpPr>
            <p:cNvPr id="226" name="TextBox 225"/>
            <p:cNvSpPr txBox="1"/>
            <p:nvPr/>
          </p:nvSpPr>
          <p:spPr>
            <a:xfrm>
              <a:off x="526264" y="921684"/>
              <a:ext cx="1297186" cy="297658"/>
            </a:xfrm>
            <a:prstGeom prst="rect">
              <a:avLst/>
            </a:prstGeom>
            <a:noFill/>
          </p:spPr>
          <p:txBody>
            <a:bodyPr wrap="square" rtlCol="0">
              <a:spAutoFit/>
            </a:bodyPr>
            <a:lstStyle/>
            <a:p>
              <a:r>
                <a:rPr lang="en-US" sz="2600" dirty="0"/>
                <a:t>0.010</a:t>
              </a:r>
            </a:p>
          </p:txBody>
        </p:sp>
        <p:sp>
          <p:nvSpPr>
            <p:cNvPr id="227" name="TextBox 226"/>
            <p:cNvSpPr txBox="1"/>
            <p:nvPr/>
          </p:nvSpPr>
          <p:spPr>
            <a:xfrm>
              <a:off x="523883" y="414204"/>
              <a:ext cx="1494395" cy="297658"/>
            </a:xfrm>
            <a:prstGeom prst="rect">
              <a:avLst/>
            </a:prstGeom>
            <a:noFill/>
          </p:spPr>
          <p:txBody>
            <a:bodyPr wrap="square" rtlCol="0">
              <a:spAutoFit/>
            </a:bodyPr>
            <a:lstStyle/>
            <a:p>
              <a:r>
                <a:rPr lang="en-US" sz="2600" dirty="0"/>
                <a:t>0.015</a:t>
              </a:r>
            </a:p>
          </p:txBody>
        </p:sp>
        <p:sp>
          <p:nvSpPr>
            <p:cNvPr id="228" name="TextBox 227"/>
            <p:cNvSpPr txBox="1"/>
            <p:nvPr/>
          </p:nvSpPr>
          <p:spPr>
            <a:xfrm rot="16200000">
              <a:off x="420548" y="977605"/>
              <a:ext cx="378690" cy="521482"/>
            </a:xfrm>
            <a:prstGeom prst="rect">
              <a:avLst/>
            </a:prstGeom>
            <a:noFill/>
          </p:spPr>
          <p:txBody>
            <a:bodyPr wrap="square" rtlCol="0">
              <a:spAutoFit/>
            </a:bodyPr>
            <a:lstStyle/>
            <a:p>
              <a:r>
                <a:rPr lang="en-US" sz="2600" dirty="0"/>
                <a:t>sr</a:t>
              </a:r>
              <a:r>
                <a:rPr lang="en-US" sz="2600" baseline="30000" dirty="0"/>
                <a:t>-1</a:t>
              </a:r>
            </a:p>
          </p:txBody>
        </p:sp>
        <p:sp>
          <p:nvSpPr>
            <p:cNvPr id="229" name="TextBox 228"/>
            <p:cNvSpPr txBox="1"/>
            <p:nvPr/>
          </p:nvSpPr>
          <p:spPr>
            <a:xfrm rot="16200000">
              <a:off x="374686" y="2555530"/>
              <a:ext cx="472237" cy="521482"/>
            </a:xfrm>
            <a:prstGeom prst="rect">
              <a:avLst/>
            </a:prstGeom>
            <a:noFill/>
          </p:spPr>
          <p:txBody>
            <a:bodyPr wrap="square" rtlCol="0">
              <a:spAutoFit/>
            </a:bodyPr>
            <a:lstStyle/>
            <a:p>
              <a:r>
                <a:rPr lang="en-US" sz="2600" dirty="0"/>
                <a:t>FNU</a:t>
              </a:r>
            </a:p>
          </p:txBody>
        </p:sp>
        <p:sp>
          <p:nvSpPr>
            <p:cNvPr id="230" name="TextBox 229"/>
            <p:cNvSpPr txBox="1"/>
            <p:nvPr/>
          </p:nvSpPr>
          <p:spPr>
            <a:xfrm rot="16200000">
              <a:off x="431776" y="4164806"/>
              <a:ext cx="472237" cy="521482"/>
            </a:xfrm>
            <a:prstGeom prst="rect">
              <a:avLst/>
            </a:prstGeom>
            <a:noFill/>
          </p:spPr>
          <p:txBody>
            <a:bodyPr wrap="square" rtlCol="0">
              <a:spAutoFit/>
            </a:bodyPr>
            <a:lstStyle/>
            <a:p>
              <a:r>
                <a:rPr lang="en-US" sz="2600" dirty="0"/>
                <a:t>FNU</a:t>
              </a:r>
            </a:p>
          </p:txBody>
        </p:sp>
        <p:sp>
          <p:nvSpPr>
            <p:cNvPr id="231" name="TextBox 230"/>
            <p:cNvSpPr txBox="1"/>
            <p:nvPr/>
          </p:nvSpPr>
          <p:spPr>
            <a:xfrm>
              <a:off x="4679248" y="5523688"/>
              <a:ext cx="1614059" cy="297658"/>
            </a:xfrm>
            <a:prstGeom prst="rect">
              <a:avLst/>
            </a:prstGeom>
            <a:noFill/>
          </p:spPr>
          <p:txBody>
            <a:bodyPr wrap="square" rtlCol="0">
              <a:spAutoFit/>
            </a:bodyPr>
            <a:lstStyle/>
            <a:p>
              <a:r>
                <a:rPr lang="en-US" sz="2600" dirty="0"/>
                <a:t>2016</a:t>
              </a:r>
            </a:p>
          </p:txBody>
        </p:sp>
      </p:grpSp>
      <p:grpSp>
        <p:nvGrpSpPr>
          <p:cNvPr id="9" name="Group 8"/>
          <p:cNvGrpSpPr/>
          <p:nvPr/>
        </p:nvGrpSpPr>
        <p:grpSpPr>
          <a:xfrm>
            <a:off x="10371571" y="13642443"/>
            <a:ext cx="10679290" cy="9377483"/>
            <a:chOff x="385677" y="295809"/>
            <a:chExt cx="9076726" cy="6688400"/>
          </a:xfrm>
        </p:grpSpPr>
        <p:pic>
          <p:nvPicPr>
            <p:cNvPr id="282" name="Picture 281" descr="Rrsspectra_v1.png"/>
            <p:cNvPicPr>
              <a:picLocks noChangeAspect="1"/>
            </p:cNvPicPr>
            <p:nvPr/>
          </p:nvPicPr>
          <p:blipFill>
            <a:blip r:embed="rId7"/>
            <a:stretch>
              <a:fillRect/>
            </a:stretch>
          </p:blipFill>
          <p:spPr>
            <a:xfrm>
              <a:off x="2163153" y="1824719"/>
              <a:ext cx="4295285" cy="3316241"/>
            </a:xfrm>
            <a:prstGeom prst="rect">
              <a:avLst/>
            </a:prstGeom>
            <a:ln>
              <a:noFill/>
            </a:ln>
          </p:spPr>
        </p:pic>
        <p:sp>
          <p:nvSpPr>
            <p:cNvPr id="284" name="Subtitle 2"/>
            <p:cNvSpPr txBox="1">
              <a:spLocks/>
            </p:cNvSpPr>
            <p:nvPr/>
          </p:nvSpPr>
          <p:spPr>
            <a:xfrm>
              <a:off x="385677" y="295809"/>
              <a:ext cx="9076726" cy="1207473"/>
            </a:xfrm>
            <a:prstGeom prst="rect">
              <a:avLst/>
            </a:prstGeom>
            <a:ln>
              <a:noFill/>
            </a:ln>
          </p:spPr>
          <p:txBody>
            <a:bodyPr vert="horz" lIns="91440" tIns="45720" rIns="91440" bIns="45720" rtlCol="0">
              <a:noAutofit/>
            </a:bodyPr>
            <a:lstStyle/>
            <a:p>
              <a:r>
                <a:rPr lang="en-US" sz="2400" dirty="0" err="1" smtClean="0">
                  <a:solidFill>
                    <a:srgbClr val="0000FF"/>
                  </a:solidFill>
                  <a:latin typeface="Times"/>
                  <a:cs typeface="Times"/>
                </a:rPr>
                <a:t>HyperGun</a:t>
              </a:r>
              <a:r>
                <a:rPr lang="en-US" sz="2400" dirty="0">
                  <a:solidFill>
                    <a:srgbClr val="0000FF"/>
                  </a:solidFill>
                  <a:latin typeface="Times"/>
                  <a:cs typeface="Times"/>
                </a:rPr>
                <a:t>: </a:t>
              </a:r>
              <a:r>
                <a:rPr lang="en-US" sz="2400" dirty="0" err="1" smtClean="0">
                  <a:solidFill>
                    <a:srgbClr val="000000"/>
                  </a:solidFill>
                  <a:latin typeface="Times"/>
                  <a:cs typeface="Times"/>
                </a:rPr>
                <a:t>Hyperspectral</a:t>
              </a:r>
              <a:r>
                <a:rPr lang="en-US" sz="2400" dirty="0" smtClean="0">
                  <a:solidFill>
                    <a:srgbClr val="000000"/>
                  </a:solidFill>
                  <a:latin typeface="Times"/>
                  <a:cs typeface="Times"/>
                </a:rPr>
                <a:t> </a:t>
              </a:r>
              <a:r>
                <a:rPr lang="en-US" sz="2400" dirty="0">
                  <a:solidFill>
                    <a:srgbClr val="000000"/>
                  </a:solidFill>
                  <a:latin typeface="Times"/>
                  <a:cs typeface="Times"/>
                </a:rPr>
                <a:t>above-water measurements in Lake Erie at </a:t>
              </a:r>
              <a:r>
                <a:rPr lang="en-US" sz="2400" dirty="0" err="1">
                  <a:solidFill>
                    <a:srgbClr val="000000"/>
                  </a:solidFill>
                  <a:latin typeface="Times"/>
                  <a:cs typeface="Times"/>
                </a:rPr>
                <a:t>SeaPRISM</a:t>
              </a:r>
              <a:r>
                <a:rPr lang="en-US" sz="2400" dirty="0">
                  <a:solidFill>
                    <a:srgbClr val="000000"/>
                  </a:solidFill>
                  <a:latin typeface="Times"/>
                  <a:cs typeface="Times"/>
                </a:rPr>
                <a:t> site (2013-2015)  </a:t>
              </a:r>
            </a:p>
            <a:p>
              <a:pPr lvl="0">
                <a:spcBef>
                  <a:spcPct val="20000"/>
                </a:spcBef>
              </a:pPr>
              <a:r>
                <a:rPr lang="en-US" sz="2400" dirty="0">
                  <a:latin typeface="Times"/>
                  <a:cs typeface="Times"/>
                </a:rPr>
                <a:t> SPL1.5LakeErie: </a:t>
              </a:r>
              <a:r>
                <a:rPr lang="en-US" sz="2400" dirty="0" err="1">
                  <a:latin typeface="Times"/>
                  <a:cs typeface="Times"/>
                </a:rPr>
                <a:t>SeaPRISM</a:t>
              </a:r>
              <a:r>
                <a:rPr lang="en-US" sz="2400" dirty="0">
                  <a:latin typeface="Times"/>
                  <a:cs typeface="Times"/>
                </a:rPr>
                <a:t> Level1.5 in Lake Erie ( inland water)</a:t>
              </a:r>
            </a:p>
            <a:p>
              <a:pPr lvl="0">
                <a:spcBef>
                  <a:spcPct val="20000"/>
                </a:spcBef>
                <a:defRPr/>
              </a:pPr>
              <a:r>
                <a:rPr lang="en-US" sz="2400" dirty="0">
                  <a:latin typeface="Times"/>
                  <a:cs typeface="Times"/>
                </a:rPr>
                <a:t> </a:t>
              </a:r>
              <a:r>
                <a:rPr lang="en-US" sz="2400" dirty="0">
                  <a:solidFill>
                    <a:srgbClr val="00FF00"/>
                  </a:solidFill>
                  <a:latin typeface="Times"/>
                  <a:cs typeface="Times"/>
                </a:rPr>
                <a:t>SPL1.0LakeErie</a:t>
              </a:r>
              <a:r>
                <a:rPr lang="en-US" sz="2400" dirty="0">
                  <a:latin typeface="Times"/>
                  <a:cs typeface="Times"/>
                </a:rPr>
                <a:t>: </a:t>
              </a:r>
              <a:r>
                <a:rPr lang="en-US" sz="2400" dirty="0" err="1">
                  <a:latin typeface="Times"/>
                  <a:cs typeface="Times"/>
                </a:rPr>
                <a:t>SeaPRISM</a:t>
              </a:r>
              <a:r>
                <a:rPr lang="en-US" sz="2400" dirty="0">
                  <a:latin typeface="Times"/>
                  <a:cs typeface="Times"/>
                </a:rPr>
                <a:t> Level1.0 in Lake Erie ( inland water)</a:t>
              </a:r>
            </a:p>
            <a:p>
              <a:pPr lvl="0">
                <a:spcBef>
                  <a:spcPct val="20000"/>
                </a:spcBef>
                <a:defRPr/>
              </a:pPr>
              <a:r>
                <a:rPr lang="en-US" sz="2400" dirty="0">
                  <a:solidFill>
                    <a:srgbClr val="FF0000"/>
                  </a:solidFill>
                  <a:latin typeface="Times"/>
                  <a:cs typeface="Times"/>
                </a:rPr>
                <a:t> SPL1.5MVCO</a:t>
              </a:r>
              <a:r>
                <a:rPr lang="en-US" sz="2400" dirty="0">
                  <a:latin typeface="Times"/>
                  <a:cs typeface="Times"/>
                </a:rPr>
                <a:t>:   </a:t>
              </a:r>
              <a:r>
                <a:rPr lang="en-US" sz="2400" dirty="0" smtClean="0">
                  <a:latin typeface="Times"/>
                  <a:cs typeface="Times"/>
                </a:rPr>
                <a:t> </a:t>
              </a:r>
              <a:r>
                <a:rPr lang="en-US" sz="2400" dirty="0" err="1" smtClean="0">
                  <a:latin typeface="Times"/>
                  <a:cs typeface="Times"/>
                </a:rPr>
                <a:t>SeaPRISM</a:t>
              </a:r>
              <a:r>
                <a:rPr lang="en-US" sz="2400" dirty="0" smtClean="0">
                  <a:latin typeface="Times"/>
                  <a:cs typeface="Times"/>
                </a:rPr>
                <a:t> </a:t>
              </a:r>
              <a:r>
                <a:rPr lang="en-US" sz="2400" dirty="0">
                  <a:latin typeface="Times"/>
                  <a:cs typeface="Times"/>
                </a:rPr>
                <a:t>Level1.5 in MVCO ( coastal ocean )</a:t>
              </a:r>
            </a:p>
            <a:p>
              <a:pPr defTabSz="486831">
                <a:spcBef>
                  <a:spcPct val="20000"/>
                </a:spcBef>
                <a:defRPr/>
              </a:pPr>
              <a:endParaRPr lang="en-US" sz="2400" dirty="0">
                <a:latin typeface="Times"/>
                <a:cs typeface="Times"/>
              </a:endParaRPr>
            </a:p>
          </p:txBody>
        </p:sp>
        <p:sp>
          <p:nvSpPr>
            <p:cNvPr id="285" name="TextBox 284"/>
            <p:cNvSpPr txBox="1"/>
            <p:nvPr/>
          </p:nvSpPr>
          <p:spPr>
            <a:xfrm>
              <a:off x="645392" y="5162204"/>
              <a:ext cx="8517376" cy="1822005"/>
            </a:xfrm>
            <a:prstGeom prst="rect">
              <a:avLst/>
            </a:prstGeom>
            <a:noFill/>
            <a:ln>
              <a:noFill/>
            </a:ln>
          </p:spPr>
          <p:txBody>
            <a:bodyPr wrap="square" rtlCol="0">
              <a:spAutoFit/>
            </a:bodyPr>
            <a:lstStyle/>
            <a:p>
              <a:pPr marL="304269" indent="-304269"/>
              <a:r>
                <a:rPr lang="en-US" sz="2400" b="1" dirty="0"/>
                <a:t>Figure 4</a:t>
              </a:r>
              <a:r>
                <a:rPr lang="en-US" sz="2400" b="1" dirty="0" smtClean="0"/>
                <a:t>.  Erie </a:t>
              </a:r>
              <a:r>
                <a:rPr lang="en-US" sz="2400" b="1" dirty="0" err="1" smtClean="0"/>
                <a:t>SeaPRISM</a:t>
              </a:r>
              <a:r>
                <a:rPr lang="en-US" sz="2400" b="1" dirty="0" smtClean="0"/>
                <a:t> compared with MVCO </a:t>
              </a:r>
              <a:r>
                <a:rPr lang="en-US" sz="2400" b="1" dirty="0" err="1" smtClean="0"/>
                <a:t>SeaPRISM</a:t>
              </a:r>
              <a:endParaRPr lang="en-US" sz="2400" b="1" dirty="0" smtClean="0"/>
            </a:p>
            <a:p>
              <a:pPr marL="304269" indent="-304269"/>
              <a:endParaRPr lang="en-US" sz="2400" dirty="0"/>
            </a:p>
            <a:p>
              <a:pPr marL="304269" indent="-304269">
                <a:buFont typeface="Arial"/>
                <a:buChar char="•"/>
              </a:pPr>
              <a:r>
                <a:rPr lang="en-US" sz="2800" dirty="0" err="1"/>
                <a:t>SeaPRISM</a:t>
              </a:r>
              <a:r>
                <a:rPr lang="en-US" sz="2800" dirty="0"/>
                <a:t> at MVCO measurements much lower in comparison </a:t>
              </a:r>
              <a:r>
                <a:rPr lang="en-US" sz="2800" dirty="0" smtClean="0"/>
                <a:t>(coastal </a:t>
              </a:r>
              <a:r>
                <a:rPr lang="en-US" sz="2800" dirty="0"/>
                <a:t>ocean </a:t>
              </a:r>
              <a:r>
                <a:rPr lang="en-US" sz="2800" dirty="0" smtClean="0"/>
                <a:t>vs. </a:t>
              </a:r>
              <a:r>
                <a:rPr lang="en-US" sz="2800" dirty="0"/>
                <a:t>turbid/eutrophic lake).</a:t>
              </a:r>
            </a:p>
            <a:p>
              <a:pPr marL="304269" indent="-304269">
                <a:buFont typeface="Arial"/>
                <a:buChar char="•"/>
              </a:pPr>
              <a:r>
                <a:rPr lang="en-US" sz="2800" dirty="0" err="1"/>
                <a:t>SeaPRISM</a:t>
              </a:r>
              <a:r>
                <a:rPr lang="en-US" sz="2800" dirty="0"/>
                <a:t> Lake Erie measurements compare well with </a:t>
              </a:r>
              <a:r>
                <a:rPr lang="en-US" sz="2800" dirty="0" smtClean="0"/>
                <a:t>collected  </a:t>
              </a:r>
              <a:r>
                <a:rPr lang="en-US" sz="2800" dirty="0"/>
                <a:t>radiometry at </a:t>
              </a:r>
              <a:r>
                <a:rPr lang="en-US" sz="2800" dirty="0" smtClean="0"/>
                <a:t>site by NOAA GLERL.</a:t>
              </a:r>
              <a:endParaRPr lang="en-US" sz="2800" dirty="0"/>
            </a:p>
          </p:txBody>
        </p:sp>
      </p:grpSp>
      <p:sp>
        <p:nvSpPr>
          <p:cNvPr id="136" name="Rectangle 135"/>
          <p:cNvSpPr/>
          <p:nvPr/>
        </p:nvSpPr>
        <p:spPr>
          <a:xfrm>
            <a:off x="11505322" y="33150173"/>
            <a:ext cx="7551863" cy="4638022"/>
          </a:xfrm>
          <a:prstGeom prst="rect">
            <a:avLst/>
          </a:prstGeom>
        </p:spPr>
        <p:txBody>
          <a:bodyPr wrap="square" lIns="97366" tIns="48683" rIns="97366" bIns="48683">
            <a:spAutoFit/>
          </a:bodyPr>
          <a:lstStyle/>
          <a:p>
            <a:r>
              <a:rPr lang="en-US" sz="2600" b="1" dirty="0"/>
              <a:t>Figure </a:t>
            </a:r>
            <a:r>
              <a:rPr lang="en-US" sz="2600" b="1" dirty="0" smtClean="0"/>
              <a:t>6. </a:t>
            </a:r>
            <a:r>
              <a:rPr lang="en-US" sz="2600" dirty="0"/>
              <a:t>NOAA </a:t>
            </a:r>
            <a:r>
              <a:rPr lang="en-US" sz="2600" dirty="0" smtClean="0"/>
              <a:t>VIIRS STAT </a:t>
            </a:r>
            <a:r>
              <a:rPr lang="en-US" sz="2600" dirty="0"/>
              <a:t>Science Quality (NIR): AERONET LAKE ERIE Site Ocean Color Data </a:t>
            </a:r>
            <a:r>
              <a:rPr lang="en-US" sz="2600" dirty="0" smtClean="0"/>
              <a:t>Matchups. </a:t>
            </a:r>
            <a:r>
              <a:rPr lang="en-US" sz="2600" dirty="0">
                <a:hlinkClick r:id="rId8"/>
              </a:rPr>
              <a:t>https</a:t>
            </a:r>
            <a:r>
              <a:rPr lang="en-US" sz="2100" dirty="0">
                <a:hlinkClick r:id="rId8"/>
              </a:rPr>
              <a:t>://www.star.nesdis.noaa.gov/sod/mecb/color/</a:t>
            </a:r>
            <a:r>
              <a:rPr lang="en-US" sz="2100" dirty="0" smtClean="0">
                <a:hlinkClick r:id="rId8"/>
              </a:rPr>
              <a:t>CalVal.php</a:t>
            </a:r>
            <a:endParaRPr lang="en-US" sz="2100" dirty="0" smtClean="0"/>
          </a:p>
          <a:p>
            <a:endParaRPr lang="en-US" sz="2100" dirty="0" smtClean="0"/>
          </a:p>
          <a:p>
            <a:pPr marL="342900" indent="-342900">
              <a:buFont typeface="Arial"/>
              <a:buChar char="•"/>
            </a:pPr>
            <a:r>
              <a:rPr lang="en-US" sz="2800" dirty="0" smtClean="0"/>
              <a:t>VIIRS </a:t>
            </a:r>
            <a:r>
              <a:rPr lang="en-US" sz="2800" dirty="0"/>
              <a:t>data are processed using the MSL12 ocean color data processing with the NIR atmospheric correction, including improved NIR water reflectance correction algorithm (called BMW algorithm).</a:t>
            </a:r>
          </a:p>
          <a:p>
            <a:pPr marL="342900" indent="-342900">
              <a:buFont typeface="Arial"/>
              <a:buChar char="•"/>
            </a:pPr>
            <a:r>
              <a:rPr lang="en-US" sz="2800" dirty="0" smtClean="0"/>
              <a:t>Coincident Matchup data with VIIRS is very good across all wavelengths.</a:t>
            </a:r>
            <a:endParaRPr lang="en-US" sz="2800" dirty="0"/>
          </a:p>
        </p:txBody>
      </p:sp>
      <p:sp>
        <p:nvSpPr>
          <p:cNvPr id="139" name="TextBox 138"/>
          <p:cNvSpPr txBox="1"/>
          <p:nvPr/>
        </p:nvSpPr>
        <p:spPr>
          <a:xfrm>
            <a:off x="831415" y="46211150"/>
            <a:ext cx="30049729" cy="467649"/>
          </a:xfrm>
          <a:prstGeom prst="rect">
            <a:avLst/>
          </a:prstGeom>
          <a:solidFill>
            <a:schemeClr val="tx2">
              <a:lumMod val="60000"/>
              <a:lumOff val="40000"/>
            </a:schemeClr>
          </a:solidFill>
        </p:spPr>
        <p:txBody>
          <a:bodyPr wrap="square" lIns="97366" tIns="48683" rIns="97366" bIns="48683" rtlCol="0">
            <a:spAutoFit/>
          </a:bodyPr>
          <a:lstStyle/>
          <a:p>
            <a:pPr algn="ctr"/>
            <a:r>
              <a:rPr lang="en-US" sz="2400" b="1" u="sng" dirty="0" smtClean="0"/>
              <a:t>Acknowledgment</a:t>
            </a:r>
            <a:r>
              <a:rPr lang="en-US" sz="2400" b="1" u="sng" dirty="0"/>
              <a:t>:    </a:t>
            </a:r>
            <a:r>
              <a:rPr lang="en-US" sz="2400" dirty="0"/>
              <a:t>We graciously acknowledge the financial support from NOAA’s Satellite &amp; Information Service’s Center for Satellite Applications and </a:t>
            </a:r>
            <a:r>
              <a:rPr lang="en-US" sz="2400" dirty="0" smtClean="0"/>
              <a:t>Research for funding this activity.</a:t>
            </a:r>
            <a:endParaRPr lang="en-US" sz="2400" b="1" u="sng" dirty="0"/>
          </a:p>
        </p:txBody>
      </p:sp>
      <p:pic>
        <p:nvPicPr>
          <p:cNvPr id="142" name="Picture 141" descr="Screen Shot 2017-04-07 at 2.03.54 PM.png"/>
          <p:cNvPicPr>
            <a:picLocks noChangeAspect="1"/>
          </p:cNvPicPr>
          <p:nvPr/>
        </p:nvPicPr>
        <p:blipFill>
          <a:blip r:embed="rId9"/>
          <a:stretch>
            <a:fillRect/>
          </a:stretch>
        </p:blipFill>
        <p:spPr>
          <a:xfrm>
            <a:off x="11720442" y="23545052"/>
            <a:ext cx="7489143" cy="9484616"/>
          </a:xfrm>
          <a:prstGeom prst="rect">
            <a:avLst/>
          </a:prstGeom>
          <a:ln>
            <a:solidFill>
              <a:schemeClr val="tx1"/>
            </a:solidFill>
          </a:ln>
        </p:spPr>
      </p:pic>
      <p:sp>
        <p:nvSpPr>
          <p:cNvPr id="145" name="TextBox 144"/>
          <p:cNvSpPr txBox="1"/>
          <p:nvPr/>
        </p:nvSpPr>
        <p:spPr>
          <a:xfrm>
            <a:off x="12125995" y="37884598"/>
            <a:ext cx="18805946" cy="8208230"/>
          </a:xfrm>
          <a:prstGeom prst="rect">
            <a:avLst/>
          </a:prstGeom>
          <a:noFill/>
          <a:ln>
            <a:solidFill>
              <a:schemeClr val="tx1"/>
            </a:solidFill>
          </a:ln>
        </p:spPr>
        <p:txBody>
          <a:bodyPr wrap="square" lIns="97366" tIns="48683" rIns="97366" bIns="48683" rtlCol="0">
            <a:spAutoFit/>
          </a:bodyPr>
          <a:lstStyle/>
          <a:p>
            <a:pPr algn="ctr"/>
            <a:r>
              <a:rPr lang="en-US" sz="3600" b="1" u="sng" dirty="0"/>
              <a:t>Future considerations </a:t>
            </a:r>
          </a:p>
          <a:p>
            <a:endParaRPr lang="en-US" sz="1100" dirty="0"/>
          </a:p>
          <a:p>
            <a:r>
              <a:rPr lang="en-US" sz="3000" dirty="0"/>
              <a:t>At this site, </a:t>
            </a:r>
            <a:r>
              <a:rPr lang="en-US" sz="3000" dirty="0" smtClean="0"/>
              <a:t>observations have </a:t>
            </a:r>
            <a:r>
              <a:rPr lang="en-US" sz="3000" dirty="0"/>
              <a:t>shown that there is daily variability in near surface optical properties and thus water-leaving radiance. </a:t>
            </a:r>
            <a:r>
              <a:rPr lang="en-US" sz="3000" dirty="0" smtClean="0"/>
              <a:t>This summer (2017), we will deploy the new 12-channel </a:t>
            </a:r>
            <a:r>
              <a:rPr lang="en-US" sz="3000" dirty="0" err="1" smtClean="0"/>
              <a:t>SeaPRISM</a:t>
            </a:r>
            <a:r>
              <a:rPr lang="en-US" sz="3000" dirty="0" smtClean="0"/>
              <a:t> with wavelengths centered at: 412, 443, 490, 560, 620, 665, 681, 709, 780, 865, 940, and 1020nm.  A primary task will be to </a:t>
            </a:r>
            <a:r>
              <a:rPr lang="en-US" sz="3000" dirty="0"/>
              <a:t>investigate on how to best remove or minimize these tower shading in </a:t>
            </a:r>
            <a:r>
              <a:rPr lang="en-US" sz="3000" dirty="0" err="1"/>
              <a:t>SeaPRISM</a:t>
            </a:r>
            <a:r>
              <a:rPr lang="en-US" sz="3000" dirty="0"/>
              <a:t> data in this site</a:t>
            </a:r>
            <a:r>
              <a:rPr lang="en-US" sz="3000" dirty="0" smtClean="0"/>
              <a:t>.</a:t>
            </a:r>
            <a:endParaRPr lang="en-US" sz="3000" dirty="0"/>
          </a:p>
          <a:p>
            <a:endParaRPr lang="en-US" sz="3000" dirty="0" smtClean="0"/>
          </a:p>
          <a:p>
            <a:r>
              <a:rPr lang="en-US" sz="3000" dirty="0" smtClean="0"/>
              <a:t>We will:</a:t>
            </a:r>
          </a:p>
          <a:p>
            <a:endParaRPr lang="en-US" sz="3000" dirty="0"/>
          </a:p>
          <a:p>
            <a:pPr>
              <a:buFont typeface="Arial"/>
              <a:buChar char="•"/>
            </a:pPr>
            <a:r>
              <a:rPr lang="en-US" sz="3000" dirty="0"/>
              <a:t>  Carefully check the sun azimuth Φ</a:t>
            </a:r>
            <a:r>
              <a:rPr lang="en-US" sz="3000" baseline="-25000" dirty="0"/>
              <a:t>0 </a:t>
            </a:r>
            <a:r>
              <a:rPr lang="en-US" sz="3000" dirty="0"/>
              <a:t>and zenith θ</a:t>
            </a:r>
            <a:r>
              <a:rPr lang="en-US" sz="3000" baseline="-25000" dirty="0"/>
              <a:t>0</a:t>
            </a:r>
            <a:r>
              <a:rPr lang="en-US" sz="3000" dirty="0"/>
              <a:t>range thresholds for tower shade </a:t>
            </a:r>
            <a:r>
              <a:rPr lang="en-US" sz="3000" dirty="0" smtClean="0"/>
              <a:t>perturbations.</a:t>
            </a:r>
            <a:endParaRPr lang="en-US" sz="3000" dirty="0"/>
          </a:p>
          <a:p>
            <a:endParaRPr lang="en-US" sz="3000" dirty="0"/>
          </a:p>
          <a:p>
            <a:pPr>
              <a:buFont typeface="Arial"/>
              <a:buChar char="•"/>
            </a:pPr>
            <a:r>
              <a:rPr lang="en-US" sz="3000" dirty="0"/>
              <a:t>  Adjust sea-viewing azimuth angle </a:t>
            </a:r>
            <a:r>
              <a:rPr lang="en-US" sz="3000" dirty="0" err="1"/>
              <a:t>φ</a:t>
            </a:r>
            <a:r>
              <a:rPr lang="en-US" sz="3000" dirty="0"/>
              <a:t> </a:t>
            </a:r>
            <a:r>
              <a:rPr lang="en-US" sz="3000" dirty="0" err="1"/>
              <a:t>wrt</a:t>
            </a:r>
            <a:r>
              <a:rPr lang="en-US" sz="3000" dirty="0"/>
              <a:t>. the sun azimuth azimuth Φ</a:t>
            </a:r>
            <a:r>
              <a:rPr lang="en-US" sz="3000" baseline="-25000" dirty="0"/>
              <a:t>0</a:t>
            </a:r>
            <a:r>
              <a:rPr lang="en-US" sz="3000" dirty="0"/>
              <a:t> to maximize </a:t>
            </a:r>
            <a:r>
              <a:rPr lang="en-US" sz="3000" dirty="0" err="1"/>
              <a:t>t</a:t>
            </a:r>
            <a:r>
              <a:rPr lang="en-US" sz="3000" dirty="0"/>
              <a:t># of daily measurements without shading impact.  </a:t>
            </a:r>
            <a:r>
              <a:rPr lang="en-US" sz="3000" dirty="0" err="1"/>
              <a:t>Φ</a:t>
            </a:r>
            <a:r>
              <a:rPr lang="en-US" sz="3000" dirty="0"/>
              <a:t>=90</a:t>
            </a:r>
            <a:r>
              <a:rPr lang="en-US" sz="3000" baseline="30000" dirty="0"/>
              <a:t>o</a:t>
            </a:r>
            <a:r>
              <a:rPr lang="en-US" sz="3000" dirty="0"/>
              <a:t> is now used, but larger Φ</a:t>
            </a:r>
            <a:r>
              <a:rPr lang="en-US" sz="3000" baseline="-25000" dirty="0"/>
              <a:t>0</a:t>
            </a:r>
            <a:r>
              <a:rPr lang="en-US" sz="3000" dirty="0"/>
              <a:t> =135</a:t>
            </a:r>
            <a:r>
              <a:rPr lang="en-US" sz="3000" baseline="30000" dirty="0"/>
              <a:t>o</a:t>
            </a:r>
            <a:r>
              <a:rPr lang="en-US" sz="3000" dirty="0"/>
              <a:t>,  considered more appropriate, will be tried to see any improvement to avoid tower shadows. </a:t>
            </a:r>
          </a:p>
          <a:p>
            <a:endParaRPr lang="en-US" sz="3000" dirty="0"/>
          </a:p>
          <a:p>
            <a:pPr>
              <a:buFont typeface="Arial"/>
              <a:buChar char="•"/>
            </a:pPr>
            <a:r>
              <a:rPr lang="en-US" sz="3000" dirty="0"/>
              <a:t>  Cross-assessment of above-water measured water leaving radiance by using both  </a:t>
            </a:r>
            <a:r>
              <a:rPr lang="en-US" sz="3000" dirty="0" err="1"/>
              <a:t>SeaPRISM</a:t>
            </a:r>
            <a:r>
              <a:rPr lang="en-US" sz="3000" dirty="0"/>
              <a:t> and ASD </a:t>
            </a:r>
            <a:r>
              <a:rPr lang="en-US" sz="3000" dirty="0" err="1"/>
              <a:t>FieldSpec</a:t>
            </a:r>
            <a:r>
              <a:rPr lang="en-US" sz="3000" dirty="0"/>
              <a:t> Pro.  The two measurement methods are different in down-welling  irradiance incident on the surface. </a:t>
            </a:r>
          </a:p>
          <a:p>
            <a:endParaRPr lang="en-US" sz="3000" dirty="0"/>
          </a:p>
        </p:txBody>
      </p:sp>
      <p:sp>
        <p:nvSpPr>
          <p:cNvPr id="111" name="TextBox 110"/>
          <p:cNvSpPr txBox="1"/>
          <p:nvPr/>
        </p:nvSpPr>
        <p:spPr>
          <a:xfrm>
            <a:off x="19305817" y="23527842"/>
            <a:ext cx="12220068" cy="14040000"/>
          </a:xfrm>
          <a:prstGeom prst="rect">
            <a:avLst/>
          </a:prstGeom>
          <a:noFill/>
          <a:ln>
            <a:solidFill>
              <a:schemeClr val="tx1"/>
            </a:solidFill>
          </a:ln>
        </p:spPr>
        <p:txBody>
          <a:bodyPr wrap="square" lIns="97366" tIns="48683" rIns="97366" bIns="48683" rtlCol="0">
            <a:spAutoFit/>
          </a:bodyPr>
          <a:lstStyle/>
          <a:p>
            <a:pPr algn="ctr"/>
            <a:r>
              <a:rPr lang="en-US" sz="3600" b="1" u="sng" dirty="0"/>
              <a:t>Daily variations in </a:t>
            </a:r>
            <a:r>
              <a:rPr lang="en-US" sz="3600" b="1" u="sng" dirty="0" err="1"/>
              <a:t>Rrs</a:t>
            </a:r>
            <a:endParaRPr lang="en-US" sz="36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a:p>
            <a:pPr algn="ctr"/>
            <a:endParaRPr lang="en-US" sz="4300" b="1" u="sng" dirty="0"/>
          </a:p>
        </p:txBody>
      </p:sp>
      <p:pic>
        <p:nvPicPr>
          <p:cNvPr id="141" name="Picture 140" descr="case_072316.png"/>
          <p:cNvPicPr>
            <a:picLocks noChangeAspect="1"/>
          </p:cNvPicPr>
          <p:nvPr/>
        </p:nvPicPr>
        <p:blipFill>
          <a:blip r:embed="rId10"/>
          <a:stretch>
            <a:fillRect/>
          </a:stretch>
        </p:blipFill>
        <p:spPr>
          <a:xfrm>
            <a:off x="19548611" y="24517272"/>
            <a:ext cx="5800457" cy="9297172"/>
          </a:xfrm>
          <a:prstGeom prst="rect">
            <a:avLst/>
          </a:prstGeom>
          <a:ln>
            <a:noFill/>
          </a:ln>
        </p:spPr>
      </p:pic>
      <p:pic>
        <p:nvPicPr>
          <p:cNvPr id="146" name="Picture 145" descr="case_080116.png"/>
          <p:cNvPicPr>
            <a:picLocks noChangeAspect="1"/>
          </p:cNvPicPr>
          <p:nvPr/>
        </p:nvPicPr>
        <p:blipFill>
          <a:blip r:embed="rId11"/>
          <a:stretch>
            <a:fillRect/>
          </a:stretch>
        </p:blipFill>
        <p:spPr>
          <a:xfrm>
            <a:off x="25534028" y="24516187"/>
            <a:ext cx="5800457" cy="9512640"/>
          </a:xfrm>
          <a:prstGeom prst="rect">
            <a:avLst/>
          </a:prstGeom>
          <a:ln>
            <a:noFill/>
          </a:ln>
        </p:spPr>
      </p:pic>
      <p:sp>
        <p:nvSpPr>
          <p:cNvPr id="132" name="TextBox 131"/>
          <p:cNvSpPr txBox="1"/>
          <p:nvPr/>
        </p:nvSpPr>
        <p:spPr>
          <a:xfrm>
            <a:off x="19549684" y="33717775"/>
            <a:ext cx="11821174" cy="3699302"/>
          </a:xfrm>
          <a:prstGeom prst="rect">
            <a:avLst/>
          </a:prstGeom>
          <a:noFill/>
        </p:spPr>
        <p:txBody>
          <a:bodyPr wrap="square" lIns="97366" tIns="48683" rIns="97366" bIns="48683" rtlCol="0">
            <a:spAutoFit/>
          </a:bodyPr>
          <a:lstStyle/>
          <a:p>
            <a:r>
              <a:rPr lang="en-US" sz="2600" b="1" dirty="0"/>
              <a:t>Figure </a:t>
            </a:r>
            <a:r>
              <a:rPr lang="en-US" sz="2600" b="1" dirty="0" smtClean="0"/>
              <a:t>7. </a:t>
            </a:r>
            <a:r>
              <a:rPr lang="en-US" sz="2600" dirty="0"/>
              <a:t>Daily </a:t>
            </a:r>
            <a:r>
              <a:rPr lang="en-US" sz="2600" dirty="0" err="1" smtClean="0"/>
              <a:t>nLw</a:t>
            </a:r>
            <a:r>
              <a:rPr lang="en-US" sz="2600" dirty="0" smtClean="0"/>
              <a:t> measurements show effects of tower from 2 select days (columns).  Top row: Daily solar azimuth and </a:t>
            </a:r>
            <a:r>
              <a:rPr lang="en-US" sz="2600" dirty="0" err="1"/>
              <a:t>nLw</a:t>
            </a:r>
            <a:r>
              <a:rPr lang="en-US" sz="2600" dirty="0"/>
              <a:t> (550nm)</a:t>
            </a:r>
            <a:r>
              <a:rPr lang="en-US" sz="2600" dirty="0" smtClean="0"/>
              <a:t>; bottom: </a:t>
            </a:r>
            <a:r>
              <a:rPr lang="en-US" sz="2600" dirty="0"/>
              <a:t>zenith angles and </a:t>
            </a:r>
            <a:r>
              <a:rPr lang="en-US" sz="2600" dirty="0" err="1"/>
              <a:t>nLw</a:t>
            </a:r>
            <a:r>
              <a:rPr lang="en-US" sz="2600" dirty="0"/>
              <a:t> (550nm</a:t>
            </a:r>
            <a:r>
              <a:rPr lang="en-US" sz="2600" dirty="0" smtClean="0"/>
              <a:t>).  </a:t>
            </a:r>
          </a:p>
          <a:p>
            <a:pPr marL="457200" indent="-457200">
              <a:buFont typeface="Arial"/>
              <a:buChar char="•"/>
            </a:pPr>
            <a:r>
              <a:rPr lang="en-US" sz="2600" dirty="0" smtClean="0"/>
              <a:t>Note </a:t>
            </a:r>
            <a:r>
              <a:rPr lang="en-US" sz="2600" dirty="0"/>
              <a:t>that Level1.0v0 used here  is the raw data.   </a:t>
            </a:r>
            <a:endParaRPr lang="en-US" sz="2600" dirty="0" smtClean="0"/>
          </a:p>
          <a:p>
            <a:pPr marL="457200" indent="-457200">
              <a:buFont typeface="Arial"/>
              <a:buChar char="•"/>
            </a:pPr>
            <a:r>
              <a:rPr lang="en-US" sz="2600" dirty="0" smtClean="0"/>
              <a:t>July 23 measurements (left) show sharp rise near noon, possibly from cyanobacteria surface aggregation.  Aug. 1 measurements show gradual increase likely from tower shading.</a:t>
            </a:r>
          </a:p>
          <a:p>
            <a:pPr marL="457200" indent="-457200">
              <a:buFont typeface="Arial"/>
              <a:buChar char="•"/>
            </a:pPr>
            <a:r>
              <a:rPr lang="en-US" sz="2600" dirty="0" smtClean="0"/>
              <a:t>Sun </a:t>
            </a:r>
            <a:r>
              <a:rPr lang="en-US" sz="2600" dirty="0"/>
              <a:t>azimuth between 120 and 250 degrees is considered acceptable tower shading </a:t>
            </a:r>
            <a:r>
              <a:rPr lang="en-US" sz="2600" dirty="0" smtClean="0"/>
              <a:t>impact (</a:t>
            </a:r>
            <a:r>
              <a:rPr lang="en-US" sz="2600" dirty="0" err="1" smtClean="0"/>
              <a:t>Zibordi</a:t>
            </a:r>
            <a:r>
              <a:rPr lang="en-US" sz="2600" dirty="0" smtClean="0"/>
              <a:t>, </a:t>
            </a:r>
            <a:r>
              <a:rPr lang="en-US" sz="2600" i="1" dirty="0" smtClean="0"/>
              <a:t>pers. comm</a:t>
            </a:r>
            <a:r>
              <a:rPr lang="en-US" sz="2600" dirty="0" smtClean="0"/>
              <a:t>.).  </a:t>
            </a:r>
            <a:r>
              <a:rPr lang="en-US" sz="2600" dirty="0"/>
              <a:t>Outside the range data is filled  “unreasonable”. </a:t>
            </a:r>
          </a:p>
        </p:txBody>
      </p:sp>
      <p:grpSp>
        <p:nvGrpSpPr>
          <p:cNvPr id="23" name="Group 22"/>
          <p:cNvGrpSpPr/>
          <p:nvPr/>
        </p:nvGrpSpPr>
        <p:grpSpPr>
          <a:xfrm>
            <a:off x="244983" y="6242280"/>
            <a:ext cx="9767823" cy="15448583"/>
            <a:chOff x="244983" y="6011346"/>
            <a:chExt cx="9767823" cy="15448583"/>
          </a:xfrm>
        </p:grpSpPr>
        <p:sp>
          <p:nvSpPr>
            <p:cNvPr id="150" name="TextBox 149"/>
            <p:cNvSpPr txBox="1"/>
            <p:nvPr/>
          </p:nvSpPr>
          <p:spPr>
            <a:xfrm>
              <a:off x="561116" y="19445837"/>
              <a:ext cx="8877641" cy="1944976"/>
            </a:xfrm>
            <a:prstGeom prst="rect">
              <a:avLst/>
            </a:prstGeom>
            <a:noFill/>
            <a:ln>
              <a:noFill/>
            </a:ln>
          </p:spPr>
          <p:txBody>
            <a:bodyPr wrap="square" lIns="97366" tIns="48683" rIns="97366" bIns="48683" rtlCol="0" anchor="t">
              <a:spAutoFit/>
            </a:bodyPr>
            <a:lstStyle/>
            <a:p>
              <a:r>
                <a:rPr lang="x-none" sz="2400" b="1" dirty="0"/>
                <a:t>Figure 1. </a:t>
              </a:r>
              <a:r>
                <a:rPr lang="x-none" sz="2400" dirty="0"/>
                <a:t> </a:t>
              </a:r>
              <a:r>
                <a:rPr lang="en-US" sz="2400" dirty="0"/>
                <a:t>The </a:t>
              </a:r>
              <a:r>
                <a:rPr lang="en-US" sz="2400" dirty="0" err="1"/>
                <a:t>SeaPRISM</a:t>
              </a:r>
              <a:r>
                <a:rPr lang="en-US" sz="2400" dirty="0"/>
                <a:t> was mounted on the west side of a Coast Guard tower in western Lake Erie, at approximately 6m height and 8 km from the nearest shoreline</a:t>
              </a:r>
              <a:r>
                <a:rPr lang="x-none" sz="2400" dirty="0"/>
                <a:t>.</a:t>
              </a:r>
              <a:r>
                <a:rPr lang="en-US" sz="2400" dirty="0"/>
                <a:t>  The tower is part of NOAA GLERL’s real-time observational network (</a:t>
              </a:r>
              <a:r>
                <a:rPr lang="en-US" sz="2400" dirty="0" err="1"/>
                <a:t>ReCON</a:t>
              </a:r>
              <a:r>
                <a:rPr lang="en-US" sz="2400" dirty="0"/>
                <a:t>), equipped with instruments that measure a variety of atmospheric and water properties.</a:t>
              </a:r>
            </a:p>
          </p:txBody>
        </p:sp>
        <p:sp>
          <p:nvSpPr>
            <p:cNvPr id="8" name="TextBox 7"/>
            <p:cNvSpPr txBox="1"/>
            <p:nvPr/>
          </p:nvSpPr>
          <p:spPr>
            <a:xfrm>
              <a:off x="397486" y="6011348"/>
              <a:ext cx="9488361" cy="9700944"/>
            </a:xfrm>
            <a:prstGeom prst="rect">
              <a:avLst/>
            </a:prstGeom>
            <a:noFill/>
            <a:ln>
              <a:noFill/>
            </a:ln>
          </p:spPr>
          <p:txBody>
            <a:bodyPr wrap="square" lIns="97366" tIns="48683" rIns="97366" bIns="48683" rtlCol="0" anchor="t">
              <a:spAutoFit/>
            </a:bodyPr>
            <a:lstStyle/>
            <a:p>
              <a:pPr algn="ctr"/>
              <a:r>
                <a:rPr lang="x-none" sz="3600" b="1" u="sng" dirty="0"/>
                <a:t>Abstract</a:t>
              </a:r>
              <a:endParaRPr lang="en-US" sz="3600" b="1" u="sng" dirty="0"/>
            </a:p>
            <a:p>
              <a:pPr algn="ctr"/>
              <a:endParaRPr lang="x-none" sz="2800" b="1" u="sng" dirty="0"/>
            </a:p>
            <a:p>
              <a:r>
                <a:rPr lang="en-US" sz="2800" dirty="0"/>
                <a:t>In the summer of 2016, a </a:t>
              </a:r>
              <a:r>
                <a:rPr lang="en-US" sz="2800" dirty="0" err="1"/>
                <a:t>SeaWiFS</a:t>
              </a:r>
              <a:r>
                <a:rPr lang="en-US" sz="2800" dirty="0"/>
                <a:t> Photometer Revision for Incident Surface Measurements (</a:t>
              </a:r>
              <a:r>
                <a:rPr lang="en-US" sz="2800" dirty="0" err="1"/>
                <a:t>SeaPRISM</a:t>
              </a:r>
              <a:r>
                <a:rPr lang="en-US" sz="2800" dirty="0"/>
                <a:t>) instrument </a:t>
              </a:r>
              <a:r>
                <a:rPr lang="en-US" sz="2800" dirty="0" smtClean="0"/>
                <a:t>was </a:t>
              </a:r>
              <a:r>
                <a:rPr lang="en-US" sz="2800" dirty="0"/>
                <a:t>deployed in western Lake Erie and integrated into the AERONET-OC network (</a:t>
              </a:r>
              <a:r>
                <a:rPr lang="en-US" sz="2800" dirty="0">
                  <a:solidFill>
                    <a:srgbClr val="FF0000"/>
                  </a:solidFill>
                </a:rPr>
                <a:t>Figure 1</a:t>
              </a:r>
              <a:r>
                <a:rPr lang="en-US" sz="2800" dirty="0"/>
                <a:t>). This is the first lake </a:t>
              </a:r>
              <a:r>
                <a:rPr lang="en-US" sz="2800" dirty="0" err="1"/>
                <a:t>SeaPRISM</a:t>
              </a:r>
              <a:r>
                <a:rPr lang="en-US" sz="2800" dirty="0"/>
                <a:t> deployment in North America, serving as a Cal/Val site supporting ocean color remote sensing data product evaluation, and as </a:t>
              </a:r>
              <a:r>
                <a:rPr lang="en-US" sz="2800" dirty="0" smtClean="0"/>
                <a:t>part of an </a:t>
              </a:r>
              <a:r>
                <a:rPr lang="en-US" sz="2800" dirty="0"/>
                <a:t>observational system for real-time monitoring of water quality for GLERL’s HAB program.  The site location is at a boundary between cyanobacteria and  cyanobacteria-free waters, providing a window into the optical dynamics of this region, including cyanobacteria bloom formation, diurnal development floating cyanobacteria mats, and turbidity responses to wind events. Matchup data sets with satellite sensors were developed for NASA’s VIIRS and Landsat-8/OLI, and ESA’s Sentinel-2A/</a:t>
              </a:r>
              <a:r>
                <a:rPr lang="en-US" sz="2800" dirty="0" smtClean="0"/>
                <a:t>MSI. Initial results indicate good performance </a:t>
              </a:r>
              <a:r>
                <a:rPr lang="en-US" sz="2800" dirty="0"/>
                <a:t>of these sensors in a turbid lake environment.  In 2017, we will deploy a new 12-channel version that will include bands in the red/NIR region, important for lake cyanobacteria monitoring. </a:t>
              </a:r>
            </a:p>
            <a:p>
              <a:endParaRPr lang="en-US" sz="2800" dirty="0"/>
            </a:p>
          </p:txBody>
        </p:sp>
        <p:pic>
          <p:nvPicPr>
            <p:cNvPr id="232" name="Picture 231" descr="20160719_133804.jpg"/>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rot="5400000">
              <a:off x="43431" y="15858994"/>
              <a:ext cx="3843075" cy="2807702"/>
            </a:xfrm>
            <a:prstGeom prst="rect">
              <a:avLst/>
            </a:prstGeom>
          </p:spPr>
        </p:pic>
        <p:pic>
          <p:nvPicPr>
            <p:cNvPr id="233" name="Picture 232" descr="July19 S2a.tiff"/>
            <p:cNvPicPr>
              <a:picLocks noChangeAspect="1"/>
            </p:cNvPicPr>
            <p:nvPr/>
          </p:nvPicPr>
          <p:blipFill>
            <a:blip r:embed="rId13" cstate="print">
              <a:extLst>
                <a:ext uri="{28A0092B-C50C-407E-A947-70E740481C1C}">
                  <a14:useLocalDpi xmlns:a14="http://schemas.microsoft.com/office/drawing/2010/main"/>
                </a:ext>
              </a:extLst>
            </a:blip>
            <a:stretch>
              <a:fillRect/>
            </a:stretch>
          </p:blipFill>
          <p:spPr>
            <a:xfrm>
              <a:off x="3488106" y="15341308"/>
              <a:ext cx="5649142" cy="3843075"/>
            </a:xfrm>
            <a:prstGeom prst="rect">
              <a:avLst/>
            </a:prstGeom>
          </p:spPr>
        </p:pic>
        <p:sp>
          <p:nvSpPr>
            <p:cNvPr id="3" name="Rectangle 2"/>
            <p:cNvSpPr/>
            <p:nvPr/>
          </p:nvSpPr>
          <p:spPr>
            <a:xfrm>
              <a:off x="244983" y="6011346"/>
              <a:ext cx="9767823" cy="15448583"/>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7366" tIns="48683" rIns="97366" bIns="48683" spcCol="0" rtlCol="0" anchor="ctr"/>
            <a:lstStyle/>
            <a:p>
              <a:pPr algn="ctr"/>
              <a:endParaRPr lang="en-US" sz="2800"/>
            </a:p>
          </p:txBody>
        </p:sp>
        <p:sp>
          <p:nvSpPr>
            <p:cNvPr id="11" name="4-Point Star 10"/>
            <p:cNvSpPr/>
            <p:nvPr/>
          </p:nvSpPr>
          <p:spPr>
            <a:xfrm>
              <a:off x="5612117" y="16994690"/>
              <a:ext cx="442304" cy="507172"/>
            </a:xfrm>
            <a:prstGeom prst="star4">
              <a:avLst/>
            </a:prstGeom>
            <a:solidFill>
              <a:srgbClr val="FF0000"/>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lIns="97366" tIns="48683" rIns="97366" bIns="48683" spcCol="0" rtlCol="0" anchor="ctr"/>
            <a:lstStyle/>
            <a:p>
              <a:pPr algn="ctr"/>
              <a:endParaRPr lang="en-US" sz="2800"/>
            </a:p>
          </p:txBody>
        </p:sp>
      </p:grpSp>
      <p:grpSp>
        <p:nvGrpSpPr>
          <p:cNvPr id="24" name="Group 23"/>
          <p:cNvGrpSpPr/>
          <p:nvPr/>
        </p:nvGrpSpPr>
        <p:grpSpPr>
          <a:xfrm>
            <a:off x="10085357" y="6282604"/>
            <a:ext cx="13891194" cy="6468721"/>
            <a:chOff x="12100132" y="6577910"/>
            <a:chExt cx="13891194" cy="6468721"/>
          </a:xfrm>
        </p:grpSpPr>
        <p:pic>
          <p:nvPicPr>
            <p:cNvPr id="12" name="Picture 11" descr="Rrs_matchup_2016_7_25_.jpg"/>
            <p:cNvPicPr>
              <a:picLocks noChangeAspect="1"/>
            </p:cNvPicPr>
            <p:nvPr/>
          </p:nvPicPr>
          <p:blipFill rotWithShape="1">
            <a:blip r:embed="rId14" cstate="print">
              <a:extLst>
                <a:ext uri="{28A0092B-C50C-407E-A947-70E740481C1C}">
                  <a14:useLocalDpi xmlns:a14="http://schemas.microsoft.com/office/drawing/2010/main"/>
                </a:ext>
              </a:extLst>
            </a:blip>
            <a:srcRect/>
            <a:stretch/>
          </p:blipFill>
          <p:spPr>
            <a:xfrm>
              <a:off x="13204331" y="6994617"/>
              <a:ext cx="3757102" cy="3139861"/>
            </a:xfrm>
            <a:prstGeom prst="rect">
              <a:avLst/>
            </a:prstGeom>
          </p:spPr>
        </p:pic>
        <p:sp>
          <p:nvSpPr>
            <p:cNvPr id="237" name="TextBox 236"/>
            <p:cNvSpPr txBox="1"/>
            <p:nvPr/>
          </p:nvSpPr>
          <p:spPr>
            <a:xfrm>
              <a:off x="14140769" y="6630131"/>
              <a:ext cx="1985518" cy="435773"/>
            </a:xfrm>
            <a:prstGeom prst="rect">
              <a:avLst/>
            </a:prstGeom>
            <a:noFill/>
          </p:spPr>
          <p:txBody>
            <a:bodyPr wrap="square" lIns="97366" tIns="48683" rIns="97366" bIns="48683" rtlCol="0">
              <a:spAutoFit/>
            </a:bodyPr>
            <a:lstStyle/>
            <a:p>
              <a:r>
                <a:rPr lang="en-US" sz="2100" dirty="0"/>
                <a:t>July 25, 2016</a:t>
              </a:r>
            </a:p>
          </p:txBody>
        </p:sp>
        <p:sp>
          <p:nvSpPr>
            <p:cNvPr id="238" name="TextBox 237"/>
            <p:cNvSpPr txBox="1"/>
            <p:nvPr/>
          </p:nvSpPr>
          <p:spPr>
            <a:xfrm rot="16200000">
              <a:off x="11537000" y="8013368"/>
              <a:ext cx="1562589" cy="436326"/>
            </a:xfrm>
            <a:prstGeom prst="rect">
              <a:avLst/>
            </a:prstGeom>
            <a:noFill/>
          </p:spPr>
          <p:txBody>
            <a:bodyPr wrap="square" lIns="97366" tIns="48683" rIns="97366" bIns="48683" rtlCol="0">
              <a:spAutoFit/>
            </a:bodyPr>
            <a:lstStyle/>
            <a:p>
              <a:r>
                <a:rPr lang="en-US" sz="2100" i="1" dirty="0" err="1"/>
                <a:t>R</a:t>
              </a:r>
              <a:r>
                <a:rPr lang="en-US" sz="2100" i="1" baseline="-25000" dirty="0" err="1"/>
                <a:t>rs</a:t>
              </a:r>
              <a:r>
                <a:rPr lang="en-US" sz="2100" i="1" dirty="0"/>
                <a:t> </a:t>
              </a:r>
              <a:r>
                <a:rPr lang="en-US" sz="2100" dirty="0"/>
                <a:t>(sr</a:t>
              </a:r>
              <a:r>
                <a:rPr lang="en-US" sz="2100" baseline="30000" dirty="0"/>
                <a:t>-1</a:t>
              </a:r>
              <a:r>
                <a:rPr lang="en-US" sz="2100" dirty="0"/>
                <a:t>)</a:t>
              </a:r>
            </a:p>
          </p:txBody>
        </p:sp>
        <p:sp>
          <p:nvSpPr>
            <p:cNvPr id="239" name="TextBox 238"/>
            <p:cNvSpPr txBox="1"/>
            <p:nvPr/>
          </p:nvSpPr>
          <p:spPr>
            <a:xfrm>
              <a:off x="18645533" y="10417729"/>
              <a:ext cx="2285358" cy="435773"/>
            </a:xfrm>
            <a:prstGeom prst="rect">
              <a:avLst/>
            </a:prstGeom>
            <a:noFill/>
          </p:spPr>
          <p:txBody>
            <a:bodyPr wrap="square" lIns="97366" tIns="48683" rIns="97366" bIns="48683" rtlCol="0">
              <a:spAutoFit/>
            </a:bodyPr>
            <a:lstStyle/>
            <a:p>
              <a:r>
                <a:rPr lang="en-US" sz="2100" b="1" dirty="0"/>
                <a:t>Wavelength (nm)</a:t>
              </a:r>
            </a:p>
          </p:txBody>
        </p:sp>
        <p:sp>
          <p:nvSpPr>
            <p:cNvPr id="240" name="TextBox 239"/>
            <p:cNvSpPr txBox="1"/>
            <p:nvPr/>
          </p:nvSpPr>
          <p:spPr>
            <a:xfrm>
              <a:off x="18647077" y="6599479"/>
              <a:ext cx="2446529" cy="435773"/>
            </a:xfrm>
            <a:prstGeom prst="rect">
              <a:avLst/>
            </a:prstGeom>
            <a:noFill/>
          </p:spPr>
          <p:txBody>
            <a:bodyPr wrap="square" lIns="97366" tIns="48683" rIns="97366" bIns="48683" rtlCol="0">
              <a:spAutoFit/>
            </a:bodyPr>
            <a:lstStyle/>
            <a:p>
              <a:r>
                <a:rPr lang="en-US" sz="2100" dirty="0"/>
                <a:t>August 1, 2016</a:t>
              </a:r>
            </a:p>
          </p:txBody>
        </p:sp>
        <p:grpSp>
          <p:nvGrpSpPr>
            <p:cNvPr id="241" name="Group 240"/>
            <p:cNvGrpSpPr/>
            <p:nvPr/>
          </p:nvGrpSpPr>
          <p:grpSpPr>
            <a:xfrm>
              <a:off x="12492498" y="8504440"/>
              <a:ext cx="812133" cy="1421902"/>
              <a:chOff x="551773" y="2535682"/>
              <a:chExt cx="772705" cy="1164584"/>
            </a:xfrm>
          </p:grpSpPr>
          <p:sp>
            <p:nvSpPr>
              <p:cNvPr id="243" name="TextBox 242"/>
              <p:cNvSpPr txBox="1"/>
              <p:nvPr/>
            </p:nvSpPr>
            <p:spPr>
              <a:xfrm>
                <a:off x="555092" y="3360437"/>
                <a:ext cx="769386" cy="339829"/>
              </a:xfrm>
              <a:prstGeom prst="rect">
                <a:avLst/>
              </a:prstGeom>
              <a:noFill/>
            </p:spPr>
            <p:txBody>
              <a:bodyPr wrap="square" rtlCol="0">
                <a:spAutoFit/>
              </a:bodyPr>
              <a:lstStyle/>
              <a:p>
                <a:endParaRPr lang="en-US" sz="2100" dirty="0"/>
              </a:p>
            </p:txBody>
          </p:sp>
          <p:sp>
            <p:nvSpPr>
              <p:cNvPr id="244" name="TextBox 243"/>
              <p:cNvSpPr txBox="1"/>
              <p:nvPr/>
            </p:nvSpPr>
            <p:spPr>
              <a:xfrm>
                <a:off x="551773" y="3073426"/>
                <a:ext cx="769386" cy="340306"/>
              </a:xfrm>
              <a:prstGeom prst="rect">
                <a:avLst/>
              </a:prstGeom>
              <a:noFill/>
            </p:spPr>
            <p:txBody>
              <a:bodyPr wrap="square" rtlCol="0">
                <a:spAutoFit/>
              </a:bodyPr>
              <a:lstStyle/>
              <a:p>
                <a:r>
                  <a:rPr lang="en-US" sz="2100" dirty="0"/>
                  <a:t>0.004</a:t>
                </a:r>
              </a:p>
            </p:txBody>
          </p:sp>
          <p:sp>
            <p:nvSpPr>
              <p:cNvPr id="245" name="TextBox 244"/>
              <p:cNvSpPr txBox="1"/>
              <p:nvPr/>
            </p:nvSpPr>
            <p:spPr>
              <a:xfrm>
                <a:off x="551773" y="2780066"/>
                <a:ext cx="769386" cy="339829"/>
              </a:xfrm>
              <a:prstGeom prst="rect">
                <a:avLst/>
              </a:prstGeom>
              <a:noFill/>
            </p:spPr>
            <p:txBody>
              <a:bodyPr wrap="square" rtlCol="0">
                <a:spAutoFit/>
              </a:bodyPr>
              <a:lstStyle/>
              <a:p>
                <a:endParaRPr lang="en-US" sz="2100" dirty="0"/>
              </a:p>
            </p:txBody>
          </p:sp>
          <p:sp>
            <p:nvSpPr>
              <p:cNvPr id="246" name="TextBox 245"/>
              <p:cNvSpPr txBox="1"/>
              <p:nvPr/>
            </p:nvSpPr>
            <p:spPr>
              <a:xfrm>
                <a:off x="554445" y="2535682"/>
                <a:ext cx="769386" cy="340306"/>
              </a:xfrm>
              <a:prstGeom prst="rect">
                <a:avLst/>
              </a:prstGeom>
              <a:noFill/>
            </p:spPr>
            <p:txBody>
              <a:bodyPr wrap="square" rtlCol="0">
                <a:spAutoFit/>
              </a:bodyPr>
              <a:lstStyle/>
              <a:p>
                <a:r>
                  <a:rPr lang="en-US" sz="2100" dirty="0"/>
                  <a:t>0.008</a:t>
                </a:r>
              </a:p>
            </p:txBody>
          </p:sp>
        </p:grpSp>
        <p:sp>
          <p:nvSpPr>
            <p:cNvPr id="248" name="TextBox 247"/>
            <p:cNvSpPr txBox="1"/>
            <p:nvPr/>
          </p:nvSpPr>
          <p:spPr>
            <a:xfrm>
              <a:off x="12515069" y="7825159"/>
              <a:ext cx="808644" cy="421482"/>
            </a:xfrm>
            <a:prstGeom prst="rect">
              <a:avLst/>
            </a:prstGeom>
            <a:noFill/>
          </p:spPr>
          <p:txBody>
            <a:bodyPr wrap="square" lIns="97366" tIns="48683" rIns="97366" bIns="48683" rtlCol="0">
              <a:spAutoFit/>
            </a:bodyPr>
            <a:lstStyle/>
            <a:p>
              <a:r>
                <a:rPr lang="en-US" sz="2100" dirty="0"/>
                <a:t>0.012</a:t>
              </a:r>
            </a:p>
          </p:txBody>
        </p:sp>
        <p:sp>
          <p:nvSpPr>
            <p:cNvPr id="250" name="TextBox 249"/>
            <p:cNvSpPr txBox="1"/>
            <p:nvPr/>
          </p:nvSpPr>
          <p:spPr>
            <a:xfrm>
              <a:off x="12501556" y="7116124"/>
              <a:ext cx="808644" cy="421482"/>
            </a:xfrm>
            <a:prstGeom prst="rect">
              <a:avLst/>
            </a:prstGeom>
            <a:noFill/>
          </p:spPr>
          <p:txBody>
            <a:bodyPr wrap="square" lIns="97366" tIns="48683" rIns="97366" bIns="48683" rtlCol="0">
              <a:spAutoFit/>
            </a:bodyPr>
            <a:lstStyle/>
            <a:p>
              <a:r>
                <a:rPr lang="en-US" sz="2100" dirty="0"/>
                <a:t>0.016</a:t>
              </a:r>
            </a:p>
          </p:txBody>
        </p:sp>
        <p:grpSp>
          <p:nvGrpSpPr>
            <p:cNvPr id="19" name="Group 18"/>
            <p:cNvGrpSpPr/>
            <p:nvPr/>
          </p:nvGrpSpPr>
          <p:grpSpPr>
            <a:xfrm>
              <a:off x="13383260" y="10011862"/>
              <a:ext cx="3452235" cy="421482"/>
              <a:chOff x="13383260" y="10011862"/>
              <a:chExt cx="3452235" cy="421482"/>
            </a:xfrm>
          </p:grpSpPr>
          <p:sp>
            <p:nvSpPr>
              <p:cNvPr id="268" name="TextBox 267"/>
              <p:cNvSpPr txBox="1"/>
              <p:nvPr/>
            </p:nvSpPr>
            <p:spPr>
              <a:xfrm>
                <a:off x="13383260" y="10011862"/>
                <a:ext cx="603969" cy="421482"/>
              </a:xfrm>
              <a:prstGeom prst="rect">
                <a:avLst/>
              </a:prstGeom>
              <a:noFill/>
            </p:spPr>
            <p:txBody>
              <a:bodyPr wrap="square" lIns="97366" tIns="48683" rIns="97366" bIns="48683" rtlCol="0">
                <a:spAutoFit/>
              </a:bodyPr>
              <a:lstStyle/>
              <a:p>
                <a:r>
                  <a:rPr lang="en-US" sz="2100" dirty="0"/>
                  <a:t>400</a:t>
                </a:r>
              </a:p>
            </p:txBody>
          </p:sp>
          <p:sp>
            <p:nvSpPr>
              <p:cNvPr id="270" name="TextBox 269"/>
              <p:cNvSpPr txBox="1"/>
              <p:nvPr/>
            </p:nvSpPr>
            <p:spPr>
              <a:xfrm>
                <a:off x="14284892" y="10011862"/>
                <a:ext cx="603969" cy="421482"/>
              </a:xfrm>
              <a:prstGeom prst="rect">
                <a:avLst/>
              </a:prstGeom>
              <a:noFill/>
            </p:spPr>
            <p:txBody>
              <a:bodyPr wrap="square" lIns="97366" tIns="48683" rIns="97366" bIns="48683" rtlCol="0">
                <a:spAutoFit/>
              </a:bodyPr>
              <a:lstStyle/>
              <a:p>
                <a:r>
                  <a:rPr lang="en-US" sz="2100" dirty="0"/>
                  <a:t>600</a:t>
                </a:r>
              </a:p>
            </p:txBody>
          </p:sp>
          <p:sp>
            <p:nvSpPr>
              <p:cNvPr id="272" name="TextBox 271"/>
              <p:cNvSpPr txBox="1"/>
              <p:nvPr/>
            </p:nvSpPr>
            <p:spPr>
              <a:xfrm>
                <a:off x="15221453" y="10011862"/>
                <a:ext cx="603969" cy="421482"/>
              </a:xfrm>
              <a:prstGeom prst="rect">
                <a:avLst/>
              </a:prstGeom>
              <a:noFill/>
            </p:spPr>
            <p:txBody>
              <a:bodyPr wrap="square" lIns="97366" tIns="48683" rIns="97366" bIns="48683" rtlCol="0">
                <a:spAutoFit/>
              </a:bodyPr>
              <a:lstStyle/>
              <a:p>
                <a:r>
                  <a:rPr lang="en-US" sz="2100" dirty="0"/>
                  <a:t>800</a:t>
                </a:r>
              </a:p>
            </p:txBody>
          </p:sp>
          <p:sp>
            <p:nvSpPr>
              <p:cNvPr id="274" name="TextBox 273"/>
              <p:cNvSpPr txBox="1"/>
              <p:nvPr/>
            </p:nvSpPr>
            <p:spPr>
              <a:xfrm>
                <a:off x="16094901" y="10011862"/>
                <a:ext cx="740594" cy="421482"/>
              </a:xfrm>
              <a:prstGeom prst="rect">
                <a:avLst/>
              </a:prstGeom>
              <a:noFill/>
            </p:spPr>
            <p:txBody>
              <a:bodyPr wrap="square" lIns="97366" tIns="48683" rIns="97366" bIns="48683" rtlCol="0">
                <a:spAutoFit/>
              </a:bodyPr>
              <a:lstStyle/>
              <a:p>
                <a:r>
                  <a:rPr lang="en-US" sz="2100" dirty="0"/>
                  <a:t>1000</a:t>
                </a:r>
              </a:p>
            </p:txBody>
          </p:sp>
        </p:grpSp>
        <p:sp>
          <p:nvSpPr>
            <p:cNvPr id="279" name="TextBox 278"/>
            <p:cNvSpPr txBox="1"/>
            <p:nvPr/>
          </p:nvSpPr>
          <p:spPr>
            <a:xfrm>
              <a:off x="14663387" y="7012287"/>
              <a:ext cx="2094538" cy="421482"/>
            </a:xfrm>
            <a:prstGeom prst="rect">
              <a:avLst/>
            </a:prstGeom>
            <a:noFill/>
          </p:spPr>
          <p:txBody>
            <a:bodyPr wrap="square" lIns="97366" tIns="48683" rIns="97366" bIns="48683" rtlCol="0">
              <a:spAutoFit/>
            </a:bodyPr>
            <a:lstStyle/>
            <a:p>
              <a:r>
                <a:rPr lang="en-US" sz="2100" dirty="0" err="1"/>
                <a:t>Chla</a:t>
              </a:r>
              <a:r>
                <a:rPr lang="en-US" sz="2100" dirty="0"/>
                <a:t> = </a:t>
              </a:r>
              <a:r>
                <a:rPr lang="en-US" sz="2100" dirty="0" smtClean="0"/>
                <a:t>11.4 </a:t>
              </a:r>
              <a:r>
                <a:rPr lang="en-US" sz="2100" dirty="0" err="1"/>
                <a:t>ug</a:t>
              </a:r>
              <a:r>
                <a:rPr lang="en-US" sz="2100" dirty="0"/>
                <a:t>/L </a:t>
              </a:r>
            </a:p>
          </p:txBody>
        </p:sp>
        <p:pic>
          <p:nvPicPr>
            <p:cNvPr id="13" name="Picture 12" descr="Rrs_matchup_2016_8_1_.jpg"/>
            <p:cNvPicPr>
              <a:picLocks noChangeAspect="1"/>
            </p:cNvPicPr>
            <p:nvPr/>
          </p:nvPicPr>
          <p:blipFill rotWithShape="1">
            <a:blip r:embed="rId15" cstate="print">
              <a:extLst>
                <a:ext uri="{28A0092B-C50C-407E-A947-70E740481C1C}">
                  <a14:useLocalDpi xmlns:a14="http://schemas.microsoft.com/office/drawing/2010/main"/>
                </a:ext>
              </a:extLst>
            </a:blip>
            <a:srcRect/>
            <a:stretch/>
          </p:blipFill>
          <p:spPr>
            <a:xfrm>
              <a:off x="17698978" y="6977577"/>
              <a:ext cx="3757102" cy="3145963"/>
            </a:xfrm>
            <a:prstGeom prst="rect">
              <a:avLst/>
            </a:prstGeom>
          </p:spPr>
        </p:pic>
        <p:sp>
          <p:nvSpPr>
            <p:cNvPr id="251" name="TextBox 250"/>
            <p:cNvSpPr txBox="1"/>
            <p:nvPr/>
          </p:nvSpPr>
          <p:spPr>
            <a:xfrm>
              <a:off x="16998384" y="6798331"/>
              <a:ext cx="808644" cy="421482"/>
            </a:xfrm>
            <a:prstGeom prst="rect">
              <a:avLst/>
            </a:prstGeom>
            <a:noFill/>
          </p:spPr>
          <p:txBody>
            <a:bodyPr wrap="square" lIns="97366" tIns="48683" rIns="97366" bIns="48683" rtlCol="0">
              <a:spAutoFit/>
            </a:bodyPr>
            <a:lstStyle/>
            <a:p>
              <a:r>
                <a:rPr lang="en-US" sz="2100" dirty="0"/>
                <a:t>0.015</a:t>
              </a:r>
            </a:p>
          </p:txBody>
        </p:sp>
        <p:sp>
          <p:nvSpPr>
            <p:cNvPr id="255" name="TextBox 254"/>
            <p:cNvSpPr txBox="1"/>
            <p:nvPr/>
          </p:nvSpPr>
          <p:spPr>
            <a:xfrm>
              <a:off x="17010900" y="8847198"/>
              <a:ext cx="808644" cy="421482"/>
            </a:xfrm>
            <a:prstGeom prst="rect">
              <a:avLst/>
            </a:prstGeom>
            <a:noFill/>
          </p:spPr>
          <p:txBody>
            <a:bodyPr wrap="square" lIns="97366" tIns="48683" rIns="97366" bIns="48683" rtlCol="0">
              <a:spAutoFit/>
            </a:bodyPr>
            <a:lstStyle/>
            <a:p>
              <a:r>
                <a:rPr lang="en-US" sz="2100" dirty="0"/>
                <a:t>0.005</a:t>
              </a:r>
            </a:p>
          </p:txBody>
        </p:sp>
        <p:sp>
          <p:nvSpPr>
            <p:cNvPr id="258" name="TextBox 257"/>
            <p:cNvSpPr txBox="1"/>
            <p:nvPr/>
          </p:nvSpPr>
          <p:spPr>
            <a:xfrm>
              <a:off x="16989357" y="7809821"/>
              <a:ext cx="808644" cy="421482"/>
            </a:xfrm>
            <a:prstGeom prst="rect">
              <a:avLst/>
            </a:prstGeom>
            <a:noFill/>
          </p:spPr>
          <p:txBody>
            <a:bodyPr wrap="square" lIns="97366" tIns="48683" rIns="97366" bIns="48683" rtlCol="0">
              <a:spAutoFit/>
            </a:bodyPr>
            <a:lstStyle/>
            <a:p>
              <a:r>
                <a:rPr lang="en-US" sz="2100" dirty="0"/>
                <a:t>0.010</a:t>
              </a:r>
            </a:p>
          </p:txBody>
        </p:sp>
        <p:sp>
          <p:nvSpPr>
            <p:cNvPr id="260" name="TextBox 259"/>
            <p:cNvSpPr txBox="1"/>
            <p:nvPr/>
          </p:nvSpPr>
          <p:spPr>
            <a:xfrm>
              <a:off x="17832169" y="10004213"/>
              <a:ext cx="603969" cy="421482"/>
            </a:xfrm>
            <a:prstGeom prst="rect">
              <a:avLst/>
            </a:prstGeom>
            <a:noFill/>
          </p:spPr>
          <p:txBody>
            <a:bodyPr wrap="square" lIns="97366" tIns="48683" rIns="97366" bIns="48683" rtlCol="0">
              <a:spAutoFit/>
            </a:bodyPr>
            <a:lstStyle/>
            <a:p>
              <a:r>
                <a:rPr lang="en-US" sz="2100" dirty="0"/>
                <a:t>400</a:t>
              </a:r>
            </a:p>
          </p:txBody>
        </p:sp>
        <p:sp>
          <p:nvSpPr>
            <p:cNvPr id="262" name="TextBox 261"/>
            <p:cNvSpPr txBox="1"/>
            <p:nvPr/>
          </p:nvSpPr>
          <p:spPr>
            <a:xfrm>
              <a:off x="18802529" y="10004213"/>
              <a:ext cx="603969" cy="421482"/>
            </a:xfrm>
            <a:prstGeom prst="rect">
              <a:avLst/>
            </a:prstGeom>
            <a:noFill/>
          </p:spPr>
          <p:txBody>
            <a:bodyPr wrap="square" lIns="97366" tIns="48683" rIns="97366" bIns="48683" rtlCol="0">
              <a:spAutoFit/>
            </a:bodyPr>
            <a:lstStyle/>
            <a:p>
              <a:r>
                <a:rPr lang="en-US" sz="2100" dirty="0"/>
                <a:t>600</a:t>
              </a:r>
            </a:p>
          </p:txBody>
        </p:sp>
        <p:sp>
          <p:nvSpPr>
            <p:cNvPr id="264" name="TextBox 263"/>
            <p:cNvSpPr txBox="1"/>
            <p:nvPr/>
          </p:nvSpPr>
          <p:spPr>
            <a:xfrm>
              <a:off x="19737413" y="10004213"/>
              <a:ext cx="603969" cy="421482"/>
            </a:xfrm>
            <a:prstGeom prst="rect">
              <a:avLst/>
            </a:prstGeom>
            <a:noFill/>
          </p:spPr>
          <p:txBody>
            <a:bodyPr wrap="square" lIns="97366" tIns="48683" rIns="97366" bIns="48683" rtlCol="0">
              <a:spAutoFit/>
            </a:bodyPr>
            <a:lstStyle/>
            <a:p>
              <a:r>
                <a:rPr lang="en-US" sz="2100" dirty="0"/>
                <a:t>800</a:t>
              </a:r>
            </a:p>
          </p:txBody>
        </p:sp>
        <p:sp>
          <p:nvSpPr>
            <p:cNvPr id="266" name="TextBox 265"/>
            <p:cNvSpPr txBox="1"/>
            <p:nvPr/>
          </p:nvSpPr>
          <p:spPr>
            <a:xfrm>
              <a:off x="20614219" y="10004213"/>
              <a:ext cx="740594" cy="421482"/>
            </a:xfrm>
            <a:prstGeom prst="rect">
              <a:avLst/>
            </a:prstGeom>
            <a:noFill/>
          </p:spPr>
          <p:txBody>
            <a:bodyPr wrap="square" lIns="97366" tIns="48683" rIns="97366" bIns="48683" rtlCol="0">
              <a:spAutoFit/>
            </a:bodyPr>
            <a:lstStyle/>
            <a:p>
              <a:r>
                <a:rPr lang="en-US" sz="2100" dirty="0"/>
                <a:t>1000</a:t>
              </a:r>
            </a:p>
          </p:txBody>
        </p:sp>
        <p:sp>
          <p:nvSpPr>
            <p:cNvPr id="280" name="TextBox 279"/>
            <p:cNvSpPr txBox="1"/>
            <p:nvPr/>
          </p:nvSpPr>
          <p:spPr>
            <a:xfrm>
              <a:off x="19421063" y="6959052"/>
              <a:ext cx="1959754" cy="421482"/>
            </a:xfrm>
            <a:prstGeom prst="rect">
              <a:avLst/>
            </a:prstGeom>
            <a:noFill/>
          </p:spPr>
          <p:txBody>
            <a:bodyPr wrap="square" lIns="97366" tIns="48683" rIns="97366" bIns="48683" rtlCol="0">
              <a:spAutoFit/>
            </a:bodyPr>
            <a:lstStyle/>
            <a:p>
              <a:r>
                <a:rPr lang="en-US" sz="2100" dirty="0" err="1"/>
                <a:t>Chla</a:t>
              </a:r>
              <a:r>
                <a:rPr lang="en-US" sz="2100" dirty="0"/>
                <a:t> = </a:t>
              </a:r>
              <a:r>
                <a:rPr lang="en-US" sz="2100" dirty="0" smtClean="0"/>
                <a:t>4.2 </a:t>
              </a:r>
              <a:r>
                <a:rPr lang="en-US" sz="2100" dirty="0" err="1"/>
                <a:t>ug</a:t>
              </a:r>
              <a:r>
                <a:rPr lang="en-US" sz="2100" dirty="0"/>
                <a:t>/L </a:t>
              </a:r>
            </a:p>
          </p:txBody>
        </p:sp>
        <p:sp>
          <p:nvSpPr>
            <p:cNvPr id="130" name="TextBox 129"/>
            <p:cNvSpPr txBox="1"/>
            <p:nvPr/>
          </p:nvSpPr>
          <p:spPr>
            <a:xfrm>
              <a:off x="13148759" y="10886211"/>
              <a:ext cx="12690182" cy="2160420"/>
            </a:xfrm>
            <a:prstGeom prst="rect">
              <a:avLst/>
            </a:prstGeom>
            <a:noFill/>
          </p:spPr>
          <p:txBody>
            <a:bodyPr wrap="square" lIns="97366" tIns="48683" rIns="97366" bIns="48683" rtlCol="0">
              <a:spAutoFit/>
            </a:bodyPr>
            <a:lstStyle/>
            <a:p>
              <a:pPr marL="304269" indent="-304269"/>
              <a:r>
                <a:rPr lang="en-US" sz="2600" b="1" dirty="0"/>
                <a:t>Figure 3</a:t>
              </a:r>
              <a:r>
                <a:rPr lang="en-US" sz="3000" b="1" dirty="0" smtClean="0"/>
                <a:t>. </a:t>
              </a:r>
              <a:r>
                <a:rPr lang="en-US" sz="2600" b="1" dirty="0" err="1"/>
                <a:t>SeaPRISM</a:t>
              </a:r>
              <a:r>
                <a:rPr lang="en-US" sz="2600" b="1" dirty="0"/>
                <a:t> </a:t>
              </a:r>
              <a:r>
                <a:rPr lang="en-US" sz="2600" b="1" dirty="0" err="1"/>
                <a:t>vs</a:t>
              </a:r>
              <a:r>
                <a:rPr lang="en-US" sz="2600" b="1" dirty="0"/>
                <a:t> in situ </a:t>
              </a:r>
              <a:r>
                <a:rPr lang="en-US" sz="2600" b="1" dirty="0" err="1"/>
                <a:t>Satlantic</a:t>
              </a:r>
              <a:r>
                <a:rPr lang="en-US" sz="2600" b="1" dirty="0"/>
                <a:t> </a:t>
              </a:r>
              <a:r>
                <a:rPr lang="en-US" sz="2600" b="1" dirty="0" err="1"/>
                <a:t>Hypergun</a:t>
              </a:r>
              <a:endParaRPr lang="en-US" sz="2600" b="1" dirty="0"/>
            </a:p>
            <a:p>
              <a:pPr marL="304269" indent="-304269">
                <a:buFont typeface="Arial"/>
                <a:buChar char="•"/>
              </a:pPr>
              <a:r>
                <a:rPr lang="en-US" sz="2600" dirty="0" err="1"/>
                <a:t>SeaPRISM</a:t>
              </a:r>
              <a:r>
                <a:rPr lang="en-US" sz="2600" dirty="0"/>
                <a:t> 1.0v0 data and </a:t>
              </a:r>
              <a:r>
                <a:rPr lang="en-US" sz="2600" dirty="0" err="1"/>
                <a:t>SeaPRISM</a:t>
              </a:r>
              <a:r>
                <a:rPr lang="en-US" sz="2600" dirty="0"/>
                <a:t> </a:t>
              </a:r>
              <a:r>
                <a:rPr lang="en-US" sz="2600" dirty="0" err="1"/>
                <a:t>nLw</a:t>
              </a:r>
              <a:r>
                <a:rPr lang="en-US" sz="2600" dirty="0"/>
                <a:t> data converted to </a:t>
              </a:r>
              <a:r>
                <a:rPr lang="en-US" sz="2600" i="1" dirty="0" err="1"/>
                <a:t>R</a:t>
              </a:r>
              <a:r>
                <a:rPr lang="en-US" sz="2600" i="1" baseline="-25000" dirty="0" err="1"/>
                <a:t>rs</a:t>
              </a:r>
              <a:r>
                <a:rPr lang="en-US" sz="2600" dirty="0"/>
                <a:t> (</a:t>
              </a:r>
              <a:r>
                <a:rPr lang="en-US" sz="2600" dirty="0" err="1"/>
                <a:t>nLw</a:t>
              </a:r>
              <a:r>
                <a:rPr lang="en-US" sz="2600" dirty="0"/>
                <a:t>/F0</a:t>
              </a:r>
              <a:r>
                <a:rPr lang="en-US" sz="2600" dirty="0" smtClean="0"/>
                <a:t>)</a:t>
              </a:r>
              <a:endParaRPr lang="en-US" sz="2600" dirty="0"/>
            </a:p>
            <a:p>
              <a:pPr marL="304269" indent="-304269">
                <a:buFont typeface="Arial"/>
                <a:buChar char="•"/>
              </a:pPr>
              <a:r>
                <a:rPr lang="en-US" sz="2600" dirty="0" err="1"/>
                <a:t>SeaPRISM</a:t>
              </a:r>
              <a:r>
                <a:rPr lang="en-US" sz="2600" dirty="0"/>
                <a:t> </a:t>
              </a:r>
              <a:r>
                <a:rPr lang="en-US" sz="2600" i="1" dirty="0" err="1"/>
                <a:t>R</a:t>
              </a:r>
              <a:r>
                <a:rPr lang="en-US" sz="2600" i="1" baseline="-25000" dirty="0" err="1"/>
                <a:t>rs</a:t>
              </a:r>
              <a:r>
                <a:rPr lang="en-US" sz="2600" dirty="0"/>
                <a:t> in green bands are </a:t>
              </a:r>
              <a:r>
                <a:rPr lang="en-US" sz="2600" dirty="0" smtClean="0"/>
                <a:t>slightly higher than </a:t>
              </a:r>
              <a:r>
                <a:rPr lang="en-US" sz="2600" dirty="0" err="1" smtClean="0"/>
                <a:t>Hypergun</a:t>
              </a:r>
              <a:r>
                <a:rPr lang="en-US" sz="2600" dirty="0" smtClean="0"/>
                <a:t>.</a:t>
              </a:r>
              <a:endParaRPr lang="en-US" sz="2600" dirty="0"/>
            </a:p>
            <a:p>
              <a:pPr marL="304269" indent="-304269">
                <a:buFont typeface="Arial"/>
                <a:buChar char="•"/>
              </a:pPr>
              <a:r>
                <a:rPr lang="en-US" sz="2600" dirty="0" err="1"/>
                <a:t>SeaPRISM</a:t>
              </a:r>
              <a:r>
                <a:rPr lang="en-US" sz="2600" dirty="0"/>
                <a:t> </a:t>
              </a:r>
              <a:r>
                <a:rPr lang="en-US" sz="2600" dirty="0" smtClean="0"/>
                <a:t>490 &amp; 667nm band in good agreement with </a:t>
              </a:r>
              <a:r>
                <a:rPr lang="en-US" sz="2600" dirty="0" err="1" smtClean="0"/>
                <a:t>Hypergun</a:t>
              </a:r>
              <a:r>
                <a:rPr lang="en-US" sz="2600" dirty="0"/>
                <a:t>.</a:t>
              </a:r>
            </a:p>
            <a:p>
              <a:pPr marL="304269" indent="-304269">
                <a:buFont typeface="Arial"/>
                <a:buChar char="•"/>
              </a:pPr>
              <a:r>
                <a:rPr lang="en-US" sz="2600" dirty="0"/>
                <a:t>More in situ </a:t>
              </a:r>
              <a:r>
                <a:rPr lang="en-US" sz="2600" dirty="0" err="1"/>
                <a:t>Hypergun</a:t>
              </a:r>
              <a:r>
                <a:rPr lang="en-US" sz="2600" dirty="0"/>
                <a:t> matchup data will be needed to understand differences.</a:t>
              </a:r>
            </a:p>
          </p:txBody>
        </p:sp>
        <p:pic>
          <p:nvPicPr>
            <p:cNvPr id="17" name="Picture 16" descr="Rrs_matchup_2016_8_29_.jpg"/>
            <p:cNvPicPr>
              <a:picLocks noChangeAspect="1"/>
            </p:cNvPicPr>
            <p:nvPr/>
          </p:nvPicPr>
          <p:blipFill rotWithShape="1">
            <a:blip r:embed="rId16" cstate="print">
              <a:extLst>
                <a:ext uri="{28A0092B-C50C-407E-A947-70E740481C1C}">
                  <a14:useLocalDpi xmlns:a14="http://schemas.microsoft.com/office/drawing/2010/main"/>
                </a:ext>
              </a:extLst>
            </a:blip>
            <a:srcRect/>
            <a:stretch/>
          </p:blipFill>
          <p:spPr>
            <a:xfrm>
              <a:off x="22235237" y="6984452"/>
              <a:ext cx="3756089" cy="3133156"/>
            </a:xfrm>
            <a:prstGeom prst="rect">
              <a:avLst/>
            </a:prstGeom>
          </p:spPr>
        </p:pic>
        <p:grpSp>
          <p:nvGrpSpPr>
            <p:cNvPr id="128" name="Group 127"/>
            <p:cNvGrpSpPr/>
            <p:nvPr/>
          </p:nvGrpSpPr>
          <p:grpSpPr>
            <a:xfrm>
              <a:off x="22451060" y="9997252"/>
              <a:ext cx="3414135" cy="421482"/>
              <a:chOff x="13383260" y="10011862"/>
              <a:chExt cx="3414135" cy="421482"/>
            </a:xfrm>
          </p:grpSpPr>
          <p:sp>
            <p:nvSpPr>
              <p:cNvPr id="129" name="TextBox 128"/>
              <p:cNvSpPr txBox="1"/>
              <p:nvPr/>
            </p:nvSpPr>
            <p:spPr>
              <a:xfrm>
                <a:off x="13383260" y="10011862"/>
                <a:ext cx="603969" cy="421482"/>
              </a:xfrm>
              <a:prstGeom prst="rect">
                <a:avLst/>
              </a:prstGeom>
              <a:noFill/>
            </p:spPr>
            <p:txBody>
              <a:bodyPr wrap="square" lIns="97366" tIns="48683" rIns="97366" bIns="48683" rtlCol="0">
                <a:spAutoFit/>
              </a:bodyPr>
              <a:lstStyle/>
              <a:p>
                <a:r>
                  <a:rPr lang="en-US" sz="2100" dirty="0"/>
                  <a:t>400</a:t>
                </a:r>
              </a:p>
            </p:txBody>
          </p:sp>
          <p:sp>
            <p:nvSpPr>
              <p:cNvPr id="131" name="TextBox 130"/>
              <p:cNvSpPr txBox="1"/>
              <p:nvPr/>
            </p:nvSpPr>
            <p:spPr>
              <a:xfrm>
                <a:off x="14284892" y="10011862"/>
                <a:ext cx="603969" cy="421482"/>
              </a:xfrm>
              <a:prstGeom prst="rect">
                <a:avLst/>
              </a:prstGeom>
              <a:noFill/>
            </p:spPr>
            <p:txBody>
              <a:bodyPr wrap="square" lIns="97366" tIns="48683" rIns="97366" bIns="48683" rtlCol="0">
                <a:spAutoFit/>
              </a:bodyPr>
              <a:lstStyle/>
              <a:p>
                <a:r>
                  <a:rPr lang="en-US" sz="2100" dirty="0"/>
                  <a:t>600</a:t>
                </a:r>
              </a:p>
            </p:txBody>
          </p:sp>
          <p:sp>
            <p:nvSpPr>
              <p:cNvPr id="133" name="TextBox 132"/>
              <p:cNvSpPr txBox="1"/>
              <p:nvPr/>
            </p:nvSpPr>
            <p:spPr>
              <a:xfrm>
                <a:off x="15170653" y="10011862"/>
                <a:ext cx="603969" cy="421482"/>
              </a:xfrm>
              <a:prstGeom prst="rect">
                <a:avLst/>
              </a:prstGeom>
              <a:noFill/>
            </p:spPr>
            <p:txBody>
              <a:bodyPr wrap="square" lIns="97366" tIns="48683" rIns="97366" bIns="48683" rtlCol="0">
                <a:spAutoFit/>
              </a:bodyPr>
              <a:lstStyle/>
              <a:p>
                <a:r>
                  <a:rPr lang="en-US" sz="2100" dirty="0"/>
                  <a:t>800</a:t>
                </a:r>
              </a:p>
            </p:txBody>
          </p:sp>
          <p:sp>
            <p:nvSpPr>
              <p:cNvPr id="134" name="TextBox 133"/>
              <p:cNvSpPr txBox="1"/>
              <p:nvPr/>
            </p:nvSpPr>
            <p:spPr>
              <a:xfrm>
                <a:off x="16056801" y="10011862"/>
                <a:ext cx="740594" cy="421482"/>
              </a:xfrm>
              <a:prstGeom prst="rect">
                <a:avLst/>
              </a:prstGeom>
              <a:noFill/>
            </p:spPr>
            <p:txBody>
              <a:bodyPr wrap="square" lIns="97366" tIns="48683" rIns="97366" bIns="48683" rtlCol="0">
                <a:spAutoFit/>
              </a:bodyPr>
              <a:lstStyle/>
              <a:p>
                <a:r>
                  <a:rPr lang="en-US" sz="2100" dirty="0"/>
                  <a:t>1000</a:t>
                </a:r>
              </a:p>
            </p:txBody>
          </p:sp>
        </p:grpSp>
        <p:sp>
          <p:nvSpPr>
            <p:cNvPr id="135" name="TextBox 134"/>
            <p:cNvSpPr txBox="1"/>
            <p:nvPr/>
          </p:nvSpPr>
          <p:spPr>
            <a:xfrm>
              <a:off x="21536460" y="9243136"/>
              <a:ext cx="808644" cy="421482"/>
            </a:xfrm>
            <a:prstGeom prst="rect">
              <a:avLst/>
            </a:prstGeom>
            <a:noFill/>
          </p:spPr>
          <p:txBody>
            <a:bodyPr wrap="square" lIns="97366" tIns="48683" rIns="97366" bIns="48683" rtlCol="0">
              <a:spAutoFit/>
            </a:bodyPr>
            <a:lstStyle/>
            <a:p>
              <a:r>
                <a:rPr lang="en-US" sz="2100" dirty="0"/>
                <a:t>0.005</a:t>
              </a:r>
            </a:p>
          </p:txBody>
        </p:sp>
        <p:sp>
          <p:nvSpPr>
            <p:cNvPr id="137" name="TextBox 136"/>
            <p:cNvSpPr txBox="1"/>
            <p:nvPr/>
          </p:nvSpPr>
          <p:spPr>
            <a:xfrm>
              <a:off x="21528193" y="8623757"/>
              <a:ext cx="808644" cy="421482"/>
            </a:xfrm>
            <a:prstGeom prst="rect">
              <a:avLst/>
            </a:prstGeom>
            <a:noFill/>
          </p:spPr>
          <p:txBody>
            <a:bodyPr wrap="square" lIns="97366" tIns="48683" rIns="97366" bIns="48683" rtlCol="0">
              <a:spAutoFit/>
            </a:bodyPr>
            <a:lstStyle/>
            <a:p>
              <a:r>
                <a:rPr lang="en-US" sz="2100" dirty="0"/>
                <a:t>0.010</a:t>
              </a:r>
            </a:p>
          </p:txBody>
        </p:sp>
        <p:sp>
          <p:nvSpPr>
            <p:cNvPr id="138" name="TextBox 137"/>
            <p:cNvSpPr txBox="1"/>
            <p:nvPr/>
          </p:nvSpPr>
          <p:spPr>
            <a:xfrm>
              <a:off x="21546194" y="7995162"/>
              <a:ext cx="808644" cy="421482"/>
            </a:xfrm>
            <a:prstGeom prst="rect">
              <a:avLst/>
            </a:prstGeom>
            <a:noFill/>
          </p:spPr>
          <p:txBody>
            <a:bodyPr wrap="square" lIns="97366" tIns="48683" rIns="97366" bIns="48683" rtlCol="0">
              <a:spAutoFit/>
            </a:bodyPr>
            <a:lstStyle/>
            <a:p>
              <a:r>
                <a:rPr lang="en-US" sz="2100" dirty="0"/>
                <a:t>0.015</a:t>
              </a:r>
            </a:p>
          </p:txBody>
        </p:sp>
        <p:sp>
          <p:nvSpPr>
            <p:cNvPr id="140" name="TextBox 139"/>
            <p:cNvSpPr txBox="1"/>
            <p:nvPr/>
          </p:nvSpPr>
          <p:spPr>
            <a:xfrm>
              <a:off x="21536460" y="7390977"/>
              <a:ext cx="808644" cy="421482"/>
            </a:xfrm>
            <a:prstGeom prst="rect">
              <a:avLst/>
            </a:prstGeom>
            <a:noFill/>
          </p:spPr>
          <p:txBody>
            <a:bodyPr wrap="square" lIns="97366" tIns="48683" rIns="97366" bIns="48683" rtlCol="0">
              <a:spAutoFit/>
            </a:bodyPr>
            <a:lstStyle/>
            <a:p>
              <a:r>
                <a:rPr lang="en-US" sz="2100" dirty="0" smtClean="0"/>
                <a:t>0.020</a:t>
              </a:r>
              <a:endParaRPr lang="en-US" sz="2100" dirty="0"/>
            </a:p>
          </p:txBody>
        </p:sp>
        <p:sp>
          <p:nvSpPr>
            <p:cNvPr id="144" name="TextBox 143"/>
            <p:cNvSpPr txBox="1"/>
            <p:nvPr/>
          </p:nvSpPr>
          <p:spPr>
            <a:xfrm>
              <a:off x="21546697" y="6788846"/>
              <a:ext cx="808644" cy="421482"/>
            </a:xfrm>
            <a:prstGeom prst="rect">
              <a:avLst/>
            </a:prstGeom>
            <a:noFill/>
          </p:spPr>
          <p:txBody>
            <a:bodyPr wrap="square" lIns="97366" tIns="48683" rIns="97366" bIns="48683" rtlCol="0">
              <a:spAutoFit/>
            </a:bodyPr>
            <a:lstStyle/>
            <a:p>
              <a:r>
                <a:rPr lang="en-US" sz="2100" dirty="0" smtClean="0"/>
                <a:t>0.025</a:t>
              </a:r>
              <a:endParaRPr lang="en-US" sz="2100" dirty="0"/>
            </a:p>
          </p:txBody>
        </p:sp>
        <p:sp>
          <p:nvSpPr>
            <p:cNvPr id="147" name="TextBox 146"/>
            <p:cNvSpPr txBox="1"/>
            <p:nvPr/>
          </p:nvSpPr>
          <p:spPr>
            <a:xfrm>
              <a:off x="23014059" y="6577910"/>
              <a:ext cx="2446529" cy="435773"/>
            </a:xfrm>
            <a:prstGeom prst="rect">
              <a:avLst/>
            </a:prstGeom>
            <a:noFill/>
          </p:spPr>
          <p:txBody>
            <a:bodyPr wrap="square" lIns="97366" tIns="48683" rIns="97366" bIns="48683" rtlCol="0">
              <a:spAutoFit/>
            </a:bodyPr>
            <a:lstStyle/>
            <a:p>
              <a:r>
                <a:rPr lang="en-US" sz="2100" dirty="0"/>
                <a:t>August </a:t>
              </a:r>
              <a:r>
                <a:rPr lang="en-US" sz="2100" dirty="0" smtClean="0"/>
                <a:t>29, </a:t>
              </a:r>
              <a:r>
                <a:rPr lang="en-US" sz="2100" dirty="0"/>
                <a:t>2016</a:t>
              </a:r>
            </a:p>
          </p:txBody>
        </p:sp>
        <p:sp>
          <p:nvSpPr>
            <p:cNvPr id="148" name="TextBox 147"/>
            <p:cNvSpPr txBox="1"/>
            <p:nvPr/>
          </p:nvSpPr>
          <p:spPr>
            <a:xfrm>
              <a:off x="23956661" y="7065904"/>
              <a:ext cx="1959754" cy="421482"/>
            </a:xfrm>
            <a:prstGeom prst="rect">
              <a:avLst/>
            </a:prstGeom>
            <a:noFill/>
          </p:spPr>
          <p:txBody>
            <a:bodyPr wrap="square" lIns="97366" tIns="48683" rIns="97366" bIns="48683" rtlCol="0">
              <a:spAutoFit/>
            </a:bodyPr>
            <a:lstStyle/>
            <a:p>
              <a:r>
                <a:rPr lang="en-US" sz="2100" dirty="0" err="1"/>
                <a:t>Chla</a:t>
              </a:r>
              <a:r>
                <a:rPr lang="en-US" sz="2100" dirty="0"/>
                <a:t> = </a:t>
              </a:r>
              <a:r>
                <a:rPr lang="en-US" sz="2100" dirty="0" smtClean="0"/>
                <a:t>10.0 </a:t>
              </a:r>
              <a:r>
                <a:rPr lang="en-US" sz="2100" dirty="0" err="1"/>
                <a:t>ug</a:t>
              </a:r>
              <a:r>
                <a:rPr lang="en-US" sz="2100" dirty="0"/>
                <a:t>/L </a:t>
              </a:r>
            </a:p>
          </p:txBody>
        </p:sp>
        <p:cxnSp>
          <p:nvCxnSpPr>
            <p:cNvPr id="21" name="Straight Connector 20"/>
            <p:cNvCxnSpPr/>
            <p:nvPr/>
          </p:nvCxnSpPr>
          <p:spPr>
            <a:xfrm>
              <a:off x="19610413" y="7871824"/>
              <a:ext cx="393700" cy="0"/>
            </a:xfrm>
            <a:prstGeom prst="line">
              <a:avLst/>
            </a:prstGeom>
            <a:ln>
              <a:solidFill>
                <a:srgbClr val="0000FF"/>
              </a:solidFill>
            </a:ln>
            <a:effectLst/>
          </p:spPr>
          <p:style>
            <a:lnRef idx="2">
              <a:schemeClr val="accent1"/>
            </a:lnRef>
            <a:fillRef idx="0">
              <a:schemeClr val="accent1"/>
            </a:fillRef>
            <a:effectRef idx="1">
              <a:schemeClr val="accent1"/>
            </a:effectRef>
            <a:fontRef idx="minor">
              <a:schemeClr val="tx1"/>
            </a:fontRef>
          </p:style>
        </p:cxnSp>
        <p:cxnSp>
          <p:nvCxnSpPr>
            <p:cNvPr id="149" name="Straight Connector 148"/>
            <p:cNvCxnSpPr/>
            <p:nvPr/>
          </p:nvCxnSpPr>
          <p:spPr>
            <a:xfrm>
              <a:off x="19610413" y="8209867"/>
              <a:ext cx="393700" cy="0"/>
            </a:xfrm>
            <a:prstGeom prst="line">
              <a:avLst/>
            </a:prstGeom>
            <a:ln>
              <a:solidFill>
                <a:srgbClr val="00FE04"/>
              </a:solidFill>
            </a:ln>
            <a:effectLst/>
          </p:spPr>
          <p:style>
            <a:lnRef idx="2">
              <a:schemeClr val="accent1"/>
            </a:lnRef>
            <a:fillRef idx="0">
              <a:schemeClr val="accent1"/>
            </a:fillRef>
            <a:effectRef idx="1">
              <a:schemeClr val="accent1"/>
            </a:effectRef>
            <a:fontRef idx="minor">
              <a:schemeClr val="tx1"/>
            </a:fontRef>
          </p:style>
        </p:cxnSp>
        <p:sp>
          <p:nvSpPr>
            <p:cNvPr id="151" name="TextBox 150"/>
            <p:cNvSpPr txBox="1"/>
            <p:nvPr/>
          </p:nvSpPr>
          <p:spPr>
            <a:xfrm>
              <a:off x="19941709" y="7622018"/>
              <a:ext cx="1527071" cy="421482"/>
            </a:xfrm>
            <a:prstGeom prst="rect">
              <a:avLst/>
            </a:prstGeom>
            <a:noFill/>
          </p:spPr>
          <p:txBody>
            <a:bodyPr wrap="square" lIns="97366" tIns="48683" rIns="97366" bIns="48683" rtlCol="0">
              <a:spAutoFit/>
            </a:bodyPr>
            <a:lstStyle/>
            <a:p>
              <a:r>
                <a:rPr lang="en-US" sz="2100" dirty="0" err="1" smtClean="0"/>
                <a:t>SeaPRISM</a:t>
              </a:r>
              <a:endParaRPr lang="en-US" sz="2100" dirty="0"/>
            </a:p>
          </p:txBody>
        </p:sp>
        <p:sp>
          <p:nvSpPr>
            <p:cNvPr id="152" name="TextBox 151"/>
            <p:cNvSpPr txBox="1"/>
            <p:nvPr/>
          </p:nvSpPr>
          <p:spPr>
            <a:xfrm>
              <a:off x="19942042" y="7973726"/>
              <a:ext cx="1527071" cy="421482"/>
            </a:xfrm>
            <a:prstGeom prst="rect">
              <a:avLst/>
            </a:prstGeom>
            <a:noFill/>
          </p:spPr>
          <p:txBody>
            <a:bodyPr wrap="square" lIns="97366" tIns="48683" rIns="97366" bIns="48683" rtlCol="0">
              <a:spAutoFit/>
            </a:bodyPr>
            <a:lstStyle/>
            <a:p>
              <a:r>
                <a:rPr lang="en-US" sz="2100" dirty="0" err="1" smtClean="0"/>
                <a:t>Hypergun</a:t>
              </a:r>
              <a:endParaRPr lang="en-US" sz="2100" dirty="0"/>
            </a:p>
          </p:txBody>
        </p:sp>
      </p:grpSp>
      <p:sp>
        <p:nvSpPr>
          <p:cNvPr id="153" name="TextBox 152"/>
          <p:cNvSpPr txBox="1"/>
          <p:nvPr/>
        </p:nvSpPr>
        <p:spPr>
          <a:xfrm>
            <a:off x="1636492" y="43844133"/>
            <a:ext cx="10036851" cy="1938992"/>
          </a:xfrm>
          <a:prstGeom prst="rect">
            <a:avLst/>
          </a:prstGeom>
          <a:noFill/>
          <a:ln>
            <a:noFill/>
          </a:ln>
        </p:spPr>
        <p:txBody>
          <a:bodyPr wrap="square" rtlCol="0">
            <a:spAutoFit/>
          </a:bodyPr>
          <a:lstStyle/>
          <a:p>
            <a:pPr marL="304269" indent="-304269"/>
            <a:r>
              <a:rPr lang="en-US" sz="2400" b="1" dirty="0"/>
              <a:t>Figure </a:t>
            </a:r>
            <a:r>
              <a:rPr lang="en-US" sz="2400" b="1" dirty="0" smtClean="0"/>
              <a:t>2.  Erie </a:t>
            </a:r>
            <a:r>
              <a:rPr lang="en-US" sz="2400" b="1" dirty="0" err="1" smtClean="0"/>
              <a:t>SeaPRISM</a:t>
            </a:r>
            <a:r>
              <a:rPr lang="en-US" sz="2400" b="1" dirty="0" smtClean="0"/>
              <a:t> time series July 19 </a:t>
            </a:r>
            <a:r>
              <a:rPr lang="mr-IN" sz="2400" b="1" dirty="0" smtClean="0"/>
              <a:t>–</a:t>
            </a:r>
            <a:r>
              <a:rPr lang="en-US" sz="2400" b="1" dirty="0" smtClean="0"/>
              <a:t> Sep. 7, 2016 at 667nm. </a:t>
            </a:r>
            <a:r>
              <a:rPr lang="en-US" sz="2400" dirty="0" smtClean="0"/>
              <a:t>Top</a:t>
            </a:r>
            <a:r>
              <a:rPr lang="en-US" sz="2400" dirty="0"/>
              <a:t>: </a:t>
            </a:r>
            <a:r>
              <a:rPr lang="en-US" sz="2400" dirty="0" smtClean="0"/>
              <a:t>Lake </a:t>
            </a:r>
            <a:r>
              <a:rPr lang="en-US" sz="2400" dirty="0"/>
              <a:t>Erie </a:t>
            </a:r>
            <a:r>
              <a:rPr lang="en-US" sz="2400" dirty="0" err="1"/>
              <a:t>SeaPRISM</a:t>
            </a:r>
            <a:r>
              <a:rPr lang="en-US" sz="2400" dirty="0"/>
              <a:t> </a:t>
            </a:r>
            <a:r>
              <a:rPr lang="en-US" sz="2400" dirty="0" err="1"/>
              <a:t>R</a:t>
            </a:r>
            <a:r>
              <a:rPr lang="en-US" sz="2400" baseline="-25000" dirty="0" err="1"/>
              <a:t>rs</a:t>
            </a:r>
            <a:r>
              <a:rPr lang="en-US" sz="2400" dirty="0"/>
              <a:t> 667nm (blue) and satellite matchups (red: VIIRS, green: Sentinel-2 664nm, grey: Landsat-8 655nm); middle: derived turbidity from </a:t>
            </a:r>
            <a:r>
              <a:rPr lang="en-US" sz="2400" dirty="0" err="1"/>
              <a:t>Nechad</a:t>
            </a:r>
            <a:r>
              <a:rPr lang="en-US" sz="2400" dirty="0"/>
              <a:t> et al. from </a:t>
            </a:r>
            <a:r>
              <a:rPr lang="en-US" sz="2400" dirty="0" err="1"/>
              <a:t>SeaPRISM</a:t>
            </a:r>
            <a:r>
              <a:rPr lang="en-US" sz="2400" dirty="0"/>
              <a:t> and satellite </a:t>
            </a:r>
            <a:r>
              <a:rPr lang="en-US" sz="2400" dirty="0" err="1"/>
              <a:t>R</a:t>
            </a:r>
            <a:r>
              <a:rPr lang="en-US" sz="2400" baseline="-25000" dirty="0" err="1"/>
              <a:t>rs</a:t>
            </a:r>
            <a:r>
              <a:rPr lang="en-US" sz="2400" dirty="0"/>
              <a:t>; bottom: turbidity measured by GLERL buoy adjacent to </a:t>
            </a:r>
            <a:r>
              <a:rPr lang="en-US" sz="2400" dirty="0" err="1"/>
              <a:t>SeaPRISM</a:t>
            </a:r>
            <a:r>
              <a:rPr lang="en-US" sz="2400" dirty="0"/>
              <a:t>. </a:t>
            </a:r>
            <a:endParaRPr lang="en-US" sz="2400" b="1" dirty="0" smtClean="0"/>
          </a:p>
        </p:txBody>
      </p:sp>
      <p:sp>
        <p:nvSpPr>
          <p:cNvPr id="329" name="TextBox 328"/>
          <p:cNvSpPr txBox="1"/>
          <p:nvPr/>
        </p:nvSpPr>
        <p:spPr>
          <a:xfrm>
            <a:off x="24128937" y="6689020"/>
            <a:ext cx="7503594" cy="7685009"/>
          </a:xfrm>
          <a:prstGeom prst="rect">
            <a:avLst/>
          </a:prstGeom>
          <a:noFill/>
        </p:spPr>
        <p:txBody>
          <a:bodyPr wrap="square" lIns="97366" tIns="48683" rIns="97366" bIns="48683" rtlCol="0">
            <a:spAutoFit/>
          </a:bodyPr>
          <a:lstStyle/>
          <a:p>
            <a:pPr algn="just"/>
            <a:r>
              <a:rPr lang="en-US" sz="3600" b="1" u="sng" dirty="0" smtClean="0"/>
              <a:t>Results (cont’d)</a:t>
            </a:r>
            <a:r>
              <a:rPr lang="en-US" sz="4300" b="1" u="sng" dirty="0" smtClean="0"/>
              <a:t> </a:t>
            </a:r>
            <a:endParaRPr lang="en-US" sz="4300" b="1" u="sng" dirty="0"/>
          </a:p>
          <a:p>
            <a:pPr marL="486831" indent="-486831" algn="just">
              <a:buFont typeface="Arial"/>
              <a:buChar char="•"/>
            </a:pPr>
            <a:endParaRPr lang="en-US" sz="3000" dirty="0"/>
          </a:p>
          <a:p>
            <a:pPr marL="486831" indent="-486831" algn="just">
              <a:buFont typeface="Arial"/>
              <a:buChar char="•"/>
            </a:pPr>
            <a:r>
              <a:rPr lang="en-US" sz="2800" dirty="0" smtClean="0"/>
              <a:t>Matchup data with </a:t>
            </a:r>
            <a:r>
              <a:rPr lang="en-US" sz="2800" dirty="0" err="1" smtClean="0"/>
              <a:t>Satlantic</a:t>
            </a:r>
            <a:r>
              <a:rPr lang="en-US" sz="2800" dirty="0" smtClean="0"/>
              <a:t> </a:t>
            </a:r>
            <a:r>
              <a:rPr lang="en-US" sz="2800" dirty="0" err="1" smtClean="0"/>
              <a:t>hyperspectral</a:t>
            </a:r>
            <a:r>
              <a:rPr lang="en-US" sz="2800" dirty="0" smtClean="0"/>
              <a:t> radiometer shows good agreement (Figure 3).</a:t>
            </a:r>
          </a:p>
          <a:p>
            <a:pPr marL="486831" indent="-486831" algn="just">
              <a:buFont typeface="Arial"/>
              <a:buChar char="•"/>
            </a:pPr>
            <a:r>
              <a:rPr lang="en-US" sz="2800" dirty="0" smtClean="0"/>
              <a:t>Lake Erie waters are turbid, and </a:t>
            </a:r>
            <a:r>
              <a:rPr lang="en-US" sz="2800" i="1" dirty="0" err="1"/>
              <a:t>R</a:t>
            </a:r>
            <a:r>
              <a:rPr lang="en-US" sz="2800" i="1" baseline="-25000" dirty="0" err="1"/>
              <a:t>rs</a:t>
            </a:r>
            <a:r>
              <a:rPr lang="en-US" sz="2800" dirty="0" smtClean="0"/>
              <a:t> is higher compared to coastal waters (Figure 4).</a:t>
            </a:r>
          </a:p>
          <a:p>
            <a:pPr marL="486831" indent="-486831" algn="just">
              <a:buFont typeface="Arial"/>
              <a:buChar char="•"/>
            </a:pPr>
            <a:r>
              <a:rPr lang="en-US" sz="2800" dirty="0" smtClean="0"/>
              <a:t>Matchup data with L8/OLI and S2A/MSI shows good agreement with shape, but lower green </a:t>
            </a:r>
            <a:r>
              <a:rPr lang="en-US" sz="2800" i="1" dirty="0" err="1" smtClean="0"/>
              <a:t>R</a:t>
            </a:r>
            <a:r>
              <a:rPr lang="en-US" sz="2800" i="1" baseline="-25000" dirty="0" err="1" smtClean="0"/>
              <a:t>rs</a:t>
            </a:r>
            <a:r>
              <a:rPr lang="en-US" sz="2800" dirty="0" smtClean="0"/>
              <a:t> for both sensors compared to </a:t>
            </a:r>
            <a:r>
              <a:rPr lang="en-US" sz="2800" dirty="0" err="1" smtClean="0"/>
              <a:t>SeaPRISM</a:t>
            </a:r>
            <a:r>
              <a:rPr lang="en-US" sz="2800" dirty="0" smtClean="0"/>
              <a:t> (Figure 5).</a:t>
            </a:r>
          </a:p>
          <a:p>
            <a:pPr marL="486831" indent="-486831" algn="just">
              <a:buFont typeface="Arial"/>
              <a:buChar char="•"/>
            </a:pPr>
            <a:r>
              <a:rPr lang="en-US" sz="2800" dirty="0" smtClean="0"/>
              <a:t>Matchup data with VIIRS processed by NOAA shows very good agreement across wavelength (Figure 6).</a:t>
            </a:r>
          </a:p>
          <a:p>
            <a:pPr marL="486831" indent="-486831" algn="just">
              <a:buFont typeface="Arial"/>
              <a:buChar char="•"/>
            </a:pPr>
            <a:r>
              <a:rPr lang="en-US" sz="2800" dirty="0" smtClean="0"/>
              <a:t>There is a shadow effect from the tower on the daily radiances measured by the </a:t>
            </a:r>
            <a:r>
              <a:rPr lang="en-US" sz="2800" dirty="0" err="1" smtClean="0"/>
              <a:t>SeaPRISM</a:t>
            </a:r>
            <a:r>
              <a:rPr lang="en-US" sz="2800" dirty="0" smtClean="0"/>
              <a:t> mostly impacting morning measurements (Figure 7).</a:t>
            </a:r>
          </a:p>
        </p:txBody>
      </p:sp>
      <p:grpSp>
        <p:nvGrpSpPr>
          <p:cNvPr id="39" name="Group 38"/>
          <p:cNvGrpSpPr/>
          <p:nvPr/>
        </p:nvGrpSpPr>
        <p:grpSpPr>
          <a:xfrm>
            <a:off x="20902087" y="14716266"/>
            <a:ext cx="10625248" cy="8534594"/>
            <a:chOff x="20709237" y="14485332"/>
            <a:chExt cx="10625248" cy="8534594"/>
          </a:xfrm>
        </p:grpSpPr>
        <p:pic>
          <p:nvPicPr>
            <p:cNvPr id="37" name="Picture 36" descr="seaprism_s2a_Rrs_compare_20160808.jpg"/>
            <p:cNvPicPr>
              <a:picLocks noChangeAspect="1"/>
            </p:cNvPicPr>
            <p:nvPr/>
          </p:nvPicPr>
          <p:blipFill rotWithShape="1">
            <a:blip r:embed="rId17" cstate="print">
              <a:extLst>
                <a:ext uri="{28A0092B-C50C-407E-A947-70E740481C1C}">
                  <a14:useLocalDpi xmlns:a14="http://schemas.microsoft.com/office/drawing/2010/main"/>
                </a:ext>
              </a:extLst>
            </a:blip>
            <a:srcRect/>
            <a:stretch/>
          </p:blipFill>
          <p:spPr>
            <a:xfrm>
              <a:off x="25170579" y="15048961"/>
              <a:ext cx="1902646" cy="1736823"/>
            </a:xfrm>
            <a:prstGeom prst="rect">
              <a:avLst/>
            </a:prstGeom>
          </p:spPr>
        </p:pic>
        <p:pic>
          <p:nvPicPr>
            <p:cNvPr id="38" name="Picture 37" descr="seaprism_s2a_Rrs_compare_20160828.jpg"/>
            <p:cNvPicPr>
              <a:picLocks noChangeAspect="1"/>
            </p:cNvPicPr>
            <p:nvPr/>
          </p:nvPicPr>
          <p:blipFill rotWithShape="1">
            <a:blip r:embed="rId18" cstate="print">
              <a:extLst>
                <a:ext uri="{28A0092B-C50C-407E-A947-70E740481C1C}">
                  <a14:useLocalDpi xmlns:a14="http://schemas.microsoft.com/office/drawing/2010/main"/>
                </a:ext>
              </a:extLst>
            </a:blip>
            <a:srcRect/>
            <a:stretch/>
          </p:blipFill>
          <p:spPr>
            <a:xfrm>
              <a:off x="29111227" y="15047901"/>
              <a:ext cx="1885950" cy="1725183"/>
            </a:xfrm>
            <a:prstGeom prst="rect">
              <a:avLst/>
            </a:prstGeom>
          </p:spPr>
        </p:pic>
        <p:pic>
          <p:nvPicPr>
            <p:cNvPr id="34" name="Picture 33" descr="seaprism_l8a_Rrs_compare_2016219.jpg"/>
            <p:cNvPicPr>
              <a:picLocks/>
            </p:cNvPicPr>
            <p:nvPr/>
          </p:nvPicPr>
          <p:blipFill rotWithShape="1">
            <a:blip r:embed="rId19" cstate="print">
              <a:extLst>
                <a:ext uri="{28A0092B-C50C-407E-A947-70E740481C1C}">
                  <a14:useLocalDpi xmlns:a14="http://schemas.microsoft.com/office/drawing/2010/main"/>
                </a:ext>
              </a:extLst>
            </a:blip>
            <a:srcRect/>
            <a:stretch/>
          </p:blipFill>
          <p:spPr>
            <a:xfrm>
              <a:off x="23216326" y="15050070"/>
              <a:ext cx="1910908" cy="1728000"/>
            </a:xfrm>
            <a:prstGeom prst="rect">
              <a:avLst/>
            </a:prstGeom>
          </p:spPr>
        </p:pic>
        <p:pic>
          <p:nvPicPr>
            <p:cNvPr id="36" name="Picture 35" descr="seaprism_s2a_Rrs_compare_20160719.jpg"/>
            <p:cNvPicPr>
              <a:picLocks noChangeAspect="1"/>
            </p:cNvPicPr>
            <p:nvPr/>
          </p:nvPicPr>
          <p:blipFill rotWithShape="1">
            <a:blip r:embed="rId20" cstate="print">
              <a:extLst>
                <a:ext uri="{28A0092B-C50C-407E-A947-70E740481C1C}">
                  <a14:useLocalDpi xmlns:a14="http://schemas.microsoft.com/office/drawing/2010/main"/>
                </a:ext>
              </a:extLst>
            </a:blip>
            <a:srcRect/>
            <a:stretch/>
          </p:blipFill>
          <p:spPr>
            <a:xfrm>
              <a:off x="21304061" y="15038282"/>
              <a:ext cx="1887804" cy="1747502"/>
            </a:xfrm>
            <a:prstGeom prst="rect">
              <a:avLst/>
            </a:prstGeom>
          </p:spPr>
        </p:pic>
        <p:pic>
          <p:nvPicPr>
            <p:cNvPr id="33" name="Picture 32" descr="seaprism_l8a_Rrs_compare_2016235.jpg"/>
            <p:cNvPicPr>
              <a:picLocks/>
            </p:cNvPicPr>
            <p:nvPr/>
          </p:nvPicPr>
          <p:blipFill rotWithShape="1">
            <a:blip r:embed="rId21" cstate="print">
              <a:extLst>
                <a:ext uri="{28A0092B-C50C-407E-A947-70E740481C1C}">
                  <a14:useLocalDpi xmlns:a14="http://schemas.microsoft.com/office/drawing/2010/main"/>
                </a:ext>
              </a:extLst>
            </a:blip>
            <a:srcRect/>
            <a:stretch/>
          </p:blipFill>
          <p:spPr>
            <a:xfrm>
              <a:off x="27137226" y="15041910"/>
              <a:ext cx="1901967" cy="1728000"/>
            </a:xfrm>
            <a:prstGeom prst="rect">
              <a:avLst/>
            </a:prstGeom>
          </p:spPr>
        </p:pic>
        <p:pic>
          <p:nvPicPr>
            <p:cNvPr id="157" name="Picture 156" descr="S2a_Rrs664_20160808.jpg"/>
            <p:cNvPicPr>
              <a:picLocks/>
            </p:cNvPicPr>
            <p:nvPr/>
          </p:nvPicPr>
          <p:blipFill rotWithShape="1">
            <a:blip r:embed="rId22" cstate="print">
              <a:extLst>
                <a:ext uri="{28A0092B-C50C-407E-A947-70E740481C1C}">
                  <a14:useLocalDpi xmlns:a14="http://schemas.microsoft.com/office/drawing/2010/main"/>
                </a:ext>
              </a:extLst>
            </a:blip>
            <a:srcRect/>
            <a:stretch/>
          </p:blipFill>
          <p:spPr>
            <a:xfrm>
              <a:off x="29064248" y="17168885"/>
              <a:ext cx="1884435" cy="2325818"/>
            </a:xfrm>
            <a:prstGeom prst="rect">
              <a:avLst/>
            </a:prstGeom>
          </p:spPr>
        </p:pic>
        <p:sp>
          <p:nvSpPr>
            <p:cNvPr id="161" name="TextBox 160"/>
            <p:cNvSpPr txBox="1"/>
            <p:nvPr/>
          </p:nvSpPr>
          <p:spPr>
            <a:xfrm>
              <a:off x="21616629" y="14736323"/>
              <a:ext cx="1419980" cy="400110"/>
            </a:xfrm>
            <a:prstGeom prst="rect">
              <a:avLst/>
            </a:prstGeom>
            <a:noFill/>
          </p:spPr>
          <p:txBody>
            <a:bodyPr wrap="none" rtlCol="0">
              <a:spAutoFit/>
            </a:bodyPr>
            <a:lstStyle/>
            <a:p>
              <a:r>
                <a:rPr lang="en-US" sz="2000" dirty="0" smtClean="0"/>
                <a:t>Jul 19, 2016</a:t>
              </a:r>
              <a:endParaRPr lang="en-US" sz="2000" dirty="0"/>
            </a:p>
          </p:txBody>
        </p:sp>
        <p:sp>
          <p:nvSpPr>
            <p:cNvPr id="163" name="TextBox 162"/>
            <p:cNvSpPr txBox="1"/>
            <p:nvPr/>
          </p:nvSpPr>
          <p:spPr>
            <a:xfrm>
              <a:off x="25583452" y="14730304"/>
              <a:ext cx="1418477" cy="400110"/>
            </a:xfrm>
            <a:prstGeom prst="rect">
              <a:avLst/>
            </a:prstGeom>
            <a:noFill/>
          </p:spPr>
          <p:txBody>
            <a:bodyPr wrap="none" rtlCol="0">
              <a:spAutoFit/>
            </a:bodyPr>
            <a:lstStyle/>
            <a:p>
              <a:r>
                <a:rPr lang="en-US" sz="2000" dirty="0" smtClean="0"/>
                <a:t>Aug 8, 2016</a:t>
              </a:r>
              <a:endParaRPr lang="en-US" sz="2000" dirty="0"/>
            </a:p>
          </p:txBody>
        </p:sp>
        <p:sp>
          <p:nvSpPr>
            <p:cNvPr id="165" name="TextBox 164"/>
            <p:cNvSpPr txBox="1"/>
            <p:nvPr/>
          </p:nvSpPr>
          <p:spPr>
            <a:xfrm>
              <a:off x="29293265" y="14689551"/>
              <a:ext cx="1548471" cy="400110"/>
            </a:xfrm>
            <a:prstGeom prst="rect">
              <a:avLst/>
            </a:prstGeom>
            <a:noFill/>
          </p:spPr>
          <p:txBody>
            <a:bodyPr wrap="none" rtlCol="0">
              <a:spAutoFit/>
            </a:bodyPr>
            <a:lstStyle/>
            <a:p>
              <a:r>
                <a:rPr lang="en-US" sz="2000" dirty="0" smtClean="0"/>
                <a:t>Aug 28, 2016</a:t>
              </a:r>
              <a:endParaRPr lang="en-US" sz="2000" dirty="0"/>
            </a:p>
          </p:txBody>
        </p:sp>
        <p:sp>
          <p:nvSpPr>
            <p:cNvPr id="172" name="TextBox 171"/>
            <p:cNvSpPr txBox="1"/>
            <p:nvPr/>
          </p:nvSpPr>
          <p:spPr>
            <a:xfrm>
              <a:off x="27369066" y="14727849"/>
              <a:ext cx="1548471" cy="400110"/>
            </a:xfrm>
            <a:prstGeom prst="rect">
              <a:avLst/>
            </a:prstGeom>
            <a:noFill/>
          </p:spPr>
          <p:txBody>
            <a:bodyPr wrap="none" rtlCol="0">
              <a:spAutoFit/>
            </a:bodyPr>
            <a:lstStyle/>
            <a:p>
              <a:r>
                <a:rPr lang="en-US" sz="2000" dirty="0" smtClean="0"/>
                <a:t>Aug 23, 2016</a:t>
              </a:r>
              <a:endParaRPr lang="en-US" sz="2000" dirty="0"/>
            </a:p>
          </p:txBody>
        </p:sp>
        <p:sp>
          <p:nvSpPr>
            <p:cNvPr id="173" name="TextBox 172"/>
            <p:cNvSpPr txBox="1"/>
            <p:nvPr/>
          </p:nvSpPr>
          <p:spPr>
            <a:xfrm>
              <a:off x="23527990" y="14696154"/>
              <a:ext cx="1418477" cy="400110"/>
            </a:xfrm>
            <a:prstGeom prst="rect">
              <a:avLst/>
            </a:prstGeom>
            <a:noFill/>
          </p:spPr>
          <p:txBody>
            <a:bodyPr wrap="none" rtlCol="0">
              <a:spAutoFit/>
            </a:bodyPr>
            <a:lstStyle/>
            <a:p>
              <a:r>
                <a:rPr lang="en-US" sz="2000" dirty="0" smtClean="0"/>
                <a:t>Aug 7, 2016</a:t>
              </a:r>
              <a:endParaRPr lang="en-US" sz="2000" dirty="0"/>
            </a:p>
          </p:txBody>
        </p:sp>
        <p:sp>
          <p:nvSpPr>
            <p:cNvPr id="174" name="TextBox 173"/>
            <p:cNvSpPr txBox="1"/>
            <p:nvPr/>
          </p:nvSpPr>
          <p:spPr>
            <a:xfrm>
              <a:off x="30183939" y="15072296"/>
              <a:ext cx="582211" cy="400110"/>
            </a:xfrm>
            <a:prstGeom prst="rect">
              <a:avLst/>
            </a:prstGeom>
            <a:noFill/>
          </p:spPr>
          <p:txBody>
            <a:bodyPr wrap="none" rtlCol="0">
              <a:spAutoFit/>
            </a:bodyPr>
            <a:lstStyle/>
            <a:p>
              <a:r>
                <a:rPr lang="en-US" sz="2000" dirty="0" smtClean="0"/>
                <a:t>S2A</a:t>
              </a:r>
              <a:endParaRPr lang="en-US" sz="2000" dirty="0"/>
            </a:p>
          </p:txBody>
        </p:sp>
        <p:sp>
          <p:nvSpPr>
            <p:cNvPr id="175" name="TextBox 174"/>
            <p:cNvSpPr txBox="1"/>
            <p:nvPr/>
          </p:nvSpPr>
          <p:spPr>
            <a:xfrm>
              <a:off x="21890655" y="15053195"/>
              <a:ext cx="582211" cy="400110"/>
            </a:xfrm>
            <a:prstGeom prst="rect">
              <a:avLst/>
            </a:prstGeom>
            <a:noFill/>
          </p:spPr>
          <p:txBody>
            <a:bodyPr wrap="none" rtlCol="0">
              <a:spAutoFit/>
            </a:bodyPr>
            <a:lstStyle/>
            <a:p>
              <a:r>
                <a:rPr lang="en-US" sz="2000" dirty="0" smtClean="0"/>
                <a:t>S2A</a:t>
              </a:r>
              <a:endParaRPr lang="en-US" sz="2000" dirty="0"/>
            </a:p>
          </p:txBody>
        </p:sp>
        <p:sp>
          <p:nvSpPr>
            <p:cNvPr id="176" name="TextBox 175"/>
            <p:cNvSpPr txBox="1"/>
            <p:nvPr/>
          </p:nvSpPr>
          <p:spPr>
            <a:xfrm>
              <a:off x="25995424" y="15054609"/>
              <a:ext cx="582211" cy="400110"/>
            </a:xfrm>
            <a:prstGeom prst="rect">
              <a:avLst/>
            </a:prstGeom>
            <a:noFill/>
          </p:spPr>
          <p:txBody>
            <a:bodyPr wrap="none" rtlCol="0">
              <a:spAutoFit/>
            </a:bodyPr>
            <a:lstStyle/>
            <a:p>
              <a:r>
                <a:rPr lang="en-US" sz="2000" dirty="0" smtClean="0"/>
                <a:t>S2A</a:t>
              </a:r>
              <a:endParaRPr lang="en-US" sz="2000" dirty="0"/>
            </a:p>
          </p:txBody>
        </p:sp>
        <p:sp>
          <p:nvSpPr>
            <p:cNvPr id="178" name="TextBox 177"/>
            <p:cNvSpPr txBox="1"/>
            <p:nvPr/>
          </p:nvSpPr>
          <p:spPr>
            <a:xfrm>
              <a:off x="23933628" y="15057402"/>
              <a:ext cx="422486" cy="400110"/>
            </a:xfrm>
            <a:prstGeom prst="rect">
              <a:avLst/>
            </a:prstGeom>
            <a:noFill/>
          </p:spPr>
          <p:txBody>
            <a:bodyPr wrap="none" rtlCol="0">
              <a:spAutoFit/>
            </a:bodyPr>
            <a:lstStyle/>
            <a:p>
              <a:r>
                <a:rPr lang="en-US" sz="2000" dirty="0" smtClean="0"/>
                <a:t>L8</a:t>
              </a:r>
              <a:endParaRPr lang="en-US" sz="2000" dirty="0"/>
            </a:p>
          </p:txBody>
        </p:sp>
        <p:cxnSp>
          <p:nvCxnSpPr>
            <p:cNvPr id="179" name="Straight Connector 178"/>
            <p:cNvCxnSpPr/>
            <p:nvPr/>
          </p:nvCxnSpPr>
          <p:spPr>
            <a:xfrm>
              <a:off x="21978290" y="15638351"/>
              <a:ext cx="283355" cy="0"/>
            </a:xfrm>
            <a:prstGeom prst="line">
              <a:avLst/>
            </a:prstGeom>
            <a:ln>
              <a:solidFill>
                <a:srgbClr val="0000FF"/>
              </a:solidFill>
            </a:ln>
            <a:effectLst/>
          </p:spPr>
          <p:style>
            <a:lnRef idx="2">
              <a:schemeClr val="accent1"/>
            </a:lnRef>
            <a:fillRef idx="0">
              <a:schemeClr val="accent1"/>
            </a:fillRef>
            <a:effectRef idx="1">
              <a:schemeClr val="accent1"/>
            </a:effectRef>
            <a:fontRef idx="minor">
              <a:schemeClr val="tx1"/>
            </a:fontRef>
          </p:style>
        </p:cxnSp>
        <p:cxnSp>
          <p:nvCxnSpPr>
            <p:cNvPr id="180" name="Straight Connector 179"/>
            <p:cNvCxnSpPr/>
            <p:nvPr/>
          </p:nvCxnSpPr>
          <p:spPr>
            <a:xfrm>
              <a:off x="21978290" y="15906120"/>
              <a:ext cx="283355" cy="0"/>
            </a:xfrm>
            <a:prstGeom prst="line">
              <a:avLst/>
            </a:prstGeom>
            <a:ln>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81" name="TextBox 180"/>
            <p:cNvSpPr txBox="1"/>
            <p:nvPr/>
          </p:nvSpPr>
          <p:spPr>
            <a:xfrm>
              <a:off x="22180143" y="15435593"/>
              <a:ext cx="791593" cy="307777"/>
            </a:xfrm>
            <a:prstGeom prst="rect">
              <a:avLst/>
            </a:prstGeom>
            <a:noFill/>
          </p:spPr>
          <p:txBody>
            <a:bodyPr wrap="none" rtlCol="0">
              <a:spAutoFit/>
            </a:bodyPr>
            <a:lstStyle/>
            <a:p>
              <a:r>
                <a:rPr lang="en-US" sz="1400" dirty="0" smtClean="0"/>
                <a:t>satellite</a:t>
              </a:r>
              <a:endParaRPr lang="en-US" sz="1400" dirty="0"/>
            </a:p>
          </p:txBody>
        </p:sp>
        <p:sp>
          <p:nvSpPr>
            <p:cNvPr id="182" name="TextBox 181"/>
            <p:cNvSpPr txBox="1"/>
            <p:nvPr/>
          </p:nvSpPr>
          <p:spPr>
            <a:xfrm>
              <a:off x="22180143" y="15710290"/>
              <a:ext cx="947666" cy="307777"/>
            </a:xfrm>
            <a:prstGeom prst="rect">
              <a:avLst/>
            </a:prstGeom>
            <a:noFill/>
          </p:spPr>
          <p:txBody>
            <a:bodyPr wrap="none" rtlCol="0">
              <a:spAutoFit/>
            </a:bodyPr>
            <a:lstStyle/>
            <a:p>
              <a:r>
                <a:rPr lang="en-US" sz="1400" dirty="0" err="1" smtClean="0"/>
                <a:t>SeaPRISM</a:t>
              </a:r>
              <a:endParaRPr lang="en-US" sz="1400" dirty="0"/>
            </a:p>
          </p:txBody>
        </p:sp>
        <p:sp>
          <p:nvSpPr>
            <p:cNvPr id="183" name="TextBox 182"/>
            <p:cNvSpPr txBox="1"/>
            <p:nvPr/>
          </p:nvSpPr>
          <p:spPr>
            <a:xfrm rot="16200000">
              <a:off x="20661412" y="15671965"/>
              <a:ext cx="414784" cy="319133"/>
            </a:xfrm>
            <a:prstGeom prst="rect">
              <a:avLst/>
            </a:prstGeom>
            <a:noFill/>
          </p:spPr>
          <p:txBody>
            <a:bodyPr wrap="none" rtlCol="0">
              <a:spAutoFit/>
            </a:bodyPr>
            <a:lstStyle/>
            <a:p>
              <a:r>
                <a:rPr lang="en-US" sz="1400" dirty="0" smtClean="0"/>
                <a:t>sr</a:t>
              </a:r>
              <a:r>
                <a:rPr lang="en-US" sz="1400" baseline="30000" dirty="0" smtClean="0"/>
                <a:t>-1</a:t>
              </a:r>
              <a:endParaRPr lang="en-US" sz="1400" baseline="30000" dirty="0"/>
            </a:p>
          </p:txBody>
        </p:sp>
        <p:sp>
          <p:nvSpPr>
            <p:cNvPr id="184" name="Rectangle 183"/>
            <p:cNvSpPr/>
            <p:nvPr/>
          </p:nvSpPr>
          <p:spPr>
            <a:xfrm>
              <a:off x="20709237" y="14485332"/>
              <a:ext cx="10625248" cy="8534594"/>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dirty="0"/>
            </a:p>
          </p:txBody>
        </p:sp>
        <p:grpSp>
          <p:nvGrpSpPr>
            <p:cNvPr id="29" name="Group 28"/>
            <p:cNvGrpSpPr/>
            <p:nvPr/>
          </p:nvGrpSpPr>
          <p:grpSpPr>
            <a:xfrm>
              <a:off x="21180939" y="17214174"/>
              <a:ext cx="1957359" cy="2289240"/>
              <a:chOff x="21337086" y="17468184"/>
              <a:chExt cx="1843533" cy="2289240"/>
            </a:xfrm>
          </p:grpSpPr>
          <p:pic>
            <p:nvPicPr>
              <p:cNvPr id="155" name="Picture 154" descr="S2a_Rrs664_20160828.jpg"/>
              <p:cNvPicPr>
                <a:picLocks noChangeAspect="1"/>
              </p:cNvPicPr>
              <p:nvPr/>
            </p:nvPicPr>
            <p:blipFill rotWithShape="1">
              <a:blip r:embed="rId23" cstate="print">
                <a:extLst>
                  <a:ext uri="{28A0092B-C50C-407E-A947-70E740481C1C}">
                    <a14:useLocalDpi xmlns:a14="http://schemas.microsoft.com/office/drawing/2010/main"/>
                  </a:ext>
                </a:extLst>
              </a:blip>
              <a:srcRect/>
              <a:stretch/>
            </p:blipFill>
            <p:spPr>
              <a:xfrm>
                <a:off x="21337086" y="17468184"/>
                <a:ext cx="1843533" cy="2289240"/>
              </a:xfrm>
              <a:prstGeom prst="rect">
                <a:avLst/>
              </a:prstGeom>
            </p:spPr>
          </p:pic>
          <p:sp>
            <p:nvSpPr>
              <p:cNvPr id="185" name="Oval 184"/>
              <p:cNvSpPr>
                <a:spLocks noChangeAspect="1"/>
              </p:cNvSpPr>
              <p:nvPr/>
            </p:nvSpPr>
            <p:spPr>
              <a:xfrm>
                <a:off x="21978865" y="18506162"/>
                <a:ext cx="57757" cy="72000"/>
              </a:xfrm>
              <a:prstGeom prst="ellipse">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p>
            </p:txBody>
          </p:sp>
        </p:grpSp>
        <p:grpSp>
          <p:nvGrpSpPr>
            <p:cNvPr id="28" name="Group 27"/>
            <p:cNvGrpSpPr/>
            <p:nvPr/>
          </p:nvGrpSpPr>
          <p:grpSpPr>
            <a:xfrm>
              <a:off x="23193329" y="17214174"/>
              <a:ext cx="1973719" cy="2317975"/>
              <a:chOff x="23261052" y="17468184"/>
              <a:chExt cx="1784688" cy="2317975"/>
            </a:xfrm>
          </p:grpSpPr>
          <p:pic>
            <p:nvPicPr>
              <p:cNvPr id="166" name="Picture 165" descr="l8a_Rrs655_2016219.jpg"/>
              <p:cNvPicPr>
                <a:picLocks/>
              </p:cNvPicPr>
              <p:nvPr/>
            </p:nvPicPr>
            <p:blipFill rotWithShape="1">
              <a:blip r:embed="rId24" cstate="print">
                <a:extLst>
                  <a:ext uri="{28A0092B-C50C-407E-A947-70E740481C1C}">
                    <a14:useLocalDpi xmlns:a14="http://schemas.microsoft.com/office/drawing/2010/main"/>
                  </a:ext>
                </a:extLst>
              </a:blip>
              <a:srcRect/>
              <a:stretch/>
            </p:blipFill>
            <p:spPr>
              <a:xfrm>
                <a:off x="23261052" y="17468184"/>
                <a:ext cx="1784688" cy="2317975"/>
              </a:xfrm>
              <a:prstGeom prst="rect">
                <a:avLst/>
              </a:prstGeom>
            </p:spPr>
          </p:pic>
          <p:sp>
            <p:nvSpPr>
              <p:cNvPr id="186" name="Oval 185"/>
              <p:cNvSpPr>
                <a:spLocks noChangeAspect="1"/>
              </p:cNvSpPr>
              <p:nvPr/>
            </p:nvSpPr>
            <p:spPr>
              <a:xfrm>
                <a:off x="23947427" y="18420437"/>
                <a:ext cx="57757" cy="72000"/>
              </a:xfrm>
              <a:prstGeom prst="ellipse">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p>
            </p:txBody>
          </p:sp>
        </p:grpSp>
        <p:grpSp>
          <p:nvGrpSpPr>
            <p:cNvPr id="27" name="Group 26"/>
            <p:cNvGrpSpPr/>
            <p:nvPr/>
          </p:nvGrpSpPr>
          <p:grpSpPr>
            <a:xfrm>
              <a:off x="25188207" y="17214174"/>
              <a:ext cx="1892805" cy="2289240"/>
              <a:chOff x="25121991" y="17468184"/>
              <a:chExt cx="1747356" cy="2289240"/>
            </a:xfrm>
          </p:grpSpPr>
          <p:pic>
            <p:nvPicPr>
              <p:cNvPr id="156" name="Picture 155" descr="S2a_Rrs664_20160719.jpg"/>
              <p:cNvPicPr>
                <a:picLocks/>
              </p:cNvPicPr>
              <p:nvPr/>
            </p:nvPicPr>
            <p:blipFill rotWithShape="1">
              <a:blip r:embed="rId25" cstate="print">
                <a:extLst>
                  <a:ext uri="{28A0092B-C50C-407E-A947-70E740481C1C}">
                    <a14:useLocalDpi xmlns:a14="http://schemas.microsoft.com/office/drawing/2010/main"/>
                  </a:ext>
                </a:extLst>
              </a:blip>
              <a:srcRect/>
              <a:stretch/>
            </p:blipFill>
            <p:spPr>
              <a:xfrm>
                <a:off x="25121991" y="17468184"/>
                <a:ext cx="1747356" cy="2289240"/>
              </a:xfrm>
              <a:prstGeom prst="rect">
                <a:avLst/>
              </a:prstGeom>
            </p:spPr>
          </p:pic>
          <p:sp>
            <p:nvSpPr>
              <p:cNvPr id="187" name="Oval 186"/>
              <p:cNvSpPr>
                <a:spLocks noChangeAspect="1"/>
              </p:cNvSpPr>
              <p:nvPr/>
            </p:nvSpPr>
            <p:spPr>
              <a:xfrm>
                <a:off x="25786830" y="18439487"/>
                <a:ext cx="66467" cy="72000"/>
              </a:xfrm>
              <a:prstGeom prst="ellipse">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p>
            </p:txBody>
          </p:sp>
        </p:grpSp>
        <p:grpSp>
          <p:nvGrpSpPr>
            <p:cNvPr id="26" name="Group 25"/>
            <p:cNvGrpSpPr/>
            <p:nvPr/>
          </p:nvGrpSpPr>
          <p:grpSpPr>
            <a:xfrm>
              <a:off x="27125995" y="17202751"/>
              <a:ext cx="1922500" cy="2276196"/>
              <a:chOff x="26970070" y="17468186"/>
              <a:chExt cx="1755921" cy="2276196"/>
            </a:xfrm>
          </p:grpSpPr>
          <p:pic>
            <p:nvPicPr>
              <p:cNvPr id="167" name="Picture 166" descr="l8a_Rrs655_2016235.jpg"/>
              <p:cNvPicPr>
                <a:picLocks noChangeAspect="1"/>
              </p:cNvPicPr>
              <p:nvPr/>
            </p:nvPicPr>
            <p:blipFill rotWithShape="1">
              <a:blip r:embed="rId26" cstate="print">
                <a:extLst>
                  <a:ext uri="{28A0092B-C50C-407E-A947-70E740481C1C}">
                    <a14:useLocalDpi xmlns:a14="http://schemas.microsoft.com/office/drawing/2010/main"/>
                  </a:ext>
                </a:extLst>
              </a:blip>
              <a:srcRect/>
              <a:stretch/>
            </p:blipFill>
            <p:spPr>
              <a:xfrm>
                <a:off x="26970070" y="17468186"/>
                <a:ext cx="1755921" cy="2276196"/>
              </a:xfrm>
              <a:prstGeom prst="rect">
                <a:avLst/>
              </a:prstGeom>
            </p:spPr>
          </p:pic>
          <p:sp>
            <p:nvSpPr>
              <p:cNvPr id="188" name="Oval 187"/>
              <p:cNvSpPr>
                <a:spLocks noChangeAspect="1"/>
              </p:cNvSpPr>
              <p:nvPr/>
            </p:nvSpPr>
            <p:spPr>
              <a:xfrm>
                <a:off x="27629969" y="18480762"/>
                <a:ext cx="57758" cy="72000"/>
              </a:xfrm>
              <a:prstGeom prst="ellipse">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p>
            </p:txBody>
          </p:sp>
        </p:grpSp>
        <p:sp>
          <p:nvSpPr>
            <p:cNvPr id="189" name="Oval 188"/>
            <p:cNvSpPr/>
            <p:nvPr/>
          </p:nvSpPr>
          <p:spPr>
            <a:xfrm>
              <a:off x="29792357" y="18221460"/>
              <a:ext cx="72000" cy="72000"/>
            </a:xfrm>
            <a:prstGeom prst="ellipse">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p>
          </p:txBody>
        </p:sp>
        <p:sp>
          <p:nvSpPr>
            <p:cNvPr id="236" name="TextBox 235"/>
            <p:cNvSpPr txBox="1"/>
            <p:nvPr/>
          </p:nvSpPr>
          <p:spPr>
            <a:xfrm>
              <a:off x="20898569" y="15893502"/>
              <a:ext cx="521533" cy="307777"/>
            </a:xfrm>
            <a:prstGeom prst="rect">
              <a:avLst/>
            </a:prstGeom>
            <a:noFill/>
          </p:spPr>
          <p:txBody>
            <a:bodyPr wrap="none" rtlCol="0">
              <a:spAutoFit/>
            </a:bodyPr>
            <a:lstStyle/>
            <a:p>
              <a:r>
                <a:rPr lang="en-US" sz="1400" dirty="0" smtClean="0"/>
                <a:t>0.01</a:t>
              </a:r>
              <a:endParaRPr lang="en-US" sz="1400" dirty="0"/>
            </a:p>
          </p:txBody>
        </p:sp>
        <p:grpSp>
          <p:nvGrpSpPr>
            <p:cNvPr id="25" name="Group 24"/>
            <p:cNvGrpSpPr/>
            <p:nvPr/>
          </p:nvGrpSpPr>
          <p:grpSpPr>
            <a:xfrm rot="5400000">
              <a:off x="26075886" y="18652942"/>
              <a:ext cx="865403" cy="2623817"/>
              <a:chOff x="30855005" y="17141828"/>
              <a:chExt cx="865403" cy="2623817"/>
            </a:xfrm>
          </p:grpSpPr>
          <p:pic>
            <p:nvPicPr>
              <p:cNvPr id="292" name="Picture 53" descr="S2001036233753_pic_w_cbar.jpg                                  00A7F9D4Macintosh HD                   C3E30C5D:"/>
              <p:cNvPicPr>
                <a:picLocks noChangeAspect="1" noChangeArrowheads="1"/>
              </p:cNvPicPr>
              <p:nvPr/>
            </p:nvPicPr>
            <p:blipFill rotWithShape="1">
              <a:blip r:embed="rId27" cstate="print">
                <a:extLst>
                  <a:ext uri="{28A0092B-C50C-407E-A947-70E740481C1C}">
                    <a14:useLocalDpi xmlns:a14="http://schemas.microsoft.com/office/drawing/2010/main"/>
                  </a:ext>
                </a:extLst>
              </a:blip>
              <a:srcRect/>
              <a:stretch/>
            </p:blipFill>
            <p:spPr bwMode="auto">
              <a:xfrm>
                <a:off x="30941954" y="17422588"/>
                <a:ext cx="129954" cy="234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3" name="Text Box 54"/>
              <p:cNvSpPr txBox="1">
                <a:spLocks noChangeArrowheads="1"/>
              </p:cNvSpPr>
              <p:nvPr/>
            </p:nvSpPr>
            <p:spPr bwMode="auto">
              <a:xfrm>
                <a:off x="31005092" y="17339249"/>
                <a:ext cx="5172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400" dirty="0"/>
                  <a:t>0.09</a:t>
                </a:r>
              </a:p>
            </p:txBody>
          </p:sp>
          <p:sp>
            <p:nvSpPr>
              <p:cNvPr id="294" name="Text Box 55"/>
              <p:cNvSpPr txBox="1">
                <a:spLocks noChangeArrowheads="1"/>
              </p:cNvSpPr>
              <p:nvPr/>
            </p:nvSpPr>
            <p:spPr bwMode="auto">
              <a:xfrm>
                <a:off x="31008913" y="17779737"/>
                <a:ext cx="6103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400" dirty="0"/>
                  <a:t>0.025</a:t>
                </a:r>
              </a:p>
            </p:txBody>
          </p:sp>
          <p:sp>
            <p:nvSpPr>
              <p:cNvPr id="295" name="Text Box 56"/>
              <p:cNvSpPr txBox="1">
                <a:spLocks noChangeArrowheads="1"/>
              </p:cNvSpPr>
              <p:nvPr/>
            </p:nvSpPr>
            <p:spPr bwMode="auto">
              <a:xfrm>
                <a:off x="31005092" y="18226991"/>
                <a:ext cx="6103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400" dirty="0"/>
                  <a:t>0.015</a:t>
                </a:r>
              </a:p>
            </p:txBody>
          </p:sp>
          <p:sp>
            <p:nvSpPr>
              <p:cNvPr id="296" name="Text Box 57"/>
              <p:cNvSpPr txBox="1">
                <a:spLocks noChangeArrowheads="1"/>
              </p:cNvSpPr>
              <p:nvPr/>
            </p:nvSpPr>
            <p:spPr bwMode="auto">
              <a:xfrm>
                <a:off x="31008913" y="18672000"/>
                <a:ext cx="6103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400" dirty="0"/>
                  <a:t>0.006</a:t>
                </a:r>
              </a:p>
            </p:txBody>
          </p:sp>
          <p:sp>
            <p:nvSpPr>
              <p:cNvPr id="297" name="Text Box 58"/>
              <p:cNvSpPr txBox="1">
                <a:spLocks noChangeArrowheads="1"/>
              </p:cNvSpPr>
              <p:nvPr/>
            </p:nvSpPr>
            <p:spPr bwMode="auto">
              <a:xfrm>
                <a:off x="31010338" y="19086690"/>
                <a:ext cx="7100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400" dirty="0"/>
                  <a:t>0.0004</a:t>
                </a:r>
              </a:p>
            </p:txBody>
          </p:sp>
          <p:sp>
            <p:nvSpPr>
              <p:cNvPr id="298" name="Text Box 60"/>
              <p:cNvSpPr txBox="1">
                <a:spLocks noChangeArrowheads="1"/>
              </p:cNvSpPr>
              <p:nvPr/>
            </p:nvSpPr>
            <p:spPr bwMode="auto">
              <a:xfrm>
                <a:off x="30855005" y="17141828"/>
                <a:ext cx="429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400"/>
                  <a:t>sr</a:t>
                </a:r>
                <a:r>
                  <a:rPr lang="en-US" sz="1400" baseline="30000"/>
                  <a:t>-1</a:t>
                </a:r>
                <a:endParaRPr lang="en-US" sz="1400"/>
              </a:p>
            </p:txBody>
          </p:sp>
        </p:grpSp>
        <p:sp>
          <p:nvSpPr>
            <p:cNvPr id="324" name="TextBox 323"/>
            <p:cNvSpPr txBox="1"/>
            <p:nvPr/>
          </p:nvSpPr>
          <p:spPr>
            <a:xfrm>
              <a:off x="21170189" y="20384775"/>
              <a:ext cx="10021183" cy="2308324"/>
            </a:xfrm>
            <a:prstGeom prst="rect">
              <a:avLst/>
            </a:prstGeom>
            <a:noFill/>
            <a:ln>
              <a:noFill/>
            </a:ln>
          </p:spPr>
          <p:txBody>
            <a:bodyPr wrap="square" rtlCol="0">
              <a:spAutoFit/>
            </a:bodyPr>
            <a:lstStyle/>
            <a:p>
              <a:pPr marL="304269" indent="-304269"/>
              <a:r>
                <a:rPr lang="en-US" sz="2400" b="1" dirty="0"/>
                <a:t>Figure 5</a:t>
              </a:r>
              <a:r>
                <a:rPr lang="en-US" sz="2400" b="1" dirty="0" smtClean="0"/>
                <a:t>.  Erie </a:t>
              </a:r>
              <a:r>
                <a:rPr lang="en-US" sz="2400" b="1" dirty="0" err="1" smtClean="0"/>
                <a:t>SeaPRISM</a:t>
              </a:r>
              <a:r>
                <a:rPr lang="en-US" sz="2400" b="1" dirty="0" smtClean="0"/>
                <a:t> matchups with L8/OLI and S2A/MSI</a:t>
              </a:r>
            </a:p>
            <a:p>
              <a:pPr marL="342900" indent="-342900">
                <a:buFont typeface="Arial"/>
                <a:buChar char="•"/>
              </a:pPr>
              <a:r>
                <a:rPr lang="en-US" sz="2400" dirty="0" smtClean="0"/>
                <a:t>Five images from L8/OLI (2) and S2A/MSI (3) were matched during the time period.  </a:t>
              </a:r>
            </a:p>
            <a:p>
              <a:pPr marL="342900" indent="-342900">
                <a:buFont typeface="Arial"/>
                <a:buChar char="•"/>
              </a:pPr>
              <a:r>
                <a:rPr lang="en-US" sz="2400" dirty="0" smtClean="0"/>
                <a:t>MSI and OLI images were processed with Acolyte.</a:t>
              </a:r>
            </a:p>
            <a:p>
              <a:pPr marL="342900" indent="-342900">
                <a:buFont typeface="Arial"/>
                <a:buChar char="•"/>
              </a:pPr>
              <a:r>
                <a:rPr lang="en-US" sz="2400" dirty="0" smtClean="0"/>
                <a:t>Spectral shapes are similar across varying conditions.</a:t>
              </a:r>
            </a:p>
            <a:p>
              <a:pPr marL="342900" indent="-342900">
                <a:buFont typeface="Arial"/>
                <a:buChar char="•"/>
              </a:pPr>
              <a:r>
                <a:rPr lang="en-US" sz="2400" dirty="0" smtClean="0"/>
                <a:t>Red bands show good agreement for both sensors.</a:t>
              </a:r>
              <a:endParaRPr lang="en-US" sz="2400" dirty="0"/>
            </a:p>
          </p:txBody>
        </p:sp>
        <p:sp>
          <p:nvSpPr>
            <p:cNvPr id="30" name="TextBox 29"/>
            <p:cNvSpPr txBox="1"/>
            <p:nvPr/>
          </p:nvSpPr>
          <p:spPr>
            <a:xfrm>
              <a:off x="21233828" y="19109615"/>
              <a:ext cx="831741" cy="369332"/>
            </a:xfrm>
            <a:prstGeom prst="rect">
              <a:avLst/>
            </a:prstGeom>
            <a:noFill/>
          </p:spPr>
          <p:txBody>
            <a:bodyPr wrap="none" rtlCol="0">
              <a:spAutoFit/>
            </a:bodyPr>
            <a:lstStyle/>
            <a:p>
              <a:r>
                <a:rPr lang="en-US" sz="1800" dirty="0" smtClean="0">
                  <a:solidFill>
                    <a:schemeClr val="bg1"/>
                  </a:solidFill>
                </a:rPr>
                <a:t>Rrs664</a:t>
              </a:r>
              <a:endParaRPr lang="en-US" sz="1800" dirty="0">
                <a:solidFill>
                  <a:schemeClr val="bg1"/>
                </a:solidFill>
              </a:endParaRPr>
            </a:p>
          </p:txBody>
        </p:sp>
        <p:sp>
          <p:nvSpPr>
            <p:cNvPr id="325" name="TextBox 324"/>
            <p:cNvSpPr txBox="1"/>
            <p:nvPr/>
          </p:nvSpPr>
          <p:spPr>
            <a:xfrm>
              <a:off x="23249278" y="19111215"/>
              <a:ext cx="831741" cy="369332"/>
            </a:xfrm>
            <a:prstGeom prst="rect">
              <a:avLst/>
            </a:prstGeom>
            <a:noFill/>
          </p:spPr>
          <p:txBody>
            <a:bodyPr wrap="none" rtlCol="0">
              <a:spAutoFit/>
            </a:bodyPr>
            <a:lstStyle/>
            <a:p>
              <a:r>
                <a:rPr lang="en-US" sz="1800" dirty="0" smtClean="0">
                  <a:solidFill>
                    <a:schemeClr val="bg1"/>
                  </a:solidFill>
                </a:rPr>
                <a:t>Rrs655</a:t>
              </a:r>
              <a:endParaRPr lang="en-US" sz="1800" dirty="0">
                <a:solidFill>
                  <a:schemeClr val="bg1"/>
                </a:solidFill>
              </a:endParaRPr>
            </a:p>
          </p:txBody>
        </p:sp>
        <p:sp>
          <p:nvSpPr>
            <p:cNvPr id="326" name="TextBox 325"/>
            <p:cNvSpPr txBox="1"/>
            <p:nvPr/>
          </p:nvSpPr>
          <p:spPr>
            <a:xfrm>
              <a:off x="27438672" y="19078949"/>
              <a:ext cx="831741" cy="369332"/>
            </a:xfrm>
            <a:prstGeom prst="rect">
              <a:avLst/>
            </a:prstGeom>
            <a:noFill/>
          </p:spPr>
          <p:txBody>
            <a:bodyPr wrap="none" rtlCol="0">
              <a:spAutoFit/>
            </a:bodyPr>
            <a:lstStyle/>
            <a:p>
              <a:r>
                <a:rPr lang="en-US" sz="1800" dirty="0" smtClean="0">
                  <a:solidFill>
                    <a:schemeClr val="bg1"/>
                  </a:solidFill>
                </a:rPr>
                <a:t>Rrs655</a:t>
              </a:r>
              <a:endParaRPr lang="en-US" sz="1800" dirty="0">
                <a:solidFill>
                  <a:schemeClr val="bg1"/>
                </a:solidFill>
              </a:endParaRPr>
            </a:p>
          </p:txBody>
        </p:sp>
        <p:sp>
          <p:nvSpPr>
            <p:cNvPr id="327" name="TextBox 326"/>
            <p:cNvSpPr txBox="1"/>
            <p:nvPr/>
          </p:nvSpPr>
          <p:spPr>
            <a:xfrm>
              <a:off x="25361344" y="19109615"/>
              <a:ext cx="831741" cy="369332"/>
            </a:xfrm>
            <a:prstGeom prst="rect">
              <a:avLst/>
            </a:prstGeom>
            <a:noFill/>
          </p:spPr>
          <p:txBody>
            <a:bodyPr wrap="none" rtlCol="0">
              <a:spAutoFit/>
            </a:bodyPr>
            <a:lstStyle/>
            <a:p>
              <a:r>
                <a:rPr lang="en-US" sz="1800" dirty="0" smtClean="0">
                  <a:solidFill>
                    <a:schemeClr val="bg1"/>
                  </a:solidFill>
                </a:rPr>
                <a:t>Rrs664</a:t>
              </a:r>
              <a:endParaRPr lang="en-US" sz="1800" dirty="0">
                <a:solidFill>
                  <a:schemeClr val="bg1"/>
                </a:solidFill>
              </a:endParaRPr>
            </a:p>
          </p:txBody>
        </p:sp>
        <p:sp>
          <p:nvSpPr>
            <p:cNvPr id="328" name="TextBox 327"/>
            <p:cNvSpPr txBox="1"/>
            <p:nvPr/>
          </p:nvSpPr>
          <p:spPr>
            <a:xfrm>
              <a:off x="29616486" y="19054128"/>
              <a:ext cx="831741" cy="369332"/>
            </a:xfrm>
            <a:prstGeom prst="rect">
              <a:avLst/>
            </a:prstGeom>
            <a:noFill/>
          </p:spPr>
          <p:txBody>
            <a:bodyPr wrap="none" rtlCol="0">
              <a:spAutoFit/>
            </a:bodyPr>
            <a:lstStyle/>
            <a:p>
              <a:r>
                <a:rPr lang="en-US" sz="1800" dirty="0" smtClean="0">
                  <a:solidFill>
                    <a:schemeClr val="bg1"/>
                  </a:solidFill>
                </a:rPr>
                <a:t>Rrs664</a:t>
              </a:r>
              <a:endParaRPr lang="en-US" sz="1800" dirty="0">
                <a:solidFill>
                  <a:schemeClr val="bg1"/>
                </a:solidFill>
              </a:endParaRPr>
            </a:p>
          </p:txBody>
        </p:sp>
        <p:sp>
          <p:nvSpPr>
            <p:cNvPr id="177" name="TextBox 176"/>
            <p:cNvSpPr txBox="1"/>
            <p:nvPr/>
          </p:nvSpPr>
          <p:spPr>
            <a:xfrm>
              <a:off x="28299126" y="15080763"/>
              <a:ext cx="422486" cy="400110"/>
            </a:xfrm>
            <a:prstGeom prst="rect">
              <a:avLst/>
            </a:prstGeom>
            <a:noFill/>
          </p:spPr>
          <p:txBody>
            <a:bodyPr wrap="none" rtlCol="0">
              <a:spAutoFit/>
            </a:bodyPr>
            <a:lstStyle/>
            <a:p>
              <a:r>
                <a:rPr lang="en-US" sz="2000" dirty="0" smtClean="0"/>
                <a:t>L8</a:t>
              </a:r>
              <a:endParaRPr lang="en-US" sz="2000" dirty="0"/>
            </a:p>
          </p:txBody>
        </p:sp>
        <p:grpSp>
          <p:nvGrpSpPr>
            <p:cNvPr id="344" name="Group 343"/>
            <p:cNvGrpSpPr/>
            <p:nvPr/>
          </p:nvGrpSpPr>
          <p:grpSpPr>
            <a:xfrm>
              <a:off x="21145944" y="16682931"/>
              <a:ext cx="1856784" cy="528039"/>
              <a:chOff x="27097739" y="16634760"/>
              <a:chExt cx="1856784" cy="528039"/>
            </a:xfrm>
          </p:grpSpPr>
          <p:sp>
            <p:nvSpPr>
              <p:cNvPr id="345" name="TextBox 344"/>
              <p:cNvSpPr txBox="1"/>
              <p:nvPr/>
            </p:nvSpPr>
            <p:spPr>
              <a:xfrm>
                <a:off x="28129981" y="16855022"/>
                <a:ext cx="338485" cy="307777"/>
              </a:xfrm>
              <a:prstGeom prst="rect">
                <a:avLst/>
              </a:prstGeom>
              <a:noFill/>
            </p:spPr>
            <p:txBody>
              <a:bodyPr wrap="square" rtlCol="0">
                <a:spAutoFit/>
              </a:bodyPr>
              <a:lstStyle/>
              <a:p>
                <a:r>
                  <a:rPr lang="en-US" sz="1400" dirty="0" err="1" smtClean="0"/>
                  <a:t>λ</a:t>
                </a:r>
                <a:endParaRPr lang="en-US" sz="1400" dirty="0"/>
              </a:p>
            </p:txBody>
          </p:sp>
          <p:sp>
            <p:nvSpPr>
              <p:cNvPr id="346" name="TextBox 345"/>
              <p:cNvSpPr txBox="1"/>
              <p:nvPr/>
            </p:nvSpPr>
            <p:spPr>
              <a:xfrm>
                <a:off x="27097739" y="16638530"/>
                <a:ext cx="418654" cy="276999"/>
              </a:xfrm>
              <a:prstGeom prst="rect">
                <a:avLst/>
              </a:prstGeom>
              <a:noFill/>
            </p:spPr>
            <p:txBody>
              <a:bodyPr wrap="none" rtlCol="0">
                <a:spAutoFit/>
              </a:bodyPr>
              <a:lstStyle/>
              <a:p>
                <a:r>
                  <a:rPr lang="en-US" sz="1200" dirty="0" smtClean="0"/>
                  <a:t>400</a:t>
                </a:r>
                <a:endParaRPr lang="en-US" sz="1200" dirty="0"/>
              </a:p>
            </p:txBody>
          </p:sp>
          <p:sp>
            <p:nvSpPr>
              <p:cNvPr id="347" name="TextBox 346"/>
              <p:cNvSpPr txBox="1"/>
              <p:nvPr/>
            </p:nvSpPr>
            <p:spPr>
              <a:xfrm>
                <a:off x="27791064" y="16640615"/>
                <a:ext cx="418654" cy="276999"/>
              </a:xfrm>
              <a:prstGeom prst="rect">
                <a:avLst/>
              </a:prstGeom>
              <a:noFill/>
            </p:spPr>
            <p:txBody>
              <a:bodyPr wrap="none" rtlCol="0">
                <a:spAutoFit/>
              </a:bodyPr>
              <a:lstStyle/>
              <a:p>
                <a:r>
                  <a:rPr lang="en-US" sz="1200" dirty="0" smtClean="0"/>
                  <a:t>600</a:t>
                </a:r>
                <a:endParaRPr lang="en-US" sz="1200" dirty="0"/>
              </a:p>
            </p:txBody>
          </p:sp>
          <p:sp>
            <p:nvSpPr>
              <p:cNvPr id="348" name="TextBox 347"/>
              <p:cNvSpPr txBox="1"/>
              <p:nvPr/>
            </p:nvSpPr>
            <p:spPr>
              <a:xfrm>
                <a:off x="28535869" y="16634760"/>
                <a:ext cx="418654" cy="276999"/>
              </a:xfrm>
              <a:prstGeom prst="rect">
                <a:avLst/>
              </a:prstGeom>
              <a:noFill/>
            </p:spPr>
            <p:txBody>
              <a:bodyPr wrap="none" rtlCol="0">
                <a:spAutoFit/>
              </a:bodyPr>
              <a:lstStyle/>
              <a:p>
                <a:r>
                  <a:rPr lang="en-US" sz="1200" dirty="0" smtClean="0"/>
                  <a:t>800</a:t>
                </a:r>
                <a:endParaRPr lang="en-US" sz="1200" dirty="0"/>
              </a:p>
            </p:txBody>
          </p:sp>
        </p:grpSp>
        <p:grpSp>
          <p:nvGrpSpPr>
            <p:cNvPr id="351" name="Group 350"/>
            <p:cNvGrpSpPr/>
            <p:nvPr/>
          </p:nvGrpSpPr>
          <p:grpSpPr>
            <a:xfrm>
              <a:off x="23084425" y="16679161"/>
              <a:ext cx="1856784" cy="528039"/>
              <a:chOff x="27097739" y="16634760"/>
              <a:chExt cx="1856784" cy="528039"/>
            </a:xfrm>
          </p:grpSpPr>
          <p:sp>
            <p:nvSpPr>
              <p:cNvPr id="352" name="TextBox 351"/>
              <p:cNvSpPr txBox="1"/>
              <p:nvPr/>
            </p:nvSpPr>
            <p:spPr>
              <a:xfrm>
                <a:off x="28129981" y="16855022"/>
                <a:ext cx="338485" cy="307777"/>
              </a:xfrm>
              <a:prstGeom prst="rect">
                <a:avLst/>
              </a:prstGeom>
              <a:noFill/>
            </p:spPr>
            <p:txBody>
              <a:bodyPr wrap="square" rtlCol="0">
                <a:spAutoFit/>
              </a:bodyPr>
              <a:lstStyle/>
              <a:p>
                <a:r>
                  <a:rPr lang="en-US" sz="1400" dirty="0" err="1" smtClean="0"/>
                  <a:t>λ</a:t>
                </a:r>
                <a:endParaRPr lang="en-US" sz="1400" dirty="0"/>
              </a:p>
            </p:txBody>
          </p:sp>
          <p:sp>
            <p:nvSpPr>
              <p:cNvPr id="353" name="TextBox 352"/>
              <p:cNvSpPr txBox="1"/>
              <p:nvPr/>
            </p:nvSpPr>
            <p:spPr>
              <a:xfrm>
                <a:off x="27097739" y="16638530"/>
                <a:ext cx="418654" cy="276999"/>
              </a:xfrm>
              <a:prstGeom prst="rect">
                <a:avLst/>
              </a:prstGeom>
              <a:noFill/>
            </p:spPr>
            <p:txBody>
              <a:bodyPr wrap="none" rtlCol="0">
                <a:spAutoFit/>
              </a:bodyPr>
              <a:lstStyle/>
              <a:p>
                <a:r>
                  <a:rPr lang="en-US" sz="1200" dirty="0" smtClean="0"/>
                  <a:t>400</a:t>
                </a:r>
                <a:endParaRPr lang="en-US" sz="1200" dirty="0"/>
              </a:p>
            </p:txBody>
          </p:sp>
          <p:sp>
            <p:nvSpPr>
              <p:cNvPr id="354" name="TextBox 353"/>
              <p:cNvSpPr txBox="1"/>
              <p:nvPr/>
            </p:nvSpPr>
            <p:spPr>
              <a:xfrm>
                <a:off x="27791064" y="16640615"/>
                <a:ext cx="418654" cy="276999"/>
              </a:xfrm>
              <a:prstGeom prst="rect">
                <a:avLst/>
              </a:prstGeom>
              <a:noFill/>
            </p:spPr>
            <p:txBody>
              <a:bodyPr wrap="none" rtlCol="0">
                <a:spAutoFit/>
              </a:bodyPr>
              <a:lstStyle/>
              <a:p>
                <a:r>
                  <a:rPr lang="en-US" sz="1200" dirty="0" smtClean="0"/>
                  <a:t>600</a:t>
                </a:r>
                <a:endParaRPr lang="en-US" sz="1200" dirty="0"/>
              </a:p>
            </p:txBody>
          </p:sp>
          <p:sp>
            <p:nvSpPr>
              <p:cNvPr id="355" name="TextBox 354"/>
              <p:cNvSpPr txBox="1"/>
              <p:nvPr/>
            </p:nvSpPr>
            <p:spPr>
              <a:xfrm>
                <a:off x="28535869" y="16634760"/>
                <a:ext cx="418654" cy="276999"/>
              </a:xfrm>
              <a:prstGeom prst="rect">
                <a:avLst/>
              </a:prstGeom>
              <a:noFill/>
            </p:spPr>
            <p:txBody>
              <a:bodyPr wrap="none" rtlCol="0">
                <a:spAutoFit/>
              </a:bodyPr>
              <a:lstStyle/>
              <a:p>
                <a:r>
                  <a:rPr lang="en-US" sz="1200" dirty="0" smtClean="0"/>
                  <a:t>800</a:t>
                </a:r>
                <a:endParaRPr lang="en-US" sz="1200" dirty="0"/>
              </a:p>
            </p:txBody>
          </p:sp>
        </p:grpSp>
        <p:sp>
          <p:nvSpPr>
            <p:cNvPr id="356" name="TextBox 355"/>
            <p:cNvSpPr txBox="1"/>
            <p:nvPr/>
          </p:nvSpPr>
          <p:spPr>
            <a:xfrm>
              <a:off x="20892494" y="15256303"/>
              <a:ext cx="505267" cy="307777"/>
            </a:xfrm>
            <a:prstGeom prst="rect">
              <a:avLst/>
            </a:prstGeom>
            <a:noFill/>
          </p:spPr>
          <p:txBody>
            <a:bodyPr wrap="none" rtlCol="0">
              <a:spAutoFit/>
            </a:bodyPr>
            <a:lstStyle/>
            <a:p>
              <a:r>
                <a:rPr lang="en-US" sz="1400" dirty="0" smtClean="0"/>
                <a:t>0.02</a:t>
              </a:r>
              <a:endParaRPr lang="en-US" sz="1400" dirty="0"/>
            </a:p>
          </p:txBody>
        </p:sp>
        <p:grpSp>
          <p:nvGrpSpPr>
            <p:cNvPr id="357" name="Group 356"/>
            <p:cNvGrpSpPr/>
            <p:nvPr/>
          </p:nvGrpSpPr>
          <p:grpSpPr>
            <a:xfrm>
              <a:off x="26993466" y="16677539"/>
              <a:ext cx="1866309" cy="528039"/>
              <a:chOff x="27097739" y="16634760"/>
              <a:chExt cx="1866309" cy="528039"/>
            </a:xfrm>
          </p:grpSpPr>
          <p:sp>
            <p:nvSpPr>
              <p:cNvPr id="358" name="TextBox 357"/>
              <p:cNvSpPr txBox="1"/>
              <p:nvPr/>
            </p:nvSpPr>
            <p:spPr>
              <a:xfrm>
                <a:off x="28129981" y="16855022"/>
                <a:ext cx="338485" cy="307777"/>
              </a:xfrm>
              <a:prstGeom prst="rect">
                <a:avLst/>
              </a:prstGeom>
              <a:noFill/>
            </p:spPr>
            <p:txBody>
              <a:bodyPr wrap="square" rtlCol="0">
                <a:spAutoFit/>
              </a:bodyPr>
              <a:lstStyle/>
              <a:p>
                <a:r>
                  <a:rPr lang="en-US" sz="1400" dirty="0" err="1" smtClean="0"/>
                  <a:t>λ</a:t>
                </a:r>
                <a:endParaRPr lang="en-US" sz="1400" dirty="0"/>
              </a:p>
            </p:txBody>
          </p:sp>
          <p:sp>
            <p:nvSpPr>
              <p:cNvPr id="359" name="TextBox 358"/>
              <p:cNvSpPr txBox="1"/>
              <p:nvPr/>
            </p:nvSpPr>
            <p:spPr>
              <a:xfrm>
                <a:off x="27097739" y="16638530"/>
                <a:ext cx="418654" cy="276999"/>
              </a:xfrm>
              <a:prstGeom prst="rect">
                <a:avLst/>
              </a:prstGeom>
              <a:noFill/>
            </p:spPr>
            <p:txBody>
              <a:bodyPr wrap="none" rtlCol="0">
                <a:spAutoFit/>
              </a:bodyPr>
              <a:lstStyle/>
              <a:p>
                <a:r>
                  <a:rPr lang="en-US" sz="1200" dirty="0" smtClean="0"/>
                  <a:t>400</a:t>
                </a:r>
                <a:endParaRPr lang="en-US" sz="1200" dirty="0"/>
              </a:p>
            </p:txBody>
          </p:sp>
          <p:sp>
            <p:nvSpPr>
              <p:cNvPr id="360" name="TextBox 359"/>
              <p:cNvSpPr txBox="1"/>
              <p:nvPr/>
            </p:nvSpPr>
            <p:spPr>
              <a:xfrm>
                <a:off x="27791064" y="16637440"/>
                <a:ext cx="418654" cy="276999"/>
              </a:xfrm>
              <a:prstGeom prst="rect">
                <a:avLst/>
              </a:prstGeom>
              <a:noFill/>
            </p:spPr>
            <p:txBody>
              <a:bodyPr wrap="none" rtlCol="0">
                <a:spAutoFit/>
              </a:bodyPr>
              <a:lstStyle/>
              <a:p>
                <a:r>
                  <a:rPr lang="en-US" sz="1200" dirty="0" smtClean="0"/>
                  <a:t>600</a:t>
                </a:r>
                <a:endParaRPr lang="en-US" sz="1200" dirty="0"/>
              </a:p>
            </p:txBody>
          </p:sp>
          <p:sp>
            <p:nvSpPr>
              <p:cNvPr id="361" name="TextBox 360"/>
              <p:cNvSpPr txBox="1"/>
              <p:nvPr/>
            </p:nvSpPr>
            <p:spPr>
              <a:xfrm>
                <a:off x="28545394" y="16634760"/>
                <a:ext cx="418654" cy="276999"/>
              </a:xfrm>
              <a:prstGeom prst="rect">
                <a:avLst/>
              </a:prstGeom>
              <a:noFill/>
            </p:spPr>
            <p:txBody>
              <a:bodyPr wrap="none" rtlCol="0">
                <a:spAutoFit/>
              </a:bodyPr>
              <a:lstStyle/>
              <a:p>
                <a:r>
                  <a:rPr lang="en-US" sz="1200" dirty="0" smtClean="0"/>
                  <a:t>800</a:t>
                </a:r>
                <a:endParaRPr lang="en-US" sz="1200" dirty="0"/>
              </a:p>
            </p:txBody>
          </p:sp>
        </p:grpSp>
        <p:grpSp>
          <p:nvGrpSpPr>
            <p:cNvPr id="362" name="Group 361"/>
            <p:cNvGrpSpPr/>
            <p:nvPr/>
          </p:nvGrpSpPr>
          <p:grpSpPr>
            <a:xfrm>
              <a:off x="25024350" y="16824157"/>
              <a:ext cx="1866309" cy="524864"/>
              <a:chOff x="27097739" y="16637935"/>
              <a:chExt cx="1866309" cy="524864"/>
            </a:xfrm>
          </p:grpSpPr>
          <p:sp>
            <p:nvSpPr>
              <p:cNvPr id="363" name="TextBox 362"/>
              <p:cNvSpPr txBox="1"/>
              <p:nvPr/>
            </p:nvSpPr>
            <p:spPr>
              <a:xfrm>
                <a:off x="28129981" y="16855022"/>
                <a:ext cx="338485" cy="307777"/>
              </a:xfrm>
              <a:prstGeom prst="rect">
                <a:avLst/>
              </a:prstGeom>
              <a:noFill/>
            </p:spPr>
            <p:txBody>
              <a:bodyPr wrap="square" rtlCol="0">
                <a:spAutoFit/>
              </a:bodyPr>
              <a:lstStyle/>
              <a:p>
                <a:r>
                  <a:rPr lang="en-US" sz="1400" dirty="0" err="1" smtClean="0"/>
                  <a:t>λ</a:t>
                </a:r>
                <a:endParaRPr lang="en-US" sz="1400" dirty="0"/>
              </a:p>
            </p:txBody>
          </p:sp>
          <p:sp>
            <p:nvSpPr>
              <p:cNvPr id="364" name="TextBox 363"/>
              <p:cNvSpPr txBox="1"/>
              <p:nvPr/>
            </p:nvSpPr>
            <p:spPr>
              <a:xfrm>
                <a:off x="27097739" y="16638530"/>
                <a:ext cx="418654" cy="276999"/>
              </a:xfrm>
              <a:prstGeom prst="rect">
                <a:avLst/>
              </a:prstGeom>
              <a:noFill/>
            </p:spPr>
            <p:txBody>
              <a:bodyPr wrap="none" rtlCol="0">
                <a:spAutoFit/>
              </a:bodyPr>
              <a:lstStyle/>
              <a:p>
                <a:r>
                  <a:rPr lang="en-US" sz="1200" dirty="0" smtClean="0"/>
                  <a:t>400</a:t>
                </a:r>
                <a:endParaRPr lang="en-US" sz="1200" dirty="0"/>
              </a:p>
            </p:txBody>
          </p:sp>
          <p:sp>
            <p:nvSpPr>
              <p:cNvPr id="365" name="TextBox 364"/>
              <p:cNvSpPr txBox="1"/>
              <p:nvPr/>
            </p:nvSpPr>
            <p:spPr>
              <a:xfrm>
                <a:off x="27791064" y="16640615"/>
                <a:ext cx="418654" cy="276999"/>
              </a:xfrm>
              <a:prstGeom prst="rect">
                <a:avLst/>
              </a:prstGeom>
              <a:noFill/>
            </p:spPr>
            <p:txBody>
              <a:bodyPr wrap="none" rtlCol="0">
                <a:spAutoFit/>
              </a:bodyPr>
              <a:lstStyle/>
              <a:p>
                <a:r>
                  <a:rPr lang="en-US" sz="1200" dirty="0" smtClean="0"/>
                  <a:t>600</a:t>
                </a:r>
                <a:endParaRPr lang="en-US" sz="1200" dirty="0"/>
              </a:p>
            </p:txBody>
          </p:sp>
          <p:sp>
            <p:nvSpPr>
              <p:cNvPr id="366" name="TextBox 365"/>
              <p:cNvSpPr txBox="1"/>
              <p:nvPr/>
            </p:nvSpPr>
            <p:spPr>
              <a:xfrm>
                <a:off x="28545394" y="16637935"/>
                <a:ext cx="418654" cy="276999"/>
              </a:xfrm>
              <a:prstGeom prst="rect">
                <a:avLst/>
              </a:prstGeom>
              <a:noFill/>
            </p:spPr>
            <p:txBody>
              <a:bodyPr wrap="none" rtlCol="0">
                <a:spAutoFit/>
              </a:bodyPr>
              <a:lstStyle/>
              <a:p>
                <a:r>
                  <a:rPr lang="en-US" sz="1200" dirty="0" smtClean="0"/>
                  <a:t>800</a:t>
                </a:r>
                <a:endParaRPr lang="en-US" sz="1200" dirty="0"/>
              </a:p>
            </p:txBody>
          </p:sp>
        </p:grpSp>
        <p:grpSp>
          <p:nvGrpSpPr>
            <p:cNvPr id="367" name="Group 366"/>
            <p:cNvGrpSpPr/>
            <p:nvPr/>
          </p:nvGrpSpPr>
          <p:grpSpPr>
            <a:xfrm>
              <a:off x="28975693" y="16669183"/>
              <a:ext cx="1866309" cy="528039"/>
              <a:chOff x="27097739" y="16634760"/>
              <a:chExt cx="1866309" cy="528039"/>
            </a:xfrm>
          </p:grpSpPr>
          <p:sp>
            <p:nvSpPr>
              <p:cNvPr id="368" name="TextBox 367"/>
              <p:cNvSpPr txBox="1"/>
              <p:nvPr/>
            </p:nvSpPr>
            <p:spPr>
              <a:xfrm>
                <a:off x="28129981" y="16855022"/>
                <a:ext cx="338485" cy="307777"/>
              </a:xfrm>
              <a:prstGeom prst="rect">
                <a:avLst/>
              </a:prstGeom>
              <a:noFill/>
            </p:spPr>
            <p:txBody>
              <a:bodyPr wrap="square" rtlCol="0">
                <a:spAutoFit/>
              </a:bodyPr>
              <a:lstStyle/>
              <a:p>
                <a:r>
                  <a:rPr lang="en-US" sz="1400" dirty="0" err="1" smtClean="0"/>
                  <a:t>λ</a:t>
                </a:r>
                <a:endParaRPr lang="en-US" sz="1400" dirty="0"/>
              </a:p>
            </p:txBody>
          </p:sp>
          <p:sp>
            <p:nvSpPr>
              <p:cNvPr id="369" name="TextBox 368"/>
              <p:cNvSpPr txBox="1"/>
              <p:nvPr/>
            </p:nvSpPr>
            <p:spPr>
              <a:xfrm>
                <a:off x="27097739" y="16638530"/>
                <a:ext cx="418654" cy="276999"/>
              </a:xfrm>
              <a:prstGeom prst="rect">
                <a:avLst/>
              </a:prstGeom>
              <a:noFill/>
            </p:spPr>
            <p:txBody>
              <a:bodyPr wrap="none" rtlCol="0">
                <a:spAutoFit/>
              </a:bodyPr>
              <a:lstStyle/>
              <a:p>
                <a:r>
                  <a:rPr lang="en-US" sz="1200" dirty="0" smtClean="0"/>
                  <a:t>400</a:t>
                </a:r>
                <a:endParaRPr lang="en-US" sz="1200" dirty="0"/>
              </a:p>
            </p:txBody>
          </p:sp>
          <p:sp>
            <p:nvSpPr>
              <p:cNvPr id="370" name="TextBox 369"/>
              <p:cNvSpPr txBox="1"/>
              <p:nvPr/>
            </p:nvSpPr>
            <p:spPr>
              <a:xfrm>
                <a:off x="27791064" y="16637440"/>
                <a:ext cx="418654" cy="276999"/>
              </a:xfrm>
              <a:prstGeom prst="rect">
                <a:avLst/>
              </a:prstGeom>
              <a:noFill/>
            </p:spPr>
            <p:txBody>
              <a:bodyPr wrap="none" rtlCol="0">
                <a:spAutoFit/>
              </a:bodyPr>
              <a:lstStyle/>
              <a:p>
                <a:r>
                  <a:rPr lang="en-US" sz="1200" dirty="0" smtClean="0"/>
                  <a:t>600</a:t>
                </a:r>
                <a:endParaRPr lang="en-US" sz="1200" dirty="0"/>
              </a:p>
            </p:txBody>
          </p:sp>
          <p:sp>
            <p:nvSpPr>
              <p:cNvPr id="371" name="TextBox 370"/>
              <p:cNvSpPr txBox="1"/>
              <p:nvPr/>
            </p:nvSpPr>
            <p:spPr>
              <a:xfrm>
                <a:off x="28545394" y="16634760"/>
                <a:ext cx="418654" cy="276999"/>
              </a:xfrm>
              <a:prstGeom prst="rect">
                <a:avLst/>
              </a:prstGeom>
              <a:noFill/>
            </p:spPr>
            <p:txBody>
              <a:bodyPr wrap="none" rtlCol="0">
                <a:spAutoFit/>
              </a:bodyPr>
              <a:lstStyle/>
              <a:p>
                <a:r>
                  <a:rPr lang="en-US" sz="1200" dirty="0" smtClean="0"/>
                  <a:t>800</a:t>
                </a:r>
                <a:endParaRPr lang="en-US" sz="1200" dirty="0"/>
              </a:p>
            </p:txBody>
          </p:sp>
        </p:grpSp>
      </p:grpSp>
    </p:spTree>
    <p:extLst>
      <p:ext uri="{BB962C8B-B14F-4D97-AF65-F5344CB8AC3E}">
        <p14:creationId xmlns:p14="http://schemas.microsoft.com/office/powerpoint/2010/main" val="35668877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38780</TotalTime>
  <Words>1495</Words>
  <Application>Microsoft Macintosh PowerPoint</Application>
  <PresentationFormat>Custom</PresentationFormat>
  <Paragraphs>192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Manager/>
  <Company>UNH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Tim Moore &amp; Chris Brown</dc:creator>
  <cp:keywords/>
  <dc:description/>
  <cp:lastModifiedBy>Tim Moore</cp:lastModifiedBy>
  <cp:revision>234</cp:revision>
  <dcterms:created xsi:type="dcterms:W3CDTF">2017-04-10T13:36:59Z</dcterms:created>
  <dcterms:modified xsi:type="dcterms:W3CDTF">2017-05-11T21:14:47Z</dcterms:modified>
  <cp:category/>
</cp:coreProperties>
</file>