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3" r:id="rId1"/>
  </p:sldMasterIdLst>
  <p:notesMasterIdLst>
    <p:notesMasterId r:id="rId3"/>
  </p:notesMasterIdLst>
  <p:sldIdLst>
    <p:sldId id="256" r:id="rId2"/>
  </p:sldIdLst>
  <p:sldSz cx="43891200" cy="32918400"/>
  <p:notesSz cx="32099250" cy="43748325"/>
  <p:defaultTextStyle>
    <a:defPPr>
      <a:defRPr lang="en-US"/>
    </a:defPPr>
    <a:lvl1pPr algn="ctr" rtl="0" fontAlgn="base">
      <a:spcBef>
        <a:spcPct val="0"/>
      </a:spcBef>
      <a:spcAft>
        <a:spcPct val="0"/>
      </a:spcAft>
      <a:defRPr sz="8600" kern="1200">
        <a:solidFill>
          <a:schemeClr val="tx1"/>
        </a:solidFill>
        <a:latin typeface="Arial" charset="0"/>
        <a:ea typeface="+mn-ea"/>
        <a:cs typeface="+mn-cs"/>
      </a:defRPr>
    </a:lvl1pPr>
    <a:lvl2pPr marL="457200" algn="ctr" rtl="0" fontAlgn="base">
      <a:spcBef>
        <a:spcPct val="0"/>
      </a:spcBef>
      <a:spcAft>
        <a:spcPct val="0"/>
      </a:spcAft>
      <a:defRPr sz="8600" kern="1200">
        <a:solidFill>
          <a:schemeClr val="tx1"/>
        </a:solidFill>
        <a:latin typeface="Arial" charset="0"/>
        <a:ea typeface="+mn-ea"/>
        <a:cs typeface="+mn-cs"/>
      </a:defRPr>
    </a:lvl2pPr>
    <a:lvl3pPr marL="914400" algn="ctr" rtl="0" fontAlgn="base">
      <a:spcBef>
        <a:spcPct val="0"/>
      </a:spcBef>
      <a:spcAft>
        <a:spcPct val="0"/>
      </a:spcAft>
      <a:defRPr sz="8600" kern="1200">
        <a:solidFill>
          <a:schemeClr val="tx1"/>
        </a:solidFill>
        <a:latin typeface="Arial" charset="0"/>
        <a:ea typeface="+mn-ea"/>
        <a:cs typeface="+mn-cs"/>
      </a:defRPr>
    </a:lvl3pPr>
    <a:lvl4pPr marL="1371600" algn="ctr" rtl="0" fontAlgn="base">
      <a:spcBef>
        <a:spcPct val="0"/>
      </a:spcBef>
      <a:spcAft>
        <a:spcPct val="0"/>
      </a:spcAft>
      <a:defRPr sz="8600" kern="1200">
        <a:solidFill>
          <a:schemeClr val="tx1"/>
        </a:solidFill>
        <a:latin typeface="Arial" charset="0"/>
        <a:ea typeface="+mn-ea"/>
        <a:cs typeface="+mn-cs"/>
      </a:defRPr>
    </a:lvl4pPr>
    <a:lvl5pPr marL="1828800" algn="ctr" rtl="0" fontAlgn="base">
      <a:spcBef>
        <a:spcPct val="0"/>
      </a:spcBef>
      <a:spcAft>
        <a:spcPct val="0"/>
      </a:spcAft>
      <a:defRPr sz="8600" kern="1200">
        <a:solidFill>
          <a:schemeClr val="tx1"/>
        </a:solidFill>
        <a:latin typeface="Arial" charset="0"/>
        <a:ea typeface="+mn-ea"/>
        <a:cs typeface="+mn-cs"/>
      </a:defRPr>
    </a:lvl5pPr>
    <a:lvl6pPr marL="2286000" algn="l" defTabSz="914400" rtl="0" eaLnBrk="1" latinLnBrk="0" hangingPunct="1">
      <a:defRPr sz="8600" kern="1200">
        <a:solidFill>
          <a:schemeClr val="tx1"/>
        </a:solidFill>
        <a:latin typeface="Arial" charset="0"/>
        <a:ea typeface="+mn-ea"/>
        <a:cs typeface="+mn-cs"/>
      </a:defRPr>
    </a:lvl6pPr>
    <a:lvl7pPr marL="2743200" algn="l" defTabSz="914400" rtl="0" eaLnBrk="1" latinLnBrk="0" hangingPunct="1">
      <a:defRPr sz="8600" kern="1200">
        <a:solidFill>
          <a:schemeClr val="tx1"/>
        </a:solidFill>
        <a:latin typeface="Arial" charset="0"/>
        <a:ea typeface="+mn-ea"/>
        <a:cs typeface="+mn-cs"/>
      </a:defRPr>
    </a:lvl7pPr>
    <a:lvl8pPr marL="3200400" algn="l" defTabSz="914400" rtl="0" eaLnBrk="1" latinLnBrk="0" hangingPunct="1">
      <a:defRPr sz="8600" kern="1200">
        <a:solidFill>
          <a:schemeClr val="tx1"/>
        </a:solidFill>
        <a:latin typeface="Arial" charset="0"/>
        <a:ea typeface="+mn-ea"/>
        <a:cs typeface="+mn-cs"/>
      </a:defRPr>
    </a:lvl8pPr>
    <a:lvl9pPr marL="3657600" algn="l" defTabSz="914400" rtl="0" eaLnBrk="1" latinLnBrk="0" hangingPunct="1">
      <a:defRPr sz="86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4848" userDrawn="1">
          <p15:clr>
            <a:srgbClr val="A4A3A4"/>
          </p15:clr>
        </p15:guide>
        <p15:guide id="2" orient="horz" pos="20256" userDrawn="1">
          <p15:clr>
            <a:srgbClr val="A4A3A4"/>
          </p15:clr>
        </p15:guide>
        <p15:guide id="3" orient="horz" pos="2148">
          <p15:clr>
            <a:srgbClr val="A4A3A4"/>
          </p15:clr>
        </p15:guide>
        <p15:guide id="4" pos="1380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uthor" initials="A" lastIdx="4" clrIdx="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EAEA"/>
    <a:srgbClr val="C0C0C0"/>
    <a:srgbClr val="0046D2"/>
    <a:srgbClr val="FF0000"/>
    <a:srgbClr val="698ED9"/>
    <a:srgbClr val="A7C4FF"/>
    <a:srgbClr val="003064"/>
    <a:srgbClr val="003399"/>
    <a:srgbClr val="0021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0511" autoAdjust="0"/>
    <p:restoredTop sz="94613" autoAdjust="0"/>
  </p:normalViewPr>
  <p:slideViewPr>
    <p:cSldViewPr snapToGrid="0">
      <p:cViewPr>
        <p:scale>
          <a:sx n="100" d="100"/>
          <a:sy n="100" d="100"/>
        </p:scale>
        <p:origin x="-20556" y="-9330"/>
      </p:cViewPr>
      <p:guideLst>
        <p:guide orient="horz" pos="4848"/>
        <p:guide orient="horz" pos="20256"/>
        <p:guide orient="horz" pos="2148"/>
        <p:guide pos="13800"/>
      </p:guideLst>
    </p:cSldViewPr>
  </p:slideViewPr>
  <p:notesTextViewPr>
    <p:cViewPr>
      <p:scale>
        <a:sx n="100" d="100"/>
        <a:sy n="100" d="100"/>
      </p:scale>
      <p:origin x="0" y="0"/>
    </p:cViewPr>
  </p:notesTextViewPr>
  <p:notesViewPr>
    <p:cSldViewPr snapToGrid="0" showGuides="1">
      <p:cViewPr varScale="1">
        <p:scale>
          <a:sx n="18" d="100"/>
          <a:sy n="18" d="100"/>
        </p:scale>
        <p:origin x="2988"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2"/>
            <a:ext cx="13909677" cy="2187419"/>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lvl1pPr algn="l">
              <a:defRPr sz="5700"/>
            </a:lvl1pPr>
          </a:lstStyle>
          <a:p>
            <a:endParaRPr lang="en-US" dirty="0"/>
          </a:p>
        </p:txBody>
      </p:sp>
      <p:sp>
        <p:nvSpPr>
          <p:cNvPr id="3075" name="Rectangle 3"/>
          <p:cNvSpPr>
            <a:spLocks noGrp="1" noChangeArrowheads="1"/>
          </p:cNvSpPr>
          <p:nvPr>
            <p:ph type="dt" idx="1"/>
          </p:nvPr>
        </p:nvSpPr>
        <p:spPr bwMode="auto">
          <a:xfrm>
            <a:off x="18181987" y="2"/>
            <a:ext cx="13909677" cy="2187419"/>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lvl1pPr algn="r">
              <a:defRPr sz="5700"/>
            </a:lvl1pPr>
          </a:lstStyle>
          <a:p>
            <a:endParaRPr lang="en-US" dirty="0"/>
          </a:p>
        </p:txBody>
      </p:sp>
      <p:sp>
        <p:nvSpPr>
          <p:cNvPr id="3076" name="Rectangle 4"/>
          <p:cNvSpPr>
            <a:spLocks noGrp="1" noRot="1" noChangeAspect="1" noChangeArrowheads="1" noTextEdit="1"/>
          </p:cNvSpPr>
          <p:nvPr>
            <p:ph type="sldImg" idx="2"/>
          </p:nvPr>
        </p:nvSpPr>
        <p:spPr bwMode="auto">
          <a:xfrm>
            <a:off x="5113338" y="3276600"/>
            <a:ext cx="21880512" cy="16409988"/>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3209927" y="20784215"/>
            <a:ext cx="25679400" cy="19686744"/>
          </a:xfrm>
          <a:prstGeom prst="rect">
            <a:avLst/>
          </a:prstGeom>
          <a:noFill/>
          <a:ln w="9525">
            <a:noFill/>
            <a:miter lim="800000"/>
            <a:headEnd/>
            <a:tailEnd/>
          </a:ln>
          <a:effectLst/>
        </p:spPr>
        <p:txBody>
          <a:bodyPr vert="horz" wrap="square" lIns="434706" tIns="217353" rIns="434706" bIns="217353"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78" name="Rectangle 6"/>
          <p:cNvSpPr>
            <a:spLocks noGrp="1" noChangeArrowheads="1"/>
          </p:cNvSpPr>
          <p:nvPr>
            <p:ph type="ftr" sz="quarter" idx="4"/>
          </p:nvPr>
        </p:nvSpPr>
        <p:spPr bwMode="auto">
          <a:xfrm>
            <a:off x="0" y="41553394"/>
            <a:ext cx="13909677" cy="2187419"/>
          </a:xfrm>
          <a:prstGeom prst="rect">
            <a:avLst/>
          </a:prstGeom>
          <a:noFill/>
          <a:ln w="9525">
            <a:noFill/>
            <a:miter lim="800000"/>
            <a:headEnd/>
            <a:tailEnd/>
          </a:ln>
          <a:effectLst/>
        </p:spPr>
        <p:txBody>
          <a:bodyPr vert="horz" wrap="square" lIns="434706" tIns="217353" rIns="434706" bIns="217353" numCol="1" anchor="b" anchorCtr="0" compatLnSpc="1">
            <a:prstTxWarp prst="textNoShape">
              <a:avLst/>
            </a:prstTxWarp>
          </a:bodyPr>
          <a:lstStyle>
            <a:lvl1pPr algn="l">
              <a:defRPr sz="5700"/>
            </a:lvl1pPr>
          </a:lstStyle>
          <a:p>
            <a:endParaRPr lang="en-US" dirty="0"/>
          </a:p>
        </p:txBody>
      </p:sp>
      <p:sp>
        <p:nvSpPr>
          <p:cNvPr id="3079" name="Rectangle 7"/>
          <p:cNvSpPr>
            <a:spLocks noGrp="1" noChangeArrowheads="1"/>
          </p:cNvSpPr>
          <p:nvPr>
            <p:ph type="sldNum" sz="quarter" idx="5"/>
          </p:nvPr>
        </p:nvSpPr>
        <p:spPr bwMode="auto">
          <a:xfrm>
            <a:off x="18181987" y="41553394"/>
            <a:ext cx="13909677" cy="2187419"/>
          </a:xfrm>
          <a:prstGeom prst="rect">
            <a:avLst/>
          </a:prstGeom>
          <a:noFill/>
          <a:ln w="9525">
            <a:noFill/>
            <a:miter lim="800000"/>
            <a:headEnd/>
            <a:tailEnd/>
          </a:ln>
          <a:effectLst/>
        </p:spPr>
        <p:txBody>
          <a:bodyPr vert="horz" wrap="square" lIns="434706" tIns="217353" rIns="434706" bIns="217353" numCol="1" anchor="b" anchorCtr="0" compatLnSpc="1">
            <a:prstTxWarp prst="textNoShape">
              <a:avLst/>
            </a:prstTxWarp>
          </a:bodyPr>
          <a:lstStyle>
            <a:lvl1pPr algn="r">
              <a:defRPr sz="5700"/>
            </a:lvl1pPr>
          </a:lstStyle>
          <a:p>
            <a:fld id="{7FB84CA5-7362-492D-8EBC-472296314F28}" type="slidenum">
              <a:rPr lang="en-US"/>
              <a:pPr/>
              <a:t>‹#›</a:t>
            </a:fld>
            <a:endParaRPr lang="en-US" dirty="0"/>
          </a:p>
        </p:txBody>
      </p:sp>
    </p:spTree>
    <p:extLst>
      <p:ext uri="{BB962C8B-B14F-4D97-AF65-F5344CB8AC3E}">
        <p14:creationId xmlns:p14="http://schemas.microsoft.com/office/powerpoint/2010/main" val="294682252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4D40FB-8398-4C90-906C-C9755161D6CD}" type="slidenum">
              <a:rPr lang="en-US"/>
              <a:pPr/>
              <a:t>1</a:t>
            </a:fld>
            <a:endParaRPr lang="en-US"/>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dirty="0"/>
          </a:p>
        </p:txBody>
      </p:sp>
    </p:spTree>
    <p:extLst>
      <p:ext uri="{BB962C8B-B14F-4D97-AF65-F5344CB8AC3E}">
        <p14:creationId xmlns:p14="http://schemas.microsoft.com/office/powerpoint/2010/main" val="1468368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p:cNvSpPr>
            <a:spLocks noGrp="1"/>
          </p:cNvSpPr>
          <p:nvPr>
            <p:ph type="dt" sz="half" idx="10"/>
          </p:nvPr>
        </p:nvSpPr>
        <p:spPr/>
        <p:txBody>
          <a:bodyPr/>
          <a:lstStyle/>
          <a:p>
            <a:fld id="{6BFA9E1F-8C8B-43B0-A101-8434097BE693}" type="datetimeFigureOut">
              <a:rPr lang="en-US" smtClean="0"/>
              <a:t>6/2/2017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endParaRPr lang="en-US" dirty="0"/>
          </a:p>
          <a:p>
            <a:endParaRPr lang="en-US" dirty="0"/>
          </a:p>
        </p:txBody>
      </p:sp>
    </p:spTree>
    <p:extLst>
      <p:ext uri="{BB962C8B-B14F-4D97-AF65-F5344CB8AC3E}">
        <p14:creationId xmlns:p14="http://schemas.microsoft.com/office/powerpoint/2010/main" val="2750763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FA9E1F-8C8B-43B0-A101-8434097BE693}" type="datetimeFigureOut">
              <a:rPr lang="en-US" smtClean="0"/>
              <a:t>6/2/2017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1638630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BFA9E1F-8C8B-43B0-A101-8434097BE693}" type="datetimeFigureOut">
              <a:rPr lang="en-US" smtClean="0"/>
              <a:t>6/2/2017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1822942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BFA9E1F-8C8B-43B0-A101-8434097BE693}" type="datetimeFigureOut">
              <a:rPr lang="en-US" smtClean="0"/>
              <a:t>6/2/2017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0784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a:t>Click to edit Master title style</a:t>
            </a:r>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BFA9E1F-8C8B-43B0-A101-8434097BE693}" type="datetimeFigureOut">
              <a:rPr lang="en-US" smtClean="0"/>
              <a:t>6/2/2017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949230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BFA9E1F-8C8B-43B0-A101-8434097BE693}" type="datetimeFigureOut">
              <a:rPr lang="en-US" smtClean="0"/>
              <a:t>6/2/2017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271331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FA9E1F-8C8B-43B0-A101-8434097BE693}" type="datetimeFigureOut">
              <a:rPr lang="en-US" smtClean="0"/>
              <a:t>6/2/2017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4062598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6BFA9E1F-8C8B-43B0-A101-8434097BE693}" type="datetimeFigureOut">
              <a:rPr lang="en-US" smtClean="0"/>
              <a:t>6/2/2017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3949514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6BFA9E1F-8C8B-43B0-A101-8434097BE693}" type="datetimeFigureOut">
              <a:rPr lang="en-US" smtClean="0"/>
              <a:t>6/2/2017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2348456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FA9E1F-8C8B-43B0-A101-8434097BE693}" type="datetimeFigureOut">
              <a:rPr lang="en-US" smtClean="0"/>
              <a:t>6/2/2017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1659299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FA9E1F-8C8B-43B0-A101-8434097BE693}" type="datetimeFigureOut">
              <a:rPr lang="en-US" smtClean="0"/>
              <a:t>6/2/2017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9560B3-C2DA-4807-BF91-C6F0D2AD6875}" type="slidenum">
              <a:rPr lang="en-US" smtClean="0"/>
              <a:t>‹#›</a:t>
            </a:fld>
            <a:endParaRPr lang="en-US"/>
          </a:p>
        </p:txBody>
      </p:sp>
    </p:spTree>
    <p:extLst>
      <p:ext uri="{BB962C8B-B14F-4D97-AF65-F5344CB8AC3E}">
        <p14:creationId xmlns:p14="http://schemas.microsoft.com/office/powerpoint/2010/main" val="521676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04754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endParaRPr lang="en-US" dirty="0"/>
          </a:p>
        </p:txBody>
      </p:sp>
    </p:spTree>
    <p:extLst>
      <p:ext uri="{BB962C8B-B14F-4D97-AF65-F5344CB8AC3E}">
        <p14:creationId xmlns:p14="http://schemas.microsoft.com/office/powerpoint/2010/main" val="177575711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G"/><Relationship Id="rId11" Type="http://schemas.openxmlformats.org/officeDocument/2006/relationships/image" Target="../media/image9.png"/><Relationship Id="rId5" Type="http://schemas.openxmlformats.org/officeDocument/2006/relationships/image" Target="../media/image3.JP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6" name="Picture 25"/>
          <p:cNvPicPr>
            <a:picLocks noChangeAspect="1"/>
          </p:cNvPicPr>
          <p:nvPr/>
        </p:nvPicPr>
        <p:blipFill rotWithShape="1">
          <a:blip r:embed="rId3"/>
          <a:srcRect t="7602" b="6451"/>
          <a:stretch/>
        </p:blipFill>
        <p:spPr>
          <a:xfrm>
            <a:off x="19965037" y="4306488"/>
            <a:ext cx="2994289" cy="2573497"/>
          </a:xfrm>
          <a:prstGeom prst="rect">
            <a:avLst/>
          </a:prstGeom>
        </p:spPr>
      </p:pic>
      <p:sp>
        <p:nvSpPr>
          <p:cNvPr id="2057" name="Text Box 9"/>
          <p:cNvSpPr txBox="1">
            <a:spLocks noChangeArrowheads="1"/>
          </p:cNvSpPr>
          <p:nvPr/>
        </p:nvSpPr>
        <p:spPr bwMode="auto">
          <a:xfrm>
            <a:off x="1162103" y="6058945"/>
            <a:ext cx="9999132" cy="5910849"/>
          </a:xfrm>
          <a:prstGeom prst="rect">
            <a:avLst/>
          </a:prstGeom>
          <a:noFill/>
          <a:ln w="9525">
            <a:noFill/>
            <a:miter lim="800000"/>
            <a:headEnd/>
            <a:tailEnd/>
          </a:ln>
          <a:effectLst/>
        </p:spPr>
        <p:txBody>
          <a:bodyPr wrap="square">
            <a:spAutoFit/>
          </a:bodyPr>
          <a:lstStyle/>
          <a:p>
            <a:pPr defTabSz="4389438" eaLnBrk="0" hangingPunct="0">
              <a:lnSpc>
                <a:spcPct val="95000"/>
              </a:lnSpc>
            </a:pPr>
            <a:r>
              <a:rPr lang="en-US" sz="5400" b="1" dirty="0"/>
              <a:t>Overview</a:t>
            </a:r>
          </a:p>
          <a:p>
            <a:pPr defTabSz="4389438" eaLnBrk="0" hangingPunct="0">
              <a:lnSpc>
                <a:spcPct val="95000"/>
              </a:lnSpc>
            </a:pPr>
            <a:endParaRPr lang="en-US" sz="800" b="1" dirty="0"/>
          </a:p>
          <a:p>
            <a:pPr algn="l" defTabSz="4389438" eaLnBrk="0" hangingPunct="0">
              <a:lnSpc>
                <a:spcPct val="95000"/>
              </a:lnSpc>
            </a:pPr>
            <a:r>
              <a:rPr lang="en-US" sz="2800" dirty="0">
                <a:latin typeface="Arial" panose="020B0604020202020204" pitchFamily="34" charset="0"/>
                <a:cs typeface="Arial" panose="020B0604020202020204" pitchFamily="34" charset="0"/>
              </a:rPr>
              <a:t>Personal intelligence is the capacity to reason about personality and personality-related information. To understand more about the structure of the mental abilities involved in personal intelligence, we fit several factor models to an ability-based test of personal intelligence. A two-factor oblique simple structure model fit the data well. The findings inform us about the nature of abilities people use to understand personality in themselves and others. </a:t>
            </a:r>
          </a:p>
          <a:p>
            <a:pPr algn="l" defTabSz="4389438" eaLnBrk="0" hangingPunct="0">
              <a:lnSpc>
                <a:spcPct val="95000"/>
              </a:lnSpc>
            </a:pPr>
            <a:endParaRPr lang="en-US" sz="2800" dirty="0">
              <a:latin typeface="Times New Roman" pitchFamily="18" charset="0"/>
            </a:endParaRPr>
          </a:p>
          <a:p>
            <a:pPr algn="l" defTabSz="4389438" eaLnBrk="0" hangingPunct="0">
              <a:lnSpc>
                <a:spcPct val="95000"/>
              </a:lnSpc>
            </a:pPr>
            <a:endParaRPr lang="en-US" sz="2800" dirty="0">
              <a:latin typeface="Times New Roman" pitchFamily="18" charset="0"/>
            </a:endParaRPr>
          </a:p>
          <a:p>
            <a:pPr algn="l" defTabSz="4389438" eaLnBrk="0" hangingPunct="0">
              <a:lnSpc>
                <a:spcPct val="95000"/>
              </a:lnSpc>
            </a:pPr>
            <a:endParaRPr lang="en-US" sz="2800" dirty="0">
              <a:latin typeface="Times New Roman" pitchFamily="18" charset="0"/>
            </a:endParaRPr>
          </a:p>
          <a:p>
            <a:pPr algn="l" defTabSz="4389438" eaLnBrk="0" hangingPunct="0">
              <a:lnSpc>
                <a:spcPct val="95000"/>
              </a:lnSpc>
            </a:pPr>
            <a:endParaRPr lang="en-US" sz="2800" dirty="0">
              <a:latin typeface="Times New Roman" pitchFamily="18" charset="0"/>
            </a:endParaRPr>
          </a:p>
        </p:txBody>
      </p:sp>
      <p:sp>
        <p:nvSpPr>
          <p:cNvPr id="2058" name="Text Box 10"/>
          <p:cNvSpPr txBox="1">
            <a:spLocks noChangeArrowheads="1"/>
          </p:cNvSpPr>
          <p:nvPr/>
        </p:nvSpPr>
        <p:spPr bwMode="auto">
          <a:xfrm>
            <a:off x="11175002" y="21698109"/>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Methods</a:t>
            </a:r>
          </a:p>
        </p:txBody>
      </p:sp>
      <p:sp>
        <p:nvSpPr>
          <p:cNvPr id="2059" name="Text Box 11"/>
          <p:cNvSpPr txBox="1">
            <a:spLocks noChangeArrowheads="1"/>
          </p:cNvSpPr>
          <p:nvPr/>
        </p:nvSpPr>
        <p:spPr bwMode="auto">
          <a:xfrm>
            <a:off x="32897682" y="14883084"/>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Discussion and Conclusions</a:t>
            </a:r>
          </a:p>
        </p:txBody>
      </p:sp>
      <p:sp>
        <p:nvSpPr>
          <p:cNvPr id="2062" name="Text Box 14"/>
          <p:cNvSpPr txBox="1">
            <a:spLocks noChangeArrowheads="1"/>
          </p:cNvSpPr>
          <p:nvPr/>
        </p:nvSpPr>
        <p:spPr bwMode="auto">
          <a:xfrm>
            <a:off x="1485900" y="1032171"/>
            <a:ext cx="40919400" cy="3323987"/>
          </a:xfrm>
          <a:prstGeom prst="rect">
            <a:avLst/>
          </a:prstGeom>
          <a:noFill/>
          <a:ln w="9525">
            <a:noFill/>
            <a:miter lim="800000"/>
            <a:headEnd/>
            <a:tailEnd/>
          </a:ln>
          <a:effectLst/>
        </p:spPr>
        <p:txBody>
          <a:bodyPr>
            <a:spAutoFit/>
          </a:bodyPr>
          <a:lstStyle/>
          <a:p>
            <a:r>
              <a:rPr lang="en-US" sz="8800" dirty="0"/>
              <a:t>A Closer Look at the </a:t>
            </a:r>
            <a:r>
              <a:rPr lang="en-US" sz="8800" i="1" dirty="0"/>
              <a:t>Test of Personal Intelligence</a:t>
            </a:r>
          </a:p>
          <a:p>
            <a:r>
              <a:rPr lang="en-US" sz="7200" dirty="0"/>
              <a:t>John D. Mayer                    A. T. Panter                    David R. Caruso</a:t>
            </a:r>
          </a:p>
          <a:p>
            <a:pPr algn="l"/>
            <a:r>
              <a:rPr lang="en-US" sz="4400" i="1" dirty="0"/>
              <a:t>                                       University of New Hampshire             University of North Carolina at Chapel Hill                    Yale University</a:t>
            </a:r>
            <a:endParaRPr lang="en-US" sz="8000" dirty="0"/>
          </a:p>
        </p:txBody>
      </p:sp>
      <p:sp>
        <p:nvSpPr>
          <p:cNvPr id="2075" name="Text Box 27"/>
          <p:cNvSpPr txBox="1">
            <a:spLocks noChangeArrowheads="1"/>
          </p:cNvSpPr>
          <p:nvPr/>
        </p:nvSpPr>
        <p:spPr bwMode="auto">
          <a:xfrm>
            <a:off x="33826026" y="26409563"/>
            <a:ext cx="8305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Key Sources</a:t>
            </a:r>
          </a:p>
        </p:txBody>
      </p:sp>
      <p:sp>
        <p:nvSpPr>
          <p:cNvPr id="2087" name="Text Box 39"/>
          <p:cNvSpPr txBox="1">
            <a:spLocks noChangeArrowheads="1"/>
          </p:cNvSpPr>
          <p:nvPr/>
        </p:nvSpPr>
        <p:spPr bwMode="auto">
          <a:xfrm>
            <a:off x="21911787" y="7022237"/>
            <a:ext cx="9766300" cy="471108"/>
          </a:xfrm>
          <a:prstGeom prst="rect">
            <a:avLst/>
          </a:prstGeom>
          <a:noFill/>
          <a:ln w="57150" cmpd="thinThick">
            <a:noFill/>
            <a:miter lim="800000"/>
            <a:headEnd/>
            <a:tailEnd/>
          </a:ln>
          <a:effectLst/>
        </p:spPr>
        <p:txBody>
          <a:bodyPr lIns="61170" tIns="30584" rIns="61170" bIns="30584">
            <a:spAutoFit/>
          </a:bodyPr>
          <a:lstStyle/>
          <a:p>
            <a:pPr algn="l" defTabSz="612775" eaLnBrk="0" hangingPunct="0">
              <a:lnSpc>
                <a:spcPct val="95000"/>
              </a:lnSpc>
            </a:pPr>
            <a:r>
              <a:rPr lang="en-US" sz="2800" b="1" dirty="0">
                <a:latin typeface="Times New Roman" pitchFamily="18" charset="0"/>
              </a:rPr>
              <a:t>      </a:t>
            </a:r>
            <a:r>
              <a:rPr lang="en-US" sz="2800" b="1" dirty="0">
                <a:latin typeface="Arial" panose="020B0604020202020204" pitchFamily="34" charset="0"/>
                <a:cs typeface="Arial" panose="020B0604020202020204" pitchFamily="34" charset="0"/>
              </a:rPr>
              <a:t>Could a Factor Model be Fit to the Test?</a:t>
            </a:r>
          </a:p>
        </p:txBody>
      </p:sp>
      <p:sp>
        <p:nvSpPr>
          <p:cNvPr id="2088" name="Text Box 40"/>
          <p:cNvSpPr txBox="1">
            <a:spLocks noChangeArrowheads="1"/>
          </p:cNvSpPr>
          <p:nvPr/>
        </p:nvSpPr>
        <p:spPr bwMode="auto">
          <a:xfrm>
            <a:off x="33133875" y="15724551"/>
            <a:ext cx="10011357" cy="6678961"/>
          </a:xfrm>
          <a:prstGeom prst="rect">
            <a:avLst/>
          </a:prstGeom>
          <a:noFill/>
          <a:ln w="57150" cmpd="thinThick">
            <a:noFill/>
            <a:miter lim="800000"/>
            <a:headEnd/>
            <a:tailEnd/>
          </a:ln>
          <a:effectLst/>
        </p:spPr>
        <p:txBody>
          <a:bodyPr wrap="square" lIns="61170" tIns="30584" rIns="61170" bIns="30584">
            <a:spAutoFit/>
          </a:bodyPr>
          <a:lstStyle/>
          <a:p>
            <a:pPr algn="l" defTabSz="612775" eaLnBrk="0" hangingPunct="0">
              <a:spcBef>
                <a:spcPts val="600"/>
              </a:spcBef>
              <a:spcAft>
                <a:spcPts val="600"/>
              </a:spcAft>
            </a:pPr>
            <a:r>
              <a:rPr lang="en-US" sz="2800" dirty="0">
                <a:latin typeface="Arial" panose="020B0604020202020204" pitchFamily="34" charset="0"/>
                <a:cs typeface="Arial" panose="020B0604020202020204" pitchFamily="34" charset="0"/>
              </a:rPr>
              <a:t>The present research enhances our understanding of the mental abilities underlying personal intelligence. The theory already had specified four key areas of problem solving that help to identify relevant test items to use in measurement:</a:t>
            </a:r>
          </a:p>
          <a:p>
            <a:pPr marL="457200" indent="-457200" algn="l" defTabSz="612775" eaLnBrk="0" hangingPunct="0">
              <a:spcBef>
                <a:spcPts val="0"/>
              </a:spcBef>
              <a:spcAft>
                <a:spcPts val="0"/>
              </a:spcAft>
              <a:buAutoNum type="alphaLcPeriod"/>
            </a:pPr>
            <a:r>
              <a:rPr lang="en-US" sz="2800" dirty="0">
                <a:latin typeface="Arial" panose="020B0604020202020204" pitchFamily="34" charset="0"/>
                <a:cs typeface="Arial" panose="020B0604020202020204" pitchFamily="34" charset="0"/>
              </a:rPr>
              <a:t>recognizing personality-relevant information</a:t>
            </a:r>
          </a:p>
          <a:p>
            <a:pPr marL="457200" indent="-457200" algn="l" defTabSz="612775" eaLnBrk="0" hangingPunct="0">
              <a:spcBef>
                <a:spcPts val="0"/>
              </a:spcBef>
              <a:spcAft>
                <a:spcPts val="0"/>
              </a:spcAft>
              <a:buAutoNum type="alphaLcPeriod"/>
            </a:pPr>
            <a:r>
              <a:rPr lang="en-US" sz="2800" dirty="0">
                <a:latin typeface="Arial" panose="020B0604020202020204" pitchFamily="34" charset="0"/>
                <a:cs typeface="Arial" panose="020B0604020202020204" pitchFamily="34" charset="0"/>
              </a:rPr>
              <a:t>forming accurate models of personality</a:t>
            </a:r>
          </a:p>
          <a:p>
            <a:pPr marL="457200" indent="-457200" algn="l" defTabSz="612775" eaLnBrk="0" hangingPunct="0">
              <a:spcBef>
                <a:spcPts val="0"/>
              </a:spcBef>
              <a:spcAft>
                <a:spcPts val="0"/>
              </a:spcAft>
              <a:buAutoNum type="alphaLcPeriod"/>
            </a:pPr>
            <a:r>
              <a:rPr lang="en-US" sz="2800" dirty="0">
                <a:latin typeface="Arial" panose="020B0604020202020204" pitchFamily="34" charset="0"/>
                <a:cs typeface="Arial" panose="020B0604020202020204" pitchFamily="34" charset="0"/>
              </a:rPr>
              <a:t>guiding choices with such information, and</a:t>
            </a:r>
          </a:p>
          <a:p>
            <a:pPr marL="457200" indent="-457200" algn="l" defTabSz="612775" eaLnBrk="0" hangingPunct="0">
              <a:spcBef>
                <a:spcPts val="0"/>
              </a:spcBef>
              <a:spcAft>
                <a:spcPts val="0"/>
              </a:spcAft>
              <a:buAutoNum type="alphaLcPeriod"/>
            </a:pPr>
            <a:r>
              <a:rPr lang="en-US" sz="2800" dirty="0">
                <a:latin typeface="Arial" panose="020B0604020202020204" pitchFamily="34" charset="0"/>
                <a:cs typeface="Arial" panose="020B0604020202020204" pitchFamily="34" charset="0"/>
              </a:rPr>
              <a:t>systematizing plans and goals</a:t>
            </a:r>
          </a:p>
          <a:p>
            <a:pPr algn="l" defTabSz="612775" eaLnBrk="0" hangingPunct="0">
              <a:spcBef>
                <a:spcPts val="600"/>
              </a:spcBef>
              <a:spcAft>
                <a:spcPts val="600"/>
              </a:spcAft>
            </a:pPr>
            <a:r>
              <a:rPr lang="en-US" sz="2800" dirty="0">
                <a:latin typeface="Arial" panose="020B0604020202020204" pitchFamily="34" charset="0"/>
                <a:cs typeface="Arial" panose="020B0604020202020204" pitchFamily="34" charset="0"/>
              </a:rPr>
              <a:t>Using that division to develop our test-items, we then fit a factor model and concluded that there existed two mental abilities people used to solve such problems: one focused on recognizing the consistencies in personality, and the other more focused on analyzing dynamic and sometimes inconsistent information about a person and making sense of it. The two classifications are depicted together in Figure 2.</a:t>
            </a:r>
          </a:p>
        </p:txBody>
      </p:sp>
      <p:sp>
        <p:nvSpPr>
          <p:cNvPr id="2091" name="Text Box 43"/>
          <p:cNvSpPr txBox="1">
            <a:spLocks noChangeArrowheads="1"/>
          </p:cNvSpPr>
          <p:nvPr/>
        </p:nvSpPr>
        <p:spPr bwMode="auto">
          <a:xfrm>
            <a:off x="21767800" y="5822778"/>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Results</a:t>
            </a:r>
          </a:p>
        </p:txBody>
      </p:sp>
      <p:sp>
        <p:nvSpPr>
          <p:cNvPr id="2097" name="Text Box 49"/>
          <p:cNvSpPr txBox="1">
            <a:spLocks noChangeArrowheads="1"/>
          </p:cNvSpPr>
          <p:nvPr/>
        </p:nvSpPr>
        <p:spPr bwMode="auto">
          <a:xfrm>
            <a:off x="78586013" y="5593237"/>
            <a:ext cx="3657600" cy="2044700"/>
          </a:xfrm>
          <a:prstGeom prst="rect">
            <a:avLst/>
          </a:prstGeom>
          <a:noFill/>
          <a:ln w="9525">
            <a:noFill/>
            <a:miter lim="800000"/>
            <a:headEnd/>
            <a:tailEnd/>
          </a:ln>
          <a:effectLst/>
        </p:spPr>
        <p:txBody>
          <a:bodyPr>
            <a:spAutoFit/>
          </a:bodyPr>
          <a:lstStyle/>
          <a:p>
            <a:pPr defTabSz="4389438">
              <a:spcBef>
                <a:spcPct val="50000"/>
              </a:spcBef>
            </a:pPr>
            <a:endParaRPr lang="en-US" b="1" dirty="0"/>
          </a:p>
          <a:p>
            <a:pPr defTabSz="4389438">
              <a:spcBef>
                <a:spcPct val="50000"/>
              </a:spcBef>
            </a:pPr>
            <a:endParaRPr lang="en-US" sz="2800" dirty="0">
              <a:solidFill>
                <a:srgbClr val="FF0000"/>
              </a:solidFill>
            </a:endParaRPr>
          </a:p>
        </p:txBody>
      </p:sp>
      <p:sp>
        <p:nvSpPr>
          <p:cNvPr id="29" name="Text Box 42"/>
          <p:cNvSpPr txBox="1">
            <a:spLocks noChangeArrowheads="1"/>
          </p:cNvSpPr>
          <p:nvPr/>
        </p:nvSpPr>
        <p:spPr bwMode="auto">
          <a:xfrm>
            <a:off x="1790700" y="15888277"/>
            <a:ext cx="9829800" cy="1200329"/>
          </a:xfrm>
          <a:prstGeom prst="rect">
            <a:avLst/>
          </a:prstGeom>
          <a:noFill/>
          <a:ln w="9525">
            <a:noFill/>
            <a:miter lim="800000"/>
            <a:headEnd/>
            <a:tailEnd/>
          </a:ln>
          <a:effectLst/>
        </p:spPr>
        <p:txBody>
          <a:bodyPr>
            <a:spAutoFit/>
          </a:bodyPr>
          <a:lstStyle/>
          <a:p>
            <a:pPr defTabSz="4389438">
              <a:spcBef>
                <a:spcPct val="50000"/>
              </a:spcBef>
            </a:pPr>
            <a:endParaRPr lang="en-US" sz="7200" b="1" dirty="0"/>
          </a:p>
        </p:txBody>
      </p:sp>
      <p:sp>
        <p:nvSpPr>
          <p:cNvPr id="30" name="Text Box 9"/>
          <p:cNvSpPr txBox="1">
            <a:spLocks noChangeArrowheads="1"/>
          </p:cNvSpPr>
          <p:nvPr/>
        </p:nvSpPr>
        <p:spPr bwMode="auto">
          <a:xfrm>
            <a:off x="11517954" y="6047298"/>
            <a:ext cx="10325941" cy="6001643"/>
          </a:xfrm>
          <a:prstGeom prst="rect">
            <a:avLst/>
          </a:prstGeom>
          <a:noFill/>
          <a:ln w="9525">
            <a:noFill/>
            <a:miter lim="800000"/>
            <a:headEnd/>
            <a:tailEnd/>
          </a:ln>
          <a:effectLst/>
        </p:spPr>
        <p:txBody>
          <a:bodyPr wrap="square">
            <a:spAutoFit/>
          </a:bodyPr>
          <a:lstStyle/>
          <a:p>
            <a:pPr algn="l">
              <a:spcAft>
                <a:spcPts val="600"/>
              </a:spcAft>
            </a:pPr>
            <a:r>
              <a:rPr lang="en-US" sz="2800" b="1" dirty="0"/>
              <a:t>Overview of the TOPI Test</a:t>
            </a:r>
          </a:p>
          <a:p>
            <a:pPr algn="l">
              <a:spcAft>
                <a:spcPts val="0"/>
              </a:spcAft>
            </a:pPr>
            <a:r>
              <a:rPr lang="en-US" sz="2800" dirty="0"/>
              <a:t>The Test of Personal Intelligence Version 1.4 </a:t>
            </a:r>
          </a:p>
          <a:p>
            <a:pPr algn="l">
              <a:spcAft>
                <a:spcPts val="0"/>
              </a:spcAft>
            </a:pPr>
            <a:r>
              <a:rPr lang="en-US" sz="2800" dirty="0"/>
              <a:t>(TOPI 1.4) is an ability-based test developed to measure individuals’ levels of personal intelligence (Mayer, Panter &amp; Caruso, 2012; Mayer &amp; Skimmyhorn, 2017). The test items fall within one of four areas of problem solving just described. A sample item asks:</a:t>
            </a:r>
          </a:p>
          <a:p>
            <a:pPr algn="l">
              <a:spcAft>
                <a:spcPts val="0"/>
              </a:spcAft>
            </a:pPr>
            <a:endParaRPr lang="en-US" sz="2400" spc="-20" dirty="0"/>
          </a:p>
          <a:p>
            <a:pPr algn="l">
              <a:spcAft>
                <a:spcPts val="0"/>
              </a:spcAft>
            </a:pPr>
            <a:r>
              <a:rPr lang="en-US" sz="2400" spc="-20" dirty="0">
                <a:solidFill>
                  <a:schemeClr val="accent2">
                    <a:lumMod val="50000"/>
                  </a:schemeClr>
                </a:solidFill>
              </a:rPr>
              <a:t>If a person wants to be with one or more people, talk to them, go out with them, and have a good time, the person is likely going to:</a:t>
            </a:r>
          </a:p>
          <a:p>
            <a:pPr lvl="2" algn="l">
              <a:spcAft>
                <a:spcPts val="600"/>
              </a:spcAft>
            </a:pPr>
            <a:r>
              <a:rPr lang="en-US" sz="2400" dirty="0">
                <a:solidFill>
                  <a:schemeClr val="accent2">
                    <a:lumMod val="50000"/>
                  </a:schemeClr>
                </a:solidFill>
              </a:rPr>
              <a:t>a. be in love</a:t>
            </a:r>
          </a:p>
          <a:p>
            <a:pPr lvl="2" algn="l">
              <a:spcAft>
                <a:spcPts val="600"/>
              </a:spcAft>
            </a:pPr>
            <a:r>
              <a:rPr lang="en-US" sz="2400" dirty="0">
                <a:solidFill>
                  <a:schemeClr val="accent2">
                    <a:lumMod val="50000"/>
                  </a:schemeClr>
                </a:solidFill>
              </a:rPr>
              <a:t>b. express warmth toward someone</a:t>
            </a:r>
          </a:p>
          <a:p>
            <a:pPr lvl="2" algn="l">
              <a:spcAft>
                <a:spcPts val="600"/>
              </a:spcAft>
            </a:pPr>
            <a:r>
              <a:rPr lang="en-US" sz="2400" dirty="0">
                <a:solidFill>
                  <a:schemeClr val="accent2">
                    <a:lumMod val="50000"/>
                  </a:schemeClr>
                </a:solidFill>
              </a:rPr>
              <a:t>c. meet a goal of excellence</a:t>
            </a:r>
          </a:p>
          <a:p>
            <a:pPr lvl="2" algn="l">
              <a:spcAft>
                <a:spcPts val="600"/>
              </a:spcAft>
            </a:pPr>
            <a:r>
              <a:rPr lang="en-US" sz="2400" dirty="0" err="1">
                <a:solidFill>
                  <a:schemeClr val="accent2">
                    <a:lumMod val="50000"/>
                  </a:schemeClr>
                </a:solidFill>
              </a:rPr>
              <a:t>d.</a:t>
            </a:r>
            <a:r>
              <a:rPr lang="en-US" sz="2400" dirty="0">
                <a:solidFill>
                  <a:schemeClr val="accent2">
                    <a:lumMod val="50000"/>
                  </a:schemeClr>
                </a:solidFill>
              </a:rPr>
              <a:t> socialize</a:t>
            </a:r>
          </a:p>
        </p:txBody>
      </p:sp>
      <p:sp>
        <p:nvSpPr>
          <p:cNvPr id="34" name="Text Box 19"/>
          <p:cNvSpPr txBox="1">
            <a:spLocks noChangeArrowheads="1"/>
          </p:cNvSpPr>
          <p:nvPr/>
        </p:nvSpPr>
        <p:spPr bwMode="auto">
          <a:xfrm>
            <a:off x="11403655" y="18857727"/>
            <a:ext cx="9829800" cy="2677656"/>
          </a:xfrm>
          <a:prstGeom prst="rect">
            <a:avLst/>
          </a:prstGeom>
          <a:noFill/>
          <a:ln w="9525">
            <a:noFill/>
            <a:miter lim="800000"/>
            <a:headEnd/>
            <a:tailEnd/>
          </a:ln>
          <a:effectLst/>
        </p:spPr>
        <p:txBody>
          <a:bodyPr wrap="square">
            <a:spAutoFit/>
          </a:bodyPr>
          <a:lstStyle/>
          <a:p>
            <a:pPr lvl="0" algn="l"/>
            <a:r>
              <a:rPr lang="en-US" sz="2800" dirty="0"/>
              <a:t>Our key hypotheses were that:</a:t>
            </a:r>
          </a:p>
          <a:p>
            <a:pPr marL="514350" lvl="0" indent="-514350" algn="l">
              <a:buFont typeface="+mj-lt"/>
              <a:buAutoNum type="arabicPeriod"/>
            </a:pPr>
            <a:r>
              <a:rPr lang="en-US" sz="2800" dirty="0"/>
              <a:t>We could fit a factor model to the test.</a:t>
            </a:r>
          </a:p>
          <a:p>
            <a:pPr marL="514350" lvl="0" indent="-514350" algn="l">
              <a:buFont typeface="+mj-lt"/>
              <a:buAutoNum type="arabicPeriod"/>
            </a:pPr>
            <a:r>
              <a:rPr lang="en-US" sz="2800" dirty="0"/>
              <a:t>The factors would be interpretable.</a:t>
            </a:r>
          </a:p>
          <a:p>
            <a:pPr marL="514350" lvl="0" indent="-514350" algn="l">
              <a:buFont typeface="+mj-lt"/>
              <a:buAutoNum type="arabicPeriod"/>
            </a:pPr>
            <a:r>
              <a:rPr lang="en-US" sz="2800" dirty="0"/>
              <a:t>The resulting factor scales would be reliable. </a:t>
            </a:r>
          </a:p>
          <a:p>
            <a:pPr marL="514350" lvl="0" indent="-514350" algn="l">
              <a:buFont typeface="+mj-lt"/>
              <a:buAutoNum type="arabicPeriod"/>
            </a:pPr>
            <a:r>
              <a:rPr lang="en-US" sz="2800" dirty="0"/>
              <a:t>The scales and their composite would correlate with important criteria.</a:t>
            </a:r>
          </a:p>
        </p:txBody>
      </p:sp>
      <p:sp>
        <p:nvSpPr>
          <p:cNvPr id="35" name="Text Box 10"/>
          <p:cNvSpPr txBox="1">
            <a:spLocks noChangeArrowheads="1"/>
          </p:cNvSpPr>
          <p:nvPr/>
        </p:nvSpPr>
        <p:spPr bwMode="auto">
          <a:xfrm>
            <a:off x="11175002" y="14431549"/>
            <a:ext cx="9829800" cy="923330"/>
          </a:xfrm>
          <a:prstGeom prst="rect">
            <a:avLst/>
          </a:prstGeom>
          <a:noFill/>
          <a:ln w="9525">
            <a:noFill/>
            <a:miter lim="800000"/>
            <a:headEnd/>
            <a:tailEnd/>
          </a:ln>
          <a:effectLst/>
        </p:spPr>
        <p:txBody>
          <a:bodyPr>
            <a:spAutoFit/>
          </a:bodyPr>
          <a:lstStyle/>
          <a:p>
            <a:pPr defTabSz="4389438">
              <a:spcBef>
                <a:spcPct val="50000"/>
              </a:spcBef>
            </a:pPr>
            <a:r>
              <a:rPr lang="en-US" sz="5400" b="1" dirty="0"/>
              <a:t>Overview of Studies</a:t>
            </a:r>
          </a:p>
        </p:txBody>
      </p:sp>
      <p:sp>
        <p:nvSpPr>
          <p:cNvPr id="6" name="TextBox 5"/>
          <p:cNvSpPr txBox="1"/>
          <p:nvPr/>
        </p:nvSpPr>
        <p:spPr>
          <a:xfrm>
            <a:off x="1089015" y="11262780"/>
            <a:ext cx="9829800" cy="9325630"/>
          </a:xfrm>
          <a:prstGeom prst="rect">
            <a:avLst/>
          </a:prstGeom>
          <a:noFill/>
        </p:spPr>
        <p:txBody>
          <a:bodyPr wrap="square" rtlCol="0">
            <a:spAutoFit/>
          </a:bodyPr>
          <a:lstStyle/>
          <a:p>
            <a:pPr algn="l">
              <a:spcBef>
                <a:spcPts val="600"/>
              </a:spcBef>
            </a:pPr>
            <a:r>
              <a:rPr lang="en-US" sz="2800" b="1" dirty="0"/>
              <a:t>Personal Intelligence (PI): Quick Background</a:t>
            </a:r>
          </a:p>
          <a:p>
            <a:pPr algn="l">
              <a:spcBef>
                <a:spcPts val="600"/>
              </a:spcBef>
            </a:pPr>
            <a:r>
              <a:rPr lang="en-US" sz="2800" dirty="0"/>
              <a:t>A number of theories in psychology identify key aspects of understanding personality in oneself and others.</a:t>
            </a:r>
          </a:p>
          <a:p>
            <a:pPr algn="l">
              <a:spcBef>
                <a:spcPts val="600"/>
              </a:spcBef>
            </a:pPr>
            <a:endParaRPr lang="en-US" sz="2800" dirty="0"/>
          </a:p>
          <a:p>
            <a:pPr marL="514350" indent="-514350" algn="l">
              <a:spcBef>
                <a:spcPts val="600"/>
              </a:spcBef>
              <a:buFont typeface="+mj-lt"/>
              <a:buAutoNum type="alphaLcPeriod"/>
            </a:pPr>
            <a:r>
              <a:rPr lang="en-US" sz="2800" i="1" dirty="0"/>
              <a:t>Psychological mindedness </a:t>
            </a:r>
            <a:r>
              <a:rPr lang="en-US" sz="2800" dirty="0"/>
              <a:t>is an ability exhibited by some psychotherapy patients to learn about themselves and others (</a:t>
            </a:r>
            <a:r>
              <a:rPr lang="en-US" sz="2800" dirty="0" err="1"/>
              <a:t>Appelbaum</a:t>
            </a:r>
            <a:r>
              <a:rPr lang="en-US" sz="2800" dirty="0"/>
              <a:t>, 1973). </a:t>
            </a:r>
          </a:p>
          <a:p>
            <a:pPr marL="514350" indent="-514350" algn="l">
              <a:spcBef>
                <a:spcPts val="600"/>
              </a:spcBef>
              <a:buFont typeface="+mj-lt"/>
              <a:buAutoNum type="alphaLcPeriod"/>
            </a:pPr>
            <a:r>
              <a:rPr lang="en-US" sz="2800" i="1" dirty="0"/>
              <a:t>Intra- and interpersonal intelligences </a:t>
            </a:r>
            <a:r>
              <a:rPr lang="en-US" sz="2800" dirty="0"/>
              <a:t>include skills for building a coherent identity and understanding other people (Gardner, 1983). </a:t>
            </a:r>
          </a:p>
          <a:p>
            <a:pPr marL="514350" indent="-514350" algn="l">
              <a:spcBef>
                <a:spcPts val="600"/>
              </a:spcBef>
              <a:buFont typeface="+mj-lt"/>
              <a:buAutoNum type="alphaLcPeriod"/>
            </a:pPr>
            <a:r>
              <a:rPr lang="en-US" sz="2800" dirty="0"/>
              <a:t>The </a:t>
            </a:r>
            <a:r>
              <a:rPr lang="en-US" sz="2800" i="1" dirty="0"/>
              <a:t>good judge </a:t>
            </a:r>
            <a:r>
              <a:rPr lang="en-US" sz="2800" dirty="0"/>
              <a:t>can perceive the personality of other people more accurately than can an average person (Funder, 2001). </a:t>
            </a:r>
          </a:p>
          <a:p>
            <a:pPr lvl="1" algn="l">
              <a:spcBef>
                <a:spcPts val="600"/>
              </a:spcBef>
            </a:pPr>
            <a:r>
              <a:rPr lang="en-US" sz="2800" dirty="0"/>
              <a:t>	</a:t>
            </a:r>
          </a:p>
          <a:p>
            <a:pPr algn="l">
              <a:spcBef>
                <a:spcPts val="600"/>
              </a:spcBef>
            </a:pPr>
            <a:r>
              <a:rPr lang="en-US" sz="2800" dirty="0"/>
              <a:t>Such concepts share a common focus on the capacity to reason about personality and personality-related information.  Mayer (2008; 2014) developed a theory of personal intelligence (parallel to social and emotional intelligences) to synthesize these viewpoints. </a:t>
            </a:r>
          </a:p>
          <a:p>
            <a:pPr algn="l">
              <a:spcBef>
                <a:spcPts val="600"/>
              </a:spcBef>
            </a:pPr>
            <a:endParaRPr lang="en-US" sz="2800" dirty="0"/>
          </a:p>
        </p:txBody>
      </p:sp>
      <p:sp>
        <p:nvSpPr>
          <p:cNvPr id="45" name="Text Box 10"/>
          <p:cNvSpPr txBox="1">
            <a:spLocks noChangeArrowheads="1"/>
          </p:cNvSpPr>
          <p:nvPr/>
        </p:nvSpPr>
        <p:spPr bwMode="auto">
          <a:xfrm>
            <a:off x="11440962" y="18257017"/>
            <a:ext cx="9829800" cy="523220"/>
          </a:xfrm>
          <a:prstGeom prst="rect">
            <a:avLst/>
          </a:prstGeom>
          <a:noFill/>
          <a:ln w="9525">
            <a:noFill/>
            <a:miter lim="800000"/>
            <a:headEnd/>
            <a:tailEnd/>
          </a:ln>
          <a:effectLst/>
        </p:spPr>
        <p:txBody>
          <a:bodyPr>
            <a:spAutoFit/>
          </a:bodyPr>
          <a:lstStyle/>
          <a:p>
            <a:pPr algn="l" defTabSz="4389438">
              <a:spcBef>
                <a:spcPct val="50000"/>
              </a:spcBef>
            </a:pPr>
            <a:r>
              <a:rPr lang="en-US" sz="2800" b="1" dirty="0"/>
              <a:t>Hypotheses</a:t>
            </a:r>
          </a:p>
        </p:txBody>
      </p:sp>
      <p:sp>
        <p:nvSpPr>
          <p:cNvPr id="47" name="Text Box 10"/>
          <p:cNvSpPr txBox="1">
            <a:spLocks noChangeArrowheads="1"/>
          </p:cNvSpPr>
          <p:nvPr/>
        </p:nvSpPr>
        <p:spPr bwMode="auto">
          <a:xfrm>
            <a:off x="1095095" y="30494734"/>
            <a:ext cx="9829800" cy="2046714"/>
          </a:xfrm>
          <a:prstGeom prst="rect">
            <a:avLst/>
          </a:prstGeom>
          <a:noFill/>
          <a:ln w="9525">
            <a:noFill/>
            <a:miter lim="800000"/>
            <a:headEnd/>
            <a:tailEnd/>
          </a:ln>
          <a:effectLst/>
        </p:spPr>
        <p:txBody>
          <a:bodyPr>
            <a:spAutoFit/>
          </a:bodyPr>
          <a:lstStyle/>
          <a:p>
            <a:pPr marL="514350" indent="-514350" algn="l" defTabSz="4389438">
              <a:spcBef>
                <a:spcPts val="600"/>
              </a:spcBef>
              <a:buFont typeface="+mj-lt"/>
              <a:buAutoNum type="alphaLcPeriod"/>
            </a:pPr>
            <a:r>
              <a:rPr lang="en-US" sz="2800" dirty="0"/>
              <a:t>to recognize personality-relevant information</a:t>
            </a:r>
          </a:p>
          <a:p>
            <a:pPr marL="514350" indent="-514350" algn="l" defTabSz="4389438">
              <a:spcBef>
                <a:spcPts val="600"/>
              </a:spcBef>
              <a:buFont typeface="+mj-lt"/>
              <a:buAutoNum type="alphaLcPeriod"/>
            </a:pPr>
            <a:r>
              <a:rPr lang="en-US" sz="2800" dirty="0"/>
              <a:t>to form accurate models of personalities </a:t>
            </a:r>
          </a:p>
          <a:p>
            <a:pPr marL="514350" indent="-514350" algn="l" defTabSz="4389438">
              <a:spcBef>
                <a:spcPts val="600"/>
              </a:spcBef>
              <a:buFont typeface="+mj-lt"/>
              <a:buAutoNum type="alphaLcPeriod"/>
            </a:pPr>
            <a:r>
              <a:rPr lang="en-US" sz="2800" dirty="0"/>
              <a:t>to guide oneself and others’ choices using personality. </a:t>
            </a:r>
          </a:p>
          <a:p>
            <a:pPr marL="514350" indent="-514350" algn="l" defTabSz="4389438">
              <a:spcBef>
                <a:spcPts val="600"/>
              </a:spcBef>
              <a:buFont typeface="+mj-lt"/>
              <a:buAutoNum type="alphaLcPeriod"/>
            </a:pPr>
            <a:r>
              <a:rPr lang="en-US" sz="2800" dirty="0"/>
              <a:t>to systematize one’s plans so as to achieve one’s aims</a:t>
            </a:r>
          </a:p>
        </p:txBody>
      </p:sp>
      <p:sp>
        <p:nvSpPr>
          <p:cNvPr id="48" name="Text Box 19"/>
          <p:cNvSpPr txBox="1">
            <a:spLocks noChangeArrowheads="1"/>
          </p:cNvSpPr>
          <p:nvPr/>
        </p:nvSpPr>
        <p:spPr bwMode="auto">
          <a:xfrm>
            <a:off x="11403655" y="22671696"/>
            <a:ext cx="9728200" cy="4444294"/>
          </a:xfrm>
          <a:prstGeom prst="rect">
            <a:avLst/>
          </a:prstGeom>
          <a:noFill/>
          <a:ln w="9525">
            <a:noFill/>
            <a:miter lim="800000"/>
            <a:headEnd/>
            <a:tailEnd/>
          </a:ln>
          <a:effectLst/>
        </p:spPr>
        <p:txBody>
          <a:bodyPr wrap="square">
            <a:spAutoFit/>
          </a:bodyPr>
          <a:lstStyle/>
          <a:p>
            <a:pPr algn="l" defTabSz="4389438">
              <a:lnSpc>
                <a:spcPct val="90000"/>
              </a:lnSpc>
              <a:spcBef>
                <a:spcPct val="50000"/>
              </a:spcBef>
            </a:pPr>
            <a:r>
              <a:rPr lang="en-US" sz="2800" b="1" dirty="0"/>
              <a:t>Participants</a:t>
            </a:r>
          </a:p>
          <a:p>
            <a:pPr algn="l" defTabSz="4389438">
              <a:lnSpc>
                <a:spcPct val="90000"/>
              </a:lnSpc>
              <a:spcBef>
                <a:spcPct val="50000"/>
              </a:spcBef>
            </a:pPr>
            <a:r>
              <a:rPr lang="en-US" sz="2800" dirty="0"/>
              <a:t>Participants were drawn from three archival samples:</a:t>
            </a:r>
          </a:p>
          <a:p>
            <a:pPr algn="l" defTabSz="4389438">
              <a:lnSpc>
                <a:spcPct val="90000"/>
              </a:lnSpc>
              <a:spcBef>
                <a:spcPct val="50000"/>
              </a:spcBef>
            </a:pPr>
            <a:r>
              <a:rPr lang="en-US" sz="2800" b="1" i="1" dirty="0"/>
              <a:t>Study 1</a:t>
            </a:r>
            <a:r>
              <a:rPr lang="en-US" sz="2800" dirty="0"/>
              <a:t>. 10,318 test-takers drawn from seven samples, mostly from the United States Military, divided into Exploratory (odd-numbered) and Cross-Check (even-numbered) participant subsamples</a:t>
            </a:r>
          </a:p>
          <a:p>
            <a:pPr algn="l" defTabSz="4389438">
              <a:lnSpc>
                <a:spcPct val="90000"/>
              </a:lnSpc>
              <a:spcBef>
                <a:spcPct val="50000"/>
              </a:spcBef>
            </a:pPr>
            <a:r>
              <a:rPr lang="en-US" sz="2800" b="1" i="1" dirty="0"/>
              <a:t>Study 2</a:t>
            </a:r>
            <a:r>
              <a:rPr lang="en-US" sz="2800" dirty="0"/>
              <a:t>. An independent sample of 8,459 military personnel</a:t>
            </a:r>
          </a:p>
          <a:p>
            <a:pPr algn="l" defTabSz="4389438">
              <a:lnSpc>
                <a:spcPct val="90000"/>
              </a:lnSpc>
              <a:spcBef>
                <a:spcPct val="50000"/>
              </a:spcBef>
            </a:pPr>
            <a:r>
              <a:rPr lang="en-US" sz="2800" b="1" i="1" dirty="0"/>
              <a:t>Study 3</a:t>
            </a:r>
            <a:r>
              <a:rPr lang="en-US" sz="2800" dirty="0"/>
              <a:t>. A reanalysis of a sample of 384 test-takers from Mayer, Caruso &amp; Panter, 2012</a:t>
            </a:r>
          </a:p>
        </p:txBody>
      </p:sp>
      <p:sp>
        <p:nvSpPr>
          <p:cNvPr id="14" name="TextBox 13"/>
          <p:cNvSpPr txBox="1"/>
          <p:nvPr/>
        </p:nvSpPr>
        <p:spPr>
          <a:xfrm>
            <a:off x="11403655" y="15485447"/>
            <a:ext cx="9829800" cy="2548390"/>
          </a:xfrm>
          <a:prstGeom prst="rect">
            <a:avLst/>
          </a:prstGeom>
          <a:noFill/>
        </p:spPr>
        <p:txBody>
          <a:bodyPr wrap="square" rtlCol="0">
            <a:spAutoFit/>
          </a:bodyPr>
          <a:lstStyle/>
          <a:p>
            <a:pPr algn="l">
              <a:lnSpc>
                <a:spcPct val="95000"/>
              </a:lnSpc>
              <a:spcAft>
                <a:spcPts val="600"/>
              </a:spcAft>
            </a:pPr>
            <a:r>
              <a:rPr lang="en-US" sz="2800" dirty="0"/>
              <a:t>We tested several factor models of PI by examining item-level responses to the 93-item TOPI 1.4 from two independent samples (Studies 1 and 2), and then created factor-based scales to represent them. We also reanalyzed data from an earlier study (Mayer, Panter &amp; Caruso, 2012) to assess the new tests correlations with criteria (Study 3).</a:t>
            </a:r>
          </a:p>
        </p:txBody>
      </p:sp>
      <p:sp>
        <p:nvSpPr>
          <p:cNvPr id="54" name="Text Box 39"/>
          <p:cNvSpPr txBox="1">
            <a:spLocks noChangeArrowheads="1"/>
          </p:cNvSpPr>
          <p:nvPr/>
        </p:nvSpPr>
        <p:spPr bwMode="auto">
          <a:xfrm>
            <a:off x="22453049" y="23478713"/>
            <a:ext cx="9766300" cy="471108"/>
          </a:xfrm>
          <a:prstGeom prst="rect">
            <a:avLst/>
          </a:prstGeom>
          <a:noFill/>
          <a:ln w="57150" cmpd="thinThick">
            <a:noFill/>
            <a:miter lim="800000"/>
            <a:headEnd/>
            <a:tailEnd/>
          </a:ln>
          <a:effectLst/>
        </p:spPr>
        <p:txBody>
          <a:bodyPr lIns="61170" tIns="30584" rIns="61170" bIns="30584">
            <a:spAutoFit/>
          </a:bodyPr>
          <a:lstStyle/>
          <a:p>
            <a:pPr algn="l" defTabSz="612775" eaLnBrk="0" hangingPunct="0">
              <a:lnSpc>
                <a:spcPct val="95000"/>
              </a:lnSpc>
            </a:pPr>
            <a:r>
              <a:rPr lang="en-US" sz="2800" b="1" dirty="0">
                <a:latin typeface="Arial" panose="020B0604020202020204" pitchFamily="34" charset="0"/>
                <a:cs typeface="Arial" panose="020B0604020202020204" pitchFamily="34" charset="0"/>
              </a:rPr>
              <a:t>Were the Factor Scales and Test Composite Reliable?</a:t>
            </a:r>
          </a:p>
        </p:txBody>
      </p:sp>
      <p:sp>
        <p:nvSpPr>
          <p:cNvPr id="55" name="Text Box 39"/>
          <p:cNvSpPr txBox="1">
            <a:spLocks noChangeArrowheads="1"/>
          </p:cNvSpPr>
          <p:nvPr/>
        </p:nvSpPr>
        <p:spPr bwMode="auto">
          <a:xfrm>
            <a:off x="33133877" y="6001885"/>
            <a:ext cx="9766300" cy="2108479"/>
          </a:xfrm>
          <a:prstGeom prst="rect">
            <a:avLst/>
          </a:prstGeom>
          <a:noFill/>
          <a:ln w="57150" cmpd="thinThick">
            <a:noFill/>
            <a:miter lim="800000"/>
            <a:headEnd/>
            <a:tailEnd/>
          </a:ln>
          <a:effectLst/>
        </p:spPr>
        <p:txBody>
          <a:bodyPr lIns="61170" tIns="30584" rIns="61170" bIns="30584">
            <a:spAutoFit/>
          </a:bodyPr>
          <a:lstStyle/>
          <a:p>
            <a:pPr algn="l" defTabSz="612775" eaLnBrk="0" hangingPunct="0">
              <a:lnSpc>
                <a:spcPct val="95000"/>
              </a:lnSpc>
            </a:pPr>
            <a:r>
              <a:rPr lang="en-US" sz="2800" b="1" dirty="0">
                <a:latin typeface="Arial" panose="020B0604020202020204" pitchFamily="34" charset="0"/>
                <a:cs typeface="Arial" panose="020B0604020202020204" pitchFamily="34" charset="0"/>
              </a:rPr>
              <a:t>Were the New Scales Predictive of Criteria?</a:t>
            </a:r>
          </a:p>
          <a:p>
            <a:pPr algn="l" defTabSz="612775" eaLnBrk="0" hangingPunct="0">
              <a:lnSpc>
                <a:spcPct val="95000"/>
              </a:lnSpc>
            </a:pPr>
            <a:r>
              <a:rPr lang="en-US" sz="2800" dirty="0">
                <a:latin typeface="Arial" panose="020B0604020202020204" pitchFamily="34" charset="0"/>
                <a:cs typeface="Arial" panose="020B0604020202020204" pitchFamily="34" charset="0"/>
              </a:rPr>
              <a:t>In a further analysis, the two factor scales and their composite exhibited significant relations with </a:t>
            </a:r>
            <a:r>
              <a:rPr lang="en-US" sz="2800" i="1" dirty="0">
                <a:latin typeface="Arial" panose="020B0604020202020204" pitchFamily="34" charset="0"/>
                <a:cs typeface="Arial" panose="020B0604020202020204" pitchFamily="34" charset="0"/>
              </a:rPr>
              <a:t>g </a:t>
            </a:r>
            <a:r>
              <a:rPr lang="en-US" sz="2800" dirty="0">
                <a:latin typeface="Arial" panose="020B0604020202020204" pitchFamily="34" charset="0"/>
                <a:cs typeface="Arial" panose="020B0604020202020204" pitchFamily="34" charset="0"/>
              </a:rPr>
              <a:t>(as a broad intelligences ought to) as well as other relations with criteria comparable to those of the original scale (see Table 3).</a:t>
            </a:r>
          </a:p>
        </p:txBody>
      </p:sp>
      <p:sp>
        <p:nvSpPr>
          <p:cNvPr id="62" name="TextBox 61"/>
          <p:cNvSpPr txBox="1"/>
          <p:nvPr/>
        </p:nvSpPr>
        <p:spPr>
          <a:xfrm>
            <a:off x="1095095" y="10208686"/>
            <a:ext cx="9829800" cy="923330"/>
          </a:xfrm>
          <a:prstGeom prst="rect">
            <a:avLst/>
          </a:prstGeom>
          <a:noFill/>
        </p:spPr>
        <p:txBody>
          <a:bodyPr wrap="square" rtlCol="0">
            <a:spAutoFit/>
          </a:bodyPr>
          <a:lstStyle/>
          <a:p>
            <a:r>
              <a:rPr lang="en-US" sz="5400" b="1" dirty="0"/>
              <a:t>Introduction</a:t>
            </a:r>
          </a:p>
        </p:txBody>
      </p:sp>
      <p:sp>
        <p:nvSpPr>
          <p:cNvPr id="63" name="Text Box 19"/>
          <p:cNvSpPr txBox="1">
            <a:spLocks noChangeArrowheads="1"/>
          </p:cNvSpPr>
          <p:nvPr/>
        </p:nvSpPr>
        <p:spPr bwMode="auto">
          <a:xfrm>
            <a:off x="11403655" y="27208032"/>
            <a:ext cx="9728200" cy="5616922"/>
          </a:xfrm>
          <a:prstGeom prst="rect">
            <a:avLst/>
          </a:prstGeom>
          <a:noFill/>
          <a:ln w="9525">
            <a:noFill/>
            <a:miter lim="800000"/>
            <a:headEnd/>
            <a:tailEnd/>
          </a:ln>
          <a:effectLst/>
        </p:spPr>
        <p:txBody>
          <a:bodyPr wrap="square">
            <a:spAutoFit/>
          </a:bodyPr>
          <a:lstStyle/>
          <a:p>
            <a:pPr algn="l" defTabSz="4389438">
              <a:spcBef>
                <a:spcPts val="600"/>
              </a:spcBef>
            </a:pPr>
            <a:r>
              <a:rPr lang="en-US" sz="2800" b="1" dirty="0"/>
              <a:t>Measures</a:t>
            </a:r>
          </a:p>
          <a:p>
            <a:pPr marL="457200" lvl="0" indent="-457200" algn="l">
              <a:buFont typeface="Wingdings" panose="05000000000000000000" pitchFamily="2" charset="2"/>
              <a:buChar char="Ø"/>
            </a:pPr>
            <a:r>
              <a:rPr lang="en-US" sz="2800" dirty="0"/>
              <a:t>The 93-item </a:t>
            </a:r>
            <a:r>
              <a:rPr lang="en-US" sz="2800" i="1" dirty="0"/>
              <a:t>Test of Personal Intelligence </a:t>
            </a:r>
            <a:r>
              <a:rPr lang="en-US" sz="2800" dirty="0"/>
              <a:t>(Version 1.4) described earlier</a:t>
            </a:r>
          </a:p>
          <a:p>
            <a:pPr marL="457200" lvl="0" indent="-457200" algn="l">
              <a:buFont typeface="Wingdings" panose="05000000000000000000" pitchFamily="2" charset="2"/>
              <a:buChar char="Ø"/>
            </a:pPr>
            <a:r>
              <a:rPr lang="en-US" sz="2800" dirty="0"/>
              <a:t>Assorted criterion scales in Study 3, including:</a:t>
            </a:r>
          </a:p>
          <a:p>
            <a:pPr marL="914400" lvl="1" indent="-457200" algn="l">
              <a:buFont typeface="Wingdings" panose="05000000000000000000" pitchFamily="2" charset="2"/>
              <a:buChar char="§"/>
            </a:pPr>
            <a:r>
              <a:rPr lang="en-US" sz="2800" dirty="0"/>
              <a:t>A measure of the Big-Five </a:t>
            </a:r>
          </a:p>
          <a:p>
            <a:pPr marL="914400" lvl="1" indent="-457200" algn="l">
              <a:buFont typeface="Wingdings" panose="05000000000000000000" pitchFamily="2" charset="2"/>
              <a:buChar char="§"/>
            </a:pPr>
            <a:r>
              <a:rPr lang="en-US" sz="2800" dirty="0"/>
              <a:t>Psychological mindedness</a:t>
            </a:r>
          </a:p>
          <a:p>
            <a:pPr marL="914400" lvl="1" indent="-457200" algn="l">
              <a:buFont typeface="Wingdings" panose="05000000000000000000" pitchFamily="2" charset="2"/>
              <a:buChar char="§"/>
            </a:pPr>
            <a:r>
              <a:rPr lang="en-US" sz="2800" dirty="0"/>
              <a:t>Psychopathological symptom checklists </a:t>
            </a:r>
          </a:p>
          <a:p>
            <a:pPr marL="914400" lvl="1" indent="-457200" algn="l">
              <a:buFont typeface="Wingdings" panose="05000000000000000000" pitchFamily="2" charset="2"/>
              <a:buChar char="§"/>
            </a:pPr>
            <a:r>
              <a:rPr lang="en-US" sz="2800" dirty="0"/>
              <a:t>The </a:t>
            </a:r>
            <a:r>
              <a:rPr lang="en-US" sz="2800" i="1" dirty="0"/>
              <a:t>Mayer-Salovey-Caruso Emotional Intelligence Test</a:t>
            </a:r>
            <a:endParaRPr lang="en-US" sz="2800" dirty="0"/>
          </a:p>
          <a:p>
            <a:pPr marL="914400" lvl="1" indent="-457200" algn="l">
              <a:buFont typeface="Wingdings" panose="05000000000000000000" pitchFamily="2" charset="2"/>
              <a:buChar char="§"/>
            </a:pPr>
            <a:r>
              <a:rPr lang="en-US" sz="2800" dirty="0"/>
              <a:t>The </a:t>
            </a:r>
            <a:r>
              <a:rPr lang="en-US" sz="2800" i="1" dirty="0"/>
              <a:t>Reading the Mind in the Eyes Test </a:t>
            </a:r>
            <a:r>
              <a:rPr lang="en-US" sz="2800" dirty="0"/>
              <a:t>(a measure of interpersonal sensitivity)</a:t>
            </a:r>
            <a:r>
              <a:rPr lang="en-US" sz="2800" i="1" dirty="0"/>
              <a:t>, </a:t>
            </a:r>
            <a:r>
              <a:rPr lang="en-US" sz="2800" dirty="0"/>
              <a:t>and </a:t>
            </a:r>
          </a:p>
          <a:p>
            <a:pPr marL="914400" lvl="1" indent="-457200" algn="l">
              <a:buFont typeface="Wingdings" panose="05000000000000000000" pitchFamily="2" charset="2"/>
              <a:buChar char="§"/>
            </a:pPr>
            <a:r>
              <a:rPr lang="en-US" sz="2800" dirty="0"/>
              <a:t>An estimate of </a:t>
            </a:r>
            <a:r>
              <a:rPr lang="en-US" sz="2800" i="1" dirty="0"/>
              <a:t>g </a:t>
            </a:r>
            <a:r>
              <a:rPr lang="en-US" sz="2800" dirty="0"/>
              <a:t>(a vocabulary measure)</a:t>
            </a:r>
          </a:p>
          <a:p>
            <a:pPr lvl="1" algn="l" defTabSz="4389438">
              <a:spcBef>
                <a:spcPts val="600"/>
              </a:spcBef>
            </a:pPr>
            <a:endParaRPr lang="en-US" sz="1000" b="1" i="1" dirty="0"/>
          </a:p>
        </p:txBody>
      </p:sp>
      <p:sp>
        <p:nvSpPr>
          <p:cNvPr id="2" name="TextBox 1"/>
          <p:cNvSpPr txBox="1"/>
          <p:nvPr/>
        </p:nvSpPr>
        <p:spPr>
          <a:xfrm>
            <a:off x="33237826" y="27208032"/>
            <a:ext cx="10357273" cy="4832092"/>
          </a:xfrm>
          <a:prstGeom prst="rect">
            <a:avLst/>
          </a:prstGeom>
          <a:noFill/>
        </p:spPr>
        <p:txBody>
          <a:bodyPr wrap="square" rtlCol="0">
            <a:spAutoFit/>
          </a:bodyPr>
          <a:lstStyle/>
          <a:p>
            <a:pPr marL="342900" indent="-342900" algn="l" defTabSz="457200">
              <a:buFont typeface="Wingdings" panose="05000000000000000000" pitchFamily="2" charset="2"/>
              <a:buChar char="Ø"/>
            </a:pPr>
            <a:r>
              <a:rPr lang="en-US" sz="1700" dirty="0" err="1"/>
              <a:t>Appelbaum</a:t>
            </a:r>
            <a:r>
              <a:rPr lang="en-US" sz="1700" dirty="0"/>
              <a:t>, S. A. (1973). Psychological-mindedness: Word, concept and essence. The</a:t>
            </a:r>
          </a:p>
          <a:p>
            <a:pPr marL="342900" indent="-342900" algn="l" defTabSz="457200">
              <a:buFont typeface="Wingdings" panose="05000000000000000000" pitchFamily="2" charset="2"/>
              <a:buChar char="Ø"/>
            </a:pPr>
            <a:r>
              <a:rPr lang="en-US" sz="1700" dirty="0"/>
              <a:t>International Journal of Psychoanalysis, 54(1), 35-46. </a:t>
            </a:r>
          </a:p>
          <a:p>
            <a:pPr marL="342900" indent="-342900" algn="l" defTabSz="457200">
              <a:buFont typeface="Wingdings" panose="05000000000000000000" pitchFamily="2" charset="2"/>
              <a:buChar char="Ø"/>
            </a:pPr>
            <a:r>
              <a:rPr lang="en-US" sz="1700" dirty="0"/>
              <a:t>Gardner, H. (1983). Frames of mind: The theory of multiple intelligences. New York, NY US: Basic Books.</a:t>
            </a:r>
          </a:p>
          <a:p>
            <a:pPr marL="342900" indent="-342900" algn="l" defTabSz="457200">
              <a:buFont typeface="Wingdings" panose="05000000000000000000" pitchFamily="2" charset="2"/>
              <a:buChar char="Ø"/>
            </a:pPr>
            <a:r>
              <a:rPr lang="en-US" sz="1700" dirty="0"/>
              <a:t>Funder, D. C. (2001). Accuracy in personality judgment: Research and theory concerning an obvious question. In R. Hogan (Ed.), Personality psychology in the workplace. (pp. 121-140). Washington, DC US: American Psychological Association. doi:10.1037/10434-005</a:t>
            </a:r>
          </a:p>
          <a:p>
            <a:pPr marL="342900" indent="-342900" algn="l" defTabSz="457200">
              <a:buFont typeface="Wingdings" panose="05000000000000000000" pitchFamily="2" charset="2"/>
              <a:buChar char="Ø"/>
            </a:pPr>
            <a:r>
              <a:rPr lang="en-US" sz="1800" dirty="0"/>
              <a:t>Jeff Tong Photography (2011) Tech Cocktail DC Winter 2011 DSC_7076. Downloaded from: https://www.flickr.com/photos/techcocktail/5412733912</a:t>
            </a:r>
            <a:endParaRPr lang="en-US" sz="1700" dirty="0"/>
          </a:p>
          <a:p>
            <a:pPr marL="342900" indent="-342900" algn="l" defTabSz="457200">
              <a:buFont typeface="Wingdings" panose="05000000000000000000" pitchFamily="2" charset="2"/>
              <a:buChar char="Ø"/>
            </a:pPr>
            <a:r>
              <a:rPr lang="en-US" sz="1700" dirty="0"/>
              <a:t>Mayer, J. D. (2008). Personal intelligence. Imagination, Cognition and Personality, 27(3), 209-232. doi:10.2190/IC.27.3.b</a:t>
            </a:r>
          </a:p>
          <a:p>
            <a:pPr marL="342900" indent="-342900" algn="l" defTabSz="457200">
              <a:buFont typeface="Wingdings" panose="05000000000000000000" pitchFamily="2" charset="2"/>
              <a:buChar char="Ø"/>
            </a:pPr>
            <a:r>
              <a:rPr lang="en-US" sz="1700" dirty="0"/>
              <a:t>Mayer, J. D. (2014). Personal intelligence: The power of personality and how it shapes our lives. New York: Scientific American / Farrar Strauss &amp; Giroux.</a:t>
            </a:r>
          </a:p>
          <a:p>
            <a:pPr marL="342900" indent="-342900" algn="l" defTabSz="457200">
              <a:buFont typeface="Wingdings" panose="05000000000000000000" pitchFamily="2" charset="2"/>
              <a:buChar char="Ø"/>
            </a:pPr>
            <a:r>
              <a:rPr lang="en-US" sz="1700" dirty="0"/>
              <a:t>Mayer, J. D., Panter, A. T., &amp; Caruso, D. R. (2012). Does personal intelligence exist? evidence from a new ability-based measure. Journal of Personality Assessment, 94, 124-140. doi:10.1080/00223891.2011.646108</a:t>
            </a:r>
          </a:p>
          <a:p>
            <a:pPr marL="342900" indent="-342900" algn="l" defTabSz="457200">
              <a:buFont typeface="Wingdings" panose="05000000000000000000" pitchFamily="2" charset="2"/>
              <a:buChar char="Ø"/>
            </a:pPr>
            <a:r>
              <a:rPr lang="en-US" sz="1700" dirty="0"/>
              <a:t>Mayer, J. D., &amp; </a:t>
            </a:r>
            <a:r>
              <a:rPr lang="en-US" sz="1700" dirty="0" err="1"/>
              <a:t>Skimmyhorn</a:t>
            </a:r>
            <a:r>
              <a:rPr lang="en-US" sz="1700" dirty="0"/>
              <a:t>, W. (2017). Personality attributes that predict performance of cadets at West Point. Journal of Research in Personality, 66, 14-16.</a:t>
            </a:r>
          </a:p>
        </p:txBody>
      </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095120" y="23183180"/>
            <a:ext cx="9418181" cy="4883636"/>
          </a:xfrm>
          <a:prstGeom prst="rect">
            <a:avLst/>
          </a:prstGeom>
        </p:spPr>
      </p:pic>
      <p:sp>
        <p:nvSpPr>
          <p:cNvPr id="42" name="TextBox 41"/>
          <p:cNvSpPr txBox="1"/>
          <p:nvPr/>
        </p:nvSpPr>
        <p:spPr>
          <a:xfrm>
            <a:off x="989925" y="20505576"/>
            <a:ext cx="9829800" cy="2323713"/>
          </a:xfrm>
          <a:prstGeom prst="rect">
            <a:avLst/>
          </a:prstGeom>
          <a:noFill/>
        </p:spPr>
        <p:txBody>
          <a:bodyPr wrap="square" rtlCol="0">
            <a:spAutoFit/>
          </a:bodyPr>
          <a:lstStyle/>
          <a:p>
            <a:pPr algn="l">
              <a:spcBef>
                <a:spcPts val="600"/>
              </a:spcBef>
            </a:pPr>
            <a:r>
              <a:rPr lang="en-US" sz="2800" b="1" dirty="0"/>
              <a:t>General and Broad Intelligences</a:t>
            </a:r>
          </a:p>
          <a:p>
            <a:pPr algn="l">
              <a:spcBef>
                <a:spcPts val="600"/>
              </a:spcBef>
            </a:pPr>
            <a:r>
              <a:rPr lang="en-US" sz="2800" dirty="0"/>
              <a:t>In the Cattell-Horn-Carroll model of intelligences, </a:t>
            </a:r>
            <a:r>
              <a:rPr lang="en-US" sz="2800" i="1" dirty="0"/>
              <a:t>g </a:t>
            </a:r>
            <a:r>
              <a:rPr lang="en-US" sz="2800" dirty="0"/>
              <a:t>(general intelligence), is at the top of a three-tiered hierarchy, with broad intelligences in the middle level and specific skills at the bottom. Figure 1. depicts a schematic illustration.</a:t>
            </a:r>
          </a:p>
        </p:txBody>
      </p:sp>
      <p:graphicFrame>
        <p:nvGraphicFramePr>
          <p:cNvPr id="43" name="Table 42"/>
          <p:cNvGraphicFramePr>
            <a:graphicFrameLocks noGrp="1"/>
          </p:cNvGraphicFramePr>
          <p:nvPr>
            <p:extLst>
              <p:ext uri="{D42A27DB-BD31-4B8C-83A1-F6EECF244321}">
                <p14:modId xmlns:p14="http://schemas.microsoft.com/office/powerpoint/2010/main" val="4175794848"/>
              </p:ext>
            </p:extLst>
          </p:nvPr>
        </p:nvGraphicFramePr>
        <p:xfrm>
          <a:off x="33687691" y="32269200"/>
          <a:ext cx="9457541" cy="457200"/>
        </p:xfrm>
        <a:graphic>
          <a:graphicData uri="http://schemas.openxmlformats.org/drawingml/2006/table">
            <a:tbl>
              <a:tblPr firstRow="1" bandRow="1">
                <a:tableStyleId>{5C22544A-7EE6-4342-B048-85BDC9FD1C3A}</a:tableStyleId>
              </a:tblPr>
              <a:tblGrid>
                <a:gridCol w="9457541">
                  <a:extLst>
                    <a:ext uri="{9D8B030D-6E8A-4147-A177-3AD203B41FA5}">
                      <a16:colId xmlns:a16="http://schemas.microsoft.com/office/drawing/2014/main" val="20000"/>
                    </a:ext>
                  </a:extLst>
                </a:gridCol>
              </a:tblGrid>
              <a:tr h="0">
                <a:tc>
                  <a:txBody>
                    <a:bodyPr/>
                    <a:lstStyle/>
                    <a:p>
                      <a:pPr marL="0" marR="0" indent="0" algn="l" defTabSz="3291840" rtl="0" eaLnBrk="1" fontAlgn="auto" latinLnBrk="0" hangingPunct="1">
                        <a:lnSpc>
                          <a:spcPct val="100000"/>
                        </a:lnSpc>
                        <a:spcBef>
                          <a:spcPts val="0"/>
                        </a:spcBef>
                        <a:spcAft>
                          <a:spcPts val="0"/>
                        </a:spcAft>
                        <a:buClrTx/>
                        <a:buSzTx/>
                        <a:buFontTx/>
                        <a:buNone/>
                        <a:tabLst/>
                        <a:defRPr/>
                      </a:pPr>
                      <a:r>
                        <a:rPr lang="en-US" sz="1200" b="0" i="1" spc="-10" dirty="0"/>
                        <a:t>Reference</a:t>
                      </a:r>
                      <a:r>
                        <a:rPr lang="en-US" sz="1200" b="0" spc="-10" dirty="0"/>
                        <a:t>: Mayer, J. D.,</a:t>
                      </a:r>
                      <a:r>
                        <a:rPr lang="en-US" sz="1200" b="0" spc="-10" baseline="0" dirty="0"/>
                        <a:t> Panter, A. T. &amp; Caruso, D. R</a:t>
                      </a:r>
                      <a:r>
                        <a:rPr lang="en-US" sz="1200" b="0" spc="-10" dirty="0"/>
                        <a:t>.  (2017, June). A Closer Look at the Test of Personal Intelligence (TOPI)</a:t>
                      </a:r>
                      <a:r>
                        <a:rPr lang="en-US" sz="1200" b="0" i="1" spc="-10" dirty="0"/>
                        <a:t>. </a:t>
                      </a:r>
                      <a:r>
                        <a:rPr lang="en-US" sz="1200" b="0" spc="-10" dirty="0"/>
                        <a:t>Poster presented at the biennial meeting of the Association for Research in Personality, Sacramento, CA.</a:t>
                      </a:r>
                      <a:endParaRPr lang="en-US" sz="1200" b="0" i="0" spc="-10" dirty="0"/>
                    </a:p>
                  </a:txBody>
                  <a:tcPr>
                    <a:solidFill>
                      <a:schemeClr val="bg2">
                        <a:lumMod val="50000"/>
                      </a:schemeClr>
                    </a:solidFill>
                  </a:tcPr>
                </a:tc>
                <a:extLst>
                  <a:ext uri="{0D108BD9-81ED-4DB2-BD59-A6C34878D82A}">
                    <a16:rowId xmlns:a16="http://schemas.microsoft.com/office/drawing/2014/main" val="10000"/>
                  </a:ext>
                </a:extLst>
              </a:tr>
            </a:tbl>
          </a:graphicData>
        </a:graphic>
      </p:graphicFrame>
      <p:sp>
        <p:nvSpPr>
          <p:cNvPr id="4" name="TextBox 3"/>
          <p:cNvSpPr txBox="1"/>
          <p:nvPr/>
        </p:nvSpPr>
        <p:spPr>
          <a:xfrm>
            <a:off x="11511874" y="12008902"/>
            <a:ext cx="6201617" cy="1815882"/>
          </a:xfrm>
          <a:prstGeom prst="rect">
            <a:avLst/>
          </a:prstGeom>
          <a:noFill/>
        </p:spPr>
        <p:txBody>
          <a:bodyPr wrap="square" rtlCol="0">
            <a:spAutoFit/>
          </a:bodyPr>
          <a:lstStyle/>
          <a:p>
            <a:pPr lvl="0" algn="l">
              <a:spcAft>
                <a:spcPts val="600"/>
              </a:spcAft>
            </a:pPr>
            <a:r>
              <a:rPr lang="en-US" sz="2800" dirty="0">
                <a:solidFill>
                  <a:prstClr val="black"/>
                </a:solidFill>
              </a:rPr>
              <a:t>The test-taker who answers this item          correctly (alternative “d”) must assess the given behaviors and extract from them the most likely motive.</a:t>
            </a:r>
          </a:p>
        </p:txBody>
      </p:sp>
      <p:pic>
        <p:nvPicPr>
          <p:cNvPr id="17" name="Picture 16"/>
          <p:cNvPicPr>
            <a:picLocks noChangeAspect="1"/>
          </p:cNvPicPr>
          <p:nvPr/>
        </p:nvPicPr>
        <p:blipFill rotWithShape="1">
          <a:blip r:embed="rId5">
            <a:extLst>
              <a:ext uri="{28A0092B-C50C-407E-A947-70E740481C1C}">
                <a14:useLocalDpi xmlns:a14="http://schemas.microsoft.com/office/drawing/2010/main" val="0"/>
              </a:ext>
            </a:extLst>
          </a:blip>
          <a:srcRect l="-608" t="-1513" r="43351" b="44717"/>
          <a:stretch/>
        </p:blipFill>
        <p:spPr>
          <a:xfrm>
            <a:off x="22453050" y="27422252"/>
            <a:ext cx="8686800" cy="4846948"/>
          </a:xfrm>
          <a:prstGeom prst="rect">
            <a:avLst/>
          </a:prstGeom>
        </p:spPr>
      </p:pic>
      <p:pic>
        <p:nvPicPr>
          <p:cNvPr id="20" name="Picture 19"/>
          <p:cNvPicPr>
            <a:picLocks noChangeAspect="1"/>
          </p:cNvPicPr>
          <p:nvPr/>
        </p:nvPicPr>
        <p:blipFill rotWithShape="1">
          <a:blip r:embed="rId6">
            <a:extLst>
              <a:ext uri="{28A0092B-C50C-407E-A947-70E740481C1C}">
                <a14:useLocalDpi xmlns:a14="http://schemas.microsoft.com/office/drawing/2010/main" val="0"/>
              </a:ext>
            </a:extLst>
          </a:blip>
          <a:srcRect l="-208" t="438" r="38906" b="8241"/>
          <a:stretch/>
        </p:blipFill>
        <p:spPr>
          <a:xfrm>
            <a:off x="33133875" y="8312937"/>
            <a:ext cx="7863840" cy="6589500"/>
          </a:xfrm>
          <a:prstGeom prst="rect">
            <a:avLst/>
          </a:prstGeom>
        </p:spPr>
      </p:pic>
      <p:sp>
        <p:nvSpPr>
          <p:cNvPr id="21" name="TextBox 20"/>
          <p:cNvSpPr txBox="1"/>
          <p:nvPr/>
        </p:nvSpPr>
        <p:spPr>
          <a:xfrm>
            <a:off x="22453050" y="7575924"/>
            <a:ext cx="9225037" cy="1200329"/>
          </a:xfrm>
          <a:prstGeom prst="rect">
            <a:avLst/>
          </a:prstGeom>
          <a:noFill/>
        </p:spPr>
        <p:txBody>
          <a:bodyPr wrap="square" rtlCol="0">
            <a:spAutoFit/>
          </a:bodyPr>
          <a:lstStyle/>
          <a:p>
            <a:pPr algn="l"/>
            <a:r>
              <a:rPr lang="en-US" sz="2400" dirty="0"/>
              <a:t>We began fitting models by conducting a series of exploratory factor analyses. The 2-factor model exhibited the best fit in the exploratory analysis (Table 1) and appeared interpretable.</a:t>
            </a:r>
          </a:p>
        </p:txBody>
      </p:sp>
      <p:pic>
        <p:nvPicPr>
          <p:cNvPr id="51" name="Picture 50"/>
          <p:cNvPicPr>
            <a:picLocks noChangeAspect="1"/>
          </p:cNvPicPr>
          <p:nvPr/>
        </p:nvPicPr>
        <p:blipFill rotWithShape="1">
          <a:blip r:embed="rId7">
            <a:extLst>
              <a:ext uri="{28A0092B-C50C-407E-A947-70E740481C1C}">
                <a14:useLocalDpi xmlns:a14="http://schemas.microsoft.com/office/drawing/2010/main" val="0"/>
              </a:ext>
            </a:extLst>
          </a:blip>
          <a:srcRect t="937" r="7750" b="689"/>
          <a:stretch/>
        </p:blipFill>
        <p:spPr>
          <a:xfrm>
            <a:off x="22453050" y="8968796"/>
            <a:ext cx="8686800" cy="5197345"/>
          </a:xfrm>
          <a:prstGeom prst="rect">
            <a:avLst/>
          </a:prstGeom>
        </p:spPr>
      </p:pic>
      <p:sp>
        <p:nvSpPr>
          <p:cNvPr id="56" name="TextBox 55"/>
          <p:cNvSpPr txBox="1"/>
          <p:nvPr/>
        </p:nvSpPr>
        <p:spPr>
          <a:xfrm>
            <a:off x="22453049" y="14331867"/>
            <a:ext cx="9225037" cy="2308324"/>
          </a:xfrm>
          <a:prstGeom prst="rect">
            <a:avLst/>
          </a:prstGeom>
          <a:noFill/>
        </p:spPr>
        <p:txBody>
          <a:bodyPr wrap="square" rtlCol="0">
            <a:spAutoFit/>
          </a:bodyPr>
          <a:lstStyle/>
          <a:p>
            <a:pPr algn="l"/>
            <a:r>
              <a:rPr lang="en-US" sz="2400" dirty="0"/>
              <a:t>In order to fit the two-factor model using confirmatory factor analysis, we dropped 25 items, yielding a 68-item test. We then tested a confirmatory factor model: The 2-factor model fit well (Table 1). Subsequently, we dropped one further item based on an IRT model, for a final 67-item test. Model fits for CFI and TLI were around .95 with RMSEA &lt; .02. </a:t>
            </a:r>
          </a:p>
        </p:txBody>
      </p:sp>
      <p:sp>
        <p:nvSpPr>
          <p:cNvPr id="57" name="TextBox 56"/>
          <p:cNvSpPr txBox="1"/>
          <p:nvPr/>
        </p:nvSpPr>
        <p:spPr>
          <a:xfrm>
            <a:off x="22453049" y="17581002"/>
            <a:ext cx="9225037" cy="5755422"/>
          </a:xfrm>
          <a:prstGeom prst="rect">
            <a:avLst/>
          </a:prstGeom>
          <a:noFill/>
        </p:spPr>
        <p:txBody>
          <a:bodyPr wrap="square" rtlCol="0">
            <a:spAutoFit/>
          </a:bodyPr>
          <a:lstStyle/>
          <a:p>
            <a:pPr algn="l"/>
            <a:r>
              <a:rPr lang="en-US" sz="2800" dirty="0"/>
              <a:t>Based on an examination of the highest-loading items on each factor, we identified them as follows:</a:t>
            </a:r>
          </a:p>
          <a:p>
            <a:pPr algn="l"/>
            <a:r>
              <a:rPr lang="en-US" sz="2400" dirty="0"/>
              <a:t>1. </a:t>
            </a:r>
            <a:r>
              <a:rPr lang="en-US" sz="2400" b="1" i="1" dirty="0"/>
              <a:t>Consistency-Congruence</a:t>
            </a:r>
            <a:r>
              <a:rPr lang="en-US" sz="2400" dirty="0"/>
              <a:t> </a:t>
            </a:r>
            <a:r>
              <a:rPr lang="en-US" sz="2400" b="1" i="1" dirty="0"/>
              <a:t>Personal Intelligence </a:t>
            </a:r>
            <a:r>
              <a:rPr lang="en-US" sz="2400" dirty="0"/>
              <a:t>(CC). Items loading on this factor asked about consistent patterns across traits. The most common items (20 in number) concerned understanding which socio-emotional traits go together (e.g., liveliness with talkativeness) and how mental states and desires reflect motivational patterns.</a:t>
            </a:r>
          </a:p>
          <a:p>
            <a:pPr algn="l"/>
            <a:r>
              <a:rPr lang="en-US" sz="2400" dirty="0"/>
              <a:t>2. </a:t>
            </a:r>
            <a:r>
              <a:rPr lang="en-US" sz="2400" b="1" i="1" dirty="0"/>
              <a:t>Dynamic-Analytic</a:t>
            </a:r>
            <a:r>
              <a:rPr lang="en-US" sz="2400" dirty="0"/>
              <a:t> </a:t>
            </a:r>
            <a:r>
              <a:rPr lang="en-US" sz="2400" b="1" i="1" dirty="0"/>
              <a:t>Personal Intelligence </a:t>
            </a:r>
            <a:r>
              <a:rPr lang="en-US" sz="2400" dirty="0"/>
              <a:t>(DA). Items on this factor involved reasoning about personality dynamics and integrating information. The most common two sets of items (20 altogether) concerned recognizing problematic goals and goal conflicts (e.g., “to be able to please everyone”) and the ability to use personal memories to motivate oneself (e.g., “remembering a careless act that turned out badly so as to be more careful”). </a:t>
            </a:r>
          </a:p>
        </p:txBody>
      </p:sp>
      <p:sp>
        <p:nvSpPr>
          <p:cNvPr id="58" name="Text Box 39"/>
          <p:cNvSpPr txBox="1">
            <a:spLocks noChangeArrowheads="1"/>
          </p:cNvSpPr>
          <p:nvPr/>
        </p:nvSpPr>
        <p:spPr bwMode="auto">
          <a:xfrm>
            <a:off x="22453049" y="16805917"/>
            <a:ext cx="9766300" cy="471108"/>
          </a:xfrm>
          <a:prstGeom prst="rect">
            <a:avLst/>
          </a:prstGeom>
          <a:noFill/>
          <a:ln w="57150" cmpd="thinThick">
            <a:noFill/>
            <a:miter lim="800000"/>
            <a:headEnd/>
            <a:tailEnd/>
          </a:ln>
          <a:effectLst/>
        </p:spPr>
        <p:txBody>
          <a:bodyPr lIns="61170" tIns="30584" rIns="61170" bIns="30584">
            <a:spAutoFit/>
          </a:bodyPr>
          <a:lstStyle/>
          <a:p>
            <a:pPr algn="l" defTabSz="612775" eaLnBrk="0" hangingPunct="0">
              <a:lnSpc>
                <a:spcPct val="95000"/>
              </a:lnSpc>
            </a:pPr>
            <a:r>
              <a:rPr lang="en-US" sz="2800" b="1" dirty="0">
                <a:latin typeface="Arial" panose="020B0604020202020204" pitchFamily="34" charset="0"/>
                <a:cs typeface="Arial" panose="020B0604020202020204" pitchFamily="34" charset="0"/>
              </a:rPr>
              <a:t>Were the Factors Interpretable?</a:t>
            </a:r>
          </a:p>
        </p:txBody>
      </p:sp>
      <p:sp>
        <p:nvSpPr>
          <p:cNvPr id="24" name="Rectangle 23"/>
          <p:cNvSpPr/>
          <p:nvPr/>
        </p:nvSpPr>
        <p:spPr>
          <a:xfrm>
            <a:off x="22453049" y="24233878"/>
            <a:ext cx="9072421" cy="3539430"/>
          </a:xfrm>
          <a:prstGeom prst="rect">
            <a:avLst/>
          </a:prstGeom>
        </p:spPr>
        <p:txBody>
          <a:bodyPr wrap="square">
            <a:spAutoFit/>
          </a:bodyPr>
          <a:lstStyle/>
          <a:p>
            <a:pPr algn="l"/>
            <a:r>
              <a:rPr lang="en-US" sz="2800" dirty="0"/>
              <a:t>Both scales yielded coefficient alpha reliabilities of .75 or higher (as did their composite), and exhibited similar, although slightly lower, marginal reliabilities using an IRT model. The latter result was probably owing to less precision of measurement at the higher end of the test scale. The two factors exhibited obtained correlations of </a:t>
            </a:r>
            <a:r>
              <a:rPr lang="en-US" sz="2800" i="1" dirty="0"/>
              <a:t>r </a:t>
            </a:r>
            <a:r>
              <a:rPr lang="en-US" sz="2800" dirty="0"/>
              <a:t>= .59 to 64 across studies (see Table 2 for details).</a:t>
            </a:r>
          </a:p>
          <a:p>
            <a:pPr algn="l"/>
            <a:endParaRPr lang="en-US" sz="2800" b="1" dirty="0"/>
          </a:p>
        </p:txBody>
      </p:sp>
      <p:sp>
        <p:nvSpPr>
          <p:cNvPr id="25" name="AutoShape 2" descr="Image result for university of north carolina"/>
          <p:cNvSpPr>
            <a:spLocks noChangeAspect="1" noChangeArrowheads="1"/>
          </p:cNvSpPr>
          <p:nvPr/>
        </p:nvSpPr>
        <p:spPr bwMode="auto">
          <a:xfrm>
            <a:off x="21793200" y="16306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7" name="Picture 26"/>
          <p:cNvPicPr>
            <a:picLocks noChangeAspect="1"/>
          </p:cNvPicPr>
          <p:nvPr/>
        </p:nvPicPr>
        <p:blipFill>
          <a:blip r:embed="rId8"/>
          <a:stretch>
            <a:fillRect/>
          </a:stretch>
        </p:blipFill>
        <p:spPr>
          <a:xfrm>
            <a:off x="39712490" y="1026723"/>
            <a:ext cx="2905628" cy="3455722"/>
          </a:xfrm>
          <a:prstGeom prst="rect">
            <a:avLst/>
          </a:prstGeom>
        </p:spPr>
      </p:pic>
      <p:pic>
        <p:nvPicPr>
          <p:cNvPr id="2048" name="Picture 2047"/>
          <p:cNvPicPr>
            <a:picLocks noChangeAspect="1"/>
          </p:cNvPicPr>
          <p:nvPr/>
        </p:nvPicPr>
        <p:blipFill>
          <a:blip r:embed="rId9"/>
          <a:stretch>
            <a:fillRect/>
          </a:stretch>
        </p:blipFill>
        <p:spPr>
          <a:xfrm>
            <a:off x="1089015" y="950552"/>
            <a:ext cx="3521244" cy="3413136"/>
          </a:xfrm>
          <a:prstGeom prst="rect">
            <a:avLst/>
          </a:prstGeom>
        </p:spPr>
      </p:pic>
      <p:pic>
        <p:nvPicPr>
          <p:cNvPr id="2050" name="Picture 2049"/>
          <p:cNvPicPr>
            <a:picLocks noChangeAspect="1"/>
          </p:cNvPicPr>
          <p:nvPr/>
        </p:nvPicPr>
        <p:blipFill rotWithShape="1">
          <a:blip r:embed="rId10"/>
          <a:srcRect t="6343" b="4880"/>
          <a:stretch/>
        </p:blipFill>
        <p:spPr>
          <a:xfrm>
            <a:off x="33241045" y="22744104"/>
            <a:ext cx="8688006" cy="3570862"/>
          </a:xfrm>
          <a:prstGeom prst="rect">
            <a:avLst/>
          </a:prstGeom>
        </p:spPr>
      </p:pic>
      <p:sp>
        <p:nvSpPr>
          <p:cNvPr id="5" name="Rectangle 4"/>
          <p:cNvSpPr/>
          <p:nvPr/>
        </p:nvSpPr>
        <p:spPr>
          <a:xfrm>
            <a:off x="1093525" y="28202046"/>
            <a:ext cx="10343703" cy="2323713"/>
          </a:xfrm>
          <a:prstGeom prst="rect">
            <a:avLst/>
          </a:prstGeom>
        </p:spPr>
        <p:txBody>
          <a:bodyPr wrap="square">
            <a:spAutoFit/>
          </a:bodyPr>
          <a:lstStyle/>
          <a:p>
            <a:pPr lvl="0" algn="l" defTabSz="4389438">
              <a:spcBef>
                <a:spcPts val="600"/>
              </a:spcBef>
            </a:pPr>
            <a:r>
              <a:rPr lang="en-US" sz="2800" b="1" dirty="0">
                <a:solidFill>
                  <a:prstClr val="black"/>
                </a:solidFill>
              </a:rPr>
              <a:t>Personal Intelligence as a Broad Intelligence</a:t>
            </a:r>
          </a:p>
          <a:p>
            <a:pPr lvl="0" algn="l" defTabSz="4389438">
              <a:spcBef>
                <a:spcPts val="600"/>
              </a:spcBef>
            </a:pPr>
            <a:r>
              <a:rPr lang="en-US" sz="2800" dirty="0">
                <a:solidFill>
                  <a:prstClr val="black"/>
                </a:solidFill>
              </a:rPr>
              <a:t>We regard personal intelligence as a broad intelligence parallel in many respects to verbal, spatial, and perceptual- organizational intelligences. The theory of personal intelligence divides it into four problem-solving areas: </a:t>
            </a:r>
          </a:p>
        </p:txBody>
      </p:sp>
      <p:sp>
        <p:nvSpPr>
          <p:cNvPr id="3" name="TextBox 2"/>
          <p:cNvSpPr txBox="1"/>
          <p:nvPr/>
        </p:nvSpPr>
        <p:spPr>
          <a:xfrm>
            <a:off x="33241044" y="25641300"/>
            <a:ext cx="8688007" cy="798469"/>
          </a:xfrm>
          <a:prstGeom prst="rect">
            <a:avLst/>
          </a:prstGeom>
          <a:solidFill>
            <a:schemeClr val="bg1"/>
          </a:solidFill>
        </p:spPr>
        <p:txBody>
          <a:bodyPr wrap="square" rtlCol="0">
            <a:spAutoFit/>
          </a:bodyPr>
          <a:lstStyle/>
          <a:p>
            <a:pPr algn="l"/>
            <a:r>
              <a:rPr lang="en-US" sz="1800" dirty="0"/>
              <a:t>Figure 2. Consistency and Dynamic Personal Intelligence Operate across the Problem-Solving areas of Personal Intelligence</a:t>
            </a:r>
          </a:p>
          <a:p>
            <a:pPr algn="l"/>
            <a:endParaRPr lang="en-US" sz="800" dirty="0"/>
          </a:p>
        </p:txBody>
      </p:sp>
      <p:sp>
        <p:nvSpPr>
          <p:cNvPr id="9" name="TextBox 8"/>
          <p:cNvSpPr txBox="1"/>
          <p:nvPr/>
        </p:nvSpPr>
        <p:spPr>
          <a:xfrm>
            <a:off x="17697056" y="13666405"/>
            <a:ext cx="4573229" cy="276999"/>
          </a:xfrm>
          <a:prstGeom prst="rect">
            <a:avLst/>
          </a:prstGeom>
          <a:noFill/>
        </p:spPr>
        <p:txBody>
          <a:bodyPr wrap="square" rtlCol="0">
            <a:spAutoFit/>
          </a:bodyPr>
          <a:lstStyle/>
          <a:p>
            <a:pPr algn="l"/>
            <a:r>
              <a:rPr lang="en-US" sz="1200" dirty="0"/>
              <a:t>CC 2011 Jeff Tong Photography</a:t>
            </a:r>
          </a:p>
        </p:txBody>
      </p:sp>
      <p:pic>
        <p:nvPicPr>
          <p:cNvPr id="7" name="Picture 6"/>
          <p:cNvPicPr>
            <a:picLocks noChangeAspect="1"/>
          </p:cNvPicPr>
          <p:nvPr/>
        </p:nvPicPr>
        <p:blipFill>
          <a:blip r:embed="rId11"/>
          <a:stretch>
            <a:fillRect/>
          </a:stretch>
        </p:blipFill>
        <p:spPr>
          <a:xfrm>
            <a:off x="17730550" y="10690009"/>
            <a:ext cx="4334632" cy="290194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1602</Words>
  <Application>Microsoft Office PowerPoint</Application>
  <PresentationFormat>Custom</PresentationFormat>
  <Paragraphs>91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Times New Roman</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dc:description/>
  <cp:lastModifiedBy/>
  <cp:revision>1</cp:revision>
  <dcterms:created xsi:type="dcterms:W3CDTF">2015-06-08T20:06:57Z</dcterms:created>
  <dcterms:modified xsi:type="dcterms:W3CDTF">2017-06-02T13:50:23Z</dcterms:modified>
  <cp:category/>
</cp:coreProperties>
</file>