
<file path=[Content_Types].xml><?xml version="1.0" encoding="utf-8"?>
<Types xmlns="http://schemas.openxmlformats.org/package/2006/content-types">
  <Default Extension="xml" ContentType="application/xml"/>
  <Default Extension="wmf" ContentType="image/x-wmf"/>
  <Default Extension="jpeg" ContentType="image/jpeg"/>
  <Default Extension="tiff" ContentType="image/tiff"/>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3F5FA"/>
    <a:srgbClr val="CDD2DE"/>
    <a:srgbClr val="E3E9E5"/>
    <a:srgbClr val="3B7193"/>
    <a:srgbClr val="2C556E"/>
    <a:srgbClr val="E7E7E5"/>
    <a:srgbClr val="E4E7E8"/>
    <a:srgbClr val="EDE8DF"/>
    <a:srgbClr val="E0E9E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018" autoAdjust="0"/>
    <p:restoredTop sz="94369" autoAdjust="0"/>
  </p:normalViewPr>
  <p:slideViewPr>
    <p:cSldViewPr snapToGrid="0" snapToObjects="1" showGuides="1">
      <p:cViewPr>
        <p:scale>
          <a:sx n="50" d="100"/>
          <a:sy n="50" d="100"/>
        </p:scale>
        <p:origin x="2624" y="160"/>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commentAuthors" Target="commentAuthor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 Id="rId2"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6/2/17</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trifold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71"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72"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73"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74"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dirty="0" smtClean="0">
                  <a:solidFill>
                    <a:schemeClr val="bg1"/>
                  </a:solidFill>
                </a:rPr>
                <a:t>©2015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        </a:t>
              </a:r>
            </a:p>
            <a:p>
              <a:pPr marL="344488" indent="0">
                <a:lnSpc>
                  <a:spcPts val="2600"/>
                </a:lnSpc>
              </a:pPr>
              <a:r>
                <a:rPr lang="en-US" sz="2400" baseline="0" dirty="0" smtClean="0">
                  <a:solidFill>
                    <a:schemeClr val="bg1"/>
                  </a:solidFill>
                </a:rPr>
                <a:t>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1.emf"/><Relationship Id="rId12" Type="http://schemas.openxmlformats.org/officeDocument/2006/relationships/image" Target="../media/image19.png"/><Relationship Id="rId13" Type="http://schemas.openxmlformats.org/officeDocument/2006/relationships/package" Target="../embeddings/Microsoft_Word_Document2.docx"/><Relationship Id="rId14" Type="http://schemas.openxmlformats.org/officeDocument/2006/relationships/image" Target="../media/image12.emf"/><Relationship Id="rId15" Type="http://schemas.openxmlformats.org/officeDocument/2006/relationships/image" Target="../media/image20.emf"/><Relationship Id="rId16" Type="http://schemas.openxmlformats.org/officeDocument/2006/relationships/image" Target="../media/image21.tiff"/><Relationship Id="rId1" Type="http://schemas.openxmlformats.org/officeDocument/2006/relationships/vmlDrawing" Target="../drawings/vmlDrawing2.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13.png"/><Relationship Id="rId5" Type="http://schemas.openxmlformats.org/officeDocument/2006/relationships/image" Target="../media/image14.tiff"/><Relationship Id="rId6" Type="http://schemas.openxmlformats.org/officeDocument/2006/relationships/image" Target="../media/image15.tiff"/><Relationship Id="rId7" Type="http://schemas.openxmlformats.org/officeDocument/2006/relationships/image" Target="../media/image16.emf"/><Relationship Id="rId8" Type="http://schemas.openxmlformats.org/officeDocument/2006/relationships/image" Target="../media/image17.emf"/><Relationship Id="rId9" Type="http://schemas.openxmlformats.org/officeDocument/2006/relationships/image" Target="../media/image18.emf"/><Relationship Id="rId10" Type="http://schemas.openxmlformats.org/officeDocument/2006/relationships/package" Target="../embeddings/Microsoft_Word_Document1.docx"/></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60000"/>
                <a:lumOff val="4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27049" y="6021370"/>
            <a:ext cx="10196513" cy="7771336"/>
          </a:xfrm>
        </p:spPr>
        <p:txBody>
          <a:bodyPr/>
          <a:lstStyle/>
          <a:p>
            <a:r>
              <a:rPr lang="en-US" dirty="0">
                <a:solidFill>
                  <a:schemeClr val="tx1"/>
                </a:solidFill>
              </a:rPr>
              <a:t>Microbes are increasingly recognized as critical mediators of climate change effects on soil carbon (C) and nitrogen (N) transformations, both in field studies and theoretical models. The MIcrobial-MIneral Carbon Stabilization model with coupled nitrogen cycling (MIMICS-CN) uses explicit microbial dynamics and microbe-mineral interactions to simulate measured patterns of C and N cycling at landscape scales. The model simulates C and N losses from litterbags in the LIDET study (6 litter types, 10 years of observations, 14 sites across North America) with reasonable accuracy (C: </a:t>
            </a:r>
            <a:r>
              <a:rPr lang="en-US" dirty="0" smtClean="0">
                <a:solidFill>
                  <a:schemeClr val="tx1"/>
                </a:solidFill>
              </a:rPr>
              <a:t>R</a:t>
            </a:r>
            <a:r>
              <a:rPr lang="en-US" baseline="30000" dirty="0" smtClean="0">
                <a:solidFill>
                  <a:schemeClr val="tx1"/>
                </a:solidFill>
              </a:rPr>
              <a:t>2</a:t>
            </a:r>
            <a:r>
              <a:rPr lang="en-US" dirty="0" smtClean="0">
                <a:solidFill>
                  <a:schemeClr val="tx1"/>
                </a:solidFill>
              </a:rPr>
              <a:t>=0.61; </a:t>
            </a:r>
            <a:r>
              <a:rPr lang="en-US" dirty="0">
                <a:solidFill>
                  <a:schemeClr val="tx1"/>
                </a:solidFill>
              </a:rPr>
              <a:t>N: </a:t>
            </a:r>
            <a:r>
              <a:rPr lang="en-US" dirty="0" smtClean="0">
                <a:solidFill>
                  <a:schemeClr val="tx1"/>
                </a:solidFill>
              </a:rPr>
              <a:t>R</a:t>
            </a:r>
            <a:r>
              <a:rPr lang="en-US" baseline="30000" dirty="0" smtClean="0">
                <a:solidFill>
                  <a:schemeClr val="tx1"/>
                </a:solidFill>
              </a:rPr>
              <a:t>2</a:t>
            </a:r>
            <a:r>
              <a:rPr lang="en-US" dirty="0" smtClean="0">
                <a:solidFill>
                  <a:schemeClr val="tx1"/>
                </a:solidFill>
              </a:rPr>
              <a:t>=0.29). </a:t>
            </a:r>
            <a:r>
              <a:rPr lang="en-US" dirty="0">
                <a:solidFill>
                  <a:schemeClr val="tx1"/>
                </a:solidFill>
              </a:rPr>
              <a:t>MIMICS-CN simulations of litterbag N dynamics are </a:t>
            </a:r>
            <a:r>
              <a:rPr lang="en-US" dirty="0" smtClean="0">
                <a:solidFill>
                  <a:schemeClr val="tx1"/>
                </a:solidFill>
              </a:rPr>
              <a:t>as </a:t>
            </a:r>
            <a:r>
              <a:rPr lang="en-US" dirty="0">
                <a:solidFill>
                  <a:schemeClr val="tx1"/>
                </a:solidFill>
              </a:rPr>
              <a:t>good or better than DAYCENT </a:t>
            </a:r>
            <a:r>
              <a:rPr lang="en-US" dirty="0" smtClean="0">
                <a:solidFill>
                  <a:schemeClr val="tx1"/>
                </a:solidFill>
              </a:rPr>
              <a:t>simulations of the same data based on root mean square error. </a:t>
            </a:r>
            <a:r>
              <a:rPr lang="en-US" dirty="0">
                <a:solidFill>
                  <a:schemeClr val="tx1"/>
                </a:solidFill>
              </a:rPr>
              <a:t>Across the 14 simulated LIDET sites, MIMICS-CN produces reasonable equilibrium values for total soil C and N, microbial biomass C and N, respiration, inorganic N, and N mineralization rate. </a:t>
            </a:r>
            <a:r>
              <a:rPr lang="en-US" dirty="0" smtClean="0">
                <a:solidFill>
                  <a:schemeClr val="tx1"/>
                </a:solidFill>
              </a:rPr>
              <a:t>We </a:t>
            </a:r>
            <a:r>
              <a:rPr lang="en-US" dirty="0">
                <a:solidFill>
                  <a:schemeClr val="tx1"/>
                </a:solidFill>
              </a:rPr>
              <a:t>also simulated </a:t>
            </a:r>
            <a:r>
              <a:rPr lang="en-US" dirty="0" smtClean="0">
                <a:solidFill>
                  <a:schemeClr val="tx1"/>
                </a:solidFill>
              </a:rPr>
              <a:t>several idealized </a:t>
            </a:r>
            <a:r>
              <a:rPr lang="en-US" dirty="0">
                <a:solidFill>
                  <a:schemeClr val="tx1"/>
                </a:solidFill>
              </a:rPr>
              <a:t>litter addition </a:t>
            </a:r>
            <a:r>
              <a:rPr lang="en-US" dirty="0" smtClean="0">
                <a:solidFill>
                  <a:schemeClr val="tx1"/>
                </a:solidFill>
              </a:rPr>
              <a:t>experiments </a:t>
            </a:r>
            <a:r>
              <a:rPr lang="en-US" dirty="0">
                <a:solidFill>
                  <a:schemeClr val="tx1"/>
                </a:solidFill>
              </a:rPr>
              <a:t>at one of the LIDET sites </a:t>
            </a:r>
            <a:r>
              <a:rPr lang="en-US" dirty="0" smtClean="0">
                <a:solidFill>
                  <a:schemeClr val="tx1"/>
                </a:solidFill>
              </a:rPr>
              <a:t>(Harvard Forest) </a:t>
            </a:r>
            <a:r>
              <a:rPr lang="en-US" dirty="0">
                <a:solidFill>
                  <a:schemeClr val="tx1"/>
                </a:solidFill>
              </a:rPr>
              <a:t>to explore </a:t>
            </a:r>
            <a:r>
              <a:rPr lang="en-US" dirty="0" smtClean="0">
                <a:solidFill>
                  <a:schemeClr val="tx1"/>
                </a:solidFill>
              </a:rPr>
              <a:t>plant-soil interactions and transient </a:t>
            </a:r>
            <a:r>
              <a:rPr lang="en-US" dirty="0">
                <a:solidFill>
                  <a:schemeClr val="tx1"/>
                </a:solidFill>
              </a:rPr>
              <a:t>model behavior across microbial and mineral pools. Unlike first-order models where added litter can only result in increases in soil organic matter (SOM) pools, MIMICS-CN allows fresh litter additions to stimulate microbially-mediated C losses and N release from SOM pools. </a:t>
            </a:r>
            <a:endParaRPr lang="en-US" dirty="0" smtClean="0">
              <a:solidFill>
                <a:schemeClr val="tx1"/>
              </a:solidFill>
            </a:endParaRPr>
          </a:p>
        </p:txBody>
      </p:sp>
      <p:sp>
        <p:nvSpPr>
          <p:cNvPr id="3" name="Text Placeholder 2"/>
          <p:cNvSpPr>
            <a:spLocks noGrp="1"/>
          </p:cNvSpPr>
          <p:nvPr>
            <p:ph type="body" sz="quarter" idx="11"/>
          </p:nvPr>
        </p:nvSpPr>
        <p:spPr/>
        <p:txBody>
          <a:bodyPr/>
          <a:lstStyle/>
          <a:p>
            <a:r>
              <a:rPr lang="en-US" dirty="0" smtClean="0"/>
              <a:t>Abstract</a:t>
            </a:r>
            <a:endParaRPr lang="en-US" dirty="0"/>
          </a:p>
        </p:txBody>
      </p:sp>
      <p:sp>
        <p:nvSpPr>
          <p:cNvPr id="6" name="Text Placeholder 5"/>
          <p:cNvSpPr>
            <a:spLocks noGrp="1"/>
          </p:cNvSpPr>
          <p:nvPr>
            <p:ph type="body" sz="quarter" idx="20"/>
          </p:nvPr>
        </p:nvSpPr>
        <p:spPr>
          <a:xfrm>
            <a:off x="512763" y="13854545"/>
            <a:ext cx="10210799" cy="754045"/>
          </a:xfrm>
        </p:spPr>
        <p:txBody>
          <a:bodyPr/>
          <a:lstStyle/>
          <a:p>
            <a:r>
              <a:rPr lang="en-US" dirty="0" smtClean="0"/>
              <a:t>Model formulation</a:t>
            </a:r>
            <a:endParaRPr lang="en-US" dirty="0"/>
          </a:p>
        </p:txBody>
      </p:sp>
      <p:sp>
        <p:nvSpPr>
          <p:cNvPr id="7" name="Text Placeholder 6"/>
          <p:cNvSpPr>
            <a:spLocks noGrp="1"/>
          </p:cNvSpPr>
          <p:nvPr>
            <p:ph type="body" sz="quarter" idx="21"/>
          </p:nvPr>
        </p:nvSpPr>
        <p:spPr>
          <a:xfrm>
            <a:off x="11596650" y="6111415"/>
            <a:ext cx="21421724" cy="1308028"/>
          </a:xfrm>
        </p:spPr>
        <p:txBody>
          <a:bodyPr/>
          <a:lstStyle/>
          <a:p>
            <a:endParaRPr lang="en-US" dirty="0" smtClean="0"/>
          </a:p>
          <a:p>
            <a:endParaRPr lang="en-US" dirty="0"/>
          </a:p>
        </p:txBody>
      </p:sp>
      <p:sp>
        <p:nvSpPr>
          <p:cNvPr id="8" name="Text Placeholder 7"/>
          <p:cNvSpPr>
            <a:spLocks noGrp="1"/>
          </p:cNvSpPr>
          <p:nvPr>
            <p:ph type="body" sz="quarter" idx="22"/>
          </p:nvPr>
        </p:nvSpPr>
        <p:spPr>
          <a:xfrm>
            <a:off x="11242675" y="5267327"/>
            <a:ext cx="21431250" cy="754045"/>
          </a:xfrm>
        </p:spPr>
        <p:txBody>
          <a:bodyPr/>
          <a:lstStyle/>
          <a:p>
            <a:r>
              <a:rPr lang="en-US" dirty="0" smtClean="0"/>
              <a:t>Model evaluation: Simulating C and N losses from litter in the LIDET dataset</a:t>
            </a:r>
            <a:endParaRPr lang="en-US" dirty="0"/>
          </a:p>
        </p:txBody>
      </p:sp>
      <p:sp>
        <p:nvSpPr>
          <p:cNvPr id="11" name="Text Placeholder 10"/>
          <p:cNvSpPr>
            <a:spLocks noGrp="1"/>
          </p:cNvSpPr>
          <p:nvPr>
            <p:ph type="body" sz="quarter" idx="25"/>
          </p:nvPr>
        </p:nvSpPr>
        <p:spPr>
          <a:xfrm>
            <a:off x="33185095" y="5280716"/>
            <a:ext cx="10201275" cy="2120572"/>
          </a:xfrm>
        </p:spPr>
        <p:txBody>
          <a:bodyPr/>
          <a:lstStyle/>
          <a:p>
            <a:r>
              <a:rPr lang="en-US" dirty="0" smtClean="0"/>
              <a:t>Model application:</a:t>
            </a:r>
          </a:p>
          <a:p>
            <a:r>
              <a:rPr lang="en-US" dirty="0" smtClean="0"/>
              <a:t>Exploring </a:t>
            </a:r>
            <a:r>
              <a:rPr lang="en-US" dirty="0"/>
              <a:t>plant-soil interactions in MIMICS-CN</a:t>
            </a:r>
          </a:p>
          <a:p>
            <a:endParaRPr lang="en-US" dirty="0"/>
          </a:p>
        </p:txBody>
      </p:sp>
      <p:sp>
        <p:nvSpPr>
          <p:cNvPr id="13" name="Text Placeholder 12"/>
          <p:cNvSpPr>
            <a:spLocks noGrp="1"/>
          </p:cNvSpPr>
          <p:nvPr>
            <p:ph type="body" sz="quarter" idx="27"/>
          </p:nvPr>
        </p:nvSpPr>
        <p:spPr>
          <a:xfrm>
            <a:off x="33185095" y="21752017"/>
            <a:ext cx="10201275" cy="754045"/>
          </a:xfrm>
        </p:spPr>
        <p:txBody>
          <a:bodyPr/>
          <a:lstStyle/>
          <a:p>
            <a:r>
              <a:rPr lang="en-US" dirty="0" smtClean="0"/>
              <a:t>Conclusions</a:t>
            </a:r>
            <a:endParaRPr lang="en-US" dirty="0"/>
          </a:p>
        </p:txBody>
      </p:sp>
      <p:sp>
        <p:nvSpPr>
          <p:cNvPr id="14" name="Text Placeholder 13"/>
          <p:cNvSpPr>
            <a:spLocks noGrp="1"/>
          </p:cNvSpPr>
          <p:nvPr>
            <p:ph type="body" sz="quarter" idx="28"/>
          </p:nvPr>
        </p:nvSpPr>
        <p:spPr>
          <a:xfrm>
            <a:off x="33232784" y="22641667"/>
            <a:ext cx="10201275" cy="6078565"/>
          </a:xfrm>
        </p:spPr>
        <p:txBody>
          <a:bodyPr/>
          <a:lstStyle/>
          <a:p>
            <a:pPr marL="342900" indent="-342900">
              <a:buFont typeface="Arial" charset="0"/>
              <a:buChar char="•"/>
            </a:pPr>
            <a:r>
              <a:rPr lang="en-US" dirty="0" smtClean="0">
                <a:solidFill>
                  <a:schemeClr val="tx1"/>
                </a:solidFill>
              </a:rPr>
              <a:t>MIMICS-CN can </a:t>
            </a:r>
            <a:r>
              <a:rPr lang="en-US" dirty="0">
                <a:solidFill>
                  <a:schemeClr val="tx1"/>
                </a:solidFill>
              </a:rPr>
              <a:t>reproduce site and litter quality effects on litter decomposition C and N dynamics at a landscape </a:t>
            </a:r>
            <a:r>
              <a:rPr lang="en-US" dirty="0" smtClean="0">
                <a:solidFill>
                  <a:schemeClr val="tx1"/>
                </a:solidFill>
              </a:rPr>
              <a:t>scale.</a:t>
            </a:r>
            <a:endParaRPr lang="en-US" dirty="0">
              <a:solidFill>
                <a:schemeClr val="tx1"/>
              </a:solidFill>
            </a:endParaRPr>
          </a:p>
          <a:p>
            <a:pPr marL="342900" indent="-342900">
              <a:buFont typeface="Arial" charset="0"/>
              <a:buChar char="•"/>
            </a:pPr>
            <a:endParaRPr lang="en-US" dirty="0">
              <a:solidFill>
                <a:schemeClr val="tx1"/>
              </a:solidFill>
            </a:endParaRPr>
          </a:p>
          <a:p>
            <a:pPr marL="342900" indent="-342900">
              <a:buFont typeface="Arial" charset="0"/>
              <a:buChar char="•"/>
            </a:pPr>
            <a:r>
              <a:rPr lang="en-US" dirty="0">
                <a:solidFill>
                  <a:schemeClr val="tx1"/>
                </a:solidFill>
              </a:rPr>
              <a:t>MIMICS-CN improves upon DAYCENT simulations of the same data.</a:t>
            </a:r>
          </a:p>
          <a:p>
            <a:pPr marL="342900" indent="-342900">
              <a:buFont typeface="Arial" charset="0"/>
              <a:buChar char="•"/>
            </a:pPr>
            <a:endParaRPr lang="en-US" dirty="0" smtClean="0">
              <a:solidFill>
                <a:schemeClr val="tx1"/>
              </a:solidFill>
            </a:endParaRPr>
          </a:p>
          <a:p>
            <a:pPr marL="342900" indent="-342900">
              <a:buFont typeface="Arial" charset="0"/>
              <a:buChar char="•"/>
            </a:pPr>
            <a:r>
              <a:rPr lang="en-US" dirty="0" smtClean="0">
                <a:solidFill>
                  <a:schemeClr val="tx1"/>
                </a:solidFill>
              </a:rPr>
              <a:t>MIMICS-CN can produce reasonable equilibrium values for a wide range of pools and fluxes.</a:t>
            </a:r>
          </a:p>
          <a:p>
            <a:pPr marL="342900" indent="-342900">
              <a:buFont typeface="Arial" charset="0"/>
              <a:buChar char="•"/>
            </a:pPr>
            <a:endParaRPr lang="en-US" dirty="0">
              <a:solidFill>
                <a:schemeClr val="tx1"/>
              </a:solidFill>
            </a:endParaRPr>
          </a:p>
          <a:p>
            <a:pPr marL="342900" indent="-342900">
              <a:buFont typeface="Arial" charset="0"/>
              <a:buChar char="•"/>
            </a:pPr>
            <a:r>
              <a:rPr lang="en-US" dirty="0" smtClean="0">
                <a:solidFill>
                  <a:schemeClr val="tx1"/>
                </a:solidFill>
              </a:rPr>
              <a:t>MIMICS-CN </a:t>
            </a:r>
            <a:r>
              <a:rPr lang="en-US" dirty="0">
                <a:solidFill>
                  <a:schemeClr val="tx1"/>
                </a:solidFill>
              </a:rPr>
              <a:t>can produce dynamic non-linear patterns of C and N response to </a:t>
            </a:r>
            <a:r>
              <a:rPr lang="en-US" dirty="0" smtClean="0">
                <a:solidFill>
                  <a:schemeClr val="tx1"/>
                </a:solidFill>
              </a:rPr>
              <a:t>perturbation (i.e. priming) </a:t>
            </a:r>
            <a:r>
              <a:rPr lang="en-US" dirty="0">
                <a:solidFill>
                  <a:schemeClr val="tx1"/>
                </a:solidFill>
              </a:rPr>
              <a:t>that are impossible in a linear decomposition </a:t>
            </a:r>
            <a:r>
              <a:rPr lang="en-US" dirty="0" smtClean="0">
                <a:solidFill>
                  <a:schemeClr val="tx1"/>
                </a:solidFill>
              </a:rPr>
              <a:t>model. </a:t>
            </a:r>
          </a:p>
          <a:p>
            <a:pPr marL="342900" indent="-342900">
              <a:buFont typeface="Arial" charset="0"/>
              <a:buChar char="•"/>
            </a:pPr>
            <a:endParaRPr lang="en-US" dirty="0">
              <a:solidFill>
                <a:schemeClr val="tx1"/>
              </a:solidFill>
            </a:endParaRPr>
          </a:p>
          <a:p>
            <a:pPr marL="342900" indent="-342900">
              <a:buFont typeface="Arial" charset="0"/>
              <a:buChar char="•"/>
            </a:pPr>
            <a:endParaRPr lang="en-US" dirty="0" smtClean="0">
              <a:solidFill>
                <a:schemeClr val="tx1"/>
              </a:solidFill>
            </a:endParaRPr>
          </a:p>
        </p:txBody>
      </p:sp>
      <p:sp>
        <p:nvSpPr>
          <p:cNvPr id="15" name="Text Placeholder 14"/>
          <p:cNvSpPr>
            <a:spLocks noGrp="1"/>
          </p:cNvSpPr>
          <p:nvPr>
            <p:ph type="body" sz="quarter" idx="29"/>
          </p:nvPr>
        </p:nvSpPr>
        <p:spPr>
          <a:xfrm>
            <a:off x="33185094" y="28118911"/>
            <a:ext cx="10201275" cy="754045"/>
          </a:xfrm>
        </p:spPr>
        <p:txBody>
          <a:bodyPr/>
          <a:lstStyle/>
          <a:p>
            <a:r>
              <a:rPr lang="en-US" dirty="0" smtClean="0"/>
              <a:t>Acknowledgements</a:t>
            </a:r>
            <a:endParaRPr lang="en-US" dirty="0"/>
          </a:p>
        </p:txBody>
      </p:sp>
      <p:sp>
        <p:nvSpPr>
          <p:cNvPr id="16" name="Text Placeholder 15"/>
          <p:cNvSpPr>
            <a:spLocks noGrp="1"/>
          </p:cNvSpPr>
          <p:nvPr>
            <p:ph type="body" sz="quarter" idx="30"/>
          </p:nvPr>
        </p:nvSpPr>
        <p:spPr>
          <a:xfrm>
            <a:off x="33222335" y="28816545"/>
            <a:ext cx="10201275" cy="2970022"/>
          </a:xfrm>
        </p:spPr>
        <p:txBody>
          <a:bodyPr/>
          <a:lstStyle/>
          <a:p>
            <a:r>
              <a:rPr lang="en-US" dirty="0">
                <a:solidFill>
                  <a:schemeClr val="tx1"/>
                </a:solidFill>
              </a:rPr>
              <a:t>This material is based upon work supported by the National Science Foundation Graduate Research Fellowship under Grant No. </a:t>
            </a:r>
            <a:r>
              <a:rPr lang="de-DE" dirty="0" smtClean="0">
                <a:solidFill>
                  <a:schemeClr val="tx1"/>
                </a:solidFill>
              </a:rPr>
              <a:t>DGE-1450271</a:t>
            </a:r>
            <a:r>
              <a:rPr lang="en-US" dirty="0" smtClean="0">
                <a:solidFill>
                  <a:schemeClr val="tx1"/>
                </a:solidFill>
              </a:rPr>
              <a:t> </a:t>
            </a:r>
            <a:r>
              <a:rPr lang="en-US" dirty="0">
                <a:solidFill>
                  <a:schemeClr val="tx1"/>
                </a:solidFill>
              </a:rPr>
              <a:t>and by the National Institute of Food and Agriculture, U.S. Department of Agriculture, under Project </a:t>
            </a:r>
            <a:r>
              <a:rPr lang="en-US" sz="2800" dirty="0">
                <a:solidFill>
                  <a:schemeClr val="tx1"/>
                </a:solidFill>
              </a:rPr>
              <a:t>No. </a:t>
            </a:r>
            <a:r>
              <a:rPr lang="en-US" altLang="x-none" sz="2800" dirty="0">
                <a:solidFill>
                  <a:schemeClr val="tx1"/>
                </a:solidFill>
              </a:rPr>
              <a:t>2015-35615-22747.</a:t>
            </a:r>
          </a:p>
          <a:p>
            <a:endParaRPr lang="en-US" dirty="0">
              <a:solidFill>
                <a:schemeClr val="tx1"/>
              </a:solidFill>
            </a:endParaRPr>
          </a:p>
          <a:p>
            <a:r>
              <a:rPr lang="en-US" dirty="0" smtClean="0">
                <a:solidFill>
                  <a:schemeClr val="tx1"/>
                </a:solidFill>
              </a:rPr>
              <a:t>Contact me: ek2002@wildcats.unh.edu </a:t>
            </a:r>
            <a:endParaRPr lang="en-US" dirty="0">
              <a:solidFill>
                <a:schemeClr val="tx1"/>
              </a:solidFill>
            </a:endParaRPr>
          </a:p>
        </p:txBody>
      </p:sp>
      <p:sp>
        <p:nvSpPr>
          <p:cNvPr id="17" name="Text Placeholder 16"/>
          <p:cNvSpPr>
            <a:spLocks noGrp="1"/>
          </p:cNvSpPr>
          <p:nvPr>
            <p:ph type="body" sz="quarter" idx="96"/>
          </p:nvPr>
        </p:nvSpPr>
        <p:spPr>
          <a:xfrm>
            <a:off x="512763" y="14730227"/>
            <a:ext cx="10201275" cy="2769967"/>
          </a:xfrm>
        </p:spPr>
        <p:txBody>
          <a:bodyPr/>
          <a:lstStyle/>
          <a:p>
            <a:r>
              <a:rPr lang="en-US" dirty="0" smtClean="0">
                <a:solidFill>
                  <a:schemeClr val="tx1"/>
                </a:solidFill>
              </a:rPr>
              <a:t>MIMICS-CN represents C and N flow through metabolic and structural litte</a:t>
            </a:r>
            <a:r>
              <a:rPr lang="en-US" dirty="0" smtClean="0">
                <a:solidFill>
                  <a:schemeClr val="tx1"/>
                </a:solidFill>
              </a:rPr>
              <a:t>r, oligotrophic and copiotrophic microbes, and physically protected, chemically protected, and available SOM pools. C dynamics are driven by reverse </a:t>
            </a:r>
            <a:r>
              <a:rPr lang="en-US" dirty="0" err="1" smtClean="0">
                <a:solidFill>
                  <a:schemeClr val="tx1"/>
                </a:solidFill>
              </a:rPr>
              <a:t>Michaelis-Menten</a:t>
            </a:r>
            <a:r>
              <a:rPr lang="en-US" dirty="0" smtClean="0">
                <a:solidFill>
                  <a:schemeClr val="tx1"/>
                </a:solidFill>
              </a:rPr>
              <a:t> kinetics, while N dynamics are driven by input and microbial C:N. N leaves the model as leaked inorganic N and </a:t>
            </a:r>
            <a:r>
              <a:rPr lang="en-US" dirty="0">
                <a:solidFill>
                  <a:schemeClr val="tx1"/>
                </a:solidFill>
              </a:rPr>
              <a:t>C leaves the model as </a:t>
            </a:r>
            <a:r>
              <a:rPr lang="en-US" dirty="0" smtClean="0">
                <a:solidFill>
                  <a:schemeClr val="tx1"/>
                </a:solidFill>
              </a:rPr>
              <a:t>respired CO</a:t>
            </a:r>
            <a:r>
              <a:rPr lang="en-US" baseline="-25000" dirty="0" smtClean="0">
                <a:solidFill>
                  <a:schemeClr val="tx1"/>
                </a:solidFill>
              </a:rPr>
              <a:t>2</a:t>
            </a:r>
            <a:r>
              <a:rPr lang="en-US" dirty="0">
                <a:solidFill>
                  <a:schemeClr val="tx1"/>
                </a:solidFill>
              </a:rPr>
              <a:t>.</a:t>
            </a:r>
            <a:endParaRPr lang="en-US" dirty="0">
              <a:solidFill>
                <a:schemeClr val="tx1"/>
              </a:solidFill>
            </a:endParaRPr>
          </a:p>
        </p:txBody>
      </p:sp>
      <p:sp>
        <p:nvSpPr>
          <p:cNvPr id="19" name="Text Placeholder 18"/>
          <p:cNvSpPr>
            <a:spLocks noGrp="1"/>
          </p:cNvSpPr>
          <p:nvPr>
            <p:ph type="body" sz="quarter" idx="150"/>
          </p:nvPr>
        </p:nvSpPr>
        <p:spPr>
          <a:xfrm>
            <a:off x="11224245" y="2308247"/>
            <a:ext cx="21421724" cy="1280160"/>
          </a:xfrm>
        </p:spPr>
        <p:txBody>
          <a:bodyPr/>
          <a:lstStyle/>
          <a:p>
            <a:r>
              <a:rPr lang="en-US" sz="4800" dirty="0"/>
              <a:t>Emily Kyker-Snowman</a:t>
            </a:r>
            <a:r>
              <a:rPr lang="en-US" sz="4800" baseline="30000" dirty="0"/>
              <a:t>1</a:t>
            </a:r>
            <a:r>
              <a:rPr lang="en-US" sz="4800" dirty="0"/>
              <a:t>, Will Wieder</a:t>
            </a:r>
            <a:r>
              <a:rPr lang="en-US" sz="4800" baseline="30000" dirty="0"/>
              <a:t>2</a:t>
            </a:r>
            <a:r>
              <a:rPr lang="en-US" sz="4800" dirty="0"/>
              <a:t>, Stuart Grandy</a:t>
            </a:r>
            <a:r>
              <a:rPr lang="en-US" sz="4800" baseline="30000" dirty="0"/>
              <a:t>1</a:t>
            </a:r>
            <a:r>
              <a:rPr lang="en-US" sz="4800" dirty="0"/>
              <a:t> </a:t>
            </a:r>
          </a:p>
          <a:p>
            <a:endParaRPr lang="en-US" dirty="0"/>
          </a:p>
        </p:txBody>
      </p:sp>
      <p:sp>
        <p:nvSpPr>
          <p:cNvPr id="43" name="Text Placeholder 42"/>
          <p:cNvSpPr>
            <a:spLocks noGrp="1"/>
          </p:cNvSpPr>
          <p:nvPr>
            <p:ph type="body" sz="quarter" idx="184"/>
          </p:nvPr>
        </p:nvSpPr>
        <p:spPr/>
        <p:txBody>
          <a:bodyPr/>
          <a:lstStyle/>
          <a:p>
            <a:r>
              <a:rPr lang="en-US" sz="4000" baseline="30000" dirty="0"/>
              <a:t>1</a:t>
            </a:r>
            <a:r>
              <a:rPr lang="en-US" sz="4000" dirty="0"/>
              <a:t>University of New Hampshire, </a:t>
            </a:r>
            <a:r>
              <a:rPr lang="en-US" sz="4000" baseline="30000" dirty="0"/>
              <a:t>2</a:t>
            </a:r>
            <a:r>
              <a:rPr lang="en-US" sz="4000" dirty="0"/>
              <a:t>National Center for Atmospheric Research </a:t>
            </a:r>
          </a:p>
          <a:p>
            <a:endParaRPr lang="en-US" dirty="0"/>
          </a:p>
        </p:txBody>
      </p:sp>
      <p:sp>
        <p:nvSpPr>
          <p:cNvPr id="44" name="Text Placeholder 43"/>
          <p:cNvSpPr>
            <a:spLocks noGrp="1"/>
          </p:cNvSpPr>
          <p:nvPr>
            <p:ph type="body" sz="quarter" idx="185"/>
          </p:nvPr>
        </p:nvSpPr>
        <p:spPr>
          <a:xfrm>
            <a:off x="8871566" y="417443"/>
            <a:ext cx="24928252" cy="1280160"/>
          </a:xfrm>
        </p:spPr>
        <p:txBody>
          <a:bodyPr>
            <a:noAutofit/>
          </a:bodyPr>
          <a:lstStyle/>
          <a:p>
            <a:r>
              <a:rPr lang="en-US" sz="5400" dirty="0"/>
              <a:t>The MIcrobial-MIneral Carbon Stabilization model with coupled N cycling (MIMICS-CN) simulates litter decomposition and soil organic matter dynamics at landscape scales</a:t>
            </a:r>
            <a:endParaRPr lang="en-US" sz="5400" dirty="0"/>
          </a:p>
        </p:txBody>
      </p:sp>
      <p:pic>
        <p:nvPicPr>
          <p:cNvPr id="20" name="Picture 2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36974" y="471771"/>
            <a:ext cx="377190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a:clrChange>
              <a:clrFrom>
                <a:srgbClr val="FEFEFE"/>
              </a:clrFrom>
              <a:clrTo>
                <a:srgbClr val="FEFEFE">
                  <a:alpha val="0"/>
                </a:srgbClr>
              </a:clrTo>
            </a:clrChange>
          </a:blip>
          <a:stretch>
            <a:fillRect/>
          </a:stretch>
        </p:blipFill>
        <p:spPr>
          <a:xfrm>
            <a:off x="39917059" y="538776"/>
            <a:ext cx="3360732" cy="3380158"/>
          </a:xfrm>
          <a:prstGeom prst="rect">
            <a:avLst/>
          </a:prstGeom>
        </p:spPr>
      </p:pic>
      <p:pic>
        <p:nvPicPr>
          <p:cNvPr id="5" name="Picture 4"/>
          <p:cNvPicPr>
            <a:picLocks noChangeAspect="1"/>
          </p:cNvPicPr>
          <p:nvPr/>
        </p:nvPicPr>
        <p:blipFill>
          <a:blip r:embed="rId6">
            <a:clrChange>
              <a:clrFrom>
                <a:srgbClr val="FFFFFF"/>
              </a:clrFrom>
              <a:clrTo>
                <a:srgbClr val="FFFFFF">
                  <a:alpha val="0"/>
                </a:srgbClr>
              </a:clrTo>
            </a:clrChange>
          </a:blip>
          <a:stretch>
            <a:fillRect/>
          </a:stretch>
        </p:blipFill>
        <p:spPr>
          <a:xfrm>
            <a:off x="33185095" y="1031446"/>
            <a:ext cx="6192838" cy="2546718"/>
          </a:xfrm>
          <a:prstGeom prst="rect">
            <a:avLst/>
          </a:prstGeom>
        </p:spPr>
      </p:pic>
      <p:sp>
        <p:nvSpPr>
          <p:cNvPr id="18" name="TextBox 17"/>
          <p:cNvSpPr txBox="1"/>
          <p:nvPr/>
        </p:nvSpPr>
        <p:spPr>
          <a:xfrm>
            <a:off x="33615086" y="217714"/>
            <a:ext cx="184731" cy="477054"/>
          </a:xfrm>
          <a:prstGeom prst="rect">
            <a:avLst/>
          </a:prstGeom>
          <a:noFill/>
        </p:spPr>
        <p:txBody>
          <a:bodyPr wrap="none" rtlCol="0">
            <a:spAutoFit/>
          </a:bodyPr>
          <a:lstStyle/>
          <a:p>
            <a:endParaRPr lang="en-US" sz="2500" dirty="0">
              <a:latin typeface="Times New Roman" panose="02020603050405020304" pitchFamily="18" charset="0"/>
              <a:cs typeface="Times New Roman" panose="02020603050405020304" pitchFamily="18" charset="0"/>
            </a:endParaRPr>
          </a:p>
        </p:txBody>
      </p:sp>
      <p:sp>
        <p:nvSpPr>
          <p:cNvPr id="24" name="Rectangle 8"/>
          <p:cNvSpPr>
            <a:spLocks noChangeArrowheads="1"/>
          </p:cNvSpPr>
          <p:nvPr/>
        </p:nvSpPr>
        <p:spPr bwMode="auto">
          <a:xfrm>
            <a:off x="11854217" y="7007462"/>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5" name="Picture 21" descr="R_working_directory/Emily_MIMICS/Display_Items/PredvsObsAllC.pdf"/>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373513" y="6740910"/>
            <a:ext cx="7680960" cy="3291840"/>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9"/>
          <p:cNvSpPr>
            <a:spLocks noChangeArrowheads="1"/>
          </p:cNvSpPr>
          <p:nvPr/>
        </p:nvSpPr>
        <p:spPr bwMode="auto">
          <a:xfrm>
            <a:off x="11854217" y="10207862"/>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4" name="Picture 22" descr="R_working_directory/Emily_MIMICS/Display_Items/PredvsObsN.pdf"/>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373513" y="9837906"/>
            <a:ext cx="7680960" cy="3291840"/>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10"/>
          <p:cNvSpPr>
            <a:spLocks noChangeArrowheads="1"/>
          </p:cNvSpPr>
          <p:nvPr/>
        </p:nvSpPr>
        <p:spPr bwMode="auto">
          <a:xfrm>
            <a:off x="12223209" y="13253453"/>
            <a:ext cx="8651758" cy="1246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2500" b="1" i="0" u="none" strike="noStrike" cap="none" normalizeH="0" baseline="0" dirty="0" smtClean="0">
                <a:ln>
                  <a:noFill/>
                </a:ln>
                <a:solidFill>
                  <a:schemeClr val="tx1"/>
                </a:solidFill>
                <a:effectLst/>
                <a:latin typeface="Times New Roman" charset="0"/>
                <a:ea typeface="Times New Roman" charset="0"/>
                <a:cs typeface="Times New Roman" charset="0"/>
              </a:rPr>
              <a:t>Figure </a:t>
            </a:r>
            <a:r>
              <a:rPr kumimoji="0" lang="en-US" altLang="x-none" sz="2500" b="1" i="0" u="none" strike="noStrike" cap="none" normalizeH="0" baseline="0" dirty="0" smtClean="0">
                <a:ln>
                  <a:noFill/>
                </a:ln>
                <a:solidFill>
                  <a:schemeClr val="tx1"/>
                </a:solidFill>
                <a:effectLst/>
                <a:latin typeface="Times New Roman" charset="0"/>
                <a:ea typeface="Times New Roman" charset="0"/>
                <a:cs typeface="Times New Roman" charset="0"/>
              </a:rPr>
              <a:t>3</a:t>
            </a:r>
            <a:r>
              <a:rPr kumimoji="0" lang="x-none" altLang="x-none" sz="2500" b="1" i="0" u="none" strike="noStrike" cap="none" normalizeH="0" baseline="0" dirty="0" smtClean="0">
                <a:ln>
                  <a:noFill/>
                </a:ln>
                <a:solidFill>
                  <a:schemeClr val="tx1"/>
                </a:solidFill>
                <a:effectLst/>
                <a:latin typeface="Times New Roman" charset="0"/>
                <a:ea typeface="Times New Roman" charset="0"/>
                <a:cs typeface="Times New Roman" charset="0"/>
              </a:rPr>
              <a:t>. </a:t>
            </a:r>
            <a:r>
              <a:rPr kumimoji="0" lang="x-none"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MIMICS-CN simulations of C losses (top) and N remaining (bottom) from litterbags in the LIDET dataset versus observed values across litter types (left) and biomes (right).</a:t>
            </a:r>
            <a:endPar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endParaRPr>
          </a:p>
        </p:txBody>
      </p:sp>
      <p:sp>
        <p:nvSpPr>
          <p:cNvPr id="27" name="Rectangle 12"/>
          <p:cNvSpPr>
            <a:spLocks noChangeArrowheads="1"/>
          </p:cNvSpPr>
          <p:nvPr/>
        </p:nvSpPr>
        <p:spPr bwMode="auto">
          <a:xfrm>
            <a:off x="20015200" y="6600130"/>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9" name="Picture 9" descr="R_working_directory/Emily_MIMICS/Display_Items/CvN%20red.pd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188774" y="6677438"/>
            <a:ext cx="10564837" cy="10564837"/>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p:cNvSpPr/>
          <p:nvPr/>
        </p:nvSpPr>
        <p:spPr>
          <a:xfrm>
            <a:off x="12223209" y="15546098"/>
            <a:ext cx="8651758" cy="1246495"/>
          </a:xfrm>
          <a:prstGeom prst="rect">
            <a:avLst/>
          </a:prstGeom>
        </p:spPr>
        <p:txBody>
          <a:bodyPr wrap="square">
            <a:spAutoFit/>
          </a:bodyPr>
          <a:lstStyle/>
          <a:p>
            <a:r>
              <a:rPr lang="en-US" sz="2500" b="1" dirty="0">
                <a:latin typeface="Times New Roman" charset="0"/>
                <a:ea typeface="Calibri" charset="0"/>
                <a:cs typeface="Times New Roman" charset="0"/>
              </a:rPr>
              <a:t>Table 2.</a:t>
            </a:r>
            <a:r>
              <a:rPr lang="en-US" sz="2500" dirty="0">
                <a:latin typeface="Times New Roman" charset="0"/>
                <a:ea typeface="Calibri" charset="0"/>
                <a:cs typeface="Times New Roman" charset="0"/>
              </a:rPr>
              <a:t> MIMICS-CN performs as well or better than the DAYCENT model at simulating N decomposition dynamics in litterbags based on root mean square error (RMSE</a:t>
            </a:r>
            <a:r>
              <a:rPr lang="en-US" sz="2500" dirty="0" smtClean="0">
                <a:latin typeface="Times New Roman" charset="0"/>
                <a:ea typeface="Calibri" charset="0"/>
                <a:cs typeface="Times New Roman" charset="0"/>
              </a:rPr>
              <a:t>).</a:t>
            </a:r>
            <a:endParaRPr lang="en-US" sz="2500" dirty="0">
              <a:latin typeface="Calibri" charset="0"/>
              <a:ea typeface="Calibri" charset="0"/>
              <a:cs typeface="Times New Roman" charset="0"/>
            </a:endParaRPr>
          </a:p>
        </p:txBody>
      </p:sp>
      <p:sp>
        <p:nvSpPr>
          <p:cNvPr id="33" name="Rectangle 16"/>
          <p:cNvSpPr>
            <a:spLocks noChangeArrowheads="1"/>
          </p:cNvSpPr>
          <p:nvPr/>
        </p:nvSpPr>
        <p:spPr bwMode="auto">
          <a:xfrm>
            <a:off x="14781567" y="25093629"/>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4" name="Object 33"/>
          <p:cNvGraphicFramePr>
            <a:graphicFrameLocks noChangeAspect="1"/>
          </p:cNvGraphicFramePr>
          <p:nvPr>
            <p:extLst>
              <p:ext uri="{D42A27DB-BD31-4B8C-83A1-F6EECF244321}">
                <p14:modId xmlns:p14="http://schemas.microsoft.com/office/powerpoint/2010/main" val="691083909"/>
              </p:ext>
            </p:extLst>
          </p:nvPr>
        </p:nvGraphicFramePr>
        <p:xfrm>
          <a:off x="12106275" y="22950488"/>
          <a:ext cx="15063788" cy="9232900"/>
        </p:xfrm>
        <a:graphic>
          <a:graphicData uri="http://schemas.openxmlformats.org/presentationml/2006/ole">
            <mc:AlternateContent xmlns:mc="http://schemas.openxmlformats.org/markup-compatibility/2006">
              <mc:Choice xmlns:v="urn:schemas-microsoft-com:vml" Requires="v">
                <p:oleObj spid="_x0000_s2178" name="Document" r:id="rId10" imgW="5905500" imgH="3619500" progId="Word.Document.12">
                  <p:embed/>
                </p:oleObj>
              </mc:Choice>
              <mc:Fallback>
                <p:oleObj name="Document" r:id="rId10" imgW="5905500" imgH="3619500" progId="Word.Document.12">
                  <p:embed/>
                  <p:pic>
                    <p:nvPicPr>
                      <p:cNvPr id="0" name="Object 15"/>
                      <p:cNvPicPr>
                        <a:picLocks noChangeAspect="1" noChangeArrowheads="1"/>
                      </p:cNvPicPr>
                      <p:nvPr/>
                    </p:nvPicPr>
                    <p:blipFill>
                      <a:blip r:embed="rId11"/>
                      <a:srcRect/>
                      <a:stretch>
                        <a:fillRect/>
                      </a:stretch>
                    </p:blipFill>
                    <p:spPr bwMode="auto">
                      <a:xfrm>
                        <a:off x="12106275" y="22950488"/>
                        <a:ext cx="15063788" cy="9232900"/>
                      </a:xfrm>
                      <a:prstGeom prst="rect">
                        <a:avLst/>
                      </a:prstGeom>
                      <a:noFill/>
                    </p:spPr>
                  </p:pic>
                </p:oleObj>
              </mc:Fallback>
            </mc:AlternateContent>
          </a:graphicData>
        </a:graphic>
      </p:graphicFrame>
      <p:sp>
        <p:nvSpPr>
          <p:cNvPr id="35" name="Rectangle 34"/>
          <p:cNvSpPr/>
          <p:nvPr/>
        </p:nvSpPr>
        <p:spPr>
          <a:xfrm>
            <a:off x="12172746" y="21571614"/>
            <a:ext cx="19695468" cy="1246495"/>
          </a:xfrm>
          <a:prstGeom prst="rect">
            <a:avLst/>
          </a:prstGeom>
        </p:spPr>
        <p:txBody>
          <a:bodyPr wrap="square">
            <a:spAutoFit/>
          </a:bodyPr>
          <a:lstStyle/>
          <a:p>
            <a:r>
              <a:rPr lang="en-US" sz="2500" b="1" dirty="0">
                <a:latin typeface="Times New Roman" charset="0"/>
                <a:ea typeface="Calibri" charset="0"/>
                <a:cs typeface="Times New Roman" charset="0"/>
              </a:rPr>
              <a:t>Table 3.</a:t>
            </a:r>
            <a:r>
              <a:rPr lang="en-US" sz="2500" dirty="0">
                <a:latin typeface="Times New Roman" charset="0"/>
                <a:ea typeface="Calibri" charset="0"/>
                <a:cs typeface="Times New Roman" charset="0"/>
              </a:rPr>
              <a:t> Ranges of MIMICS-CN estimates of steady-state values for a variety of soil pools and fluxes, compared against observed ranges from several continent-wide data synthesis studies. The first column of MIMICS-CN values shows values as calculated in the LIDET site simulations, while the second shows a set of simulations in which turnover was increased 3-fold</a:t>
            </a:r>
            <a:r>
              <a:rPr lang="en-US" sz="2500" dirty="0" smtClean="0">
                <a:latin typeface="Times New Roman" charset="0"/>
                <a:ea typeface="Calibri" charset="0"/>
                <a:cs typeface="Times New Roman" charset="0"/>
              </a:rPr>
              <a:t>. MIMICS-CN simulates mineral soils to a depth of 30 cm.</a:t>
            </a:r>
            <a:endParaRPr lang="en-US" sz="9600" dirty="0">
              <a:effectLst/>
              <a:latin typeface="Calibri" charset="0"/>
              <a:ea typeface="Calibri" charset="0"/>
              <a:cs typeface="Times New Roman" charset="0"/>
            </a:endParaRPr>
          </a:p>
        </p:txBody>
      </p:sp>
      <p:sp>
        <p:nvSpPr>
          <p:cNvPr id="36" name="Rectangle 19"/>
          <p:cNvSpPr>
            <a:spLocks noChangeArrowheads="1"/>
          </p:cNvSpPr>
          <p:nvPr/>
        </p:nvSpPr>
        <p:spPr bwMode="auto">
          <a:xfrm>
            <a:off x="22386309" y="25499408"/>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51" name="Group 18"/>
          <p:cNvGrpSpPr>
            <a:grpSpLocks/>
          </p:cNvGrpSpPr>
          <p:nvPr/>
        </p:nvGrpSpPr>
        <p:grpSpPr bwMode="auto">
          <a:xfrm>
            <a:off x="762493" y="17724979"/>
            <a:ext cx="9650580" cy="5053606"/>
            <a:chOff x="4550915" y="2091379"/>
            <a:chExt cx="4590591" cy="2080637"/>
          </a:xfrm>
        </p:grpSpPr>
        <p:pic>
          <p:nvPicPr>
            <p:cNvPr id="52" name="Picture 1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550915" y="2091379"/>
              <a:ext cx="4590591" cy="20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Donut 14"/>
            <p:cNvSpPr>
              <a:spLocks/>
            </p:cNvSpPr>
            <p:nvPr/>
          </p:nvSpPr>
          <p:spPr bwMode="auto">
            <a:xfrm>
              <a:off x="6729454" y="3024705"/>
              <a:ext cx="560600" cy="308798"/>
            </a:xfrm>
            <a:custGeom>
              <a:avLst/>
              <a:gdLst>
                <a:gd name="T0" fmla="*/ 0 w 560600"/>
                <a:gd name="T1" fmla="*/ 154399 h 308798"/>
                <a:gd name="T2" fmla="*/ 280300 w 560600"/>
                <a:gd name="T3" fmla="*/ 0 h 308798"/>
                <a:gd name="T4" fmla="*/ 560600 w 560600"/>
                <a:gd name="T5" fmla="*/ 154399 h 308798"/>
                <a:gd name="T6" fmla="*/ 280300 w 560600"/>
                <a:gd name="T7" fmla="*/ 308798 h 308798"/>
                <a:gd name="T8" fmla="*/ 0 w 560600"/>
                <a:gd name="T9" fmla="*/ 154399 h 308798"/>
                <a:gd name="T10" fmla="*/ 26674 w 560600"/>
                <a:gd name="T11" fmla="*/ 154399 h 308798"/>
                <a:gd name="T12" fmla="*/ 280300 w 560600"/>
                <a:gd name="T13" fmla="*/ 282124 h 308798"/>
                <a:gd name="T14" fmla="*/ 533926 w 560600"/>
                <a:gd name="T15" fmla="*/ 154399 h 308798"/>
                <a:gd name="T16" fmla="*/ 280300 w 560600"/>
                <a:gd name="T17" fmla="*/ 26674 h 308798"/>
                <a:gd name="T18" fmla="*/ 26674 w 560600"/>
                <a:gd name="T19" fmla="*/ 154399 h 30879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0600"/>
                <a:gd name="T31" fmla="*/ 0 h 308798"/>
                <a:gd name="T32" fmla="*/ 560600 w 560600"/>
                <a:gd name="T33" fmla="*/ 308798 h 30879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0600" h="308798">
                  <a:moveTo>
                    <a:pt x="0" y="154399"/>
                  </a:moveTo>
                  <a:cubicBezTo>
                    <a:pt x="0" y="69127"/>
                    <a:pt x="125495" y="0"/>
                    <a:pt x="280300" y="0"/>
                  </a:cubicBezTo>
                  <a:cubicBezTo>
                    <a:pt x="435105" y="0"/>
                    <a:pt x="560600" y="69127"/>
                    <a:pt x="560600" y="154399"/>
                  </a:cubicBezTo>
                  <a:cubicBezTo>
                    <a:pt x="560600" y="239671"/>
                    <a:pt x="435105" y="308798"/>
                    <a:pt x="280300" y="308798"/>
                  </a:cubicBezTo>
                  <a:cubicBezTo>
                    <a:pt x="125495" y="308798"/>
                    <a:pt x="0" y="239671"/>
                    <a:pt x="0" y="154399"/>
                  </a:cubicBezTo>
                  <a:close/>
                  <a:moveTo>
                    <a:pt x="26674" y="154399"/>
                  </a:moveTo>
                  <a:cubicBezTo>
                    <a:pt x="26674" y="224940"/>
                    <a:pt x="140226" y="282124"/>
                    <a:pt x="280300" y="282124"/>
                  </a:cubicBezTo>
                  <a:cubicBezTo>
                    <a:pt x="420374" y="282124"/>
                    <a:pt x="533926" y="224940"/>
                    <a:pt x="533926" y="154399"/>
                  </a:cubicBezTo>
                  <a:cubicBezTo>
                    <a:pt x="533926" y="83858"/>
                    <a:pt x="420374" y="26674"/>
                    <a:pt x="280300" y="26674"/>
                  </a:cubicBezTo>
                  <a:cubicBezTo>
                    <a:pt x="140226" y="26674"/>
                    <a:pt x="26674" y="83858"/>
                    <a:pt x="26674" y="154399"/>
                  </a:cubicBezTo>
                  <a:close/>
                </a:path>
              </a:pathLst>
            </a:custGeom>
            <a:gradFill rotWithShape="1">
              <a:gsLst>
                <a:gs pos="0">
                  <a:srgbClr val="9BC1FF"/>
                </a:gs>
                <a:gs pos="100000">
                  <a:srgbClr val="3F80CD"/>
                </a:gs>
              </a:gsLst>
              <a:lin ang="5400000"/>
            </a:gradFill>
            <a:ln w="9525">
              <a:solidFill>
                <a:schemeClr val="tx1"/>
              </a:solidFill>
              <a:miter lim="800000"/>
              <a:headEnd/>
              <a:tailEnd/>
            </a:ln>
            <a:effectLst>
              <a:outerShdw blurRad="40000" dist="23000" dir="5400000" rotWithShape="0">
                <a:srgbClr val="000000">
                  <a:alpha val="34999"/>
                </a:srgbClr>
              </a:outerShdw>
            </a:effectLst>
          </p:spPr>
          <p:txBody>
            <a:bodyPr anchor="ctr"/>
            <a:lstStyle/>
            <a:p>
              <a:pPr algn="ctr" defTabSz="2194560" fontAlgn="auto">
                <a:spcBef>
                  <a:spcPts val="0"/>
                </a:spcBef>
                <a:spcAft>
                  <a:spcPts val="0"/>
                </a:spcAft>
                <a:defRPr/>
              </a:pPr>
              <a:r>
                <a:rPr lang="en-US" sz="2400" dirty="0">
                  <a:latin typeface="+mn-lt"/>
                  <a:ea typeface="+mn-ea"/>
                </a:rPr>
                <a:t>DIN</a:t>
              </a:r>
              <a:endParaRPr lang="en-US" sz="2400" dirty="0">
                <a:latin typeface="+mn-lt"/>
                <a:ea typeface="+mn-ea"/>
              </a:endParaRPr>
            </a:p>
          </p:txBody>
        </p:sp>
        <p:sp>
          <p:nvSpPr>
            <p:cNvPr id="54" name="Bent Arrow 15"/>
            <p:cNvSpPr>
              <a:spLocks/>
            </p:cNvSpPr>
            <p:nvPr/>
          </p:nvSpPr>
          <p:spPr bwMode="auto">
            <a:xfrm rot="5400000">
              <a:off x="6930825" y="3497587"/>
              <a:ext cx="1033659" cy="315200"/>
            </a:xfrm>
            <a:custGeom>
              <a:avLst/>
              <a:gdLst>
                <a:gd name="T0" fmla="*/ 0 w 1033659"/>
                <a:gd name="T1" fmla="*/ 315200 h 315200"/>
                <a:gd name="T2" fmla="*/ 0 w 1033659"/>
                <a:gd name="T3" fmla="*/ 182037 h 315200"/>
                <a:gd name="T4" fmla="*/ 147378 w 1033659"/>
                <a:gd name="T5" fmla="*/ 34659 h 315200"/>
                <a:gd name="T6" fmla="*/ 954859 w 1033659"/>
                <a:gd name="T7" fmla="*/ 34659 h 315200"/>
                <a:gd name="T8" fmla="*/ 954859 w 1033659"/>
                <a:gd name="T9" fmla="*/ 0 h 315200"/>
                <a:gd name="T10" fmla="*/ 1033659 w 1033659"/>
                <a:gd name="T11" fmla="*/ 55103 h 315200"/>
                <a:gd name="T12" fmla="*/ 954859 w 1033659"/>
                <a:gd name="T13" fmla="*/ 110207 h 315200"/>
                <a:gd name="T14" fmla="*/ 954859 w 1033659"/>
                <a:gd name="T15" fmla="*/ 75547 h 315200"/>
                <a:gd name="T16" fmla="*/ 147378 w 1033659"/>
                <a:gd name="T17" fmla="*/ 75547 h 315200"/>
                <a:gd name="T18" fmla="*/ 40888 w 1033659"/>
                <a:gd name="T19" fmla="*/ 182037 h 315200"/>
                <a:gd name="T20" fmla="*/ 40888 w 1033659"/>
                <a:gd name="T21" fmla="*/ 315200 h 315200"/>
                <a:gd name="T22" fmla="*/ 0 w 1033659"/>
                <a:gd name="T23" fmla="*/ 315200 h 3152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33659" h="315200">
                  <a:moveTo>
                    <a:pt x="0" y="315200"/>
                  </a:moveTo>
                  <a:lnTo>
                    <a:pt x="0" y="182037"/>
                  </a:lnTo>
                  <a:cubicBezTo>
                    <a:pt x="0" y="100642"/>
                    <a:pt x="65983" y="34659"/>
                    <a:pt x="147378" y="34659"/>
                  </a:cubicBezTo>
                  <a:lnTo>
                    <a:pt x="954859" y="34659"/>
                  </a:lnTo>
                  <a:lnTo>
                    <a:pt x="954859" y="0"/>
                  </a:lnTo>
                  <a:lnTo>
                    <a:pt x="1033659" y="55103"/>
                  </a:lnTo>
                  <a:lnTo>
                    <a:pt x="954859" y="110207"/>
                  </a:lnTo>
                  <a:lnTo>
                    <a:pt x="954859" y="75547"/>
                  </a:lnTo>
                  <a:lnTo>
                    <a:pt x="147378" y="75547"/>
                  </a:lnTo>
                  <a:cubicBezTo>
                    <a:pt x="88565" y="75547"/>
                    <a:pt x="40888" y="123224"/>
                    <a:pt x="40888" y="182037"/>
                  </a:cubicBezTo>
                  <a:lnTo>
                    <a:pt x="40888" y="315200"/>
                  </a:lnTo>
                  <a:lnTo>
                    <a:pt x="0" y="315200"/>
                  </a:lnTo>
                  <a:close/>
                </a:path>
              </a:pathLst>
            </a:custGeom>
            <a:gradFill rotWithShape="1">
              <a:gsLst>
                <a:gs pos="0">
                  <a:srgbClr val="FF9A99"/>
                </a:gs>
                <a:gs pos="100000">
                  <a:srgbClr val="D1403C"/>
                </a:gs>
              </a:gsLst>
              <a:lin ang="5400000"/>
            </a:gradFill>
            <a:ln w="9525" cap="flat" cmpd="sng">
              <a:solidFill>
                <a:srgbClr val="BE4B48"/>
              </a:solidFill>
              <a:prstDash val="solid"/>
              <a:round/>
              <a:headEnd/>
              <a:tailEnd/>
            </a:ln>
            <a:effectLst>
              <a:outerShdw blurRad="40000" dist="23000" dir="5400000" rotWithShape="0">
                <a:srgbClr val="000000">
                  <a:alpha val="34999"/>
                </a:srgbClr>
              </a:outerShdw>
            </a:effectLst>
          </p:spPr>
          <p:txBody>
            <a:bodyPr anchor="ctr"/>
            <a:lstStyle/>
            <a:p>
              <a:endParaRPr lang="en-US"/>
            </a:p>
          </p:txBody>
        </p:sp>
        <p:sp>
          <p:nvSpPr>
            <p:cNvPr id="55" name="Up Arrow 54"/>
            <p:cNvSpPr>
              <a:spLocks noChangeArrowheads="1"/>
            </p:cNvSpPr>
            <p:nvPr/>
          </p:nvSpPr>
          <p:spPr bwMode="auto">
            <a:xfrm>
              <a:off x="6994840" y="2937958"/>
              <a:ext cx="56869" cy="86747"/>
            </a:xfrm>
            <a:prstGeom prst="upArrow">
              <a:avLst>
                <a:gd name="adj1" fmla="val 50000"/>
                <a:gd name="adj2" fmla="val 49999"/>
              </a:avLst>
            </a:prstGeom>
            <a:gradFill rotWithShape="1">
              <a:gsLst>
                <a:gs pos="0">
                  <a:srgbClr val="FF9A99"/>
                </a:gs>
                <a:gs pos="100000">
                  <a:srgbClr val="D1403C"/>
                </a:gs>
              </a:gsLst>
              <a:lin ang="5400000"/>
            </a:gradFill>
            <a:ln w="9525">
              <a:solidFill>
                <a:srgbClr val="BE4B48"/>
              </a:solidFill>
              <a:miter lim="800000"/>
              <a:headEnd/>
              <a:tailEnd/>
            </a:ln>
            <a:effectLst>
              <a:outerShdw blurRad="40000" dist="23000" dir="5400000" rotWithShape="0">
                <a:srgbClr val="000000">
                  <a:alpha val="34999"/>
                </a:srgbClr>
              </a:outerShdw>
            </a:effectLst>
          </p:spPr>
          <p:txBody>
            <a:bodyPr anchor="ctr"/>
            <a:lstStyle>
              <a:lvl1pPr>
                <a:defRPr sz="8600">
                  <a:solidFill>
                    <a:schemeClr val="tx1"/>
                  </a:solidFill>
                  <a:latin typeface="Calibri" charset="0"/>
                  <a:ea typeface="ＭＳ Ｐゴシック" charset="-128"/>
                </a:defRPr>
              </a:lvl1pPr>
              <a:lvl2pPr marL="742950" indent="-285750">
                <a:defRPr sz="8600">
                  <a:solidFill>
                    <a:schemeClr val="tx1"/>
                  </a:solidFill>
                  <a:latin typeface="Calibri" charset="0"/>
                  <a:ea typeface="ＭＳ Ｐゴシック" charset="-128"/>
                </a:defRPr>
              </a:lvl2pPr>
              <a:lvl3pPr marL="1143000" indent="-228600">
                <a:defRPr sz="8600">
                  <a:solidFill>
                    <a:schemeClr val="tx1"/>
                  </a:solidFill>
                  <a:latin typeface="Calibri" charset="0"/>
                  <a:ea typeface="ＭＳ Ｐゴシック" charset="-128"/>
                </a:defRPr>
              </a:lvl3pPr>
              <a:lvl4pPr marL="1600200" indent="-228600">
                <a:defRPr sz="8600">
                  <a:solidFill>
                    <a:schemeClr val="tx1"/>
                  </a:solidFill>
                  <a:latin typeface="Calibri" charset="0"/>
                  <a:ea typeface="ＭＳ Ｐゴシック" charset="-128"/>
                </a:defRPr>
              </a:lvl4pPr>
              <a:lvl5pPr marL="2057400" indent="-228600">
                <a:defRPr sz="8600">
                  <a:solidFill>
                    <a:schemeClr val="tx1"/>
                  </a:solidFill>
                  <a:latin typeface="Calibri" charset="0"/>
                  <a:ea typeface="ＭＳ Ｐゴシック" charset="-128"/>
                </a:defRPr>
              </a:lvl5pPr>
              <a:lvl6pPr marL="2514600" indent="-228600" defTabSz="2193925" fontAlgn="base">
                <a:spcBef>
                  <a:spcPct val="0"/>
                </a:spcBef>
                <a:spcAft>
                  <a:spcPct val="0"/>
                </a:spcAft>
                <a:defRPr sz="8600">
                  <a:solidFill>
                    <a:schemeClr val="tx1"/>
                  </a:solidFill>
                  <a:latin typeface="Calibri" charset="0"/>
                  <a:ea typeface="ＭＳ Ｐゴシック" charset="-128"/>
                </a:defRPr>
              </a:lvl6pPr>
              <a:lvl7pPr marL="2971800" indent="-228600" defTabSz="2193925" fontAlgn="base">
                <a:spcBef>
                  <a:spcPct val="0"/>
                </a:spcBef>
                <a:spcAft>
                  <a:spcPct val="0"/>
                </a:spcAft>
                <a:defRPr sz="8600">
                  <a:solidFill>
                    <a:schemeClr val="tx1"/>
                  </a:solidFill>
                  <a:latin typeface="Calibri" charset="0"/>
                  <a:ea typeface="ＭＳ Ｐゴシック" charset="-128"/>
                </a:defRPr>
              </a:lvl7pPr>
              <a:lvl8pPr marL="3429000" indent="-228600" defTabSz="2193925" fontAlgn="base">
                <a:spcBef>
                  <a:spcPct val="0"/>
                </a:spcBef>
                <a:spcAft>
                  <a:spcPct val="0"/>
                </a:spcAft>
                <a:defRPr sz="8600">
                  <a:solidFill>
                    <a:schemeClr val="tx1"/>
                  </a:solidFill>
                  <a:latin typeface="Calibri" charset="0"/>
                  <a:ea typeface="ＭＳ Ｐゴシック" charset="-128"/>
                </a:defRPr>
              </a:lvl8pPr>
              <a:lvl9pPr marL="3886200" indent="-228600" defTabSz="2193925" fontAlgn="base">
                <a:spcBef>
                  <a:spcPct val="0"/>
                </a:spcBef>
                <a:spcAft>
                  <a:spcPct val="0"/>
                </a:spcAft>
                <a:defRPr sz="8600">
                  <a:solidFill>
                    <a:schemeClr val="tx1"/>
                  </a:solidFill>
                  <a:latin typeface="Calibri" charset="0"/>
                  <a:ea typeface="ＭＳ Ｐゴシック" charset="-128"/>
                </a:defRPr>
              </a:lvl9pPr>
            </a:lstStyle>
            <a:p>
              <a:pPr algn="ctr"/>
              <a:endParaRPr lang="x-none" altLang="x-none">
                <a:solidFill>
                  <a:srgbClr val="FFFFFF"/>
                </a:solidFill>
              </a:endParaRPr>
            </a:p>
          </p:txBody>
        </p:sp>
        <p:sp>
          <p:nvSpPr>
            <p:cNvPr id="56" name="Up Arrow 55"/>
            <p:cNvSpPr>
              <a:spLocks noChangeArrowheads="1"/>
            </p:cNvSpPr>
            <p:nvPr/>
          </p:nvSpPr>
          <p:spPr bwMode="auto">
            <a:xfrm rot="10800000" flipH="1">
              <a:off x="6985362" y="3333502"/>
              <a:ext cx="75825" cy="87796"/>
            </a:xfrm>
            <a:prstGeom prst="upArrow">
              <a:avLst>
                <a:gd name="adj1" fmla="val 50000"/>
                <a:gd name="adj2" fmla="val 49998"/>
              </a:avLst>
            </a:prstGeom>
            <a:gradFill rotWithShape="1">
              <a:gsLst>
                <a:gs pos="0">
                  <a:srgbClr val="FF9A99"/>
                </a:gs>
                <a:gs pos="100000">
                  <a:srgbClr val="D1403C"/>
                </a:gs>
              </a:gsLst>
              <a:lin ang="5400000"/>
            </a:gradFill>
            <a:ln w="9525">
              <a:solidFill>
                <a:srgbClr val="BE4B48"/>
              </a:solidFill>
              <a:miter lim="800000"/>
              <a:headEnd/>
              <a:tailEnd/>
            </a:ln>
            <a:effectLst>
              <a:outerShdw blurRad="40000" dist="23000" dir="5400000" rotWithShape="0">
                <a:srgbClr val="000000">
                  <a:alpha val="34999"/>
                </a:srgbClr>
              </a:outerShdw>
            </a:effectLst>
          </p:spPr>
          <p:txBody>
            <a:bodyPr anchor="ctr"/>
            <a:lstStyle>
              <a:lvl1pPr>
                <a:defRPr sz="8600">
                  <a:solidFill>
                    <a:schemeClr val="tx1"/>
                  </a:solidFill>
                  <a:latin typeface="Calibri" charset="0"/>
                  <a:ea typeface="ＭＳ Ｐゴシック" charset="-128"/>
                </a:defRPr>
              </a:lvl1pPr>
              <a:lvl2pPr marL="742950" indent="-285750">
                <a:defRPr sz="8600">
                  <a:solidFill>
                    <a:schemeClr val="tx1"/>
                  </a:solidFill>
                  <a:latin typeface="Calibri" charset="0"/>
                  <a:ea typeface="ＭＳ Ｐゴシック" charset="-128"/>
                </a:defRPr>
              </a:lvl2pPr>
              <a:lvl3pPr marL="1143000" indent="-228600">
                <a:defRPr sz="8600">
                  <a:solidFill>
                    <a:schemeClr val="tx1"/>
                  </a:solidFill>
                  <a:latin typeface="Calibri" charset="0"/>
                  <a:ea typeface="ＭＳ Ｐゴシック" charset="-128"/>
                </a:defRPr>
              </a:lvl3pPr>
              <a:lvl4pPr marL="1600200" indent="-228600">
                <a:defRPr sz="8600">
                  <a:solidFill>
                    <a:schemeClr val="tx1"/>
                  </a:solidFill>
                  <a:latin typeface="Calibri" charset="0"/>
                  <a:ea typeface="ＭＳ Ｐゴシック" charset="-128"/>
                </a:defRPr>
              </a:lvl4pPr>
              <a:lvl5pPr marL="2057400" indent="-228600">
                <a:defRPr sz="8600">
                  <a:solidFill>
                    <a:schemeClr val="tx1"/>
                  </a:solidFill>
                  <a:latin typeface="Calibri" charset="0"/>
                  <a:ea typeface="ＭＳ Ｐゴシック" charset="-128"/>
                </a:defRPr>
              </a:lvl5pPr>
              <a:lvl6pPr marL="2514600" indent="-228600" defTabSz="2193925" fontAlgn="base">
                <a:spcBef>
                  <a:spcPct val="0"/>
                </a:spcBef>
                <a:spcAft>
                  <a:spcPct val="0"/>
                </a:spcAft>
                <a:defRPr sz="8600">
                  <a:solidFill>
                    <a:schemeClr val="tx1"/>
                  </a:solidFill>
                  <a:latin typeface="Calibri" charset="0"/>
                  <a:ea typeface="ＭＳ Ｐゴシック" charset="-128"/>
                </a:defRPr>
              </a:lvl6pPr>
              <a:lvl7pPr marL="2971800" indent="-228600" defTabSz="2193925" fontAlgn="base">
                <a:spcBef>
                  <a:spcPct val="0"/>
                </a:spcBef>
                <a:spcAft>
                  <a:spcPct val="0"/>
                </a:spcAft>
                <a:defRPr sz="8600">
                  <a:solidFill>
                    <a:schemeClr val="tx1"/>
                  </a:solidFill>
                  <a:latin typeface="Calibri" charset="0"/>
                  <a:ea typeface="ＭＳ Ｐゴシック" charset="-128"/>
                </a:defRPr>
              </a:lvl7pPr>
              <a:lvl8pPr marL="3429000" indent="-228600" defTabSz="2193925" fontAlgn="base">
                <a:spcBef>
                  <a:spcPct val="0"/>
                </a:spcBef>
                <a:spcAft>
                  <a:spcPct val="0"/>
                </a:spcAft>
                <a:defRPr sz="8600">
                  <a:solidFill>
                    <a:schemeClr val="tx1"/>
                  </a:solidFill>
                  <a:latin typeface="Calibri" charset="0"/>
                  <a:ea typeface="ＭＳ Ｐゴシック" charset="-128"/>
                </a:defRPr>
              </a:lvl8pPr>
              <a:lvl9pPr marL="3886200" indent="-228600" defTabSz="2193925" fontAlgn="base">
                <a:spcBef>
                  <a:spcPct val="0"/>
                </a:spcBef>
                <a:spcAft>
                  <a:spcPct val="0"/>
                </a:spcAft>
                <a:defRPr sz="8600">
                  <a:solidFill>
                    <a:schemeClr val="tx1"/>
                  </a:solidFill>
                  <a:latin typeface="Calibri" charset="0"/>
                  <a:ea typeface="ＭＳ Ｐゴシック" charset="-128"/>
                </a:defRPr>
              </a:lvl9pPr>
            </a:lstStyle>
            <a:p>
              <a:pPr algn="ctr"/>
              <a:endParaRPr lang="x-none" altLang="x-none">
                <a:solidFill>
                  <a:srgbClr val="FFFFFF"/>
                </a:solidFill>
              </a:endParaRPr>
            </a:p>
          </p:txBody>
        </p:sp>
      </p:grpSp>
      <p:sp>
        <p:nvSpPr>
          <p:cNvPr id="39" name="Rectangle 38"/>
          <p:cNvSpPr/>
          <p:nvPr/>
        </p:nvSpPr>
        <p:spPr>
          <a:xfrm>
            <a:off x="21624388" y="17500194"/>
            <a:ext cx="10075731" cy="2015936"/>
          </a:xfrm>
          <a:prstGeom prst="rect">
            <a:avLst/>
          </a:prstGeom>
        </p:spPr>
        <p:txBody>
          <a:bodyPr wrap="square">
            <a:spAutoFit/>
          </a:bodyPr>
          <a:lstStyle/>
          <a:p>
            <a:r>
              <a:rPr lang="en-US" sz="2500" b="1" dirty="0">
                <a:latin typeface="Times New Roman" charset="0"/>
                <a:ea typeface="Calibri" charset="0"/>
                <a:cs typeface="Times New Roman" charset="0"/>
              </a:rPr>
              <a:t>Figure </a:t>
            </a:r>
            <a:r>
              <a:rPr lang="en-US" sz="2500" b="1" dirty="0" smtClean="0">
                <a:latin typeface="Times New Roman" charset="0"/>
                <a:ea typeface="Calibri" charset="0"/>
                <a:cs typeface="Times New Roman" charset="0"/>
              </a:rPr>
              <a:t>4.</a:t>
            </a:r>
            <a:r>
              <a:rPr lang="en-US" sz="2500" dirty="0" smtClean="0">
                <a:latin typeface="Times New Roman" charset="0"/>
                <a:ea typeface="Calibri" charset="0"/>
                <a:cs typeface="Times New Roman" charset="0"/>
              </a:rPr>
              <a:t> </a:t>
            </a:r>
            <a:r>
              <a:rPr lang="en-US" sz="2500" dirty="0">
                <a:latin typeface="Times New Roman" charset="0"/>
                <a:ea typeface="Calibri" charset="0"/>
                <a:cs typeface="Times New Roman" charset="0"/>
              </a:rPr>
              <a:t>MIMICS-CN captures immobilization-mineralization thresholds across litters of different quality. Litter quality (in terms of C:N and lignin content) decreases from upper left panel to lower right panel. Red dots show model simulations of C losses vs N losses from litterbags in the LIDET study. Colored dots show observed C vs N losses across biomes.</a:t>
            </a:r>
            <a:endParaRPr lang="en-US" sz="2500" dirty="0">
              <a:effectLst/>
              <a:latin typeface="Calibri" charset="0"/>
              <a:ea typeface="Calibri" charset="0"/>
              <a:cs typeface="Times New Roman" charset="0"/>
            </a:endParaRPr>
          </a:p>
        </p:txBody>
      </p:sp>
      <p:graphicFrame>
        <p:nvGraphicFramePr>
          <p:cNvPr id="40" name="Object 39"/>
          <p:cNvGraphicFramePr>
            <a:graphicFrameLocks noChangeAspect="1"/>
          </p:cNvGraphicFramePr>
          <p:nvPr>
            <p:extLst>
              <p:ext uri="{D42A27DB-BD31-4B8C-83A1-F6EECF244321}">
                <p14:modId xmlns:p14="http://schemas.microsoft.com/office/powerpoint/2010/main" val="1676164359"/>
              </p:ext>
            </p:extLst>
          </p:nvPr>
        </p:nvGraphicFramePr>
        <p:xfrm>
          <a:off x="12223209" y="16934278"/>
          <a:ext cx="15509875" cy="3446463"/>
        </p:xfrm>
        <a:graphic>
          <a:graphicData uri="http://schemas.openxmlformats.org/presentationml/2006/ole">
            <mc:AlternateContent xmlns:mc="http://schemas.openxmlformats.org/markup-compatibility/2006">
              <mc:Choice xmlns:v="urn:schemas-microsoft-com:vml" Requires="v">
                <p:oleObj spid="_x0000_s2179" name="Document" r:id="rId13" imgW="9144000" imgH="2032000" progId="Word.Document.12">
                  <p:embed/>
                </p:oleObj>
              </mc:Choice>
              <mc:Fallback>
                <p:oleObj name="Document" r:id="rId13" imgW="9144000" imgH="2032000" progId="Word.Document.12">
                  <p:embed/>
                  <p:pic>
                    <p:nvPicPr>
                      <p:cNvPr id="0" name=""/>
                      <p:cNvPicPr/>
                      <p:nvPr/>
                    </p:nvPicPr>
                    <p:blipFill>
                      <a:blip r:embed="rId14"/>
                      <a:stretch>
                        <a:fillRect/>
                      </a:stretch>
                    </p:blipFill>
                    <p:spPr>
                      <a:xfrm>
                        <a:off x="12223209" y="16934278"/>
                        <a:ext cx="15509875" cy="3446463"/>
                      </a:xfrm>
                      <a:prstGeom prst="rect">
                        <a:avLst/>
                      </a:prstGeom>
                    </p:spPr>
                  </p:pic>
                </p:oleObj>
              </mc:Fallback>
            </mc:AlternateContent>
          </a:graphicData>
        </a:graphic>
      </p:graphicFrame>
      <p:pic>
        <p:nvPicPr>
          <p:cNvPr id="59" name="Picture 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3847454" y="8356632"/>
            <a:ext cx="8709836" cy="7884339"/>
          </a:xfrm>
          <a:prstGeom prst="rect">
            <a:avLst/>
          </a:prstGeom>
          <a:noFill/>
          <a:extLst>
            <a:ext uri="{909E8E84-426E-40DD-AFC4-6F175D3DCCD1}">
              <a14:hiddenFill xmlns:a14="http://schemas.microsoft.com/office/drawing/2010/main">
                <a:solidFill>
                  <a:srgbClr val="FFFFFF"/>
                </a:solidFill>
              </a14:hiddenFill>
            </a:ext>
          </a:extLst>
        </p:spPr>
      </p:pic>
      <p:sp>
        <p:nvSpPr>
          <p:cNvPr id="60" name="Rectangle 20"/>
          <p:cNvSpPr>
            <a:spLocks noChangeArrowheads="1"/>
          </p:cNvSpPr>
          <p:nvPr/>
        </p:nvSpPr>
        <p:spPr bwMode="auto">
          <a:xfrm>
            <a:off x="33445549" y="16184216"/>
            <a:ext cx="9680366" cy="5093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x-none" altLang="x-none" sz="2500" b="1" i="0" u="none" strike="noStrike" cap="none" normalizeH="0" baseline="0" dirty="0">
                <a:ln>
                  <a:noFill/>
                </a:ln>
                <a:solidFill>
                  <a:schemeClr val="tx1"/>
                </a:solidFill>
                <a:effectLst/>
                <a:latin typeface="Times New Roman" charset="0"/>
                <a:ea typeface="Times New Roman" charset="0"/>
                <a:cs typeface="Times New Roman" charset="0"/>
              </a:rPr>
              <a:t>Figure </a:t>
            </a:r>
            <a:r>
              <a:rPr kumimoji="0" lang="en-US" altLang="x-none" sz="2500" b="1" i="0" u="none" strike="noStrike" cap="none" normalizeH="0" baseline="0" dirty="0" smtClean="0">
                <a:ln>
                  <a:noFill/>
                </a:ln>
                <a:solidFill>
                  <a:schemeClr val="tx1"/>
                </a:solidFill>
                <a:effectLst/>
                <a:latin typeface="Times New Roman" charset="0"/>
                <a:ea typeface="Times New Roman" charset="0"/>
                <a:cs typeface="Times New Roman" charset="0"/>
              </a:rPr>
              <a:t>6</a:t>
            </a:r>
            <a:r>
              <a:rPr kumimoji="0" lang="x-none" altLang="x-none" sz="2500" b="1" i="0" u="none" strike="noStrike" cap="none" normalizeH="0" baseline="0" dirty="0" smtClean="0">
                <a:ln>
                  <a:noFill/>
                </a:ln>
                <a:solidFill>
                  <a:schemeClr val="tx1"/>
                </a:solidFill>
                <a:effectLst/>
                <a:latin typeface="Times New Roman" charset="0"/>
                <a:ea typeface="Times New Roman" charset="0"/>
                <a:cs typeface="Times New Roman" charset="0"/>
              </a:rPr>
              <a:t>. </a:t>
            </a:r>
            <a:r>
              <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rPr>
              <a:t>MIMICS-CN modeled responses to 4 types of pulse input: </a:t>
            </a:r>
            <a:r>
              <a:rPr kumimoji="0" lang="x-none" altLang="x-none" sz="2500" b="1" i="0" u="none" strike="noStrike" cap="none" normalizeH="0" baseline="0" dirty="0">
                <a:ln>
                  <a:noFill/>
                </a:ln>
                <a:solidFill>
                  <a:schemeClr val="tx1"/>
                </a:solidFill>
                <a:effectLst/>
                <a:latin typeface="Times New Roman" charset="0"/>
                <a:ea typeface="Times New Roman" charset="0"/>
                <a:cs typeface="Times New Roman" charset="0"/>
              </a:rPr>
              <a:t>metabolic litter (black), </a:t>
            </a:r>
            <a:r>
              <a:rPr kumimoji="0" lang="x-none" altLang="x-none" sz="2500" b="1" i="0" u="none" strike="noStrike" cap="none" normalizeH="0" baseline="0" dirty="0">
                <a:ln>
                  <a:noFill/>
                </a:ln>
                <a:solidFill>
                  <a:srgbClr val="C00000"/>
                </a:solidFill>
                <a:effectLst/>
                <a:latin typeface="Times New Roman" charset="0"/>
                <a:ea typeface="Times New Roman" charset="0"/>
                <a:cs typeface="Times New Roman" charset="0"/>
              </a:rPr>
              <a:t>structural litter (red), </a:t>
            </a:r>
            <a:r>
              <a:rPr kumimoji="0" lang="x-none" altLang="x-none" sz="2500" b="1" i="0" u="none" strike="noStrike" cap="none" normalizeH="0" baseline="0" dirty="0">
                <a:ln>
                  <a:noFill/>
                </a:ln>
                <a:solidFill>
                  <a:schemeClr val="accent6">
                    <a:lumMod val="50000"/>
                  </a:schemeClr>
                </a:solidFill>
                <a:effectLst/>
                <a:latin typeface="Times New Roman" charset="0"/>
                <a:ea typeface="Times New Roman" charset="0"/>
                <a:cs typeface="Times New Roman" charset="0"/>
              </a:rPr>
              <a:t>simple C added to the “available” SOM pool (green),</a:t>
            </a:r>
            <a:r>
              <a:rPr kumimoji="0" lang="x-none" altLang="x-none" sz="2500" b="1" i="0" u="none" strike="noStrike" cap="none" normalizeH="0" baseline="0" dirty="0">
                <a:ln>
                  <a:noFill/>
                </a:ln>
                <a:solidFill>
                  <a:schemeClr val="tx1"/>
                </a:solidFill>
                <a:effectLst/>
                <a:latin typeface="Times New Roman" charset="0"/>
                <a:ea typeface="Times New Roman" charset="0"/>
                <a:cs typeface="Times New Roman" charset="0"/>
              </a:rPr>
              <a:t> </a:t>
            </a:r>
            <a:r>
              <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rPr>
              <a:t>and </a:t>
            </a:r>
            <a:r>
              <a:rPr kumimoji="0" lang="x-none" altLang="x-none" sz="2500" b="1" i="0" u="none" strike="noStrike" cap="none" normalizeH="0" baseline="0" dirty="0">
                <a:ln>
                  <a:noFill/>
                </a:ln>
                <a:solidFill>
                  <a:schemeClr val="accent1">
                    <a:lumMod val="75000"/>
                  </a:schemeClr>
                </a:solidFill>
                <a:effectLst/>
                <a:latin typeface="Times New Roman" charset="0"/>
                <a:ea typeface="Times New Roman" charset="0"/>
                <a:cs typeface="Times New Roman" charset="0"/>
              </a:rPr>
              <a:t>desorption of SOM from the “physically protected” pool to the “available” pool (blue)</a:t>
            </a:r>
            <a:r>
              <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rPr>
              <a:t>. In the first 3 simulations, enough C was added to equal 1% of the total soil C; in the last simulation, no C was added but a similar about of C was transferred between </a:t>
            </a:r>
            <a:r>
              <a:rPr kumimoji="0" lang="x-none"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pools</a:t>
            </a:r>
            <a:r>
              <a:rPr kumimoji="0" lang="en-US"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 to simulate disruption of </a:t>
            </a:r>
            <a:r>
              <a:rPr kumimoji="0" lang="en-US" altLang="x-none" sz="2500" i="0" u="none" strike="noStrike" cap="none" normalizeH="0" baseline="0" dirty="0" err="1" smtClean="0">
                <a:ln>
                  <a:noFill/>
                </a:ln>
                <a:solidFill>
                  <a:schemeClr val="tx1"/>
                </a:solidFill>
                <a:effectLst/>
                <a:latin typeface="Times New Roman" charset="0"/>
                <a:ea typeface="Times New Roman" charset="0"/>
                <a:cs typeface="Times New Roman" charset="0"/>
              </a:rPr>
              <a:t>organo</a:t>
            </a:r>
            <a:r>
              <a:rPr kumimoji="0" lang="en-US"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-mineral</a:t>
            </a:r>
            <a:r>
              <a:rPr kumimoji="0" lang="en-US" altLang="x-none" sz="2500" i="0" u="none" strike="noStrike" cap="none" normalizeH="0" dirty="0" smtClean="0">
                <a:ln>
                  <a:noFill/>
                </a:ln>
                <a:solidFill>
                  <a:schemeClr val="tx1"/>
                </a:solidFill>
                <a:effectLst/>
                <a:latin typeface="Times New Roman" charset="0"/>
                <a:ea typeface="Times New Roman" charset="0"/>
                <a:cs typeface="Times New Roman" charset="0"/>
              </a:rPr>
              <a:t> associations by plant exudates</a:t>
            </a:r>
            <a:r>
              <a:rPr kumimoji="0" lang="x-none"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 </a:t>
            </a:r>
            <a:r>
              <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rPr>
              <a:t>The model was spun up to equilibrium at Harvard Forest and run for 15 years following each perturbation. Figure panels show model responses for C (left) and N (right) and show either percent change in instantaneous C or N loss rates (top) or cumulative C or N lost relative to equilibrium values (bottom). Dashed lines in lower plots show the amount of C or N added in </a:t>
            </a:r>
            <a:r>
              <a:rPr kumimoji="0" lang="x-none"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each</a:t>
            </a:r>
            <a:r>
              <a:rPr lang="en-US" altLang="x-none" sz="2500" dirty="0">
                <a:latin typeface="Times New Roman" charset="0"/>
                <a:ea typeface="Times New Roman" charset="0"/>
                <a:cs typeface="Times New Roman" charset="0"/>
              </a:rPr>
              <a:t> </a:t>
            </a:r>
            <a:r>
              <a:rPr lang="en-US" altLang="x-none" sz="2500" dirty="0" smtClean="0">
                <a:latin typeface="Times New Roman" charset="0"/>
                <a:ea typeface="Times New Roman" charset="0"/>
                <a:cs typeface="Times New Roman" charset="0"/>
              </a:rPr>
              <a:t>type of pulse input</a:t>
            </a:r>
            <a:r>
              <a:rPr kumimoji="0" lang="x-none" altLang="x-none" sz="2500" i="0" u="none" strike="noStrike" cap="none" normalizeH="0" baseline="0" dirty="0" smtClean="0">
                <a:ln>
                  <a:noFill/>
                </a:ln>
                <a:solidFill>
                  <a:schemeClr val="tx1"/>
                </a:solidFill>
                <a:effectLst/>
                <a:latin typeface="Times New Roman" charset="0"/>
                <a:ea typeface="Times New Roman" charset="0"/>
                <a:cs typeface="Times New Roman" charset="0"/>
              </a:rPr>
              <a:t>.</a:t>
            </a:r>
            <a:endParaRPr kumimoji="0" lang="x-none" altLang="x-none" sz="2500" i="0" u="none" strike="noStrike" cap="none" normalizeH="0" baseline="0" dirty="0">
              <a:ln>
                <a:noFill/>
              </a:ln>
              <a:solidFill>
                <a:schemeClr val="tx1"/>
              </a:solidFill>
              <a:effectLst/>
              <a:latin typeface="Times New Roman" charset="0"/>
              <a:ea typeface="Times New Roman" charset="0"/>
              <a:cs typeface="Times New Roman" charset="0"/>
            </a:endParaRPr>
          </a:p>
        </p:txBody>
      </p:sp>
      <p:pic>
        <p:nvPicPr>
          <p:cNvPr id="45" name="Picture 44"/>
          <p:cNvPicPr>
            <a:picLocks noChangeAspect="1"/>
          </p:cNvPicPr>
          <p:nvPr/>
        </p:nvPicPr>
        <p:blipFill>
          <a:blip r:embed="rId16"/>
          <a:stretch>
            <a:fillRect/>
          </a:stretch>
        </p:blipFill>
        <p:spPr>
          <a:xfrm>
            <a:off x="762493" y="25002621"/>
            <a:ext cx="5920333" cy="4976256"/>
          </a:xfrm>
          <a:prstGeom prst="rect">
            <a:avLst/>
          </a:prstGeom>
        </p:spPr>
      </p:pic>
      <p:sp>
        <p:nvSpPr>
          <p:cNvPr id="48" name="TextBox 47"/>
          <p:cNvSpPr txBox="1"/>
          <p:nvPr/>
        </p:nvSpPr>
        <p:spPr>
          <a:xfrm>
            <a:off x="804508" y="30127938"/>
            <a:ext cx="9909529" cy="1631216"/>
          </a:xfrm>
          <a:prstGeom prst="rect">
            <a:avLst/>
          </a:prstGeom>
          <a:noFill/>
        </p:spPr>
        <p:txBody>
          <a:bodyPr wrap="square" rtlCol="0">
            <a:spAutoFit/>
          </a:bodyPr>
          <a:lstStyle/>
          <a:p>
            <a:r>
              <a:rPr lang="en-US" sz="2500" b="1" dirty="0" smtClean="0">
                <a:latin typeface="Times New Roman" charset="0"/>
                <a:ea typeface="Times New Roman" charset="0"/>
                <a:cs typeface="Times New Roman" charset="0"/>
              </a:rPr>
              <a:t>Figure 2. </a:t>
            </a:r>
            <a:r>
              <a:rPr lang="en-US" sz="2500" dirty="0" smtClean="0">
                <a:latin typeface="Times New Roman" charset="0"/>
                <a:ea typeface="Times New Roman" charset="0"/>
                <a:cs typeface="Times New Roman" charset="0"/>
              </a:rPr>
              <a:t>LIDET sites included in model simulations. Map borrowed from:</a:t>
            </a:r>
          </a:p>
          <a:p>
            <a:r>
              <a:rPr lang="en-US" sz="2500" dirty="0" smtClean="0">
                <a:latin typeface="Times New Roman" charset="0"/>
                <a:ea typeface="Times New Roman" charset="0"/>
                <a:cs typeface="Times New Roman" charset="0"/>
              </a:rPr>
              <a:t>Harmon, </a:t>
            </a:r>
            <a:r>
              <a:rPr lang="en-US" sz="2500" dirty="0">
                <a:latin typeface="Times New Roman" charset="0"/>
                <a:ea typeface="Times New Roman" charset="0"/>
                <a:cs typeface="Times New Roman" charset="0"/>
              </a:rPr>
              <a:t>M. E</a:t>
            </a:r>
            <a:r>
              <a:rPr lang="en-US" sz="2500" dirty="0" smtClean="0">
                <a:latin typeface="Times New Roman" charset="0"/>
                <a:ea typeface="Times New Roman" charset="0"/>
                <a:cs typeface="Times New Roman" charset="0"/>
              </a:rPr>
              <a:t>. et al. (2009). </a:t>
            </a:r>
            <a:r>
              <a:rPr lang="en-US" sz="2500" dirty="0">
                <a:latin typeface="Times New Roman" charset="0"/>
                <a:ea typeface="Times New Roman" charset="0"/>
                <a:cs typeface="Times New Roman" charset="0"/>
              </a:rPr>
              <a:t>Long-term patterns of mass loss during the decomposition of leaf and fine root litter: an </a:t>
            </a:r>
            <a:r>
              <a:rPr lang="en-US" sz="2500" dirty="0" err="1">
                <a:latin typeface="Times New Roman" charset="0"/>
                <a:ea typeface="Times New Roman" charset="0"/>
                <a:cs typeface="Times New Roman" charset="0"/>
              </a:rPr>
              <a:t>intersite</a:t>
            </a:r>
            <a:r>
              <a:rPr lang="en-US" sz="2500" dirty="0">
                <a:latin typeface="Times New Roman" charset="0"/>
                <a:ea typeface="Times New Roman" charset="0"/>
                <a:cs typeface="Times New Roman" charset="0"/>
              </a:rPr>
              <a:t> comparison. Global Change Biology, 15: </a:t>
            </a:r>
            <a:r>
              <a:rPr lang="en-US" sz="2500" dirty="0" smtClean="0">
                <a:latin typeface="Times New Roman" charset="0"/>
                <a:ea typeface="Times New Roman" charset="0"/>
                <a:cs typeface="Times New Roman" charset="0"/>
              </a:rPr>
              <a:t>1320–1338.</a:t>
            </a:r>
            <a:endParaRPr lang="en-US" sz="2500" dirty="0">
              <a:latin typeface="Times New Roman" charset="0"/>
              <a:ea typeface="Times New Roman" charset="0"/>
              <a:cs typeface="Times New Roman" charset="0"/>
            </a:endParaRPr>
          </a:p>
        </p:txBody>
      </p:sp>
      <p:graphicFrame>
        <p:nvGraphicFramePr>
          <p:cNvPr id="57" name="Table 56"/>
          <p:cNvGraphicFramePr>
            <a:graphicFrameLocks noGrp="1"/>
          </p:cNvGraphicFramePr>
          <p:nvPr>
            <p:extLst>
              <p:ext uri="{D42A27DB-BD31-4B8C-83A1-F6EECF244321}">
                <p14:modId xmlns:p14="http://schemas.microsoft.com/office/powerpoint/2010/main" val="681938103"/>
              </p:ext>
            </p:extLst>
          </p:nvPr>
        </p:nvGraphicFramePr>
        <p:xfrm>
          <a:off x="804509" y="17778313"/>
          <a:ext cx="1745996" cy="1718310"/>
        </p:xfrm>
        <a:graphic>
          <a:graphicData uri="http://schemas.openxmlformats.org/drawingml/2006/table">
            <a:tbl>
              <a:tblPr firstRow="1" bandRow="1">
                <a:tableStyleId>{9D7B26C5-4107-4FEC-AEDC-1716B250A1EF}</a:tableStyleId>
              </a:tblPr>
              <a:tblGrid>
                <a:gridCol w="841693"/>
                <a:gridCol w="904303"/>
              </a:tblGrid>
              <a:tr h="286385">
                <a:tc>
                  <a:txBody>
                    <a:bodyPr/>
                    <a:lstStyle/>
                    <a:p>
                      <a:pPr marL="0" marR="0" algn="ctr">
                        <a:spcBef>
                          <a:spcPts val="0"/>
                        </a:spcBef>
                        <a:spcAft>
                          <a:spcPts val="0"/>
                        </a:spcAft>
                      </a:pPr>
                      <a:r>
                        <a:rPr lang="en-US" sz="1200" b="0" dirty="0" smtClean="0">
                          <a:effectLst/>
                          <a:latin typeface="Times New Roman" charset="0"/>
                          <a:ea typeface="Times New Roman" charset="0"/>
                          <a:cs typeface="Times New Roman" charset="0"/>
                        </a:rPr>
                        <a:t>Parameter</a:t>
                      </a:r>
                      <a:endParaRPr lang="en-US" sz="1200" b="0" dirty="0">
                        <a:solidFill>
                          <a:schemeClr val="tx1"/>
                        </a:solidFill>
                        <a:effectLst/>
                        <a:latin typeface="Times New Roman" charset="0"/>
                        <a:ea typeface="Times New Roman" charset="0"/>
                        <a:cs typeface="Times New Roman" charset="0"/>
                      </a:endParaRPr>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spcBef>
                          <a:spcPts val="0"/>
                        </a:spcBef>
                        <a:spcAft>
                          <a:spcPts val="0"/>
                        </a:spcAft>
                      </a:pPr>
                      <a:r>
                        <a:rPr lang="en-US" sz="1200" b="0" dirty="0" smtClean="0">
                          <a:effectLst/>
                          <a:latin typeface="Times New Roman" charset="0"/>
                          <a:ea typeface="Times New Roman" charset="0"/>
                          <a:cs typeface="Times New Roman" charset="0"/>
                        </a:rPr>
                        <a:t>Value (g/g)</a:t>
                      </a:r>
                      <a:endParaRPr lang="en-US" sz="1200" b="0" dirty="0">
                        <a:solidFill>
                          <a:schemeClr val="tx1"/>
                        </a:solidFill>
                        <a:effectLst/>
                        <a:latin typeface="Times New Roman" charset="0"/>
                        <a:ea typeface="Times New Roman" charset="0"/>
                        <a:cs typeface="Times New Roman" charset="0"/>
                      </a:endParaRPr>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86385">
                <a:tc>
                  <a:txBody>
                    <a:bodyPr/>
                    <a:lstStyle/>
                    <a:p>
                      <a:pPr marL="0" marR="0" algn="ctr">
                        <a:spcBef>
                          <a:spcPts val="0"/>
                        </a:spcBef>
                        <a:spcAft>
                          <a:spcPts val="0"/>
                        </a:spcAft>
                      </a:pPr>
                      <a:r>
                        <a:rPr lang="en-US" sz="1200" dirty="0">
                          <a:effectLst/>
                          <a:latin typeface="Times New Roman" charset="0"/>
                          <a:ea typeface="Times New Roman" charset="0"/>
                          <a:cs typeface="Times New Roman" charset="0"/>
                        </a:rPr>
                        <a:t>CNs</a:t>
                      </a:r>
                    </a:p>
                  </a:txBody>
                  <a:tcPr>
                    <a:lnT w="12700" cap="flat" cmpd="sng" algn="ctr">
                      <a:solidFill>
                        <a:schemeClr val="tx1"/>
                      </a:solidFill>
                      <a:prstDash val="solid"/>
                      <a:round/>
                      <a:headEnd type="none" w="med" len="med"/>
                      <a:tailEnd type="none" w="med" len="med"/>
                    </a:lnT>
                    <a:solidFill>
                      <a:schemeClr val="bg2">
                        <a:lumMod val="50000"/>
                        <a:alpha val="20000"/>
                      </a:schemeClr>
                    </a:solidFill>
                  </a:tcPr>
                </a:tc>
                <a:tc>
                  <a:txBody>
                    <a:bodyPr/>
                    <a:lstStyle/>
                    <a:p>
                      <a:pPr marL="0" marR="0" algn="ctr">
                        <a:spcBef>
                          <a:spcPts val="0"/>
                        </a:spcBef>
                        <a:spcAft>
                          <a:spcPts val="0"/>
                        </a:spcAft>
                      </a:pPr>
                      <a:r>
                        <a:rPr lang="en-US" sz="1200" dirty="0">
                          <a:effectLst/>
                          <a:latin typeface="Times New Roman" charset="0"/>
                          <a:ea typeface="Times New Roman" charset="0"/>
                          <a:cs typeface="Times New Roman" charset="0"/>
                        </a:rPr>
                        <a:t>85</a:t>
                      </a:r>
                    </a:p>
                  </a:txBody>
                  <a:tcPr>
                    <a:lnT w="12700" cap="flat" cmpd="sng" algn="ctr">
                      <a:solidFill>
                        <a:schemeClr val="tx1"/>
                      </a:solidFill>
                      <a:prstDash val="solid"/>
                      <a:round/>
                      <a:headEnd type="none" w="med" len="med"/>
                      <a:tailEnd type="none" w="med" len="med"/>
                    </a:lnT>
                    <a:solidFill>
                      <a:schemeClr val="bg2">
                        <a:lumMod val="50000"/>
                        <a:alpha val="20000"/>
                      </a:schemeClr>
                    </a:solidFill>
                  </a:tcPr>
                </a:tc>
              </a:tr>
              <a:tr h="286385">
                <a:tc>
                  <a:txBody>
                    <a:bodyPr/>
                    <a:lstStyle/>
                    <a:p>
                      <a:pPr marL="0" marR="0" algn="ctr">
                        <a:spcBef>
                          <a:spcPts val="0"/>
                        </a:spcBef>
                        <a:spcAft>
                          <a:spcPts val="0"/>
                        </a:spcAft>
                      </a:pPr>
                      <a:r>
                        <a:rPr lang="en-US" sz="1200" dirty="0" err="1">
                          <a:effectLst/>
                          <a:latin typeface="Times New Roman" charset="0"/>
                          <a:ea typeface="Times New Roman" charset="0"/>
                          <a:cs typeface="Times New Roman" charset="0"/>
                        </a:rPr>
                        <a:t>CNm</a:t>
                      </a:r>
                      <a:endParaRPr lang="en-US" sz="1200" dirty="0">
                        <a:effectLst/>
                        <a:latin typeface="Times New Roman" charset="0"/>
                        <a:ea typeface="Times New Roman" charset="0"/>
                        <a:cs typeface="Times New Roman" charset="0"/>
                      </a:endParaRPr>
                    </a:p>
                  </a:txBody>
                  <a:tcPr/>
                </a:tc>
                <a:tc>
                  <a:txBody>
                    <a:bodyPr/>
                    <a:lstStyle/>
                    <a:p>
                      <a:pPr marL="0" marR="0" algn="ctr">
                        <a:spcBef>
                          <a:spcPts val="0"/>
                        </a:spcBef>
                        <a:spcAft>
                          <a:spcPts val="0"/>
                        </a:spcAft>
                      </a:pPr>
                      <a:r>
                        <a:rPr lang="en-US" sz="1200">
                          <a:effectLst/>
                          <a:latin typeface="Times New Roman" charset="0"/>
                          <a:ea typeface="Times New Roman" charset="0"/>
                          <a:cs typeface="Times New Roman" charset="0"/>
                        </a:rPr>
                        <a:t>12</a:t>
                      </a:r>
                    </a:p>
                  </a:txBody>
                  <a:tcPr/>
                </a:tc>
              </a:tr>
              <a:tr h="286385">
                <a:tc>
                  <a:txBody>
                    <a:bodyPr/>
                    <a:lstStyle/>
                    <a:p>
                      <a:pPr marL="0" marR="0" algn="ctr">
                        <a:spcBef>
                          <a:spcPts val="0"/>
                        </a:spcBef>
                        <a:spcAft>
                          <a:spcPts val="0"/>
                        </a:spcAft>
                      </a:pPr>
                      <a:r>
                        <a:rPr lang="en-US" sz="1200" dirty="0" err="1">
                          <a:effectLst/>
                          <a:latin typeface="Times New Roman" charset="0"/>
                          <a:ea typeface="Times New Roman" charset="0"/>
                          <a:cs typeface="Times New Roman" charset="0"/>
                        </a:rPr>
                        <a:t>CNr</a:t>
                      </a:r>
                      <a:endParaRPr lang="en-US" sz="1200" dirty="0">
                        <a:effectLst/>
                        <a:latin typeface="Times New Roman" charset="0"/>
                        <a:ea typeface="Times New Roman" charset="0"/>
                        <a:cs typeface="Times New Roman" charset="0"/>
                      </a:endParaRPr>
                    </a:p>
                  </a:txBody>
                  <a:tcPr>
                    <a:solidFill>
                      <a:schemeClr val="bg2">
                        <a:lumMod val="50000"/>
                        <a:alpha val="20000"/>
                      </a:schemeClr>
                    </a:solidFill>
                  </a:tcPr>
                </a:tc>
                <a:tc>
                  <a:txBody>
                    <a:bodyPr/>
                    <a:lstStyle/>
                    <a:p>
                      <a:pPr marL="0" marR="0" algn="ctr">
                        <a:spcBef>
                          <a:spcPts val="0"/>
                        </a:spcBef>
                        <a:spcAft>
                          <a:spcPts val="0"/>
                        </a:spcAft>
                      </a:pPr>
                      <a:r>
                        <a:rPr lang="en-US" sz="1200">
                          <a:effectLst/>
                          <a:latin typeface="Times New Roman" charset="0"/>
                          <a:ea typeface="Times New Roman" charset="0"/>
                          <a:cs typeface="Times New Roman" charset="0"/>
                        </a:rPr>
                        <a:t>6</a:t>
                      </a:r>
                    </a:p>
                  </a:txBody>
                  <a:tcPr>
                    <a:solidFill>
                      <a:schemeClr val="bg2">
                        <a:lumMod val="50000"/>
                        <a:alpha val="20000"/>
                      </a:schemeClr>
                    </a:solidFill>
                  </a:tcPr>
                </a:tc>
              </a:tr>
              <a:tr h="286385">
                <a:tc>
                  <a:txBody>
                    <a:bodyPr/>
                    <a:lstStyle/>
                    <a:p>
                      <a:pPr marL="0" marR="0" algn="ctr">
                        <a:spcBef>
                          <a:spcPts val="0"/>
                        </a:spcBef>
                        <a:spcAft>
                          <a:spcPts val="0"/>
                        </a:spcAft>
                      </a:pPr>
                      <a:r>
                        <a:rPr lang="en-US" sz="1200">
                          <a:effectLst/>
                          <a:latin typeface="Times New Roman" charset="0"/>
                          <a:ea typeface="Times New Roman" charset="0"/>
                          <a:cs typeface="Times New Roman" charset="0"/>
                        </a:rPr>
                        <a:t>CNk</a:t>
                      </a:r>
                    </a:p>
                  </a:txBody>
                  <a:tcPr/>
                </a:tc>
                <a:tc>
                  <a:txBody>
                    <a:bodyPr/>
                    <a:lstStyle/>
                    <a:p>
                      <a:pPr marL="0" marR="0" algn="ctr">
                        <a:spcBef>
                          <a:spcPts val="0"/>
                        </a:spcBef>
                        <a:spcAft>
                          <a:spcPts val="0"/>
                        </a:spcAft>
                      </a:pPr>
                      <a:r>
                        <a:rPr lang="en-US" sz="1200">
                          <a:effectLst/>
                          <a:latin typeface="Times New Roman" charset="0"/>
                          <a:ea typeface="Times New Roman" charset="0"/>
                          <a:cs typeface="Times New Roman" charset="0"/>
                        </a:rPr>
                        <a:t>10</a:t>
                      </a:r>
                    </a:p>
                  </a:txBody>
                  <a:tcPr/>
                </a:tc>
              </a:tr>
              <a:tr h="286385">
                <a:tc>
                  <a:txBody>
                    <a:bodyPr/>
                    <a:lstStyle/>
                    <a:p>
                      <a:pPr marL="0" marR="0" algn="ctr">
                        <a:spcBef>
                          <a:spcPts val="0"/>
                        </a:spcBef>
                        <a:spcAft>
                          <a:spcPts val="0"/>
                        </a:spcAft>
                      </a:pPr>
                      <a:r>
                        <a:rPr lang="en-US" sz="1200" dirty="0">
                          <a:effectLst/>
                          <a:latin typeface="Times New Roman" charset="0"/>
                          <a:ea typeface="Times New Roman" charset="0"/>
                          <a:cs typeface="Times New Roman" charset="0"/>
                        </a:rPr>
                        <a:t>NUE</a:t>
                      </a:r>
                    </a:p>
                  </a:txBody>
                  <a:tcPr>
                    <a:solidFill>
                      <a:schemeClr val="bg2">
                        <a:lumMod val="50000"/>
                        <a:alpha val="20000"/>
                      </a:schemeClr>
                    </a:solidFill>
                  </a:tcPr>
                </a:tc>
                <a:tc>
                  <a:txBody>
                    <a:bodyPr/>
                    <a:lstStyle/>
                    <a:p>
                      <a:pPr marL="0" marR="0" algn="ctr">
                        <a:spcBef>
                          <a:spcPts val="0"/>
                        </a:spcBef>
                        <a:spcAft>
                          <a:spcPts val="0"/>
                        </a:spcAft>
                      </a:pPr>
                      <a:r>
                        <a:rPr lang="en-US" sz="1200" dirty="0">
                          <a:effectLst/>
                          <a:latin typeface="Times New Roman" charset="0"/>
                          <a:ea typeface="Times New Roman" charset="0"/>
                          <a:cs typeface="Times New Roman" charset="0"/>
                        </a:rPr>
                        <a:t>0.85</a:t>
                      </a:r>
                    </a:p>
                  </a:txBody>
                  <a:tcPr>
                    <a:solidFill>
                      <a:schemeClr val="bg2">
                        <a:lumMod val="50000"/>
                        <a:alpha val="20000"/>
                      </a:schemeClr>
                    </a:solidFill>
                  </a:tcPr>
                </a:tc>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val="6918382"/>
              </p:ext>
            </p:extLst>
          </p:nvPr>
        </p:nvGraphicFramePr>
        <p:xfrm>
          <a:off x="5896035" y="26187582"/>
          <a:ext cx="4493578" cy="3048000"/>
        </p:xfrm>
        <a:graphic>
          <a:graphicData uri="http://schemas.openxmlformats.org/drawingml/2006/table">
            <a:tbl>
              <a:tblPr>
                <a:tableStyleId>{85BE263C-DBD7-4A20-BB59-AAB30ACAA65A}</a:tableStyleId>
              </a:tblPr>
              <a:tblGrid>
                <a:gridCol w="1801813"/>
                <a:gridCol w="664718"/>
                <a:gridCol w="751586"/>
                <a:gridCol w="1275461"/>
              </a:tblGrid>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Site</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mr-IN" sz="1200" u="none" strike="noStrike" dirty="0">
                          <a:solidFill>
                            <a:schemeClr val="tx1"/>
                          </a:solidFill>
                          <a:effectLst/>
                          <a:latin typeface="Times New Roman" charset="0"/>
                          <a:ea typeface="Times New Roman" charset="0"/>
                          <a:cs typeface="Times New Roman" charset="0"/>
                        </a:rPr>
                        <a:t>MAT (◦C)</a:t>
                      </a:r>
                      <a:endParaRPr lang="mr-IN"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200" u="none" strike="noStrike" dirty="0">
                          <a:solidFill>
                            <a:schemeClr val="tx1"/>
                          </a:solidFill>
                          <a:effectLst/>
                          <a:latin typeface="Times New Roman" charset="0"/>
                          <a:ea typeface="Times New Roman" charset="0"/>
                          <a:cs typeface="Times New Roman" charset="0"/>
                        </a:rPr>
                        <a:t>MAP (mm)</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s-ES_tradnl" sz="1200" u="none" strike="noStrike" dirty="0">
                          <a:solidFill>
                            <a:schemeClr val="tx1"/>
                          </a:solidFill>
                          <a:effectLst/>
                          <a:latin typeface="Times New Roman" charset="0"/>
                          <a:ea typeface="Times New Roman" charset="0"/>
                          <a:cs typeface="Times New Roman" charset="0"/>
                        </a:rPr>
                        <a:t>ANPP (g C m</a:t>
                      </a:r>
                      <a:r>
                        <a:rPr lang="es-ES_tradnl" sz="1200" u="none" strike="noStrike" baseline="30000" dirty="0">
                          <a:solidFill>
                            <a:schemeClr val="tx1"/>
                          </a:solidFill>
                          <a:effectLst/>
                          <a:latin typeface="Times New Roman" charset="0"/>
                          <a:ea typeface="Times New Roman" charset="0"/>
                          <a:cs typeface="Times New Roman" charset="0"/>
                        </a:rPr>
                        <a:t>−2</a:t>
                      </a:r>
                      <a:r>
                        <a:rPr lang="es-ES_tradnl" sz="1200" u="none" strike="noStrike" dirty="0">
                          <a:solidFill>
                            <a:schemeClr val="tx1"/>
                          </a:solidFill>
                          <a:effectLst/>
                          <a:latin typeface="Times New Roman" charset="0"/>
                          <a:ea typeface="Times New Roman" charset="0"/>
                          <a:cs typeface="Times New Roman" charset="0"/>
                        </a:rPr>
                        <a:t> y</a:t>
                      </a:r>
                      <a:r>
                        <a:rPr lang="es-ES_tradnl" sz="1200" u="none" strike="noStrike" baseline="30000" dirty="0">
                          <a:solidFill>
                            <a:schemeClr val="tx1"/>
                          </a:solidFill>
                          <a:effectLst/>
                          <a:latin typeface="Times New Roman" charset="0"/>
                          <a:ea typeface="Times New Roman" charset="0"/>
                          <a:cs typeface="Times New Roman" charset="0"/>
                        </a:rPr>
                        <a:t>−1</a:t>
                      </a:r>
                      <a:r>
                        <a:rPr lang="es-ES_tradnl" sz="1200" u="none" strike="noStrike" dirty="0">
                          <a:solidFill>
                            <a:schemeClr val="tx1"/>
                          </a:solidFill>
                          <a:effectLst/>
                          <a:latin typeface="Times New Roman" charset="0"/>
                          <a:ea typeface="Times New Roman" charset="0"/>
                          <a:cs typeface="Times New Roman" charset="0"/>
                        </a:rPr>
                        <a:t>)</a:t>
                      </a:r>
                      <a:endParaRPr lang="es-ES_tradnl"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Arctic (ARC)</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fontAlgn="b"/>
                      <a:r>
                        <a:rPr lang="mr-IN" sz="1200" u="none" strike="noStrike">
                          <a:solidFill>
                            <a:schemeClr val="tx1"/>
                          </a:solidFill>
                          <a:effectLst/>
                          <a:latin typeface="Times New Roman" charset="0"/>
                          <a:ea typeface="Times New Roman" charset="0"/>
                          <a:cs typeface="Times New Roman" charset="0"/>
                        </a:rPr>
                        <a:t>-7</a:t>
                      </a:r>
                      <a:endParaRPr lang="mr-IN" sz="1200" b="0" i="0" u="none" strike="noStrike">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327</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fontAlgn="b"/>
                      <a:r>
                        <a:rPr lang="en-US" sz="1200" u="none" strike="noStrike" dirty="0">
                          <a:solidFill>
                            <a:schemeClr val="tx1"/>
                          </a:solidFill>
                          <a:effectLst/>
                          <a:latin typeface="Times New Roman" charset="0"/>
                          <a:ea typeface="Times New Roman" charset="0"/>
                          <a:cs typeface="Times New Roman" charset="0"/>
                        </a:rPr>
                        <a:t>141</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T w="12700" cap="flat" cmpd="sng" algn="ctr">
                      <a:solidFill>
                        <a:schemeClr val="tx1"/>
                      </a:solidFill>
                      <a:prstDash val="solid"/>
                      <a:round/>
                      <a:headEnd type="none" w="med" len="med"/>
                      <a:tailEnd type="none" w="med" len="med"/>
                    </a:lnT>
                    <a:solidFill>
                      <a:schemeClr val="bg1">
                        <a:lumMod val="75000"/>
                      </a:schemeClr>
                    </a:solid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Bonanza Creek (BNZ)</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mr-IN" sz="1200" u="none" strike="noStrike">
                          <a:solidFill>
                            <a:schemeClr val="tx1"/>
                          </a:solidFill>
                          <a:effectLst/>
                          <a:latin typeface="Times New Roman" charset="0"/>
                          <a:ea typeface="Times New Roman" charset="0"/>
                          <a:cs typeface="Times New Roman" charset="0"/>
                        </a:rPr>
                        <a:t>-5</a:t>
                      </a:r>
                      <a:endParaRPr lang="mr-IN"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en-US" sz="1200" u="none" strike="noStrike">
                          <a:solidFill>
                            <a:schemeClr val="tx1"/>
                          </a:solidFill>
                          <a:effectLst/>
                          <a:latin typeface="Times New Roman" charset="0"/>
                          <a:ea typeface="Times New Roman" charset="0"/>
                          <a:cs typeface="Times New Roman" charset="0"/>
                        </a:rPr>
                        <a:t>403</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300</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a:solidFill>
                            <a:schemeClr val="tx1"/>
                          </a:solidFill>
                          <a:effectLst/>
                          <a:latin typeface="Times New Roman" charset="0"/>
                          <a:ea typeface="Times New Roman" charset="0"/>
                          <a:cs typeface="Times New Roman" charset="0"/>
                        </a:rPr>
                        <a:t>Niwot Ridge (NWT)</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mr-IN" sz="1200" u="none" strike="noStrike">
                          <a:solidFill>
                            <a:schemeClr val="tx1"/>
                          </a:solidFill>
                          <a:effectLst/>
                          <a:latin typeface="Times New Roman" charset="0"/>
                          <a:ea typeface="Times New Roman" charset="0"/>
                          <a:cs typeface="Times New Roman" charset="0"/>
                        </a:rPr>
                        <a:t>-3.7</a:t>
                      </a:r>
                      <a:endParaRPr lang="mr-IN"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cs-CZ" sz="1200" u="none" strike="noStrike">
                          <a:solidFill>
                            <a:schemeClr val="tx1"/>
                          </a:solidFill>
                          <a:effectLst/>
                          <a:latin typeface="Times New Roman" charset="0"/>
                          <a:ea typeface="Times New Roman" charset="0"/>
                          <a:cs typeface="Times New Roman" charset="0"/>
                        </a:rPr>
                        <a:t>1249</a:t>
                      </a:r>
                      <a:endParaRPr lang="cs-CZ"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en-US" sz="1200" u="none" strike="noStrike" dirty="0">
                          <a:solidFill>
                            <a:schemeClr val="tx1"/>
                          </a:solidFill>
                          <a:effectLst/>
                          <a:latin typeface="Times New Roman" charset="0"/>
                          <a:ea typeface="Times New Roman" charset="0"/>
                          <a:cs typeface="Times New Roman" charset="0"/>
                        </a:rPr>
                        <a:t>199</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a:solidFill>
                            <a:schemeClr val="tx1"/>
                          </a:solidFill>
                          <a:effectLst/>
                          <a:latin typeface="Times New Roman" charset="0"/>
                          <a:ea typeface="Times New Roman" charset="0"/>
                          <a:cs typeface="Times New Roman" charset="0"/>
                        </a:rPr>
                        <a:t>Hubbard Brook (HBR)</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en-US" sz="1200" u="none" strike="noStrike">
                          <a:solidFill>
                            <a:schemeClr val="tx1"/>
                          </a:solidFill>
                          <a:effectLst/>
                          <a:latin typeface="Times New Roman" charset="0"/>
                          <a:ea typeface="Times New Roman" charset="0"/>
                          <a:cs typeface="Times New Roman" charset="0"/>
                        </a:rPr>
                        <a:t>5</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uk-UA" sz="1200" u="none" strike="noStrike">
                          <a:solidFill>
                            <a:schemeClr val="tx1"/>
                          </a:solidFill>
                          <a:effectLst/>
                          <a:latin typeface="Times New Roman" charset="0"/>
                          <a:ea typeface="Times New Roman" charset="0"/>
                          <a:cs typeface="Times New Roman" charset="0"/>
                        </a:rPr>
                        <a:t>1396</a:t>
                      </a:r>
                      <a:endParaRPr lang="uk-UA"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704</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Cedar Creek Reserve (CDR)</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nb-NO" sz="1200" u="none" strike="noStrike">
                          <a:solidFill>
                            <a:schemeClr val="tx1"/>
                          </a:solidFill>
                          <a:effectLst/>
                          <a:latin typeface="Times New Roman" charset="0"/>
                          <a:ea typeface="Times New Roman" charset="0"/>
                          <a:cs typeface="Times New Roman" charset="0"/>
                        </a:rPr>
                        <a:t>5.5</a:t>
                      </a:r>
                      <a:endParaRPr lang="nb-NO"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823</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277</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Harvard Forest (HFR)</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nb-NO" sz="1200" u="none" strike="noStrike">
                          <a:solidFill>
                            <a:schemeClr val="tx1"/>
                          </a:solidFill>
                          <a:effectLst/>
                          <a:latin typeface="Times New Roman" charset="0"/>
                          <a:ea typeface="Times New Roman" charset="0"/>
                          <a:cs typeface="Times New Roman" charset="0"/>
                        </a:rPr>
                        <a:t>7.1</a:t>
                      </a:r>
                      <a:endParaRPr lang="nb-NO"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1152</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ru-RU" sz="1200" u="none" strike="noStrike">
                          <a:solidFill>
                            <a:schemeClr val="tx1"/>
                          </a:solidFill>
                          <a:effectLst/>
                          <a:latin typeface="Times New Roman" charset="0"/>
                          <a:ea typeface="Times New Roman" charset="0"/>
                          <a:cs typeface="Times New Roman" charset="0"/>
                        </a:rPr>
                        <a:t>744</a:t>
                      </a:r>
                      <a:endParaRPr lang="ru-RU"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Andrews Forest (AND)</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8.6</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2309</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800</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a:solidFill>
                            <a:schemeClr val="tx1"/>
                          </a:solidFill>
                          <a:effectLst/>
                          <a:latin typeface="Times New Roman" charset="0"/>
                          <a:ea typeface="Times New Roman" charset="0"/>
                          <a:cs typeface="Times New Roman" charset="0"/>
                        </a:rPr>
                        <a:t>Shortgrass Steppe (SGS)</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8.9</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en-US" sz="1200" u="none" strike="noStrike">
                          <a:solidFill>
                            <a:schemeClr val="tx1"/>
                          </a:solidFill>
                          <a:effectLst/>
                          <a:latin typeface="Times New Roman" charset="0"/>
                          <a:ea typeface="Times New Roman" charset="0"/>
                          <a:cs typeface="Times New Roman" charset="0"/>
                        </a:rPr>
                        <a:t>440</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cs-CZ" sz="1200" u="none" strike="noStrike">
                          <a:solidFill>
                            <a:schemeClr val="tx1"/>
                          </a:solidFill>
                          <a:effectLst/>
                          <a:latin typeface="Times New Roman" charset="0"/>
                          <a:ea typeface="Times New Roman" charset="0"/>
                          <a:cs typeface="Times New Roman" charset="0"/>
                        </a:rPr>
                        <a:t>116</a:t>
                      </a:r>
                      <a:endParaRPr lang="cs-CZ"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dirty="0">
                          <a:solidFill>
                            <a:schemeClr val="tx1"/>
                          </a:solidFill>
                          <a:effectLst/>
                          <a:latin typeface="Times New Roman" charset="0"/>
                          <a:ea typeface="Times New Roman" charset="0"/>
                          <a:cs typeface="Times New Roman" charset="0"/>
                        </a:rPr>
                        <a:t>Kellogg Bio. Station (KBS)</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9.7</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cs-CZ" sz="1200" u="none" strike="noStrike">
                          <a:solidFill>
                            <a:schemeClr val="tx1"/>
                          </a:solidFill>
                          <a:effectLst/>
                          <a:latin typeface="Times New Roman" charset="0"/>
                          <a:ea typeface="Times New Roman" charset="0"/>
                          <a:cs typeface="Times New Roman" charset="0"/>
                        </a:rPr>
                        <a:t>890</a:t>
                      </a:r>
                      <a:endParaRPr lang="cs-CZ"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en-US" sz="1200" u="none" strike="noStrike" dirty="0">
                          <a:solidFill>
                            <a:schemeClr val="tx1"/>
                          </a:solidFill>
                          <a:effectLst/>
                          <a:latin typeface="Times New Roman" charset="0"/>
                          <a:ea typeface="Times New Roman" charset="0"/>
                          <a:cs typeface="Times New Roman" charset="0"/>
                        </a:rPr>
                        <a:t>431</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dirty="0" err="1">
                          <a:solidFill>
                            <a:schemeClr val="tx1"/>
                          </a:solidFill>
                          <a:effectLst/>
                          <a:latin typeface="Times New Roman" charset="0"/>
                          <a:ea typeface="Times New Roman" charset="0"/>
                          <a:cs typeface="Times New Roman" charset="0"/>
                        </a:rPr>
                        <a:t>Coweeta</a:t>
                      </a:r>
                      <a:r>
                        <a:rPr lang="en-US" sz="1200" u="none" strike="noStrike" dirty="0">
                          <a:solidFill>
                            <a:schemeClr val="tx1"/>
                          </a:solidFill>
                          <a:effectLst/>
                          <a:latin typeface="Times New Roman" charset="0"/>
                          <a:ea typeface="Times New Roman" charset="0"/>
                          <a:cs typeface="Times New Roman" charset="0"/>
                        </a:rPr>
                        <a:t> (CWT)</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12.5</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1906</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en-US" sz="1200" u="none" strike="noStrike">
                          <a:solidFill>
                            <a:schemeClr val="tx1"/>
                          </a:solidFill>
                          <a:effectLst/>
                          <a:latin typeface="Times New Roman" charset="0"/>
                          <a:ea typeface="Times New Roman" charset="0"/>
                          <a:cs typeface="Times New Roman" charset="0"/>
                        </a:rPr>
                        <a:t>1460</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dirty="0" err="1">
                          <a:solidFill>
                            <a:schemeClr val="tx1"/>
                          </a:solidFill>
                          <a:effectLst/>
                          <a:latin typeface="Times New Roman" charset="0"/>
                          <a:ea typeface="Times New Roman" charset="0"/>
                          <a:cs typeface="Times New Roman" charset="0"/>
                        </a:rPr>
                        <a:t>Konza</a:t>
                      </a:r>
                      <a:r>
                        <a:rPr lang="en-US" sz="1200" u="none" strike="noStrike" dirty="0">
                          <a:solidFill>
                            <a:schemeClr val="tx1"/>
                          </a:solidFill>
                          <a:effectLst/>
                          <a:latin typeface="Times New Roman" charset="0"/>
                          <a:ea typeface="Times New Roman" charset="0"/>
                          <a:cs typeface="Times New Roman" charset="0"/>
                        </a:rPr>
                        <a:t> Prairie (KNZ) </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12.8</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fi-FI" sz="1200" u="none" strike="noStrike">
                          <a:solidFill>
                            <a:schemeClr val="tx1"/>
                          </a:solidFill>
                          <a:effectLst/>
                          <a:latin typeface="Times New Roman" charset="0"/>
                          <a:ea typeface="Times New Roman" charset="0"/>
                          <a:cs typeface="Times New Roman" charset="0"/>
                        </a:rPr>
                        <a:t>791</a:t>
                      </a:r>
                      <a:endParaRPr lang="fi-FI"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en-US" sz="1200" u="none" strike="noStrike" dirty="0">
                          <a:solidFill>
                            <a:schemeClr val="tx1"/>
                          </a:solidFill>
                          <a:effectLst/>
                          <a:latin typeface="Times New Roman" charset="0"/>
                          <a:ea typeface="Times New Roman" charset="0"/>
                          <a:cs typeface="Times New Roman" charset="0"/>
                        </a:rPr>
                        <a:t>443</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dirty="0" err="1">
                          <a:solidFill>
                            <a:schemeClr val="tx1"/>
                          </a:solidFill>
                          <a:effectLst/>
                          <a:latin typeface="Times New Roman" charset="0"/>
                          <a:ea typeface="Times New Roman" charset="0"/>
                          <a:cs typeface="Times New Roman" charset="0"/>
                        </a:rPr>
                        <a:t>Jornada</a:t>
                      </a:r>
                      <a:r>
                        <a:rPr lang="en-US" sz="1200" u="none" strike="noStrike" dirty="0">
                          <a:solidFill>
                            <a:schemeClr val="tx1"/>
                          </a:solidFill>
                          <a:effectLst/>
                          <a:latin typeface="Times New Roman" charset="0"/>
                          <a:ea typeface="Times New Roman" charset="0"/>
                          <a:cs typeface="Times New Roman" charset="0"/>
                        </a:rPr>
                        <a:t> (JRN)</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hr-HR" sz="1200" u="none" strike="noStrike">
                          <a:solidFill>
                            <a:schemeClr val="tx1"/>
                          </a:solidFill>
                          <a:effectLst/>
                          <a:latin typeface="Times New Roman" charset="0"/>
                          <a:ea typeface="Times New Roman" charset="0"/>
                          <a:cs typeface="Times New Roman" charset="0"/>
                        </a:rPr>
                        <a:t>14.6</a:t>
                      </a:r>
                      <a:endParaRPr lang="hr-HR"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nl-NL" sz="1200" u="none" strike="noStrike">
                          <a:solidFill>
                            <a:schemeClr val="tx1"/>
                          </a:solidFill>
                          <a:effectLst/>
                          <a:latin typeface="Times New Roman" charset="0"/>
                          <a:ea typeface="Times New Roman" charset="0"/>
                          <a:cs typeface="Times New Roman" charset="0"/>
                        </a:rPr>
                        <a:t>298</a:t>
                      </a:r>
                      <a:endParaRPr lang="nl-NL" sz="1200" b="0" i="0" u="none" strike="noStrike">
                        <a:solidFill>
                          <a:schemeClr val="tx1"/>
                        </a:solidFill>
                        <a:effectLst/>
                        <a:latin typeface="Times New Roman" charset="0"/>
                        <a:ea typeface="Times New Roman" charset="0"/>
                        <a:cs typeface="Times New Roman" charset="0"/>
                      </a:endParaRPr>
                    </a:p>
                  </a:txBody>
                  <a:tcPr marL="6350" marR="6350" marT="6350" marB="0" anchor="b">
                    <a:no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229</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noFill/>
                  </a:tcPr>
                </a:tc>
              </a:tr>
              <a:tr h="203200">
                <a:tc>
                  <a:txBody>
                    <a:bodyPr/>
                    <a:lstStyle/>
                    <a:p>
                      <a:pPr algn="l" fontAlgn="b"/>
                      <a:r>
                        <a:rPr lang="en-US" sz="1200" u="none" strike="noStrike" dirty="0" err="1">
                          <a:solidFill>
                            <a:schemeClr val="tx1"/>
                          </a:solidFill>
                          <a:effectLst/>
                          <a:latin typeface="Times New Roman" charset="0"/>
                          <a:ea typeface="Times New Roman" charset="0"/>
                          <a:cs typeface="Times New Roman" charset="0"/>
                        </a:rPr>
                        <a:t>Sevilleta</a:t>
                      </a:r>
                      <a:r>
                        <a:rPr lang="en-US" sz="1200" u="none" strike="noStrike" dirty="0">
                          <a:solidFill>
                            <a:schemeClr val="tx1"/>
                          </a:solidFill>
                          <a:effectLst/>
                          <a:latin typeface="Times New Roman" charset="0"/>
                          <a:ea typeface="Times New Roman" charset="0"/>
                          <a:cs typeface="Times New Roman" charset="0"/>
                        </a:rPr>
                        <a:t> (SEV)</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en-US" sz="1200" u="none" strike="noStrike">
                          <a:solidFill>
                            <a:schemeClr val="tx1"/>
                          </a:solidFill>
                          <a:effectLst/>
                          <a:latin typeface="Times New Roman" charset="0"/>
                          <a:ea typeface="Times New Roman" charset="0"/>
                          <a:cs typeface="Times New Roman" charset="0"/>
                        </a:rPr>
                        <a:t>16</a:t>
                      </a:r>
                      <a:endParaRPr lang="en-US"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254</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184</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solidFill>
                      <a:schemeClr val="bg1">
                        <a:lumMod val="75000"/>
                      </a:schemeClr>
                    </a:solidFill>
                  </a:tcPr>
                </a:tc>
              </a:tr>
              <a:tr h="203200">
                <a:tc>
                  <a:txBody>
                    <a:bodyPr/>
                    <a:lstStyle/>
                    <a:p>
                      <a:pPr algn="l" fontAlgn="b"/>
                      <a:r>
                        <a:rPr lang="en-US" sz="1200" u="none" strike="noStrike" dirty="0" err="1">
                          <a:solidFill>
                            <a:schemeClr val="tx1"/>
                          </a:solidFill>
                          <a:effectLst/>
                          <a:latin typeface="Times New Roman" charset="0"/>
                          <a:ea typeface="Times New Roman" charset="0"/>
                          <a:cs typeface="Times New Roman" charset="0"/>
                        </a:rPr>
                        <a:t>Luquillo</a:t>
                      </a:r>
                      <a:r>
                        <a:rPr lang="en-US" sz="1200" u="none" strike="noStrike" dirty="0">
                          <a:solidFill>
                            <a:schemeClr val="tx1"/>
                          </a:solidFill>
                          <a:effectLst/>
                          <a:latin typeface="Times New Roman" charset="0"/>
                          <a:ea typeface="Times New Roman" charset="0"/>
                          <a:cs typeface="Times New Roman" charset="0"/>
                        </a:rPr>
                        <a:t> (LUQ)  </a:t>
                      </a:r>
                      <a:endParaRPr lang="en-U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B w="12700" cap="flat" cmpd="sng" algn="ctr">
                      <a:solidFill>
                        <a:schemeClr val="tx1"/>
                      </a:solidFill>
                      <a:prstDash val="solid"/>
                      <a:round/>
                      <a:headEnd type="none" w="med" len="med"/>
                      <a:tailEnd type="none" w="med" len="med"/>
                    </a:lnB>
                    <a:no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23</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lnB w="12700" cap="flat" cmpd="sng" algn="ctr">
                      <a:solidFill>
                        <a:schemeClr val="tx1"/>
                      </a:solidFill>
                      <a:prstDash val="solid"/>
                      <a:round/>
                      <a:headEnd type="none" w="med" len="med"/>
                      <a:tailEnd type="none" w="med" len="med"/>
                    </a:lnB>
                    <a:noFill/>
                  </a:tcPr>
                </a:tc>
                <a:tc>
                  <a:txBody>
                    <a:bodyPr/>
                    <a:lstStyle/>
                    <a:p>
                      <a:pPr algn="ctr" fontAlgn="b"/>
                      <a:r>
                        <a:rPr lang="is-IS" sz="1200" u="none" strike="noStrike">
                          <a:solidFill>
                            <a:schemeClr val="tx1"/>
                          </a:solidFill>
                          <a:effectLst/>
                          <a:latin typeface="Times New Roman" charset="0"/>
                          <a:ea typeface="Times New Roman" charset="0"/>
                          <a:cs typeface="Times New Roman" charset="0"/>
                        </a:rPr>
                        <a:t>3363</a:t>
                      </a:r>
                      <a:endParaRPr lang="is-IS" sz="1200" b="0" i="0" u="none" strike="noStrike">
                        <a:solidFill>
                          <a:schemeClr val="tx1"/>
                        </a:solidFill>
                        <a:effectLst/>
                        <a:latin typeface="Times New Roman" charset="0"/>
                        <a:ea typeface="Times New Roman" charset="0"/>
                        <a:cs typeface="Times New Roman" charset="0"/>
                      </a:endParaRPr>
                    </a:p>
                  </a:txBody>
                  <a:tcPr marL="6350" marR="6350" marT="6350" marB="0" anchor="b">
                    <a:lnB w="12700" cap="flat" cmpd="sng" algn="ctr">
                      <a:solidFill>
                        <a:schemeClr val="tx1"/>
                      </a:solidFill>
                      <a:prstDash val="solid"/>
                      <a:round/>
                      <a:headEnd type="none" w="med" len="med"/>
                      <a:tailEnd type="none" w="med" len="med"/>
                    </a:lnB>
                    <a:noFill/>
                  </a:tcPr>
                </a:tc>
                <a:tc>
                  <a:txBody>
                    <a:bodyPr/>
                    <a:lstStyle/>
                    <a:p>
                      <a:pPr algn="ctr" fontAlgn="b"/>
                      <a:r>
                        <a:rPr lang="is-IS" sz="1200" u="none" strike="noStrike" dirty="0">
                          <a:solidFill>
                            <a:schemeClr val="tx1"/>
                          </a:solidFill>
                          <a:effectLst/>
                          <a:latin typeface="Times New Roman" charset="0"/>
                          <a:ea typeface="Times New Roman" charset="0"/>
                          <a:cs typeface="Times New Roman" charset="0"/>
                        </a:rPr>
                        <a:t>1050</a:t>
                      </a:r>
                      <a:endParaRPr lang="is-IS" sz="1200" b="0" i="0" u="none" strike="noStrike" dirty="0">
                        <a:solidFill>
                          <a:schemeClr val="tx1"/>
                        </a:solidFill>
                        <a:effectLst/>
                        <a:latin typeface="Times New Roman" charset="0"/>
                        <a:ea typeface="Times New Roman" charset="0"/>
                        <a:cs typeface="Times New Roman" charset="0"/>
                      </a:endParaRPr>
                    </a:p>
                  </a:txBody>
                  <a:tcPr marL="6350" marR="6350" marT="6350" marB="0" anchor="b">
                    <a:lnB w="12700" cap="flat" cmpd="sng" algn="ctr">
                      <a:solidFill>
                        <a:schemeClr val="tx1"/>
                      </a:solidFill>
                      <a:prstDash val="solid"/>
                      <a:round/>
                      <a:headEnd type="none" w="med" len="med"/>
                      <a:tailEnd type="none" w="med" len="med"/>
                    </a:lnB>
                    <a:noFill/>
                  </a:tcPr>
                </a:tc>
              </a:tr>
            </a:tbl>
          </a:graphicData>
        </a:graphic>
      </p:graphicFrame>
      <p:sp>
        <p:nvSpPr>
          <p:cNvPr id="67" name="TextBox 66"/>
          <p:cNvSpPr txBox="1"/>
          <p:nvPr/>
        </p:nvSpPr>
        <p:spPr>
          <a:xfrm>
            <a:off x="657124" y="22872918"/>
            <a:ext cx="9636830" cy="1631216"/>
          </a:xfrm>
          <a:prstGeom prst="rect">
            <a:avLst/>
          </a:prstGeom>
          <a:noFill/>
        </p:spPr>
        <p:txBody>
          <a:bodyPr wrap="square" rtlCol="0">
            <a:spAutoFit/>
          </a:bodyPr>
          <a:lstStyle/>
          <a:p>
            <a:r>
              <a:rPr lang="en-US" sz="2500" b="1" dirty="0" smtClean="0">
                <a:latin typeface="Times New Roman" charset="0"/>
                <a:ea typeface="Times New Roman" charset="0"/>
                <a:cs typeface="Times New Roman" charset="0"/>
              </a:rPr>
              <a:t>Figure 1. </a:t>
            </a:r>
            <a:r>
              <a:rPr lang="en-US" sz="2500" dirty="0" smtClean="0">
                <a:latin typeface="Times New Roman" charset="0"/>
                <a:ea typeface="Times New Roman" charset="0"/>
                <a:cs typeface="Times New Roman" charset="0"/>
              </a:rPr>
              <a:t>MIMICS-CN model structure and stoichiometric parameters unique to the coupled C-N model. CNs = C:N of structural litter, </a:t>
            </a:r>
            <a:r>
              <a:rPr lang="en-US" sz="2500" dirty="0" err="1" smtClean="0">
                <a:latin typeface="Times New Roman" charset="0"/>
                <a:ea typeface="Times New Roman" charset="0"/>
                <a:cs typeface="Times New Roman" charset="0"/>
              </a:rPr>
              <a:t>CNm</a:t>
            </a:r>
            <a:r>
              <a:rPr lang="en-US" sz="2500" dirty="0" smtClean="0">
                <a:latin typeface="Times New Roman" charset="0"/>
                <a:ea typeface="Times New Roman" charset="0"/>
                <a:cs typeface="Times New Roman" charset="0"/>
              </a:rPr>
              <a:t> = C:N of metabolic litter, </a:t>
            </a:r>
            <a:r>
              <a:rPr lang="en-US" sz="2500" dirty="0" err="1" smtClean="0">
                <a:latin typeface="Times New Roman" charset="0"/>
                <a:ea typeface="Times New Roman" charset="0"/>
                <a:cs typeface="Times New Roman" charset="0"/>
              </a:rPr>
              <a:t>CNr</a:t>
            </a:r>
            <a:r>
              <a:rPr lang="en-US" sz="2500" dirty="0" smtClean="0">
                <a:latin typeface="Times New Roman" charset="0"/>
                <a:ea typeface="Times New Roman" charset="0"/>
                <a:cs typeface="Times New Roman" charset="0"/>
              </a:rPr>
              <a:t> = C:N of copiotrophs, </a:t>
            </a:r>
            <a:r>
              <a:rPr lang="en-US" sz="2500" dirty="0" err="1" smtClean="0">
                <a:latin typeface="Times New Roman" charset="0"/>
                <a:ea typeface="Times New Roman" charset="0"/>
                <a:cs typeface="Times New Roman" charset="0"/>
              </a:rPr>
              <a:t>CNk</a:t>
            </a:r>
            <a:r>
              <a:rPr lang="en-US" sz="2500" dirty="0" smtClean="0">
                <a:latin typeface="Times New Roman" charset="0"/>
                <a:ea typeface="Times New Roman" charset="0"/>
                <a:cs typeface="Times New Roman" charset="0"/>
              </a:rPr>
              <a:t> = C:N of </a:t>
            </a:r>
            <a:r>
              <a:rPr lang="en-US" sz="2500" dirty="0" err="1" smtClean="0">
                <a:latin typeface="Times New Roman" charset="0"/>
                <a:ea typeface="Times New Roman" charset="0"/>
                <a:cs typeface="Times New Roman" charset="0"/>
              </a:rPr>
              <a:t>oligotrophs</a:t>
            </a:r>
            <a:r>
              <a:rPr lang="en-US" sz="2500" dirty="0" smtClean="0">
                <a:latin typeface="Times New Roman" charset="0"/>
                <a:ea typeface="Times New Roman" charset="0"/>
                <a:cs typeface="Times New Roman" charset="0"/>
              </a:rPr>
              <a:t>, and NUE = nitrogen use efficiency of both microbial groups.</a:t>
            </a:r>
            <a:endParaRPr lang="en-US" sz="2500" dirty="0">
              <a:latin typeface="Times New Roman" charset="0"/>
              <a:ea typeface="Times New Roman" charset="0"/>
              <a:cs typeface="Times New Roman" charset="0"/>
            </a:endParaRPr>
          </a:p>
        </p:txBody>
      </p:sp>
      <p:sp>
        <p:nvSpPr>
          <p:cNvPr id="58" name="TextBox 57"/>
          <p:cNvSpPr txBox="1"/>
          <p:nvPr/>
        </p:nvSpPr>
        <p:spPr>
          <a:xfrm>
            <a:off x="33847454" y="6878665"/>
            <a:ext cx="8709836" cy="1384995"/>
          </a:xfrm>
          <a:prstGeom prst="rect">
            <a:avLst/>
          </a:prstGeom>
          <a:solidFill>
            <a:schemeClr val="bg1">
              <a:lumMod val="75000"/>
            </a:schemeClr>
          </a:solidFill>
        </p:spPr>
        <p:txBody>
          <a:bodyPr wrap="square" rtlCol="0">
            <a:spAutoFit/>
          </a:bodyPr>
          <a:lstStyle/>
          <a:p>
            <a:r>
              <a:rPr lang="en-US" sz="2800" b="1" dirty="0">
                <a:latin typeface="Times New Roman" charset="0"/>
                <a:ea typeface="Times New Roman" charset="0"/>
                <a:cs typeface="Times New Roman" charset="0"/>
              </a:rPr>
              <a:t>MIMICS-CN can produce dynamic non-linear patterns of C and N response to perturbation (i.e. priming) that are impossible in a linear decomposition model. </a:t>
            </a:r>
          </a:p>
        </p:txBody>
      </p:sp>
      <p:sp>
        <p:nvSpPr>
          <p:cNvPr id="69" name="TextBox 68"/>
          <p:cNvSpPr txBox="1"/>
          <p:nvPr/>
        </p:nvSpPr>
        <p:spPr>
          <a:xfrm>
            <a:off x="12223209" y="21004851"/>
            <a:ext cx="19340203" cy="523220"/>
          </a:xfrm>
          <a:prstGeom prst="rect">
            <a:avLst/>
          </a:prstGeom>
          <a:solidFill>
            <a:schemeClr val="bg1">
              <a:lumMod val="75000"/>
            </a:schemeClr>
          </a:solidFill>
        </p:spPr>
        <p:txBody>
          <a:bodyPr wrap="square" rtlCol="0">
            <a:spAutoFit/>
          </a:bodyPr>
          <a:lstStyle/>
          <a:p>
            <a:r>
              <a:rPr lang="en-US" sz="2800" b="1" dirty="0">
                <a:latin typeface="Times New Roman" charset="0"/>
                <a:ea typeface="Times New Roman" charset="0"/>
                <a:cs typeface="Times New Roman" charset="0"/>
              </a:rPr>
              <a:t>MIMICS-CN can produce reasonable equilibrium values for a wide range of pools and </a:t>
            </a:r>
            <a:r>
              <a:rPr lang="en-US" sz="2800" b="1">
                <a:latin typeface="Times New Roman" charset="0"/>
                <a:ea typeface="Times New Roman" charset="0"/>
                <a:cs typeface="Times New Roman" charset="0"/>
              </a:rPr>
              <a:t>fluxes</a:t>
            </a:r>
            <a:r>
              <a:rPr lang="en-US" sz="2800" b="1" smtClean="0">
                <a:latin typeface="Times New Roman" charset="0"/>
                <a:ea typeface="Times New Roman" charset="0"/>
                <a:cs typeface="Times New Roman" charset="0"/>
              </a:rPr>
              <a:t>.             </a:t>
            </a:r>
            <a:endParaRPr lang="en-US" sz="2800" b="1" dirty="0">
              <a:latin typeface="Times New Roman" charset="0"/>
              <a:ea typeface="Times New Roman" charset="0"/>
              <a:cs typeface="Times New Roman" charset="0"/>
            </a:endParaRPr>
          </a:p>
        </p:txBody>
      </p:sp>
      <p:sp>
        <p:nvSpPr>
          <p:cNvPr id="70" name="TextBox 69"/>
          <p:cNvSpPr txBox="1"/>
          <p:nvPr/>
        </p:nvSpPr>
        <p:spPr>
          <a:xfrm>
            <a:off x="12223209" y="14933674"/>
            <a:ext cx="8651758" cy="523220"/>
          </a:xfrm>
          <a:prstGeom prst="rect">
            <a:avLst/>
          </a:prstGeom>
          <a:solidFill>
            <a:schemeClr val="bg1">
              <a:lumMod val="75000"/>
            </a:schemeClr>
          </a:solidFill>
        </p:spPr>
        <p:txBody>
          <a:bodyPr wrap="square" rtlCol="0">
            <a:spAutoFit/>
          </a:bodyPr>
          <a:lstStyle/>
          <a:p>
            <a:r>
              <a:rPr lang="en-US" sz="2800" b="1" dirty="0">
                <a:latin typeface="Times New Roman" charset="0"/>
                <a:ea typeface="Times New Roman" charset="0"/>
                <a:cs typeface="Times New Roman" charset="0"/>
              </a:rPr>
              <a:t>MIMICS-CN improves upon DAYCENT </a:t>
            </a:r>
            <a:r>
              <a:rPr lang="en-US" sz="2800" b="1" dirty="0" smtClean="0">
                <a:latin typeface="Times New Roman" charset="0"/>
                <a:ea typeface="Times New Roman" charset="0"/>
                <a:cs typeface="Times New Roman" charset="0"/>
              </a:rPr>
              <a:t>simulations.</a:t>
            </a:r>
            <a:endParaRPr lang="en-US" sz="2800" b="1" dirty="0">
              <a:latin typeface="Times New Roman" charset="0"/>
              <a:ea typeface="Times New Roman" charset="0"/>
              <a:cs typeface="Times New Roman" charset="0"/>
            </a:endParaRPr>
          </a:p>
        </p:txBody>
      </p:sp>
      <p:sp>
        <p:nvSpPr>
          <p:cNvPr id="71" name="TextBox 70"/>
          <p:cNvSpPr txBox="1"/>
          <p:nvPr/>
        </p:nvSpPr>
        <p:spPr>
          <a:xfrm>
            <a:off x="12223210" y="6158233"/>
            <a:ext cx="19340203" cy="523220"/>
          </a:xfrm>
          <a:prstGeom prst="rect">
            <a:avLst/>
          </a:prstGeom>
          <a:solidFill>
            <a:schemeClr val="bg1">
              <a:lumMod val="75000"/>
            </a:schemeClr>
          </a:solidFill>
        </p:spPr>
        <p:txBody>
          <a:bodyPr wrap="square" rtlCol="0">
            <a:spAutoFit/>
          </a:bodyPr>
          <a:lstStyle/>
          <a:p>
            <a:r>
              <a:rPr lang="en-US" sz="2800" b="1" dirty="0">
                <a:latin typeface="Times New Roman" charset="0"/>
                <a:ea typeface="Times New Roman" charset="0"/>
                <a:cs typeface="Times New Roman" charset="0"/>
              </a:rPr>
              <a:t>MIMICS-CN can reproduce site and litter quality effects on litter decomposition C and N dynamics at a landscape scale</a:t>
            </a:r>
            <a:r>
              <a:rPr lang="en-US" sz="2800" b="1" dirty="0" smtClean="0">
                <a:latin typeface="Times New Roman" charset="0"/>
                <a:ea typeface="Times New Roman" charset="0"/>
                <a:cs typeface="Times New Roman" charset="0"/>
              </a:rPr>
              <a:t>.</a:t>
            </a:r>
            <a:endParaRPr lang="en-US" sz="2800" b="1" dirty="0">
              <a:latin typeface="Times New Roman" charset="0"/>
              <a:ea typeface="Times New Roman" charset="0"/>
              <a:cs typeface="Times New Roman" charset="0"/>
            </a:endParaRPr>
          </a:p>
        </p:txBody>
      </p:sp>
    </p:spTree>
    <p:extLst>
      <p:ext uri="{BB962C8B-B14F-4D97-AF65-F5344CB8AC3E}">
        <p14:creationId xmlns:p14="http://schemas.microsoft.com/office/powerpoint/2010/main" val="28525363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48_Trifold_Template-V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611</TotalTime>
  <Words>1190</Words>
  <Application>Microsoft Macintosh PowerPoint</Application>
  <PresentationFormat>Custom</PresentationFormat>
  <Paragraphs>108</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9" baseType="lpstr">
      <vt:lpstr>Calibri</vt:lpstr>
      <vt:lpstr>ＭＳ Ｐゴシック</vt:lpstr>
      <vt:lpstr>Times New Roman</vt:lpstr>
      <vt:lpstr>Trebuchet MS</vt:lpstr>
      <vt:lpstr>Arial</vt:lpstr>
      <vt:lpstr>PosterPresentations.com-36x48_Trifold_Template-V3</vt:lpstr>
      <vt:lpstr>Image</vt:lpstr>
      <vt:lpstr>Microsoft Word Document</vt:lpstr>
      <vt:lpstr>PowerPoint Presentation</vt:lpstr>
    </vt:vector>
  </TitlesOfParts>
  <Company>Hewlett-Packard Company</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Emily Kyker-Snowman</cp:lastModifiedBy>
  <cp:revision>58</cp:revision>
  <dcterms:created xsi:type="dcterms:W3CDTF">2012-02-03T23:30:52Z</dcterms:created>
  <dcterms:modified xsi:type="dcterms:W3CDTF">2017-06-02T19:05:02Z</dcterms:modified>
</cp:coreProperties>
</file>