
<file path=[Content_Types].xml><?xml version="1.0" encoding="utf-8"?>
<Types xmlns="http://schemas.openxmlformats.org/package/2006/content-types">
  <Default Extension="xml" ContentType="application/xml"/>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20" r:id="rId3"/>
  </p:sldMasterIdLst>
  <p:notesMasterIdLst>
    <p:notesMasterId r:id="rId5"/>
  </p:notesMasterIdLst>
  <p:sldIdLst>
    <p:sldId id="256" r:id="rId4"/>
  </p:sldIdLst>
  <p:sldSz cx="402336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26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23" autoAdjust="0"/>
    <p:restoredTop sz="94434" autoAdjust="0"/>
  </p:normalViewPr>
  <p:slideViewPr>
    <p:cSldViewPr snapToGrid="0">
      <p:cViewPr>
        <p:scale>
          <a:sx n="42" d="100"/>
          <a:sy n="42" d="100"/>
        </p:scale>
        <p:origin x="-432" y="-272"/>
      </p:cViewPr>
      <p:guideLst>
        <p:guide orient="horz" pos="10368"/>
        <p:guide pos="1267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Master" Target="slideMasters/slideMaster1.xml"/><Relationship Id="rId4" Type="http://schemas.openxmlformats.org/officeDocument/2006/relationships/slide" Target="slides/slide1.xml"/><Relationship Id="rId5" Type="http://schemas.openxmlformats.org/officeDocument/2006/relationships/notesMaster" Target="notesMasters/notesMaster1.xml"/><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customXml" Target="../customXml/item1.xml"/><Relationship Id="rId2"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AF42D3A1-C636-2046-BDC5-FAFD427FDD70}" type="datetimeFigureOut">
              <a:rPr lang="en-US" smtClean="0"/>
              <a:t>6/6/17</a:t>
            </a:fld>
            <a:endParaRPr lang="en-US"/>
          </a:p>
        </p:txBody>
      </p:sp>
      <p:sp>
        <p:nvSpPr>
          <p:cNvPr id="4" name="Slide Image Placeholder 3"/>
          <p:cNvSpPr>
            <a:spLocks noGrp="1" noRot="1" noChangeAspect="1"/>
          </p:cNvSpPr>
          <p:nvPr>
            <p:ph type="sldImg" idx="2"/>
          </p:nvPr>
        </p:nvSpPr>
        <p:spPr>
          <a:xfrm>
            <a:off x="3157538" y="857250"/>
            <a:ext cx="2828925"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E0E62BE6-5D34-B04A-B0AE-0FE4F39C96B4}" type="slidenum">
              <a:rPr lang="en-US" smtClean="0"/>
              <a:t>‹#›</a:t>
            </a:fld>
            <a:endParaRPr lang="en-US"/>
          </a:p>
        </p:txBody>
      </p:sp>
    </p:spTree>
    <p:extLst>
      <p:ext uri="{BB962C8B-B14F-4D97-AF65-F5344CB8AC3E}">
        <p14:creationId xmlns:p14="http://schemas.microsoft.com/office/powerpoint/2010/main" val="15135802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5387342"/>
            <a:ext cx="34198560" cy="11460480"/>
          </a:xfrm>
        </p:spPr>
        <p:txBody>
          <a:bodyPr anchor="b"/>
          <a:lstStyle>
            <a:lvl1pPr algn="ctr">
              <a:defRPr sz="26400"/>
            </a:lvl1pPr>
          </a:lstStyle>
          <a:p>
            <a:r>
              <a:rPr lang="en-US"/>
              <a:t>Click to edit Master title style</a:t>
            </a:r>
            <a:endParaRPr lang="en-US" dirty="0"/>
          </a:p>
        </p:txBody>
      </p:sp>
      <p:sp>
        <p:nvSpPr>
          <p:cNvPr id="3" name="Subtitle 2"/>
          <p:cNvSpPr>
            <a:spLocks noGrp="1"/>
          </p:cNvSpPr>
          <p:nvPr>
            <p:ph type="subTitle" idx="1"/>
          </p:nvPr>
        </p:nvSpPr>
        <p:spPr>
          <a:xfrm>
            <a:off x="5029200" y="17289782"/>
            <a:ext cx="30175200" cy="7947658"/>
          </a:xfrm>
        </p:spPr>
        <p:txBody>
          <a:bodyPr/>
          <a:lstStyle>
            <a:lvl1pPr marL="0" indent="0" algn="ctr">
              <a:buNone/>
              <a:defRPr sz="10560"/>
            </a:lvl1pPr>
            <a:lvl2pPr marL="2011680" indent="0" algn="ctr">
              <a:buNone/>
              <a:defRPr sz="880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6/6/17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492903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6/6/17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73041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7" y="8206749"/>
            <a:ext cx="34701480" cy="13693138"/>
          </a:xfrm>
        </p:spPr>
        <p:txBody>
          <a:bodyPr anchor="b"/>
          <a:lstStyle>
            <a:lvl1pPr>
              <a:defRPr sz="26400"/>
            </a:lvl1pPr>
          </a:lstStyle>
          <a:p>
            <a:r>
              <a:rPr lang="en-US"/>
              <a:t>Click to edit Master title style</a:t>
            </a:r>
            <a:endParaRPr lang="en-US" dirty="0"/>
          </a:p>
        </p:txBody>
      </p:sp>
      <p:sp>
        <p:nvSpPr>
          <p:cNvPr id="3" name="Text Placeholder 2"/>
          <p:cNvSpPr>
            <a:spLocks noGrp="1"/>
          </p:cNvSpPr>
          <p:nvPr>
            <p:ph type="body" idx="1"/>
          </p:nvPr>
        </p:nvSpPr>
        <p:spPr>
          <a:xfrm>
            <a:off x="2745107" y="22029429"/>
            <a:ext cx="34701480" cy="7200898"/>
          </a:xfrm>
        </p:spPr>
        <p:txBody>
          <a:bodyPr/>
          <a:lstStyle>
            <a:lvl1pPr marL="0" indent="0">
              <a:buNone/>
              <a:defRPr sz="10560">
                <a:solidFill>
                  <a:schemeClr val="tx1"/>
                </a:solidFill>
              </a:defRPr>
            </a:lvl1pPr>
            <a:lvl2pPr marL="2011680" indent="0">
              <a:buNone/>
              <a:defRPr sz="880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6/6/17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816745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7660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03682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6/6/17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060956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752607"/>
            <a:ext cx="3470148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771305" y="8069582"/>
            <a:ext cx="17020696"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4" name="Content Placeholder 3"/>
          <p:cNvSpPr>
            <a:spLocks noGrp="1"/>
          </p:cNvSpPr>
          <p:nvPr>
            <p:ph sz="half" idx="2"/>
          </p:nvPr>
        </p:nvSpPr>
        <p:spPr>
          <a:xfrm>
            <a:off x="2771305" y="12024360"/>
            <a:ext cx="17020696"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0368262" y="8069582"/>
            <a:ext cx="17104520"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6" name="Content Placeholder 5"/>
          <p:cNvSpPr>
            <a:spLocks noGrp="1"/>
          </p:cNvSpPr>
          <p:nvPr>
            <p:ph sz="quarter" idx="4"/>
          </p:nvPr>
        </p:nvSpPr>
        <p:spPr>
          <a:xfrm>
            <a:off x="20368262" y="12024360"/>
            <a:ext cx="17104520"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6/6/17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011396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6/6/17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546020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6/6/17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231297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Content Placeholder 2"/>
          <p:cNvSpPr>
            <a:spLocks noGrp="1"/>
          </p:cNvSpPr>
          <p:nvPr>
            <p:ph idx="1"/>
          </p:nvPr>
        </p:nvSpPr>
        <p:spPr>
          <a:xfrm>
            <a:off x="17104520" y="4739647"/>
            <a:ext cx="20368260" cy="23393400"/>
          </a:xfrm>
        </p:spPr>
        <p:txBody>
          <a:bodyPr/>
          <a:lstStyle>
            <a:lvl1pPr>
              <a:defRPr sz="14080"/>
            </a:lvl1pPr>
            <a:lvl2pPr>
              <a:defRPr sz="12320"/>
            </a:lvl2pPr>
            <a:lvl3pPr>
              <a:defRPr sz="10560"/>
            </a:lvl3pPr>
            <a:lvl4pPr>
              <a:defRPr sz="8800"/>
            </a:lvl4pPr>
            <a:lvl5pPr>
              <a:defRPr sz="8800"/>
            </a:lvl5pPr>
            <a:lvl6pPr>
              <a:defRPr sz="8800"/>
            </a:lvl6pPr>
            <a:lvl7pPr>
              <a:defRPr sz="8800"/>
            </a:lvl7pPr>
            <a:lvl8pPr>
              <a:defRPr sz="8800"/>
            </a:lvl8pPr>
            <a:lvl9pPr>
              <a:defRPr sz="8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6/6/17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735416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04520" y="4739647"/>
            <a:ext cx="20368260" cy="23393400"/>
          </a:xfrm>
        </p:spPr>
        <p:txBody>
          <a:bodyPr anchor="t"/>
          <a:lstStyle>
            <a:lvl1pPr marL="0" indent="0">
              <a:buNone/>
              <a:defRPr sz="14080"/>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a:t>Click icon to add picture</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6/6/17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191128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6/6/17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27544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2" y="1752600"/>
            <a:ext cx="867537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766062" y="1752600"/>
            <a:ext cx="2552319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6/6/17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35692231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752607"/>
            <a:ext cx="3470148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66060" y="30510487"/>
            <a:ext cx="9052560" cy="1752600"/>
          </a:xfrm>
          <a:prstGeom prst="rect">
            <a:avLst/>
          </a:prstGeom>
        </p:spPr>
        <p:txBody>
          <a:bodyPr vert="horz" lIns="91440" tIns="45720" rIns="91440" bIns="45720" rtlCol="0" anchor="ctr"/>
          <a:lstStyle>
            <a:lvl1pPr algn="l">
              <a:defRPr sz="5280">
                <a:solidFill>
                  <a:schemeClr val="tx1">
                    <a:tint val="75000"/>
                  </a:schemeClr>
                </a:solidFill>
              </a:defRPr>
            </a:lvl1pPr>
          </a:lstStyle>
          <a:p>
            <a:fld id="{08E81BC7-D5A5-445F-BF4D-797F02B50EB4}" type="datetimeFigureOut">
              <a:rPr lang="en-US" smtClean="0"/>
              <a:t>6/6/17</a:t>
            </a:fld>
            <a:endParaRPr lang="en-US"/>
          </a:p>
        </p:txBody>
      </p:sp>
      <p:sp>
        <p:nvSpPr>
          <p:cNvPr id="5" name="Footer Placeholder 4"/>
          <p:cNvSpPr>
            <a:spLocks noGrp="1"/>
          </p:cNvSpPr>
          <p:nvPr>
            <p:ph type="ftr" sz="quarter" idx="3"/>
          </p:nvPr>
        </p:nvSpPr>
        <p:spPr>
          <a:xfrm>
            <a:off x="13327380" y="30510487"/>
            <a:ext cx="13578840" cy="1752600"/>
          </a:xfrm>
          <a:prstGeom prst="rect">
            <a:avLst/>
          </a:prstGeom>
        </p:spPr>
        <p:txBody>
          <a:bodyPr vert="horz" lIns="91440" tIns="45720" rIns="91440" bIns="45720" rtlCol="0" anchor="ctr"/>
          <a:lstStyle>
            <a:lvl1pPr algn="ctr">
              <a:defRPr sz="52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414980" y="30510487"/>
            <a:ext cx="9052560" cy="1752600"/>
          </a:xfrm>
          <a:prstGeom prst="rect">
            <a:avLst/>
          </a:prstGeom>
        </p:spPr>
        <p:txBody>
          <a:bodyPr vert="horz" lIns="91440" tIns="45720" rIns="91440" bIns="45720" rtlCol="0" anchor="ctr"/>
          <a:lstStyle>
            <a:lvl1pPr algn="r">
              <a:defRPr sz="528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269588051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p:titleStyle>
    <p:bodyStyle>
      <a:lvl1pPr marL="1005840" indent="-1005840" algn="l" defTabSz="4023360" rtl="0" eaLnBrk="1" latinLnBrk="0" hangingPunct="1">
        <a:lnSpc>
          <a:spcPct val="90000"/>
        </a:lnSpc>
        <a:spcBef>
          <a:spcPts val="4400"/>
        </a:spcBef>
        <a:buFont typeface="Arial" panose="020B0604020202020204" pitchFamily="34" charset="0"/>
        <a:buChar char="•"/>
        <a:defRPr sz="12320" kern="1200">
          <a:solidFill>
            <a:schemeClr val="tx1"/>
          </a:solidFill>
          <a:latin typeface="+mn-lt"/>
          <a:ea typeface="+mn-ea"/>
          <a:cs typeface="+mn-cs"/>
        </a:defRPr>
      </a:lvl1pPr>
      <a:lvl2pPr marL="3017520" indent="-1005840" algn="l" defTabSz="4023360" rtl="0" eaLnBrk="1" latinLnBrk="0" hangingPunct="1">
        <a:lnSpc>
          <a:spcPct val="90000"/>
        </a:lnSpc>
        <a:spcBef>
          <a:spcPts val="2200"/>
        </a:spcBef>
        <a:buFont typeface="Arial" panose="020B0604020202020204" pitchFamily="34" charset="0"/>
        <a:buChar char="•"/>
        <a:defRPr sz="10560" kern="1200">
          <a:solidFill>
            <a:schemeClr val="tx1"/>
          </a:solidFill>
          <a:latin typeface="+mn-lt"/>
          <a:ea typeface="+mn-ea"/>
          <a:cs typeface="+mn-cs"/>
        </a:defRPr>
      </a:lvl2pPr>
      <a:lvl3pPr marL="5029200" indent="-1005840" algn="l" defTabSz="4023360" rtl="0" eaLnBrk="1" latinLnBrk="0" hangingPunct="1">
        <a:lnSpc>
          <a:spcPct val="90000"/>
        </a:lnSpc>
        <a:spcBef>
          <a:spcPts val="2200"/>
        </a:spcBef>
        <a:buFont typeface="Arial" panose="020B0604020202020204" pitchFamily="34" charset="0"/>
        <a:buChar char="•"/>
        <a:defRPr sz="8800" kern="1200">
          <a:solidFill>
            <a:schemeClr val="tx1"/>
          </a:solidFill>
          <a:latin typeface="+mn-lt"/>
          <a:ea typeface="+mn-ea"/>
          <a:cs typeface="+mn-cs"/>
        </a:defRPr>
      </a:lvl3pPr>
      <a:lvl4pPr marL="70408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4pPr>
      <a:lvl5pPr marL="905256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5pPr>
      <a:lvl6pPr marL="1106424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6pPr>
      <a:lvl7pPr marL="1307592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7pPr>
      <a:lvl8pPr marL="1508760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8pPr>
      <a:lvl9pPr marL="170992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jpg"/><Relationship Id="rId5" Type="http://schemas.openxmlformats.org/officeDocument/2006/relationships/image" Target="../media/image4.jpg"/><Relationship Id="rId1" Type="http://schemas.openxmlformats.org/officeDocument/2006/relationships/slideLayout" Target="../slideLayouts/slideLayout1.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6530" y="580958"/>
            <a:ext cx="39541878" cy="2983424"/>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7700" dirty="0">
                <a:solidFill>
                  <a:schemeClr val="bg1"/>
                </a:solidFill>
                <a:latin typeface="Arial Hebrew" charset="-79"/>
                <a:ea typeface="Arial Hebrew" charset="-79"/>
                <a:cs typeface="Arial Hebrew" charset="-79"/>
              </a:rPr>
              <a:t>People vs. Thing Intelligences?</a:t>
            </a:r>
            <a:br>
              <a:rPr lang="en-US" sz="7700" dirty="0">
                <a:solidFill>
                  <a:schemeClr val="bg1"/>
                </a:solidFill>
                <a:latin typeface="Arial Hebrew" charset="-79"/>
                <a:ea typeface="Arial Hebrew" charset="-79"/>
                <a:cs typeface="Arial Hebrew" charset="-79"/>
              </a:rPr>
            </a:br>
            <a:r>
              <a:rPr lang="en-US" sz="5134" dirty="0">
                <a:solidFill>
                  <a:schemeClr val="bg1"/>
                </a:solidFill>
                <a:latin typeface="Arial Hebrew" charset="-79"/>
                <a:ea typeface="Arial Hebrew" charset="-79"/>
                <a:cs typeface="Arial Hebrew" charset="-79"/>
              </a:rPr>
              <a:t>Victoria M. Bryan and John D. Mayer</a:t>
            </a:r>
            <a:br>
              <a:rPr lang="en-US" sz="5134" dirty="0">
                <a:solidFill>
                  <a:schemeClr val="bg1"/>
                </a:solidFill>
                <a:latin typeface="Arial Hebrew" charset="-79"/>
                <a:ea typeface="Arial Hebrew" charset="-79"/>
                <a:cs typeface="Arial Hebrew" charset="-79"/>
              </a:rPr>
            </a:br>
            <a:r>
              <a:rPr lang="en-US" sz="5134" i="1" dirty="0">
                <a:solidFill>
                  <a:schemeClr val="bg1"/>
                </a:solidFill>
                <a:latin typeface="Arial Hebrew" charset="-79"/>
                <a:ea typeface="Arial Hebrew" charset="-79"/>
                <a:cs typeface="Arial Hebrew" charset="-79"/>
              </a:rPr>
              <a:t>Department of Psychology, University of New Hampshire </a:t>
            </a:r>
            <a:endParaRPr lang="en-US" sz="8525" i="1" dirty="0">
              <a:solidFill>
                <a:schemeClr val="bg1"/>
              </a:solidFill>
              <a:latin typeface="Arial Hebrew" charset="-79"/>
              <a:ea typeface="Arial Hebrew" charset="-79"/>
              <a:cs typeface="Arial Hebrew" charset="-79"/>
            </a:endParaRPr>
          </a:p>
        </p:txBody>
      </p:sp>
      <p:sp>
        <p:nvSpPr>
          <p:cNvPr id="6" name="Subtitle 2"/>
          <p:cNvSpPr txBox="1">
            <a:spLocks/>
          </p:cNvSpPr>
          <p:nvPr/>
        </p:nvSpPr>
        <p:spPr>
          <a:xfrm>
            <a:off x="346526" y="4681576"/>
            <a:ext cx="10005181" cy="10234327"/>
          </a:xfrm>
          <a:prstGeom prst="rect">
            <a:avLst/>
          </a:prstGeom>
          <a:noFill/>
          <a:ln>
            <a:noFill/>
          </a:ln>
        </p:spPr>
        <p:txBody>
          <a:bodyPr vert="horz" lIns="97785" tIns="48892" rIns="97785" bIns="48892" rtlCol="0" anchor="t">
            <a:normAutofit fontScale="9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3000" dirty="0" smtClean="0">
                <a:latin typeface="Arial" charset="0"/>
                <a:ea typeface="Arial" charset="0"/>
                <a:cs typeface="Arial" charset="0"/>
              </a:rPr>
              <a:t>As </a:t>
            </a:r>
            <a:r>
              <a:rPr lang="en-US" sz="3000" dirty="0">
                <a:latin typeface="Arial" charset="0"/>
                <a:ea typeface="Arial" charset="0"/>
                <a:cs typeface="Arial" charset="0"/>
              </a:rPr>
              <a:t>researchers explore human mental abilities, and identify people’s capacities to reason with, for example, verbal, spatial, and quantitative intelligences, they have sought an empirically-grounded organization for the intelligences they have uncovered. Current research in intelligence often employs the Cattell-Horn-Carroll (CHC) model of human mental abilities (McGrew, 2009). In the CHC, or three-stratum model, general intelligence exists at the top of the hierarchy and just below g lie somewhere between 8 to 15 wide scope mental abilities referred to as broad intelligences, that have been identified (as has g) using factor analytic techniques (Flanagan, McGrew, &amp; Ortiz, 2000). </a:t>
            </a:r>
          </a:p>
          <a:p>
            <a:pPr algn="l"/>
            <a:r>
              <a:rPr lang="en-US" sz="3000" dirty="0">
                <a:latin typeface="Arial" charset="0"/>
                <a:ea typeface="Arial" charset="0"/>
                <a:cs typeface="Arial" charset="0"/>
              </a:rPr>
              <a:t>As the number of proposed intelligences has grown, the need to organize them has risen. Psychologists often divide these broad mental into different classes. For example, some broad intelligences concern memory (e.g., long-term retrieval), whereas others pertain to specific content areas. Examples of content-focused intelligences include quantitative reasoning, which concerns numbers, and spatial reasoning, which concerns objects and their orientation in space</a:t>
            </a:r>
            <a:r>
              <a:rPr lang="en-US" sz="3000" dirty="0" smtClean="0">
                <a:latin typeface="Arial" charset="0"/>
                <a:ea typeface="Arial" charset="0"/>
                <a:cs typeface="Arial" charset="0"/>
              </a:rPr>
              <a:t>.</a:t>
            </a:r>
            <a:endParaRPr lang="en-US" sz="3000" dirty="0">
              <a:latin typeface="Arial" charset="0"/>
              <a:ea typeface="Arial" charset="0"/>
              <a:cs typeface="Arial" charset="0"/>
            </a:endParaRPr>
          </a:p>
          <a:p>
            <a:pPr algn="l"/>
            <a:r>
              <a:rPr lang="en-US" sz="3000" dirty="0">
                <a:latin typeface="Arial" charset="0"/>
                <a:ea typeface="Arial" charset="0"/>
                <a:cs typeface="Arial" charset="0"/>
              </a:rPr>
              <a:t>Mayer &amp; </a:t>
            </a:r>
            <a:r>
              <a:rPr lang="en-US" sz="3000" dirty="0" err="1">
                <a:latin typeface="Arial" charset="0"/>
                <a:ea typeface="Arial" charset="0"/>
                <a:cs typeface="Arial" charset="0"/>
              </a:rPr>
              <a:t>Skimmyhorn</a:t>
            </a:r>
            <a:r>
              <a:rPr lang="en-US" sz="3000" dirty="0">
                <a:latin typeface="Arial" charset="0"/>
                <a:ea typeface="Arial" charset="0"/>
                <a:cs typeface="Arial" charset="0"/>
              </a:rPr>
              <a:t> (2017) suggest that the content-focused broad intelligences may vary on a continuum from those that most pertain to reasoning about people (e.g., emotional intelligence and personal intelligences) to those that pertain to reasoning about things (e.g., spatial reasoning and quantitative reasoning), with other broad intelligences such as verbal intelligence falling in-between because they deal with both people and things. </a:t>
            </a:r>
          </a:p>
          <a:p>
            <a:endParaRPr lang="en-US" sz="3000" dirty="0">
              <a:latin typeface="Arial" charset="0"/>
              <a:ea typeface="Arial" charset="0"/>
              <a:cs typeface="Arial" charset="0"/>
            </a:endParaRPr>
          </a:p>
          <a:p>
            <a:endParaRPr lang="en-US" sz="3392" dirty="0">
              <a:latin typeface="Arial Hebrew" charset="-79"/>
              <a:ea typeface="Arial Hebrew" charset="-79"/>
              <a:cs typeface="Arial Hebrew" charset="-79"/>
            </a:endParaRPr>
          </a:p>
          <a:p>
            <a:endParaRPr lang="en-US" sz="3392" dirty="0">
              <a:latin typeface="Arial Hebrew" charset="-79"/>
              <a:ea typeface="Arial Hebrew" charset="-79"/>
              <a:cs typeface="Arial Hebrew" charset="-79"/>
            </a:endParaRPr>
          </a:p>
          <a:p>
            <a:endParaRPr lang="en-US" sz="3392" dirty="0">
              <a:latin typeface="Arial Hebrew" charset="-79"/>
              <a:ea typeface="Arial Hebrew" charset="-79"/>
              <a:cs typeface="Arial Hebrew" charset="-79"/>
            </a:endParaRPr>
          </a:p>
        </p:txBody>
      </p:sp>
      <p:sp>
        <p:nvSpPr>
          <p:cNvPr id="7" name="Subtitle 2"/>
          <p:cNvSpPr txBox="1">
            <a:spLocks/>
          </p:cNvSpPr>
          <p:nvPr/>
        </p:nvSpPr>
        <p:spPr>
          <a:xfrm>
            <a:off x="424266" y="21539160"/>
            <a:ext cx="10005181" cy="837062"/>
          </a:xfrm>
          <a:prstGeom prst="rect">
            <a:avLst/>
          </a:prstGeom>
          <a:solidFill>
            <a:srgbClr val="002060"/>
          </a:solidFill>
          <a:ln>
            <a:solidFill>
              <a:srgbClr val="002060"/>
            </a:solidFill>
          </a:ln>
        </p:spPr>
        <p:txBody>
          <a:bodyPr vert="horz" lIns="97785" tIns="48892" rIns="97785" bIns="48892"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775" dirty="0">
                <a:solidFill>
                  <a:schemeClr val="bg1"/>
                </a:solidFill>
                <a:latin typeface="Cambria" panose="02040503050406030204" pitchFamily="18" charset="0"/>
              </a:rPr>
              <a:t> </a:t>
            </a:r>
            <a:r>
              <a:rPr lang="en-US" sz="5317" dirty="0">
                <a:solidFill>
                  <a:schemeClr val="bg1"/>
                </a:solidFill>
                <a:latin typeface="Cambria" panose="02040503050406030204" pitchFamily="18" charset="0"/>
              </a:rPr>
              <a:t>Methodology</a:t>
            </a:r>
          </a:p>
        </p:txBody>
      </p:sp>
      <p:sp>
        <p:nvSpPr>
          <p:cNvPr id="13" name="Subtitle 2"/>
          <p:cNvSpPr txBox="1">
            <a:spLocks/>
          </p:cNvSpPr>
          <p:nvPr/>
        </p:nvSpPr>
        <p:spPr>
          <a:xfrm>
            <a:off x="346524" y="3781322"/>
            <a:ext cx="10005181" cy="837062"/>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317" dirty="0">
                <a:solidFill>
                  <a:schemeClr val="bg1"/>
                </a:solidFill>
                <a:latin typeface="Arial" charset="0"/>
                <a:ea typeface="Arial" charset="0"/>
                <a:cs typeface="Arial" charset="0"/>
              </a:rPr>
              <a:t>Introduction</a:t>
            </a:r>
          </a:p>
        </p:txBody>
      </p:sp>
      <p:sp>
        <p:nvSpPr>
          <p:cNvPr id="15" name="Subtitle 2"/>
          <p:cNvSpPr txBox="1">
            <a:spLocks/>
          </p:cNvSpPr>
          <p:nvPr/>
        </p:nvSpPr>
        <p:spPr>
          <a:xfrm>
            <a:off x="11410599" y="3844514"/>
            <a:ext cx="17109972" cy="837062"/>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317" dirty="0">
                <a:solidFill>
                  <a:schemeClr val="bg1"/>
                </a:solidFill>
                <a:latin typeface="Cambria" panose="02040503050406030204" pitchFamily="18" charset="0"/>
              </a:rPr>
              <a:t>Results</a:t>
            </a:r>
          </a:p>
        </p:txBody>
      </p:sp>
      <p:sp>
        <p:nvSpPr>
          <p:cNvPr id="19" name="Subtitle 2"/>
          <p:cNvSpPr txBox="1">
            <a:spLocks/>
          </p:cNvSpPr>
          <p:nvPr/>
        </p:nvSpPr>
        <p:spPr>
          <a:xfrm>
            <a:off x="11410599" y="4983041"/>
            <a:ext cx="17911791" cy="2330219"/>
          </a:xfrm>
          <a:prstGeom prst="rect">
            <a:avLst/>
          </a:prstGeom>
          <a:noFill/>
          <a:ln>
            <a:noFill/>
          </a:ln>
        </p:spPr>
        <p:txBody>
          <a:bodyPr vert="horz" lIns="97785" tIns="48892" rIns="97785" bIns="48892"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2800" dirty="0">
                <a:latin typeface="Arial" charset="0"/>
                <a:ea typeface="Arial" charset="0"/>
                <a:cs typeface="Arial" charset="0"/>
              </a:rPr>
              <a:t>All articles included in the analysis were reviewed and any estimated correlations reported among the factors representing broad intelligence were recorded. We used estimated correlations only because those adjust for differential test reliability</a:t>
            </a:r>
            <a:r>
              <a:rPr lang="en-US" sz="2800" dirty="0" smtClean="0">
                <a:latin typeface="Arial" charset="0"/>
                <a:ea typeface="Arial" charset="0"/>
                <a:cs typeface="Arial" charset="0"/>
              </a:rPr>
              <a:t>.</a:t>
            </a:r>
          </a:p>
          <a:p>
            <a:pPr algn="l">
              <a:spcBef>
                <a:spcPts val="2400"/>
              </a:spcBef>
            </a:pPr>
            <a:endParaRPr lang="en-US" sz="2700" dirty="0">
              <a:latin typeface="Arial" charset="0"/>
              <a:ea typeface="Arial" charset="0"/>
              <a:cs typeface="Arial" charset="0"/>
            </a:endParaRPr>
          </a:p>
          <a:p>
            <a:pPr algn="l">
              <a:spcBef>
                <a:spcPts val="0"/>
              </a:spcBef>
            </a:pPr>
            <a:r>
              <a:rPr lang="en-US" sz="3200" b="1" dirty="0">
                <a:latin typeface="Arial" charset="0"/>
                <a:ea typeface="Arial" charset="0"/>
                <a:cs typeface="Arial" charset="0"/>
              </a:rPr>
              <a:t>How High Do Broad Intelligences Correlate?</a:t>
            </a:r>
            <a:endParaRPr lang="en-US" sz="3200" dirty="0">
              <a:latin typeface="Arial" charset="0"/>
              <a:ea typeface="Arial" charset="0"/>
              <a:cs typeface="Arial" charset="0"/>
            </a:endParaRPr>
          </a:p>
          <a:p>
            <a:pPr algn="l">
              <a:spcBef>
                <a:spcPts val="0"/>
              </a:spcBef>
            </a:pPr>
            <a:endParaRPr lang="en-US" sz="2800" dirty="0">
              <a:latin typeface="Arial" charset="0"/>
              <a:ea typeface="Arial" charset="0"/>
              <a:cs typeface="Arial" charset="0"/>
            </a:endParaRPr>
          </a:p>
          <a:p>
            <a:pPr algn="l">
              <a:spcBef>
                <a:spcPts val="0"/>
              </a:spcBef>
            </a:pPr>
            <a:r>
              <a:rPr lang="en-US" sz="2800" dirty="0">
                <a:latin typeface="Arial" charset="0"/>
                <a:ea typeface="Arial" charset="0"/>
                <a:cs typeface="Arial" charset="0"/>
              </a:rPr>
              <a:t>Average correlations among traditional (non-people-centered) intelligences are presented in Table 1. (Each average correlation is based on a different number of reported relationships depending upon the particular pair of broad intelligences concerned). We next examined the broad intelligences as a group so as to determine the overall average correlation among them. We converted each correlation to a Fisher z, averaged the transformed values, and then transformed them back to an r. The grand mean of the correlations among the intelligences was r = .56. </a:t>
            </a:r>
          </a:p>
          <a:p>
            <a:pPr algn="l">
              <a:spcBef>
                <a:spcPts val="0"/>
              </a:spcBef>
            </a:pPr>
            <a:endParaRPr lang="en-US" sz="2800" dirty="0">
              <a:latin typeface="Arial" charset="0"/>
              <a:ea typeface="Arial" charset="0"/>
              <a:cs typeface="Arial" charset="0"/>
            </a:endParaRPr>
          </a:p>
          <a:p>
            <a:pPr algn="l">
              <a:spcBef>
                <a:spcPts val="0"/>
              </a:spcBef>
            </a:pPr>
            <a:r>
              <a:rPr lang="en-US" sz="2800" dirty="0">
                <a:latin typeface="Arial" charset="0"/>
                <a:ea typeface="Arial" charset="0"/>
                <a:cs typeface="Arial" charset="0"/>
              </a:rPr>
              <a:t>We also noted that certain broad intelligence factors correlated more strongly with one another than others. For instance, fluid intelligence correlated with quantitative reasoning at r = .82 but correlated with crystallized intelligence at r = .54. Such findings suggest that certain types of mental abilities relate more strongly to one another. In order to explore one quality of these relationships, we tested our second research question. </a:t>
            </a:r>
            <a:endParaRPr lang="en-US" sz="2800" dirty="0" smtClean="0">
              <a:latin typeface="Arial" charset="0"/>
              <a:ea typeface="Arial" charset="0"/>
              <a:cs typeface="Arial" charset="0"/>
            </a:endParaRPr>
          </a:p>
          <a:p>
            <a:pPr algn="l">
              <a:spcBef>
                <a:spcPts val="0"/>
              </a:spcBef>
            </a:pPr>
            <a:endParaRPr lang="en-US" sz="2700" dirty="0">
              <a:latin typeface="Arial" charset="0"/>
              <a:ea typeface="Arial" charset="0"/>
              <a:cs typeface="Arial" charset="0"/>
            </a:endParaRPr>
          </a:p>
          <a:p>
            <a:pPr algn="l">
              <a:spcBef>
                <a:spcPts val="0"/>
              </a:spcBef>
            </a:pPr>
            <a:r>
              <a:rPr lang="en-US" sz="3000" b="1" dirty="0" smtClean="0">
                <a:latin typeface="Arial" charset="0"/>
                <a:ea typeface="Arial" charset="0"/>
                <a:cs typeface="Arial" charset="0"/>
              </a:rPr>
              <a:t>Table </a:t>
            </a:r>
            <a:r>
              <a:rPr lang="en-US" sz="3000" b="1" dirty="0">
                <a:latin typeface="Arial" charset="0"/>
                <a:ea typeface="Arial" charset="0"/>
                <a:cs typeface="Arial" charset="0"/>
              </a:rPr>
              <a:t>1. Average Correlation Among Broad Intelligence Factors</a:t>
            </a:r>
          </a:p>
          <a:p>
            <a:pPr algn="l">
              <a:spcBef>
                <a:spcPts val="0"/>
              </a:spcBef>
            </a:pPr>
            <a:endParaRPr lang="en-US" sz="2700" dirty="0">
              <a:latin typeface="Arial" charset="0"/>
              <a:ea typeface="Arial" charset="0"/>
              <a:cs typeface="Arial" charset="0"/>
            </a:endParaRPr>
          </a:p>
          <a:p>
            <a:pPr algn="l">
              <a:spcBef>
                <a:spcPts val="0"/>
              </a:spcBef>
            </a:pPr>
            <a:endParaRPr lang="en-US" sz="2700" dirty="0">
              <a:solidFill>
                <a:srgbClr val="FF0000"/>
              </a:solidFill>
              <a:latin typeface="Arial" charset="0"/>
              <a:ea typeface="Arial" charset="0"/>
              <a:cs typeface="Arial" charset="0"/>
            </a:endParaRPr>
          </a:p>
          <a:p>
            <a:pPr algn="l">
              <a:spcBef>
                <a:spcPts val="0"/>
              </a:spcBef>
            </a:pPr>
            <a:endParaRPr lang="en-US" sz="2700" dirty="0">
              <a:solidFill>
                <a:srgbClr val="FF0000"/>
              </a:solidFill>
              <a:latin typeface="Arial" charset="0"/>
              <a:ea typeface="Arial" charset="0"/>
              <a:cs typeface="Arial" charset="0"/>
            </a:endParaRPr>
          </a:p>
          <a:p>
            <a:pPr algn="l">
              <a:spcBef>
                <a:spcPts val="0"/>
              </a:spcBef>
            </a:pPr>
            <a:endParaRPr lang="en-US" sz="2700" dirty="0">
              <a:solidFill>
                <a:srgbClr val="FF0000"/>
              </a:solidFill>
              <a:latin typeface="Arial" charset="0"/>
              <a:ea typeface="Arial" charset="0"/>
              <a:cs typeface="Arial" charset="0"/>
            </a:endParaRPr>
          </a:p>
          <a:p>
            <a:pPr algn="l">
              <a:spcBef>
                <a:spcPts val="0"/>
              </a:spcBef>
            </a:pPr>
            <a:endParaRPr lang="en-US" sz="2700" dirty="0">
              <a:solidFill>
                <a:srgbClr val="FF0000"/>
              </a:solidFill>
              <a:latin typeface="Arial" charset="0"/>
              <a:ea typeface="Arial" charset="0"/>
              <a:cs typeface="Arial" charset="0"/>
            </a:endParaRPr>
          </a:p>
          <a:p>
            <a:pPr algn="l">
              <a:spcBef>
                <a:spcPts val="0"/>
              </a:spcBef>
            </a:pPr>
            <a:endParaRPr lang="en-US" sz="2700" dirty="0">
              <a:solidFill>
                <a:srgbClr val="FF0000"/>
              </a:solidFill>
              <a:latin typeface="Arial" charset="0"/>
              <a:ea typeface="Arial" charset="0"/>
              <a:cs typeface="Arial" charset="0"/>
            </a:endParaRPr>
          </a:p>
          <a:p>
            <a:pPr algn="l">
              <a:spcBef>
                <a:spcPts val="0"/>
              </a:spcBef>
            </a:pPr>
            <a:endParaRPr lang="en-US" sz="2700" dirty="0">
              <a:solidFill>
                <a:srgbClr val="FF0000"/>
              </a:solidFill>
              <a:latin typeface="Arial" charset="0"/>
              <a:ea typeface="Arial" charset="0"/>
              <a:cs typeface="Arial" charset="0"/>
            </a:endParaRPr>
          </a:p>
          <a:p>
            <a:pPr algn="l">
              <a:spcBef>
                <a:spcPts val="0"/>
              </a:spcBef>
            </a:pPr>
            <a:endParaRPr lang="en-US" sz="2700" dirty="0">
              <a:solidFill>
                <a:srgbClr val="FF0000"/>
              </a:solidFill>
              <a:latin typeface="Arial" charset="0"/>
              <a:ea typeface="Arial" charset="0"/>
              <a:cs typeface="Arial" charset="0"/>
            </a:endParaRPr>
          </a:p>
          <a:p>
            <a:pPr algn="l">
              <a:spcBef>
                <a:spcPts val="0"/>
              </a:spcBef>
            </a:pPr>
            <a:endParaRPr lang="en-US" sz="2700" dirty="0">
              <a:solidFill>
                <a:srgbClr val="FF0000"/>
              </a:solidFill>
              <a:latin typeface="Arial" charset="0"/>
              <a:ea typeface="Arial" charset="0"/>
              <a:cs typeface="Arial" charset="0"/>
            </a:endParaRPr>
          </a:p>
          <a:p>
            <a:pPr algn="l">
              <a:spcBef>
                <a:spcPts val="0"/>
              </a:spcBef>
            </a:pPr>
            <a:endParaRPr lang="en-US" sz="2700" dirty="0">
              <a:solidFill>
                <a:srgbClr val="FF0000"/>
              </a:solidFill>
              <a:latin typeface="Arial" charset="0"/>
              <a:ea typeface="Arial" charset="0"/>
              <a:cs typeface="Arial" charset="0"/>
            </a:endParaRPr>
          </a:p>
          <a:p>
            <a:pPr algn="l">
              <a:spcBef>
                <a:spcPts val="0"/>
              </a:spcBef>
            </a:pPr>
            <a:endParaRPr lang="en-US" sz="2700" dirty="0">
              <a:solidFill>
                <a:srgbClr val="FF0000"/>
              </a:solidFill>
              <a:latin typeface="Arial" charset="0"/>
              <a:ea typeface="Arial" charset="0"/>
              <a:cs typeface="Arial" charset="0"/>
            </a:endParaRPr>
          </a:p>
          <a:p>
            <a:pPr algn="l">
              <a:spcBef>
                <a:spcPts val="0"/>
              </a:spcBef>
            </a:pPr>
            <a:endParaRPr lang="en-US" sz="2700" dirty="0">
              <a:solidFill>
                <a:srgbClr val="FF0000"/>
              </a:solidFill>
              <a:latin typeface="Arial" charset="0"/>
              <a:ea typeface="Arial" charset="0"/>
              <a:cs typeface="Arial" charset="0"/>
            </a:endParaRPr>
          </a:p>
          <a:p>
            <a:pPr algn="l">
              <a:spcBef>
                <a:spcPts val="0"/>
              </a:spcBef>
            </a:pPr>
            <a:endParaRPr lang="en-US" sz="2700" dirty="0">
              <a:solidFill>
                <a:srgbClr val="FF0000"/>
              </a:solidFill>
              <a:latin typeface="Arial" charset="0"/>
              <a:ea typeface="Arial" charset="0"/>
              <a:cs typeface="Arial" charset="0"/>
            </a:endParaRPr>
          </a:p>
          <a:p>
            <a:pPr algn="l">
              <a:spcBef>
                <a:spcPts val="0"/>
              </a:spcBef>
            </a:pPr>
            <a:endParaRPr lang="en-US" sz="2700" dirty="0">
              <a:solidFill>
                <a:srgbClr val="FF0000"/>
              </a:solidFill>
              <a:latin typeface="Arial" charset="0"/>
              <a:ea typeface="Arial" charset="0"/>
              <a:cs typeface="Arial" charset="0"/>
            </a:endParaRPr>
          </a:p>
          <a:p>
            <a:pPr algn="l">
              <a:spcBef>
                <a:spcPts val="0"/>
              </a:spcBef>
            </a:pPr>
            <a:endParaRPr lang="en-US" sz="2700" dirty="0">
              <a:solidFill>
                <a:srgbClr val="FF0000"/>
              </a:solidFill>
              <a:latin typeface="Arial" charset="0"/>
              <a:ea typeface="Arial" charset="0"/>
              <a:cs typeface="Arial" charset="0"/>
            </a:endParaRPr>
          </a:p>
          <a:p>
            <a:pPr algn="l">
              <a:spcBef>
                <a:spcPts val="0"/>
              </a:spcBef>
            </a:pPr>
            <a:endParaRPr lang="en-US" sz="2700" dirty="0">
              <a:latin typeface="Arial" charset="0"/>
              <a:ea typeface="Arial" charset="0"/>
              <a:cs typeface="Arial" charset="0"/>
            </a:endParaRPr>
          </a:p>
          <a:p>
            <a:pPr algn="l">
              <a:spcBef>
                <a:spcPts val="0"/>
              </a:spcBef>
            </a:pPr>
            <a:endParaRPr lang="en-US" sz="2700" dirty="0">
              <a:latin typeface="Arial" charset="0"/>
              <a:ea typeface="Arial" charset="0"/>
              <a:cs typeface="Arial" charset="0"/>
            </a:endParaRPr>
          </a:p>
          <a:p>
            <a:pPr algn="l">
              <a:spcBef>
                <a:spcPts val="0"/>
              </a:spcBef>
            </a:pPr>
            <a:endParaRPr lang="en-US" sz="2700" dirty="0">
              <a:latin typeface="Arial" charset="0"/>
              <a:ea typeface="Arial" charset="0"/>
              <a:cs typeface="Arial" charset="0"/>
            </a:endParaRPr>
          </a:p>
          <a:p>
            <a:pPr algn="l">
              <a:spcBef>
                <a:spcPts val="0"/>
              </a:spcBef>
            </a:pPr>
            <a:endParaRPr lang="en-US" sz="2700" dirty="0">
              <a:latin typeface="Arial" charset="0"/>
              <a:ea typeface="Arial" charset="0"/>
              <a:cs typeface="Arial" charset="0"/>
            </a:endParaRPr>
          </a:p>
          <a:p>
            <a:pPr algn="l">
              <a:spcBef>
                <a:spcPts val="0"/>
              </a:spcBef>
            </a:pPr>
            <a:r>
              <a:rPr lang="en-US" sz="3200" b="1" dirty="0">
                <a:latin typeface="Arial" charset="0"/>
                <a:ea typeface="Arial" charset="0"/>
                <a:cs typeface="Arial" charset="0"/>
              </a:rPr>
              <a:t>People vs. Thing Continuum?</a:t>
            </a:r>
          </a:p>
          <a:p>
            <a:pPr algn="l">
              <a:spcBef>
                <a:spcPts val="0"/>
              </a:spcBef>
            </a:pPr>
            <a:endParaRPr lang="en-US" sz="2700" dirty="0">
              <a:latin typeface="Arial" charset="0"/>
              <a:ea typeface="Arial" charset="0"/>
              <a:cs typeface="Arial" charset="0"/>
            </a:endParaRPr>
          </a:p>
          <a:p>
            <a:pPr algn="l">
              <a:spcBef>
                <a:spcPts val="0"/>
              </a:spcBef>
            </a:pPr>
            <a:r>
              <a:rPr lang="en-US" sz="2700" dirty="0">
                <a:latin typeface="Arial" charset="0"/>
                <a:ea typeface="Arial" charset="0"/>
                <a:cs typeface="Arial" charset="0"/>
              </a:rPr>
              <a:t>Three of the 14 articles we reviewed included the person-centered intelligences of emotional intelligence and personal intelligences. Correlations among ability-based emotional intelligence measures and measures of other broad intelligences (e.g., quantitative reasoning) were recorded. Comparisons depicting the correlations for people with (a) people-centered intelligences (column </a:t>
            </a:r>
            <a:r>
              <a:rPr lang="en-US" sz="2700" dirty="0" smtClean="0">
                <a:latin typeface="Arial" charset="0"/>
                <a:ea typeface="Arial" charset="0"/>
                <a:cs typeface="Arial" charset="0"/>
              </a:rPr>
              <a:t>3), </a:t>
            </a:r>
            <a:r>
              <a:rPr lang="en-US" sz="2700" dirty="0">
                <a:latin typeface="Arial" charset="0"/>
                <a:ea typeface="Arial" charset="0"/>
                <a:cs typeface="Arial" charset="0"/>
              </a:rPr>
              <a:t>mixed-intelligences (column </a:t>
            </a:r>
            <a:r>
              <a:rPr lang="en-US" sz="2700" dirty="0" smtClean="0">
                <a:latin typeface="Arial" charset="0"/>
                <a:ea typeface="Arial" charset="0"/>
                <a:cs typeface="Arial" charset="0"/>
              </a:rPr>
              <a:t>5), </a:t>
            </a:r>
            <a:r>
              <a:rPr lang="en-US" sz="2700" dirty="0">
                <a:latin typeface="Arial" charset="0"/>
                <a:ea typeface="Arial" charset="0"/>
                <a:cs typeface="Arial" charset="0"/>
              </a:rPr>
              <a:t>and with thing-centered intelligences (column </a:t>
            </a:r>
            <a:r>
              <a:rPr lang="en-US" sz="2700" dirty="0" smtClean="0">
                <a:latin typeface="Arial" charset="0"/>
                <a:ea typeface="Arial" charset="0"/>
                <a:cs typeface="Arial" charset="0"/>
              </a:rPr>
              <a:t>7) </a:t>
            </a:r>
            <a:r>
              <a:rPr lang="en-US" sz="2700" dirty="0">
                <a:latin typeface="Arial" charset="0"/>
                <a:ea typeface="Arial" charset="0"/>
                <a:cs typeface="Arial" charset="0"/>
              </a:rPr>
              <a:t>are shown in Table 2. </a:t>
            </a:r>
          </a:p>
          <a:p>
            <a:pPr algn="l">
              <a:spcBef>
                <a:spcPts val="0"/>
              </a:spcBef>
            </a:pPr>
            <a:endParaRPr lang="en-US" sz="2700" dirty="0">
              <a:latin typeface="Arial" charset="0"/>
              <a:ea typeface="Arial" charset="0"/>
              <a:cs typeface="Arial" charset="0"/>
            </a:endParaRPr>
          </a:p>
          <a:p>
            <a:pPr algn="l">
              <a:spcBef>
                <a:spcPts val="0"/>
              </a:spcBef>
            </a:pPr>
            <a:endParaRPr lang="en-US" sz="2700" dirty="0">
              <a:latin typeface="Arial" charset="0"/>
              <a:ea typeface="Arial" charset="0"/>
              <a:cs typeface="Arial" charset="0"/>
            </a:endParaRPr>
          </a:p>
          <a:p>
            <a:pPr algn="l">
              <a:spcBef>
                <a:spcPts val="0"/>
              </a:spcBef>
            </a:pPr>
            <a:endParaRPr lang="en-US" sz="2700" dirty="0">
              <a:latin typeface="Arial" charset="0"/>
              <a:ea typeface="Arial" charset="0"/>
              <a:cs typeface="Arial" charset="0"/>
            </a:endParaRPr>
          </a:p>
        </p:txBody>
      </p:sp>
      <p:sp>
        <p:nvSpPr>
          <p:cNvPr id="85" name="Subtitle 2"/>
          <p:cNvSpPr txBox="1">
            <a:spLocks/>
          </p:cNvSpPr>
          <p:nvPr/>
        </p:nvSpPr>
        <p:spPr>
          <a:xfrm>
            <a:off x="29623568" y="27682621"/>
            <a:ext cx="10005181" cy="3840069"/>
          </a:xfrm>
          <a:prstGeom prst="rect">
            <a:avLst/>
          </a:prstGeom>
          <a:noFill/>
          <a:ln>
            <a:no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2000" dirty="0">
                <a:latin typeface="Arial" charset="0"/>
                <a:ea typeface="Arial" charset="0"/>
                <a:cs typeface="Arial" charset="0"/>
              </a:rPr>
              <a:t>McGrew, K.S. (2009). CHC theory and the human cognitive abilities project: Standing </a:t>
            </a:r>
          </a:p>
          <a:p>
            <a:pPr algn="l">
              <a:spcBef>
                <a:spcPts val="0"/>
              </a:spcBef>
            </a:pPr>
            <a:r>
              <a:rPr lang="en-US" sz="2000" dirty="0" smtClean="0">
                <a:latin typeface="Arial" charset="0"/>
                <a:ea typeface="Arial" charset="0"/>
                <a:cs typeface="Arial" charset="0"/>
              </a:rPr>
              <a:t>on </a:t>
            </a:r>
            <a:r>
              <a:rPr lang="en-US" sz="2000" dirty="0">
                <a:latin typeface="Arial" charset="0"/>
                <a:ea typeface="Arial" charset="0"/>
                <a:cs typeface="Arial" charset="0"/>
              </a:rPr>
              <a:t>the shoulders of the giants of psychometric intelligence research. Intelligence, 37, 1-10. </a:t>
            </a:r>
          </a:p>
          <a:p>
            <a:pPr algn="l">
              <a:spcBef>
                <a:spcPts val="0"/>
              </a:spcBef>
            </a:pPr>
            <a:r>
              <a:rPr lang="en-US" sz="2000" dirty="0" err="1">
                <a:latin typeface="Arial" charset="0"/>
                <a:ea typeface="Arial" charset="0"/>
                <a:cs typeface="Arial" charset="0"/>
              </a:rPr>
              <a:t>MacCann</a:t>
            </a:r>
            <a:r>
              <a:rPr lang="en-US" sz="2000" dirty="0">
                <a:latin typeface="Arial" charset="0"/>
                <a:ea typeface="Arial" charset="0"/>
                <a:cs typeface="Arial" charset="0"/>
              </a:rPr>
              <a:t>, C., Joseph, D.L., Newman, D.A., &amp; Roberts, R.D. (2014). Emotional </a:t>
            </a:r>
          </a:p>
          <a:p>
            <a:pPr algn="l">
              <a:spcBef>
                <a:spcPts val="0"/>
              </a:spcBef>
            </a:pPr>
            <a:r>
              <a:rPr lang="en-US" sz="2000" dirty="0">
                <a:latin typeface="Arial" charset="0"/>
                <a:ea typeface="Arial" charset="0"/>
                <a:cs typeface="Arial" charset="0"/>
              </a:rPr>
              <a:t>Intelligence is a second-stratum factor of intelligence: Evidence from hierarchical and </a:t>
            </a:r>
            <a:r>
              <a:rPr lang="en-US" sz="2000" dirty="0" err="1">
                <a:latin typeface="Arial" charset="0"/>
                <a:ea typeface="Arial" charset="0"/>
                <a:cs typeface="Arial" charset="0"/>
              </a:rPr>
              <a:t>bifactor</a:t>
            </a:r>
            <a:r>
              <a:rPr lang="en-US" sz="2000" dirty="0">
                <a:latin typeface="Arial" charset="0"/>
                <a:ea typeface="Arial" charset="0"/>
                <a:cs typeface="Arial" charset="0"/>
              </a:rPr>
              <a:t> models. Emotion, 14, 358-374. </a:t>
            </a:r>
          </a:p>
          <a:p>
            <a:pPr algn="l">
              <a:spcBef>
                <a:spcPts val="0"/>
              </a:spcBef>
            </a:pPr>
            <a:r>
              <a:rPr lang="en-US" sz="2000" dirty="0">
                <a:latin typeface="Arial" charset="0"/>
                <a:ea typeface="Arial" charset="0"/>
                <a:cs typeface="Arial" charset="0"/>
              </a:rPr>
              <a:t>Austin, E.J. (2010). Measurement of ability emotional intelligence: Results for two new </a:t>
            </a:r>
          </a:p>
          <a:p>
            <a:pPr algn="l">
              <a:spcBef>
                <a:spcPts val="0"/>
              </a:spcBef>
            </a:pPr>
            <a:r>
              <a:rPr lang="en-US" sz="2000" dirty="0">
                <a:latin typeface="Arial" charset="0"/>
                <a:ea typeface="Arial" charset="0"/>
                <a:cs typeface="Arial" charset="0"/>
              </a:rPr>
              <a:t>tests. British Journal of Psychology, 101, 563-578. </a:t>
            </a:r>
          </a:p>
          <a:p>
            <a:pPr algn="l">
              <a:spcBef>
                <a:spcPts val="0"/>
              </a:spcBef>
            </a:pPr>
            <a:r>
              <a:rPr lang="en-US" sz="2000" dirty="0">
                <a:latin typeface="Arial" charset="0"/>
                <a:ea typeface="Arial" charset="0"/>
                <a:cs typeface="Arial" charset="0"/>
              </a:rPr>
              <a:t>Bastian, V.A., Burns, N.R., &amp; </a:t>
            </a:r>
            <a:r>
              <a:rPr lang="en-US" sz="2000" dirty="0" err="1">
                <a:latin typeface="Arial" charset="0"/>
                <a:ea typeface="Arial" charset="0"/>
                <a:cs typeface="Arial" charset="0"/>
              </a:rPr>
              <a:t>Nettelbeck</a:t>
            </a:r>
            <a:r>
              <a:rPr lang="en-US" sz="2000" dirty="0">
                <a:latin typeface="Arial" charset="0"/>
                <a:ea typeface="Arial" charset="0"/>
                <a:cs typeface="Arial" charset="0"/>
              </a:rPr>
              <a:t>, T. (2005). Emotional intelligence predicts life </a:t>
            </a:r>
          </a:p>
          <a:p>
            <a:pPr algn="l">
              <a:spcBef>
                <a:spcPts val="0"/>
              </a:spcBef>
            </a:pPr>
            <a:r>
              <a:rPr lang="en-US" sz="2000" dirty="0">
                <a:latin typeface="Arial" charset="0"/>
                <a:ea typeface="Arial" charset="0"/>
                <a:cs typeface="Arial" charset="0"/>
              </a:rPr>
              <a:t>skills, but not as well as personality and cognitive abilities. Personality and Individual Differences, 39, 1135-1145. </a:t>
            </a:r>
          </a:p>
          <a:p>
            <a:pPr algn="l">
              <a:spcBef>
                <a:spcPts val="0"/>
              </a:spcBef>
            </a:pPr>
            <a:r>
              <a:rPr lang="en-US" sz="2000" dirty="0">
                <a:latin typeface="Arial" charset="0"/>
                <a:ea typeface="Arial" charset="0"/>
                <a:cs typeface="Arial" charset="0"/>
              </a:rPr>
              <a:t>Mayer, J.D., &amp; </a:t>
            </a:r>
            <a:r>
              <a:rPr lang="en-US" sz="2000" dirty="0" err="1">
                <a:latin typeface="Arial" charset="0"/>
                <a:ea typeface="Arial" charset="0"/>
                <a:cs typeface="Arial" charset="0"/>
              </a:rPr>
              <a:t>Skimmyhorn</a:t>
            </a:r>
            <a:r>
              <a:rPr lang="en-US" sz="2000" dirty="0">
                <a:latin typeface="Arial" charset="0"/>
                <a:ea typeface="Arial" charset="0"/>
                <a:cs typeface="Arial" charset="0"/>
              </a:rPr>
              <a:t>, W. (2017). Personality attributes that predict cadet </a:t>
            </a:r>
          </a:p>
          <a:p>
            <a:pPr algn="l">
              <a:spcBef>
                <a:spcPts val="0"/>
              </a:spcBef>
            </a:pPr>
            <a:r>
              <a:rPr lang="en-US" sz="2000" dirty="0">
                <a:latin typeface="Arial" charset="0"/>
                <a:ea typeface="Arial" charset="0"/>
                <a:cs typeface="Arial" charset="0"/>
              </a:rPr>
              <a:t>performance at West Point. Journal of Research in Personality, 66, 14-26. </a:t>
            </a:r>
          </a:p>
          <a:p>
            <a:pPr algn="l"/>
            <a:endParaRPr lang="en-US" sz="2000" dirty="0">
              <a:latin typeface="Arial Hebrew" charset="-79"/>
              <a:ea typeface="Arial Hebrew" charset="-79"/>
              <a:cs typeface="Arial Hebrew" charset="-79"/>
            </a:endParaRPr>
          </a:p>
        </p:txBody>
      </p:sp>
      <p:sp>
        <p:nvSpPr>
          <p:cNvPr id="4" name="TextBox 3"/>
          <p:cNvSpPr txBox="1"/>
          <p:nvPr/>
        </p:nvSpPr>
        <p:spPr>
          <a:xfrm>
            <a:off x="30236180" y="12570386"/>
            <a:ext cx="5185951" cy="507762"/>
          </a:xfrm>
          <a:prstGeom prst="rect">
            <a:avLst/>
          </a:prstGeom>
          <a:noFill/>
        </p:spPr>
        <p:txBody>
          <a:bodyPr wrap="square" lIns="97785" tIns="48892" rIns="97785" bIns="48892" rtlCol="0">
            <a:spAutoFit/>
          </a:bodyPr>
          <a:lstStyle/>
          <a:p>
            <a:endParaRPr lang="en-US" sz="2658" dirty="0">
              <a:latin typeface="Cambria" panose="02040503050406030204" pitchFamily="18" charset="0"/>
            </a:endParaRPr>
          </a:p>
        </p:txBody>
      </p:sp>
      <p:sp>
        <p:nvSpPr>
          <p:cNvPr id="99" name="Subtitle 2"/>
          <p:cNvSpPr txBox="1">
            <a:spLocks/>
          </p:cNvSpPr>
          <p:nvPr/>
        </p:nvSpPr>
        <p:spPr>
          <a:xfrm>
            <a:off x="29846900" y="21957691"/>
            <a:ext cx="10005181" cy="4118873"/>
          </a:xfrm>
          <a:prstGeom prst="rect">
            <a:avLst/>
          </a:prstGeom>
          <a:ln>
            <a:no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endParaRPr lang="en-US" sz="2658"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just">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p:txBody>
      </p:sp>
      <p:pic>
        <p:nvPicPr>
          <p:cNvPr id="22" name="Picture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7388" y="1216429"/>
            <a:ext cx="1774009" cy="2347953"/>
          </a:xfrm>
          <a:prstGeom prst="rect">
            <a:avLst/>
          </a:prstGeom>
        </p:spPr>
      </p:pic>
      <p:sp>
        <p:nvSpPr>
          <p:cNvPr id="3" name="TextBox 2"/>
          <p:cNvSpPr txBox="1"/>
          <p:nvPr/>
        </p:nvSpPr>
        <p:spPr>
          <a:xfrm>
            <a:off x="2410691" y="15835745"/>
            <a:ext cx="184731" cy="1400383"/>
          </a:xfrm>
          <a:prstGeom prst="rect">
            <a:avLst/>
          </a:prstGeom>
          <a:noFill/>
        </p:spPr>
        <p:txBody>
          <a:bodyPr wrap="none" rtlCol="0">
            <a:spAutoFit/>
          </a:bodyPr>
          <a:lstStyle/>
          <a:p>
            <a:endParaRPr lang="en-US" dirty="0"/>
          </a:p>
        </p:txBody>
      </p:sp>
      <p:sp>
        <p:nvSpPr>
          <p:cNvPr id="23" name="Subtitle 2"/>
          <p:cNvSpPr txBox="1">
            <a:spLocks/>
          </p:cNvSpPr>
          <p:nvPr/>
        </p:nvSpPr>
        <p:spPr>
          <a:xfrm>
            <a:off x="424266" y="22701730"/>
            <a:ext cx="10005181" cy="10188951"/>
          </a:xfrm>
          <a:prstGeom prst="rect">
            <a:avLst/>
          </a:prstGeom>
          <a:noFill/>
          <a:ln>
            <a:noFill/>
          </a:ln>
        </p:spPr>
        <p:txBody>
          <a:bodyPr vert="horz" lIns="97785" tIns="48892" rIns="97785" bIns="48892" rtlCol="0" anchor="t">
            <a:normAutofit fontScale="9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3100" dirty="0">
                <a:latin typeface="Arial" charset="0"/>
                <a:ea typeface="Arial" charset="0"/>
                <a:cs typeface="Arial" charset="0"/>
              </a:rPr>
              <a:t>To explore the average correlation among the broad intelligences, we conducted an archival analysis of publications that plausibly contained findings relevant to the question. Using </a:t>
            </a:r>
            <a:r>
              <a:rPr lang="en-US" sz="3100" dirty="0" err="1">
                <a:latin typeface="Arial" charset="0"/>
                <a:ea typeface="Arial" charset="0"/>
                <a:cs typeface="Arial" charset="0"/>
              </a:rPr>
              <a:t>PsychINFO</a:t>
            </a:r>
            <a:r>
              <a:rPr lang="en-US" sz="3100" dirty="0">
                <a:latin typeface="Arial" charset="0"/>
                <a:ea typeface="Arial" charset="0"/>
                <a:cs typeface="Arial" charset="0"/>
              </a:rPr>
              <a:t>, we searched broadly for articles using the search term “broad intelligences”. This yielded 190 articles. We identified a further three articles by searching specifically for “emotional intelligence,” “personal intelligence” and “social intelligence” (all measured as an ability). This additional search was carried out as the study of emotional, personal, and social intelligences—the most person-centered among the broad intelligences—are relatively recent and few in </a:t>
            </a:r>
            <a:r>
              <a:rPr lang="en-US" sz="3100" dirty="0" smtClean="0">
                <a:latin typeface="Arial" charset="0"/>
                <a:ea typeface="Arial" charset="0"/>
                <a:cs typeface="Arial" charset="0"/>
              </a:rPr>
              <a:t>number.</a:t>
            </a:r>
            <a:endParaRPr lang="en-US" sz="3100" dirty="0">
              <a:latin typeface="Arial" charset="0"/>
              <a:ea typeface="Arial" charset="0"/>
              <a:cs typeface="Arial" charset="0"/>
            </a:endParaRPr>
          </a:p>
          <a:p>
            <a:pPr algn="l"/>
            <a:r>
              <a:rPr lang="en-US" sz="3100" dirty="0">
                <a:latin typeface="Arial" charset="0"/>
                <a:ea typeface="Arial" charset="0"/>
                <a:cs typeface="Arial" charset="0"/>
              </a:rPr>
              <a:t>For both searches, articles were screened for inclusion criteria that included the article must be: </a:t>
            </a:r>
          </a:p>
          <a:p>
            <a:pPr marL="514350" indent="-514350" algn="l">
              <a:spcBef>
                <a:spcPts val="1200"/>
              </a:spcBef>
              <a:buFont typeface="+mj-lt"/>
              <a:buAutoNum type="arabicPeriod"/>
            </a:pPr>
            <a:r>
              <a:rPr lang="en-US" sz="3100" dirty="0" smtClean="0">
                <a:latin typeface="Arial" charset="0"/>
                <a:ea typeface="Arial" charset="0"/>
                <a:cs typeface="Arial" charset="0"/>
              </a:rPr>
              <a:t>Peer reviewed</a:t>
            </a:r>
          </a:p>
          <a:p>
            <a:pPr marL="514350" indent="-514350" algn="l">
              <a:spcBef>
                <a:spcPts val="1200"/>
              </a:spcBef>
              <a:buFont typeface="+mj-lt"/>
              <a:buAutoNum type="arabicPeriod"/>
            </a:pPr>
            <a:r>
              <a:rPr lang="en-US" sz="3100" dirty="0" smtClean="0">
                <a:latin typeface="Arial" charset="0"/>
                <a:ea typeface="Arial" charset="0"/>
                <a:cs typeface="Arial" charset="0"/>
              </a:rPr>
              <a:t>Measure </a:t>
            </a:r>
            <a:r>
              <a:rPr lang="en-US" sz="3100" dirty="0">
                <a:latin typeface="Arial" charset="0"/>
                <a:ea typeface="Arial" charset="0"/>
                <a:cs typeface="Arial" charset="0"/>
              </a:rPr>
              <a:t>intelligence(s) using ability-based </a:t>
            </a:r>
            <a:r>
              <a:rPr lang="en-US" sz="3100" dirty="0" smtClean="0">
                <a:latin typeface="Arial" charset="0"/>
                <a:ea typeface="Arial" charset="0"/>
                <a:cs typeface="Arial" charset="0"/>
              </a:rPr>
              <a:t>measures</a:t>
            </a:r>
          </a:p>
          <a:p>
            <a:pPr marL="514350" indent="-514350" algn="l">
              <a:spcBef>
                <a:spcPts val="1200"/>
              </a:spcBef>
              <a:buFont typeface="+mj-lt"/>
              <a:buAutoNum type="arabicPeriod"/>
            </a:pPr>
            <a:r>
              <a:rPr lang="en-US" sz="3100" dirty="0" smtClean="0">
                <a:latin typeface="Arial" charset="0"/>
                <a:ea typeface="Arial" charset="0"/>
                <a:cs typeface="Arial" charset="0"/>
              </a:rPr>
              <a:t>Represent </a:t>
            </a:r>
            <a:r>
              <a:rPr lang="en-US" sz="3100" dirty="0">
                <a:latin typeface="Arial" charset="0"/>
                <a:ea typeface="Arial" charset="0"/>
                <a:cs typeface="Arial" charset="0"/>
              </a:rPr>
              <a:t>broad intelligences in a confirmatory factor analysis using techniques developed with structural equation modeling</a:t>
            </a:r>
          </a:p>
          <a:p>
            <a:pPr marL="514350" indent="-514350" algn="l">
              <a:spcBef>
                <a:spcPts val="1200"/>
              </a:spcBef>
              <a:buFont typeface="+mj-lt"/>
              <a:buAutoNum type="arabicPeriod"/>
            </a:pPr>
            <a:r>
              <a:rPr lang="en-US" sz="3100" dirty="0" smtClean="0">
                <a:latin typeface="Arial" charset="0"/>
                <a:ea typeface="Arial" charset="0"/>
                <a:cs typeface="Arial" charset="0"/>
              </a:rPr>
              <a:t>Provide </a:t>
            </a:r>
            <a:r>
              <a:rPr lang="en-US" sz="3100" dirty="0">
                <a:latin typeface="Arial" charset="0"/>
                <a:ea typeface="Arial" charset="0"/>
                <a:cs typeface="Arial" charset="0"/>
              </a:rPr>
              <a:t>one or more estimates of the correlation among broad intelligences based on such techniques</a:t>
            </a:r>
          </a:p>
          <a:p>
            <a:pPr marL="514350" indent="-514350" algn="l">
              <a:spcBef>
                <a:spcPts val="1200"/>
              </a:spcBef>
              <a:buFont typeface="+mj-lt"/>
              <a:buAutoNum type="arabicPeriod"/>
            </a:pPr>
            <a:r>
              <a:rPr lang="en-US" sz="3100" dirty="0" smtClean="0">
                <a:latin typeface="Arial" charset="0"/>
                <a:ea typeface="Arial" charset="0"/>
                <a:cs typeface="Arial" charset="0"/>
              </a:rPr>
              <a:t>Have </a:t>
            </a:r>
            <a:r>
              <a:rPr lang="en-US" sz="3100" dirty="0">
                <a:latin typeface="Arial" charset="0"/>
                <a:ea typeface="Arial" charset="0"/>
                <a:cs typeface="Arial" charset="0"/>
              </a:rPr>
              <a:t>a publication date after 1970 (around the date such contemporary analytic techniques first were introduced</a:t>
            </a:r>
            <a:r>
              <a:rPr lang="en-US" sz="3100" dirty="0" smtClean="0">
                <a:latin typeface="Arial" charset="0"/>
                <a:ea typeface="Arial" charset="0"/>
                <a:cs typeface="Arial" charset="0"/>
              </a:rPr>
              <a:t>).</a:t>
            </a:r>
            <a:endParaRPr lang="en-US" sz="3100" dirty="0">
              <a:latin typeface="Arial" charset="0"/>
              <a:ea typeface="Arial" charset="0"/>
              <a:cs typeface="Arial" charset="0"/>
            </a:endParaRPr>
          </a:p>
          <a:p>
            <a:pPr algn="l"/>
            <a:r>
              <a:rPr lang="en-US" sz="3100" dirty="0">
                <a:latin typeface="Arial" charset="0"/>
                <a:ea typeface="Arial" charset="0"/>
                <a:cs typeface="Arial" charset="0"/>
              </a:rPr>
              <a:t>Fourteen articles met our criteria for inclusion. </a:t>
            </a:r>
          </a:p>
          <a:p>
            <a:pPr algn="l"/>
            <a:endParaRPr lang="en-US" sz="2800" dirty="0">
              <a:latin typeface="Arial" charset="0"/>
              <a:ea typeface="Arial" charset="0"/>
              <a:cs typeface="Arial" charset="0"/>
            </a:endParaRPr>
          </a:p>
        </p:txBody>
      </p:sp>
      <p:sp>
        <p:nvSpPr>
          <p:cNvPr id="25" name="Subtitle 2"/>
          <p:cNvSpPr txBox="1">
            <a:spLocks/>
          </p:cNvSpPr>
          <p:nvPr/>
        </p:nvSpPr>
        <p:spPr>
          <a:xfrm>
            <a:off x="346524" y="14338772"/>
            <a:ext cx="10005181" cy="837062"/>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317" dirty="0">
                <a:solidFill>
                  <a:schemeClr val="bg1"/>
                </a:solidFill>
                <a:latin typeface="Arial" charset="0"/>
                <a:ea typeface="Arial" charset="0"/>
                <a:cs typeface="Arial" charset="0"/>
              </a:rPr>
              <a:t>Research Questions</a:t>
            </a:r>
          </a:p>
        </p:txBody>
      </p:sp>
      <p:sp>
        <p:nvSpPr>
          <p:cNvPr id="27" name="Subtitle 2"/>
          <p:cNvSpPr txBox="1">
            <a:spLocks/>
          </p:cNvSpPr>
          <p:nvPr/>
        </p:nvSpPr>
        <p:spPr>
          <a:xfrm>
            <a:off x="29623569" y="26723965"/>
            <a:ext cx="10005181" cy="837062"/>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317" dirty="0">
                <a:solidFill>
                  <a:schemeClr val="bg1"/>
                </a:solidFill>
                <a:latin typeface="Arial" charset="0"/>
                <a:ea typeface="Arial" charset="0"/>
                <a:cs typeface="Arial" charset="0"/>
              </a:rPr>
              <a:t>References</a:t>
            </a:r>
          </a:p>
        </p:txBody>
      </p:sp>
      <p:sp>
        <p:nvSpPr>
          <p:cNvPr id="28" name="Subtitle 2"/>
          <p:cNvSpPr txBox="1">
            <a:spLocks/>
          </p:cNvSpPr>
          <p:nvPr/>
        </p:nvSpPr>
        <p:spPr>
          <a:xfrm>
            <a:off x="29702011" y="18959882"/>
            <a:ext cx="10005181" cy="837062"/>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317" dirty="0">
                <a:solidFill>
                  <a:schemeClr val="bg1"/>
                </a:solidFill>
                <a:latin typeface="Arial" charset="0"/>
                <a:ea typeface="Arial" charset="0"/>
                <a:cs typeface="Arial" charset="0"/>
              </a:rPr>
              <a:t>Conclusions</a:t>
            </a:r>
          </a:p>
        </p:txBody>
      </p:sp>
      <p:sp>
        <p:nvSpPr>
          <p:cNvPr id="30" name="Subtitle 2"/>
          <p:cNvSpPr txBox="1">
            <a:spLocks/>
          </p:cNvSpPr>
          <p:nvPr/>
        </p:nvSpPr>
        <p:spPr>
          <a:xfrm>
            <a:off x="346523" y="15316540"/>
            <a:ext cx="10005181" cy="6445756"/>
          </a:xfrm>
          <a:prstGeom prst="rect">
            <a:avLst/>
          </a:prstGeom>
          <a:ln>
            <a:noFill/>
          </a:ln>
        </p:spPr>
        <p:txBody>
          <a:bodyPr vert="horz" lIns="97785" tIns="48892" rIns="97785" bIns="48892" rtlCol="0" anchor="t">
            <a:normAutofit fontScale="47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5800" dirty="0">
                <a:latin typeface="Arial" charset="0"/>
                <a:ea typeface="Arial" charset="0"/>
                <a:cs typeface="Arial" charset="0"/>
              </a:rPr>
              <a:t>The present reanalysis of published empirical findings set out to test Mayer &amp; </a:t>
            </a:r>
            <a:r>
              <a:rPr lang="en-US" sz="5800" dirty="0" err="1">
                <a:latin typeface="Arial" charset="0"/>
                <a:ea typeface="Arial" charset="0"/>
                <a:cs typeface="Arial" charset="0"/>
              </a:rPr>
              <a:t>Skimmyhorn’s</a:t>
            </a:r>
            <a:r>
              <a:rPr lang="en-US" sz="5800" dirty="0">
                <a:latin typeface="Arial" charset="0"/>
                <a:ea typeface="Arial" charset="0"/>
                <a:cs typeface="Arial" charset="0"/>
              </a:rPr>
              <a:t> (2017) hypothesis that broad intelligences would vary along a people vs. thing continuum with thing intelligences correlating highly among themselves, people intelligences doing the same, and lesser correlations between them.  </a:t>
            </a:r>
          </a:p>
          <a:p>
            <a:pPr algn="l"/>
            <a:r>
              <a:rPr lang="en-US" sz="5800" b="1" dirty="0">
                <a:latin typeface="Arial" charset="0"/>
                <a:ea typeface="Arial" charset="0"/>
                <a:cs typeface="Arial" charset="0"/>
              </a:rPr>
              <a:t>Our key interests in the follow study were:</a:t>
            </a:r>
          </a:p>
          <a:p>
            <a:pPr marL="685800" indent="-685800" algn="l">
              <a:buFont typeface="Arial" charset="0"/>
              <a:buChar char="•"/>
            </a:pPr>
            <a:r>
              <a:rPr lang="en-US" sz="5800" dirty="0" smtClean="0">
                <a:latin typeface="Arial" charset="0"/>
                <a:ea typeface="Arial" charset="0"/>
                <a:cs typeface="Arial" charset="0"/>
              </a:rPr>
              <a:t>What </a:t>
            </a:r>
            <a:r>
              <a:rPr lang="en-US" sz="5800" dirty="0">
                <a:latin typeface="Arial" charset="0"/>
                <a:ea typeface="Arial" charset="0"/>
                <a:cs typeface="Arial" charset="0"/>
              </a:rPr>
              <a:t>is the “baseline” correlation among broad intelligence (as estimated in confirmatory factor analyses)? That is, how highly do the factors correlate with one another? There have been, to the best of our knowledge, no prior reviews of this issue to-date.</a:t>
            </a:r>
          </a:p>
          <a:p>
            <a:pPr marL="685800" indent="-685800" algn="l">
              <a:buFont typeface="Arial" charset="0"/>
              <a:buChar char="•"/>
            </a:pPr>
            <a:r>
              <a:rPr lang="en-US" sz="5800" dirty="0" smtClean="0">
                <a:latin typeface="Arial" charset="0"/>
                <a:ea typeface="Arial" charset="0"/>
                <a:cs typeface="Arial" charset="0"/>
              </a:rPr>
              <a:t>Do </a:t>
            </a:r>
            <a:r>
              <a:rPr lang="en-US" sz="5800" dirty="0">
                <a:latin typeface="Arial" charset="0"/>
                <a:ea typeface="Arial" charset="0"/>
                <a:cs typeface="Arial" charset="0"/>
              </a:rPr>
              <a:t>the correlations among broad intelligences vary based on whether they are people-centered, mixed, or thing-centered?</a:t>
            </a:r>
          </a:p>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just">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p:txBody>
      </p:sp>
      <p:sp>
        <p:nvSpPr>
          <p:cNvPr id="31" name="Subtitle 2"/>
          <p:cNvSpPr txBox="1">
            <a:spLocks/>
          </p:cNvSpPr>
          <p:nvPr/>
        </p:nvSpPr>
        <p:spPr>
          <a:xfrm>
            <a:off x="29657641" y="20176340"/>
            <a:ext cx="10005181" cy="6493660"/>
          </a:xfrm>
          <a:prstGeom prst="rect">
            <a:avLst/>
          </a:prstGeom>
          <a:noFill/>
          <a:ln>
            <a:noFill/>
          </a:ln>
        </p:spPr>
        <p:txBody>
          <a:bodyPr vert="horz" lIns="97785" tIns="48892" rIns="97785" bIns="48892"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2800" dirty="0">
                <a:latin typeface="Arial" charset="0"/>
              </a:rPr>
              <a:t>Results from the present study provide a first global estimate of the average correlation among broad intelligences, which we estimate to be in the vicinity of </a:t>
            </a:r>
            <a:r>
              <a:rPr lang="en-US" sz="2800" i="1" dirty="0">
                <a:latin typeface="Arial" charset="0"/>
              </a:rPr>
              <a:t>r </a:t>
            </a:r>
            <a:r>
              <a:rPr lang="en-US" sz="2800" dirty="0">
                <a:latin typeface="Arial" charset="0"/>
              </a:rPr>
              <a:t>= .56, and a first global estimate of the different between people-with-people-centered intelligences versus people-with-thing-centered intelligences of </a:t>
            </a:r>
            <a:r>
              <a:rPr lang="en-US" sz="2800" i="1" dirty="0" err="1">
                <a:latin typeface="Arial" charset="0"/>
              </a:rPr>
              <a:t>r</a:t>
            </a:r>
            <a:r>
              <a:rPr lang="en-US" sz="2800" i="1" baseline="-25000" dirty="0" err="1">
                <a:latin typeface="Arial" charset="0"/>
              </a:rPr>
              <a:t>diff</a:t>
            </a:r>
            <a:r>
              <a:rPr lang="en-US" sz="2800" baseline="-25000" dirty="0">
                <a:latin typeface="Arial" charset="0"/>
              </a:rPr>
              <a:t> </a:t>
            </a:r>
            <a:r>
              <a:rPr lang="en-US" sz="2800" dirty="0">
                <a:latin typeface="Arial" charset="0"/>
              </a:rPr>
              <a:t>= .37. The average correlation among broad intelligences provides a benchmark for determining whether a newly proposed broad intelligence, for example, fits the benchmark of other broad intelligences in its correlations with them. In addition, the difference in correlations along the people-centered vs. thing-centered continuum may help organize at least some content-focused broad intelligences. Such findings may help us refine our understanding of the Cattell-Horn-Carroll model of intelligence, the broad intelligences that make it up, and the burgeoning research that is ongoing with such broad intelligences at present.</a:t>
            </a:r>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l="8753" r="9090"/>
          <a:stretch/>
        </p:blipFill>
        <p:spPr>
          <a:xfrm>
            <a:off x="29697611" y="11681920"/>
            <a:ext cx="10154470" cy="6952404"/>
          </a:xfrm>
          <a:prstGeom prst="rect">
            <a:avLst/>
          </a:prstGeom>
        </p:spPr>
      </p:pic>
      <p:sp>
        <p:nvSpPr>
          <p:cNvPr id="32" name="TextBox 31"/>
          <p:cNvSpPr txBox="1"/>
          <p:nvPr/>
        </p:nvSpPr>
        <p:spPr>
          <a:xfrm>
            <a:off x="29691711" y="10923329"/>
            <a:ext cx="9937040" cy="553998"/>
          </a:xfrm>
          <a:prstGeom prst="rect">
            <a:avLst/>
          </a:prstGeom>
          <a:noFill/>
        </p:spPr>
        <p:txBody>
          <a:bodyPr wrap="square" rtlCol="0">
            <a:spAutoFit/>
          </a:bodyPr>
          <a:lstStyle/>
          <a:p>
            <a:r>
              <a:rPr lang="en-US" sz="3000" b="1" dirty="0">
                <a:latin typeface="Arial" charset="0"/>
                <a:ea typeface="Arial" charset="0"/>
                <a:cs typeface="Arial" charset="0"/>
              </a:rPr>
              <a:t>Figure 1. People vs. Thing Intelligences</a:t>
            </a:r>
          </a:p>
        </p:txBody>
      </p:sp>
      <p:sp>
        <p:nvSpPr>
          <p:cNvPr id="33" name="Subtitle 2"/>
          <p:cNvSpPr txBox="1">
            <a:spLocks/>
          </p:cNvSpPr>
          <p:nvPr/>
        </p:nvSpPr>
        <p:spPr>
          <a:xfrm>
            <a:off x="29657641" y="4180968"/>
            <a:ext cx="10005181" cy="5420226"/>
          </a:xfrm>
          <a:prstGeom prst="rect">
            <a:avLst/>
          </a:prstGeom>
          <a:noFill/>
          <a:ln>
            <a:noFill/>
          </a:ln>
        </p:spPr>
        <p:txBody>
          <a:bodyPr vert="horz" lIns="97785" tIns="48892" rIns="97785" bIns="48892"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2800" dirty="0">
                <a:latin typeface="Arial" charset="0"/>
                <a:ea typeface="Arial" charset="0"/>
                <a:cs typeface="Arial" charset="0"/>
              </a:rPr>
              <a:t>As predicted, the correlations among the people-centered intelligences are higher than their correlation with mixed (i.e., in-between) intelligences or thing-centered intelligences. To test the significance of the difference, Pearson correlations first were converted to Fisher </a:t>
            </a:r>
            <a:r>
              <a:rPr lang="en-US" sz="2800" dirty="0" err="1">
                <a:latin typeface="Arial" charset="0"/>
                <a:ea typeface="Arial" charset="0"/>
                <a:cs typeface="Arial" charset="0"/>
              </a:rPr>
              <a:t>zs</a:t>
            </a:r>
            <a:r>
              <a:rPr lang="en-US" sz="2800" dirty="0">
                <a:latin typeface="Arial" charset="0"/>
                <a:ea typeface="Arial" charset="0"/>
                <a:cs typeface="Arial" charset="0"/>
              </a:rPr>
              <a:t> and then analyzed in a one-way ANOVA with three levels. The three groups differed significantly from one another, with F(2,18) = 7.37, p = .005. Planned comparisons confirmed that the correlation between people-with-people-centered intelligences were higher than the people-with-thing correlations (p = .005). We found no significant difference between the average correlations for people-with mixed versus mixed-with-thing correlations (p &gt; .05), thus indicating that the main difference was between people-centered intelligences among themselves versus with all other intelligences. Findings support our hypothesis that broad intelligences vary along a continuum of people vs. thing-centered intelligences</a:t>
            </a:r>
            <a:r>
              <a:rPr lang="en-US" sz="2800" dirty="0" smtClean="0">
                <a:latin typeface="Arial" charset="0"/>
                <a:ea typeface="Arial" charset="0"/>
                <a:cs typeface="Arial" charset="0"/>
              </a:rPr>
              <a:t>.</a:t>
            </a:r>
          </a:p>
          <a:p>
            <a:pPr algn="l"/>
            <a:endParaRPr lang="en-US" sz="2800" dirty="0" smtClean="0">
              <a:latin typeface="Arial" charset="0"/>
              <a:ea typeface="Arial" charset="0"/>
              <a:cs typeface="Arial" charset="0"/>
            </a:endParaRPr>
          </a:p>
          <a:p>
            <a:pPr algn="l"/>
            <a:endParaRPr lang="en-US" sz="2800" dirty="0">
              <a:latin typeface="Arial" charset="0"/>
              <a:ea typeface="Arial" charset="0"/>
              <a:cs typeface="Arial" charset="0"/>
            </a:endParaRPr>
          </a:p>
          <a:p>
            <a:pPr algn="l"/>
            <a:endParaRPr lang="en-US" sz="2800" dirty="0">
              <a:latin typeface="Arial" charset="0"/>
              <a:ea typeface="Arial" charset="0"/>
              <a:cs typeface="Arial" charset="0"/>
            </a:endParaRP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35810" y="12824267"/>
            <a:ext cx="13259550" cy="6230059"/>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335807" y="22665877"/>
            <a:ext cx="13259553" cy="8434954"/>
          </a:xfrm>
          <a:prstGeom prst="rect">
            <a:avLst/>
          </a:prstGeom>
        </p:spPr>
      </p:pic>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12644</TotalTime>
  <Words>1379</Words>
  <Application>Microsoft Macintosh PowerPoint</Application>
  <PresentationFormat>Custom</PresentationFormat>
  <Paragraphs>81</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 Hebrew</vt:lpstr>
      <vt:lpstr>Calibri</vt:lpstr>
      <vt:lpstr>Calibri Light</vt:lpstr>
      <vt:lpstr>Cambria</vt:lpstr>
      <vt:lpstr>Arial</vt:lpstr>
      <vt:lpstr>Office Theme</vt:lpstr>
      <vt:lpstr>People vs. Thing Intelligences? Victoria M. Bryan and John D. Mayer Department of Psychology, University of New Hampshire </vt:lpstr>
    </vt:vector>
  </TitlesOfParts>
  <LinksUpToDate>false</LinksUpToDate>
  <SharedDoc>false</SharedDoc>
  <HyperlinksChanged>false</HyperlinksChanged>
  <AppVersion>15.0034</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Victoria Bryan</cp:lastModifiedBy>
  <cp:revision>232</cp:revision>
  <dcterms:created xsi:type="dcterms:W3CDTF">2016-03-05T16:55:12Z</dcterms:created>
  <dcterms:modified xsi:type="dcterms:W3CDTF">2017-06-06T15:52:22Z</dcterms:modified>
</cp:coreProperties>
</file>