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32918400" cy="43891200"/>
  <p:notesSz cx="6881813" cy="9296400"/>
  <p:defaultTextStyle>
    <a:defPPr>
      <a:defRPr lang="en-GB"/>
    </a:defPPr>
    <a:lvl1pPr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1pPr>
    <a:lvl2pPr marL="457047"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2pPr>
    <a:lvl3pPr marL="914096"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3pPr>
    <a:lvl4pPr marL="1371143"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4pPr>
    <a:lvl5pPr marL="1828192" algn="l" rtl="0" eaLnBrk="0" fontAlgn="base" hangingPunct="0">
      <a:spcBef>
        <a:spcPct val="0"/>
      </a:spcBef>
      <a:spcAft>
        <a:spcPct val="0"/>
      </a:spcAft>
      <a:defRPr sz="2400" kern="1200">
        <a:solidFill>
          <a:srgbClr val="000000"/>
        </a:solidFill>
        <a:latin typeface="Times New Roman" panose="02020603050405020304" pitchFamily="18" charset="0"/>
        <a:ea typeface="ＭＳ Ｐゴシック" panose="020B0600070205080204" pitchFamily="34" charset="-128"/>
        <a:cs typeface="+mn-cs"/>
      </a:defRPr>
    </a:lvl5pPr>
    <a:lvl6pPr marL="2285237"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6pPr>
    <a:lvl7pPr marL="2742285"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7pPr>
    <a:lvl8pPr marL="3199333"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8pPr>
    <a:lvl9pPr marL="3656380" algn="l" defTabSz="914096" rtl="0" eaLnBrk="1" latinLnBrk="0" hangingPunct="1">
      <a:defRPr sz="2400" kern="1200">
        <a:solidFill>
          <a:srgbClr val="000000"/>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7200" userDrawn="1">
          <p15:clr>
            <a:srgbClr val="A4A3A4"/>
          </p15:clr>
        </p15:guide>
        <p15:guide id="2" pos="10839" userDrawn="1">
          <p15:clr>
            <a:srgbClr val="A4A3A4"/>
          </p15:clr>
        </p15:guide>
      </p15:sldGuideLst>
    </p:ext>
    <p:ext uri="{2D200454-40CA-4A62-9FC3-DE9A4176ACB9}">
      <p15:notesGuideLst xmlns:p15="http://schemas.microsoft.com/office/powerpoint/2012/main">
        <p15:guide id="1" orient="horz" pos="2903"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18A"/>
    <a:srgbClr val="FF0000"/>
    <a:srgbClr val="3333CC"/>
    <a:srgbClr val="FFFFFF"/>
    <a:srgbClr val="315CA6"/>
    <a:srgbClr val="00CC66"/>
    <a:srgbClr val="003591"/>
    <a:srgbClr val="4169E1"/>
    <a:srgbClr val="CACAFF"/>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378" autoAdjust="0"/>
    <p:restoredTop sz="94416" autoAdjust="0"/>
  </p:normalViewPr>
  <p:slideViewPr>
    <p:cSldViewPr>
      <p:cViewPr>
        <p:scale>
          <a:sx n="80" d="100"/>
          <a:sy n="80" d="100"/>
        </p:scale>
        <p:origin x="-6678" y="-17070"/>
      </p:cViewPr>
      <p:guideLst>
        <p:guide orient="horz" pos="27200"/>
        <p:guide pos="10839"/>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903"/>
        <p:guide pos="212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1"/>
            <a:ext cx="2994863"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3" name="Rectangle 3"/>
          <p:cNvSpPr>
            <a:spLocks noGrp="1" noChangeArrowheads="1"/>
          </p:cNvSpPr>
          <p:nvPr>
            <p:ph type="dt" sz="quarter" idx="1"/>
          </p:nvPr>
        </p:nvSpPr>
        <p:spPr bwMode="auto">
          <a:xfrm>
            <a:off x="3893322" y="1"/>
            <a:ext cx="2993271" cy="460375"/>
          </a:xfrm>
          <a:prstGeom prst="rect">
            <a:avLst/>
          </a:prstGeom>
          <a:noFill/>
          <a:ln w="9525">
            <a:noFill/>
            <a:miter lim="800000"/>
            <a:headEnd/>
            <a:tailEnd/>
          </a:ln>
          <a:effectLst/>
        </p:spPr>
        <p:txBody>
          <a:bodyPr vert="horz" wrap="square" lIns="90919" tIns="45459" rIns="90919" bIns="45459" numCol="1" anchor="t" anchorCtr="0" compatLnSpc="1">
            <a:prstTxWarp prst="textNoShape">
              <a:avLst/>
            </a:prstTxWarp>
          </a:bodyPr>
          <a:lstStyle>
            <a:lvl1pPr algn="r" defTabSz="909638">
              <a:defRPr sz="1200">
                <a:latin typeface="Times New Roman" pitchFamily="-110" charset="0"/>
                <a:ea typeface="+mn-ea"/>
              </a:defRPr>
            </a:lvl1pPr>
          </a:lstStyle>
          <a:p>
            <a:pPr>
              <a:defRPr/>
            </a:pPr>
            <a:endParaRPr lang="en-US"/>
          </a:p>
        </p:txBody>
      </p:sp>
      <p:sp>
        <p:nvSpPr>
          <p:cNvPr id="10244" name="Rectangle 4"/>
          <p:cNvSpPr>
            <a:spLocks noGrp="1" noChangeArrowheads="1"/>
          </p:cNvSpPr>
          <p:nvPr>
            <p:ph type="ftr" sz="quarter" idx="2"/>
          </p:nvPr>
        </p:nvSpPr>
        <p:spPr bwMode="auto">
          <a:xfrm>
            <a:off x="0" y="8832851"/>
            <a:ext cx="2994863"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defTabSz="909638">
              <a:defRPr sz="1200">
                <a:latin typeface="Times New Roman" pitchFamily="-110" charset="0"/>
                <a:ea typeface="+mn-ea"/>
              </a:defRPr>
            </a:lvl1pPr>
          </a:lstStyle>
          <a:p>
            <a:pPr>
              <a:defRPr/>
            </a:pPr>
            <a:endParaRPr lang="en-US"/>
          </a:p>
        </p:txBody>
      </p:sp>
      <p:sp>
        <p:nvSpPr>
          <p:cNvPr id="10245" name="Rectangle 5"/>
          <p:cNvSpPr>
            <a:spLocks noGrp="1" noChangeArrowheads="1"/>
          </p:cNvSpPr>
          <p:nvPr>
            <p:ph type="sldNum" sz="quarter" idx="3"/>
          </p:nvPr>
        </p:nvSpPr>
        <p:spPr bwMode="auto">
          <a:xfrm>
            <a:off x="3893322" y="8832851"/>
            <a:ext cx="2993271" cy="460375"/>
          </a:xfrm>
          <a:prstGeom prst="rect">
            <a:avLst/>
          </a:prstGeom>
          <a:noFill/>
          <a:ln w="9525">
            <a:noFill/>
            <a:miter lim="800000"/>
            <a:headEnd/>
            <a:tailEnd/>
          </a:ln>
          <a:effectLst/>
        </p:spPr>
        <p:txBody>
          <a:bodyPr vert="horz" wrap="square" lIns="90919" tIns="45459" rIns="90919" bIns="45459" numCol="1" anchor="b" anchorCtr="0" compatLnSpc="1">
            <a:prstTxWarp prst="textNoShape">
              <a:avLst/>
            </a:prstTxWarp>
          </a:bodyPr>
          <a:lstStyle>
            <a:lvl1pPr algn="r" defTabSz="909638">
              <a:defRPr sz="1200" smtClean="0"/>
            </a:lvl1pPr>
          </a:lstStyle>
          <a:p>
            <a:pPr>
              <a:defRPr/>
            </a:pPr>
            <a:fld id="{4F50D16D-BE7D-4F58-A3F7-63AD960ED818}" type="slidenum">
              <a:rPr lang="en-US" altLang="en-US">
                <a:ea typeface="Arial Unicode MS" panose="020B0604020202020204" pitchFamily="34" charset="-128"/>
              </a:rPr>
              <a:pPr>
                <a:defRPr/>
              </a:pPr>
              <a:t>‹#›</a:t>
            </a:fld>
            <a:endParaRPr lang="en-US" altLang="en-US" dirty="0">
              <a:ea typeface="Arial Unicode MS" panose="020B0604020202020204" pitchFamily="34" charset="-128"/>
            </a:endParaRPr>
          </a:p>
        </p:txBody>
      </p:sp>
    </p:spTree>
    <p:extLst>
      <p:ext uri="{BB962C8B-B14F-4D97-AF65-F5344CB8AC3E}">
        <p14:creationId xmlns:p14="http://schemas.microsoft.com/office/powerpoint/2010/main" val="31688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1" name="AutoShape 2"/>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2" name="AutoShape 3"/>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3" name="AutoShape 4"/>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4" name="AutoShape 5"/>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5" name="AutoShape 6"/>
          <p:cNvSpPr>
            <a:spLocks noChangeArrowheads="1"/>
          </p:cNvSpPr>
          <p:nvPr/>
        </p:nvSpPr>
        <p:spPr bwMode="auto">
          <a:xfrm>
            <a:off x="0" y="0"/>
            <a:ext cx="6881813"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742950" indent="-285750">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dirty="0">
              <a:ea typeface="Arial Unicode MS" panose="020B0604020202020204" pitchFamily="34" charset="-128"/>
            </a:endParaRPr>
          </a:p>
        </p:txBody>
      </p:sp>
      <p:sp>
        <p:nvSpPr>
          <p:cNvPr id="2056" name="Rectangle 7"/>
          <p:cNvSpPr>
            <a:spLocks noGrp="1" noRot="1" noChangeAspect="1" noChangeArrowheads="1" noTextEdit="1"/>
          </p:cNvSpPr>
          <p:nvPr>
            <p:ph type="sldImg"/>
          </p:nvPr>
        </p:nvSpPr>
        <p:spPr bwMode="auto">
          <a:xfrm>
            <a:off x="-5338763" y="-9261475"/>
            <a:ext cx="17556163" cy="23409275"/>
          </a:xfrm>
          <a:prstGeom prst="rect">
            <a:avLst/>
          </a:prstGeom>
          <a:solidFill>
            <a:srgbClr val="FFFFFF"/>
          </a:solidFill>
          <a:ln w="9525">
            <a:solidFill>
              <a:srgbClr val="000000"/>
            </a:solidFill>
            <a:miter lim="800000"/>
            <a:headEnd/>
            <a:tailEnd/>
          </a:ln>
        </p:spPr>
      </p:sp>
      <p:sp>
        <p:nvSpPr>
          <p:cNvPr id="2" name="Text Box 8"/>
          <p:cNvSpPr txBox="1">
            <a:spLocks noGrp="1" noChangeArrowheads="1"/>
          </p:cNvSpPr>
          <p:nvPr>
            <p:ph type="body" idx="1"/>
          </p:nvPr>
        </p:nvSpPr>
        <p:spPr bwMode="auto">
          <a:xfrm>
            <a:off x="919169" y="4416426"/>
            <a:ext cx="5041883" cy="41814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noProof="0" dirty="0"/>
          </a:p>
        </p:txBody>
      </p:sp>
      <p:sp>
        <p:nvSpPr>
          <p:cNvPr id="2058" name="Text Box 9"/>
          <p:cNvSpPr txBox="1">
            <a:spLocks noChangeArrowheads="1"/>
          </p:cNvSpPr>
          <p:nvPr/>
        </p:nvSpPr>
        <p:spPr bwMode="auto">
          <a:xfrm>
            <a:off x="3899695" y="9018482"/>
            <a:ext cx="2980526" cy="2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1pPr>
            <a:lvl2pPr marL="742950" indent="-28575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2pPr>
            <a:lvl3pPr marL="11430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3pPr>
            <a:lvl4pPr marL="16002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4pPr>
            <a:lvl5pPr marL="2057400" indent="-228600"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5pPr>
            <a:lvl6pPr marL="25146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6pPr>
            <a:lvl7pPr marL="29718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7pPr>
            <a:lvl8pPr marL="34290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8pPr>
            <a:lvl9pPr marL="3886200" indent="-228600"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rgbClr val="000000"/>
                </a:solidFill>
                <a:latin typeface="Times New Roman" panose="02020603050405020304" pitchFamily="18" charset="0"/>
                <a:ea typeface="ＭＳ Ｐゴシック" panose="020B0600070205080204" pitchFamily="34" charset="-128"/>
              </a:defRPr>
            </a:lvl9pPr>
          </a:lstStyle>
          <a:p>
            <a:pPr algn="r" eaLnBrk="1" hangingPunct="1">
              <a:buClr>
                <a:srgbClr val="000000"/>
              </a:buClr>
              <a:buFont typeface="Times New Roman" panose="02020603050405020304" pitchFamily="18" charset="0"/>
              <a:buNone/>
            </a:pPr>
            <a:r>
              <a:rPr lang="en-GB" altLang="en-US" sz="1200" dirty="0">
                <a:solidFill>
                  <a:schemeClr val="tx1"/>
                </a:solidFill>
                <a:ea typeface="Arial Unicode MS" panose="020B0604020202020204" pitchFamily="34" charset="-128"/>
              </a:rPr>
              <a:t>1</a:t>
            </a:r>
          </a:p>
        </p:txBody>
      </p:sp>
    </p:spTree>
    <p:extLst>
      <p:ext uri="{BB962C8B-B14F-4D97-AF65-F5344CB8AC3E}">
        <p14:creationId xmlns:p14="http://schemas.microsoft.com/office/powerpoint/2010/main" val="1770858837"/>
      </p:ext>
    </p:extLst>
  </p:cSld>
  <p:clrMap bg1="lt1" tx1="dk1" bg2="lt2" tx2="dk2" accent1="accent1" accent2="accent2" accent3="accent3" accent4="accent4" accent5="accent5" accent6="accent6" hlink="hlink" folHlink="folHlink"/>
  <p:notesStyle>
    <a:lvl1pPr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Arial Unicode MS" panose="020B0604020202020204" pitchFamily="34" charset="-128"/>
        <a:cs typeface="Arial Unicode MS" panose="020B0604020202020204" pitchFamily="34" charset="-128"/>
      </a:defRPr>
    </a:lvl1pPr>
    <a:lvl2pPr marL="37919078" indent="-37462031"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2pPr>
    <a:lvl3pPr marL="1142619"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3pPr>
    <a:lvl4pPr marL="1599666"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4pPr>
    <a:lvl5pPr marL="2056714" indent="-228523" algn="l" defTabSz="449113" rtl="0" eaLnBrk="0" fontAlgn="base" hangingPunct="0">
      <a:spcBef>
        <a:spcPct val="30000"/>
      </a:spcBef>
      <a:spcAft>
        <a:spcPct val="0"/>
      </a:spcAft>
      <a:buClr>
        <a:srgbClr val="000000"/>
      </a:buClr>
      <a:buSzPct val="100000"/>
      <a:buFont typeface="Times New Roman" panose="02020603050405020304" pitchFamily="18" charset="0"/>
      <a:defRPr sz="1199" kern="1200">
        <a:solidFill>
          <a:srgbClr val="000000"/>
        </a:solidFill>
        <a:latin typeface="Times New Roman" pitchFamily="-110" charset="0"/>
        <a:ea typeface="ＭＳ Ｐゴシック" pitchFamily="-110" charset="-128"/>
        <a:cs typeface="+mn-cs"/>
      </a:defRPr>
    </a:lvl5pPr>
    <a:lvl6pPr marL="2285237" algn="l" defTabSz="457047" rtl="0" eaLnBrk="1" latinLnBrk="0" hangingPunct="1">
      <a:defRPr sz="1199" kern="1200">
        <a:solidFill>
          <a:schemeClr val="tx1"/>
        </a:solidFill>
        <a:latin typeface="+mn-lt"/>
        <a:ea typeface="+mn-ea"/>
        <a:cs typeface="+mn-cs"/>
      </a:defRPr>
    </a:lvl6pPr>
    <a:lvl7pPr marL="2742285" algn="l" defTabSz="457047" rtl="0" eaLnBrk="1" latinLnBrk="0" hangingPunct="1">
      <a:defRPr sz="1199" kern="1200">
        <a:solidFill>
          <a:schemeClr val="tx1"/>
        </a:solidFill>
        <a:latin typeface="+mn-lt"/>
        <a:ea typeface="+mn-ea"/>
        <a:cs typeface="+mn-cs"/>
      </a:defRPr>
    </a:lvl7pPr>
    <a:lvl8pPr marL="3199333" algn="l" defTabSz="457047" rtl="0" eaLnBrk="1" latinLnBrk="0" hangingPunct="1">
      <a:defRPr sz="1199" kern="1200">
        <a:solidFill>
          <a:schemeClr val="tx1"/>
        </a:solidFill>
        <a:latin typeface="+mn-lt"/>
        <a:ea typeface="+mn-ea"/>
        <a:cs typeface="+mn-cs"/>
      </a:defRPr>
    </a:lvl8pPr>
    <a:lvl9pPr marL="3656380" algn="l" defTabSz="457047" rtl="0" eaLnBrk="1" latinLnBrk="0" hangingPunct="1">
      <a:defRPr sz="1199"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Rot="1" noChangeAspect="1" noChangeArrowheads="1" noTextEdit="1"/>
          </p:cNvSpPr>
          <p:nvPr>
            <p:ph type="sldImg"/>
          </p:nvPr>
        </p:nvSpPr>
        <p:spPr>
          <a:xfrm>
            <a:off x="-5338763" y="-9261475"/>
            <a:ext cx="17556163" cy="23409275"/>
          </a:xfrm>
          <a:ln/>
        </p:spPr>
      </p:sp>
      <p:sp>
        <p:nvSpPr>
          <p:cNvPr id="5123" name="Text Box 2"/>
          <p:cNvSpPr txBox="1">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altLang="en-US" dirty="0">
              <a:latin typeface="Times New Roman" panose="02020603050405020304" pitchFamily="18" charset="0"/>
            </a:endParaRPr>
          </a:p>
        </p:txBody>
      </p:sp>
    </p:spTree>
    <p:extLst>
      <p:ext uri="{BB962C8B-B14F-4D97-AF65-F5344CB8AC3E}">
        <p14:creationId xmlns:p14="http://schemas.microsoft.com/office/powerpoint/2010/main" val="2557729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5569"/>
            <a:ext cx="27980640" cy="9406467"/>
          </a:xfrm>
        </p:spPr>
        <p:txBody>
          <a:bodyPr/>
          <a:lstStyle/>
          <a:p>
            <a:r>
              <a:rPr lang="en-US"/>
              <a:t>Click to edit Master title style</a:t>
            </a:r>
          </a:p>
        </p:txBody>
      </p:sp>
      <p:sp>
        <p:nvSpPr>
          <p:cNvPr id="3" name="Subtitle 2"/>
          <p:cNvSpPr>
            <a:spLocks noGrp="1"/>
          </p:cNvSpPr>
          <p:nvPr>
            <p:ph type="subTitle" idx="1"/>
          </p:nvPr>
        </p:nvSpPr>
        <p:spPr>
          <a:xfrm>
            <a:off x="4937760" y="24870836"/>
            <a:ext cx="23042880" cy="11218333"/>
          </a:xfrm>
        </p:spPr>
        <p:txBody>
          <a:bodyPr/>
          <a:lstStyle>
            <a:lvl1pPr marL="0" indent="0" algn="ctr">
              <a:buNone/>
              <a:defRPr/>
            </a:lvl1pPr>
            <a:lvl2pPr marL="363038" indent="0" algn="ctr">
              <a:buNone/>
              <a:defRPr/>
            </a:lvl2pPr>
            <a:lvl3pPr marL="726074" indent="0" algn="ctr">
              <a:buNone/>
              <a:defRPr/>
            </a:lvl3pPr>
            <a:lvl4pPr marL="1089112" indent="0" algn="ctr">
              <a:buNone/>
              <a:defRPr/>
            </a:lvl4pPr>
            <a:lvl5pPr marL="1452149" indent="0" algn="ctr">
              <a:buNone/>
              <a:defRPr/>
            </a:lvl5pPr>
            <a:lvl6pPr marL="1815188" indent="0" algn="ctr">
              <a:buNone/>
              <a:defRPr/>
            </a:lvl6pPr>
            <a:lvl7pPr marL="2178224" indent="0" algn="ctr">
              <a:buNone/>
              <a:defRPr/>
            </a:lvl7pPr>
            <a:lvl8pPr marL="2541262" indent="0" algn="ctr">
              <a:buNone/>
              <a:defRPr/>
            </a:lvl8pPr>
            <a:lvl9pPr marL="2904299" indent="0" algn="ctr">
              <a:buNone/>
              <a:defRPr/>
            </a:lvl9pPr>
          </a:lstStyle>
          <a:p>
            <a:r>
              <a:rPr lang="en-US"/>
              <a:t>Click to edit Master subtitle style</a:t>
            </a:r>
          </a:p>
        </p:txBody>
      </p:sp>
    </p:spTree>
    <p:extLst>
      <p:ext uri="{BB962C8B-B14F-4D97-AF65-F5344CB8AC3E}">
        <p14:creationId xmlns:p14="http://schemas.microsoft.com/office/powerpoint/2010/main" val="2382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4610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845" y="28204588"/>
            <a:ext cx="27980640" cy="8716433"/>
          </a:xfrm>
        </p:spPr>
        <p:txBody>
          <a:bodyPr anchor="t"/>
          <a:lstStyle>
            <a:lvl1pPr algn="l">
              <a:defRPr sz="3175" b="1" cap="all"/>
            </a:lvl1pPr>
          </a:lstStyle>
          <a:p>
            <a:r>
              <a:rPr lang="en-US"/>
              <a:t>Click to edit Master title style</a:t>
            </a:r>
          </a:p>
        </p:txBody>
      </p:sp>
      <p:sp>
        <p:nvSpPr>
          <p:cNvPr id="3" name="Text Placeholder 2"/>
          <p:cNvSpPr>
            <a:spLocks noGrp="1"/>
          </p:cNvSpPr>
          <p:nvPr>
            <p:ph type="body" idx="1"/>
          </p:nvPr>
        </p:nvSpPr>
        <p:spPr>
          <a:xfrm>
            <a:off x="2600845" y="18603385"/>
            <a:ext cx="27980640" cy="9601200"/>
          </a:xfrm>
        </p:spPr>
        <p:txBody>
          <a:bodyPr anchor="b"/>
          <a:lstStyle>
            <a:lvl1pPr marL="0" indent="0">
              <a:buNone/>
              <a:defRPr sz="1588"/>
            </a:lvl1pPr>
            <a:lvl2pPr marL="363038" indent="0">
              <a:buNone/>
              <a:defRPr sz="1429"/>
            </a:lvl2pPr>
            <a:lvl3pPr marL="726074" indent="0">
              <a:buNone/>
              <a:defRPr sz="1271"/>
            </a:lvl3pPr>
            <a:lvl4pPr marL="1089112" indent="0">
              <a:buNone/>
              <a:defRPr sz="1112"/>
            </a:lvl4pPr>
            <a:lvl5pPr marL="1452149" indent="0">
              <a:buNone/>
              <a:defRPr sz="1112"/>
            </a:lvl5pPr>
            <a:lvl6pPr marL="1815188" indent="0">
              <a:buNone/>
              <a:defRPr sz="1112"/>
            </a:lvl6pPr>
            <a:lvl7pPr marL="2178224" indent="0">
              <a:buNone/>
              <a:defRPr sz="1112"/>
            </a:lvl7pPr>
            <a:lvl8pPr marL="2541262" indent="0">
              <a:buNone/>
              <a:defRPr sz="1112"/>
            </a:lvl8pPr>
            <a:lvl9pPr marL="2904299" indent="0">
              <a:buNone/>
              <a:defRPr sz="1112"/>
            </a:lvl9pPr>
          </a:lstStyle>
          <a:p>
            <a:pPr lvl="0"/>
            <a:r>
              <a:rPr lang="en-US"/>
              <a:t>Click to edit Master text styles</a:t>
            </a:r>
          </a:p>
        </p:txBody>
      </p:sp>
    </p:spTree>
    <p:extLst>
      <p:ext uri="{BB962C8B-B14F-4D97-AF65-F5344CB8AC3E}">
        <p14:creationId xmlns:p14="http://schemas.microsoft.com/office/powerpoint/2010/main" val="157931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68883" y="12678833"/>
            <a:ext cx="13937327" cy="26322867"/>
          </a:xfrm>
        </p:spPr>
        <p:txBody>
          <a:bodyPr/>
          <a:lstStyle>
            <a:lvl1pPr>
              <a:defRPr sz="2222"/>
            </a:lvl1pPr>
            <a:lvl2pPr>
              <a:defRPr sz="1906"/>
            </a:lvl2pPr>
            <a:lvl3pPr>
              <a:defRPr sz="1588"/>
            </a:lvl3pPr>
            <a:lvl4pPr>
              <a:defRPr sz="1429"/>
            </a:lvl4pPr>
            <a:lvl5pPr>
              <a:defRPr sz="1429"/>
            </a:lvl5pPr>
            <a:lvl6pPr>
              <a:defRPr sz="1429"/>
            </a:lvl6pPr>
            <a:lvl7pPr>
              <a:defRPr sz="1429"/>
            </a:lvl7pPr>
            <a:lvl8pPr>
              <a:defRPr sz="1429"/>
            </a:lvl8pPr>
            <a:lvl9pPr>
              <a:defRPr sz="142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05961" y="12678833"/>
            <a:ext cx="13937326" cy="26322867"/>
          </a:xfrm>
        </p:spPr>
        <p:txBody>
          <a:bodyPr/>
          <a:lstStyle>
            <a:lvl1pPr>
              <a:defRPr sz="2222"/>
            </a:lvl1pPr>
            <a:lvl2pPr>
              <a:defRPr sz="1906"/>
            </a:lvl2pPr>
            <a:lvl3pPr>
              <a:defRPr sz="1588"/>
            </a:lvl3pPr>
            <a:lvl4pPr>
              <a:defRPr sz="1429"/>
            </a:lvl4pPr>
            <a:lvl5pPr>
              <a:defRPr sz="1429"/>
            </a:lvl5pPr>
            <a:lvl6pPr>
              <a:defRPr sz="1429"/>
            </a:lvl6pPr>
            <a:lvl7pPr>
              <a:defRPr sz="1429"/>
            </a:lvl7pPr>
            <a:lvl8pPr>
              <a:defRPr sz="1429"/>
            </a:lvl8pPr>
            <a:lvl9pPr>
              <a:defRPr sz="142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9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6833"/>
            <a:ext cx="29626560" cy="73152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922" y="9825571"/>
            <a:ext cx="14545195" cy="4093633"/>
          </a:xfrm>
        </p:spPr>
        <p:txBody>
          <a:bodyPr anchor="b"/>
          <a:lstStyle>
            <a:lvl1pPr marL="0" indent="0">
              <a:buNone/>
              <a:defRPr sz="1906" b="1"/>
            </a:lvl1pPr>
            <a:lvl2pPr marL="363038" indent="0">
              <a:buNone/>
              <a:defRPr sz="1588" b="1"/>
            </a:lvl2pPr>
            <a:lvl3pPr marL="726074" indent="0">
              <a:buNone/>
              <a:defRPr sz="1429" b="1"/>
            </a:lvl3pPr>
            <a:lvl4pPr marL="1089112" indent="0">
              <a:buNone/>
              <a:defRPr sz="1271" b="1"/>
            </a:lvl4pPr>
            <a:lvl5pPr marL="1452149" indent="0">
              <a:buNone/>
              <a:defRPr sz="1271" b="1"/>
            </a:lvl5pPr>
            <a:lvl6pPr marL="1815188" indent="0">
              <a:buNone/>
              <a:defRPr sz="1271" b="1"/>
            </a:lvl6pPr>
            <a:lvl7pPr marL="2178224" indent="0">
              <a:buNone/>
              <a:defRPr sz="1271" b="1"/>
            </a:lvl7pPr>
            <a:lvl8pPr marL="2541262" indent="0">
              <a:buNone/>
              <a:defRPr sz="1271" b="1"/>
            </a:lvl8pPr>
            <a:lvl9pPr marL="2904299" indent="0">
              <a:buNone/>
              <a:defRPr sz="1271" b="1"/>
            </a:lvl9pPr>
          </a:lstStyle>
          <a:p>
            <a:pPr lvl="0"/>
            <a:r>
              <a:rPr lang="en-US"/>
              <a:t>Click to edit Master text styles</a:t>
            </a:r>
          </a:p>
        </p:txBody>
      </p:sp>
      <p:sp>
        <p:nvSpPr>
          <p:cNvPr id="4" name="Content Placeholder 3"/>
          <p:cNvSpPr>
            <a:spLocks noGrp="1"/>
          </p:cNvSpPr>
          <p:nvPr>
            <p:ph sz="half" idx="2"/>
          </p:nvPr>
        </p:nvSpPr>
        <p:spPr>
          <a:xfrm>
            <a:off x="1645922" y="13919204"/>
            <a:ext cx="14545195" cy="25287817"/>
          </a:xfrm>
        </p:spPr>
        <p:txBody>
          <a:bodyPr/>
          <a:lstStyle>
            <a:lvl1pPr>
              <a:defRPr sz="1906"/>
            </a:lvl1pPr>
            <a:lvl2pPr>
              <a:defRPr sz="1588"/>
            </a:lvl2pPr>
            <a:lvl3pPr>
              <a:defRPr sz="1429"/>
            </a:lvl3pPr>
            <a:lvl4pPr>
              <a:defRPr sz="1271"/>
            </a:lvl4pPr>
            <a:lvl5pPr>
              <a:defRPr sz="1271"/>
            </a:lvl5pPr>
            <a:lvl6pPr>
              <a:defRPr sz="1271"/>
            </a:lvl6pPr>
            <a:lvl7pPr>
              <a:defRPr sz="1271"/>
            </a:lvl7pPr>
            <a:lvl8pPr>
              <a:defRPr sz="1271"/>
            </a:lvl8pPr>
            <a:lvl9pPr>
              <a:defRPr sz="12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092" y="9825571"/>
            <a:ext cx="14550390" cy="4093633"/>
          </a:xfrm>
        </p:spPr>
        <p:txBody>
          <a:bodyPr anchor="b"/>
          <a:lstStyle>
            <a:lvl1pPr marL="0" indent="0">
              <a:buNone/>
              <a:defRPr sz="1906" b="1"/>
            </a:lvl1pPr>
            <a:lvl2pPr marL="363038" indent="0">
              <a:buNone/>
              <a:defRPr sz="1588" b="1"/>
            </a:lvl2pPr>
            <a:lvl3pPr marL="726074" indent="0">
              <a:buNone/>
              <a:defRPr sz="1429" b="1"/>
            </a:lvl3pPr>
            <a:lvl4pPr marL="1089112" indent="0">
              <a:buNone/>
              <a:defRPr sz="1271" b="1"/>
            </a:lvl4pPr>
            <a:lvl5pPr marL="1452149" indent="0">
              <a:buNone/>
              <a:defRPr sz="1271" b="1"/>
            </a:lvl5pPr>
            <a:lvl6pPr marL="1815188" indent="0">
              <a:buNone/>
              <a:defRPr sz="1271" b="1"/>
            </a:lvl6pPr>
            <a:lvl7pPr marL="2178224" indent="0">
              <a:buNone/>
              <a:defRPr sz="1271" b="1"/>
            </a:lvl7pPr>
            <a:lvl8pPr marL="2541262" indent="0">
              <a:buNone/>
              <a:defRPr sz="1271" b="1"/>
            </a:lvl8pPr>
            <a:lvl9pPr marL="2904299" indent="0">
              <a:buNone/>
              <a:defRPr sz="1271" b="1"/>
            </a:lvl9pPr>
          </a:lstStyle>
          <a:p>
            <a:pPr lvl="0"/>
            <a:r>
              <a:rPr lang="en-US"/>
              <a:t>Click to edit Master text styles</a:t>
            </a:r>
          </a:p>
        </p:txBody>
      </p:sp>
      <p:sp>
        <p:nvSpPr>
          <p:cNvPr id="6" name="Content Placeholder 5"/>
          <p:cNvSpPr>
            <a:spLocks noGrp="1"/>
          </p:cNvSpPr>
          <p:nvPr>
            <p:ph sz="quarter" idx="4"/>
          </p:nvPr>
        </p:nvSpPr>
        <p:spPr>
          <a:xfrm>
            <a:off x="16722092" y="13919204"/>
            <a:ext cx="14550390" cy="25287817"/>
          </a:xfrm>
        </p:spPr>
        <p:txBody>
          <a:bodyPr/>
          <a:lstStyle>
            <a:lvl1pPr>
              <a:defRPr sz="1906"/>
            </a:lvl1pPr>
            <a:lvl2pPr>
              <a:defRPr sz="1588"/>
            </a:lvl2pPr>
            <a:lvl3pPr>
              <a:defRPr sz="1429"/>
            </a:lvl3pPr>
            <a:lvl4pPr>
              <a:defRPr sz="1271"/>
            </a:lvl4pPr>
            <a:lvl5pPr>
              <a:defRPr sz="1271"/>
            </a:lvl5pPr>
            <a:lvl6pPr>
              <a:defRPr sz="1271"/>
            </a:lvl6pPr>
            <a:lvl7pPr>
              <a:defRPr sz="1271"/>
            </a:lvl7pPr>
            <a:lvl8pPr>
              <a:defRPr sz="1271"/>
            </a:lvl8pPr>
            <a:lvl9pPr>
              <a:defRPr sz="12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2630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496988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1186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1" y="1748369"/>
            <a:ext cx="10830445" cy="7435851"/>
          </a:xfrm>
        </p:spPr>
        <p:txBody>
          <a:bodyPr anchor="b"/>
          <a:lstStyle>
            <a:lvl1pPr algn="l">
              <a:defRPr sz="1588" b="1"/>
            </a:lvl1pPr>
          </a:lstStyle>
          <a:p>
            <a:r>
              <a:rPr lang="en-US"/>
              <a:t>Click to edit Master title style</a:t>
            </a:r>
          </a:p>
        </p:txBody>
      </p:sp>
      <p:sp>
        <p:nvSpPr>
          <p:cNvPr id="3" name="Content Placeholder 2"/>
          <p:cNvSpPr>
            <a:spLocks noGrp="1"/>
          </p:cNvSpPr>
          <p:nvPr>
            <p:ph idx="1"/>
          </p:nvPr>
        </p:nvSpPr>
        <p:spPr>
          <a:xfrm>
            <a:off x="12870180" y="1748369"/>
            <a:ext cx="18402300" cy="37458651"/>
          </a:xfrm>
        </p:spPr>
        <p:txBody>
          <a:bodyPr/>
          <a:lstStyle>
            <a:lvl1pPr>
              <a:defRPr sz="2541"/>
            </a:lvl1pPr>
            <a:lvl2pPr>
              <a:defRPr sz="2222"/>
            </a:lvl2pPr>
            <a:lvl3pPr>
              <a:defRPr sz="1906"/>
            </a:lvl3pPr>
            <a:lvl4pPr>
              <a:defRPr sz="1588"/>
            </a:lvl4pPr>
            <a:lvl5pPr>
              <a:defRPr sz="1588"/>
            </a:lvl5pPr>
            <a:lvl6pPr>
              <a:defRPr sz="1588"/>
            </a:lvl6pPr>
            <a:lvl7pPr>
              <a:defRPr sz="1588"/>
            </a:lvl7pPr>
            <a:lvl8pPr>
              <a:defRPr sz="1588"/>
            </a:lvl8pPr>
            <a:lvl9pPr>
              <a:defRPr sz="158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921" y="9184217"/>
            <a:ext cx="10830445" cy="30022800"/>
          </a:xfrm>
        </p:spPr>
        <p:txBody>
          <a:bodyPr/>
          <a:lstStyle>
            <a:lvl1pPr marL="0" indent="0">
              <a:buNone/>
              <a:defRPr sz="1112"/>
            </a:lvl1pPr>
            <a:lvl2pPr marL="363038" indent="0">
              <a:buNone/>
              <a:defRPr sz="953"/>
            </a:lvl2pPr>
            <a:lvl3pPr marL="726074" indent="0">
              <a:buNone/>
              <a:defRPr sz="794"/>
            </a:lvl3pPr>
            <a:lvl4pPr marL="1089112" indent="0">
              <a:buNone/>
              <a:defRPr sz="715"/>
            </a:lvl4pPr>
            <a:lvl5pPr marL="1452149" indent="0">
              <a:buNone/>
              <a:defRPr sz="715"/>
            </a:lvl5pPr>
            <a:lvl6pPr marL="1815188" indent="0">
              <a:buNone/>
              <a:defRPr sz="715"/>
            </a:lvl6pPr>
            <a:lvl7pPr marL="2178224" indent="0">
              <a:buNone/>
              <a:defRPr sz="715"/>
            </a:lvl7pPr>
            <a:lvl8pPr marL="2541262" indent="0">
              <a:buNone/>
              <a:defRPr sz="715"/>
            </a:lvl8pPr>
            <a:lvl9pPr marL="2904299" indent="0">
              <a:buNone/>
              <a:defRPr sz="715"/>
            </a:lvl9pPr>
          </a:lstStyle>
          <a:p>
            <a:pPr lvl="0"/>
            <a:r>
              <a:rPr lang="en-US"/>
              <a:t>Click to edit Master text styles</a:t>
            </a:r>
          </a:p>
        </p:txBody>
      </p:sp>
    </p:spTree>
    <p:extLst>
      <p:ext uri="{BB962C8B-B14F-4D97-AF65-F5344CB8AC3E}">
        <p14:creationId xmlns:p14="http://schemas.microsoft.com/office/powerpoint/2010/main" val="2955816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755" y="30723421"/>
            <a:ext cx="19751040" cy="3627967"/>
          </a:xfrm>
        </p:spPr>
        <p:txBody>
          <a:bodyPr anchor="b"/>
          <a:lstStyle>
            <a:lvl1pPr algn="l">
              <a:defRPr sz="1588" b="1"/>
            </a:lvl1pPr>
          </a:lstStyle>
          <a:p>
            <a:r>
              <a:rPr lang="en-US"/>
              <a:t>Click to edit Master title style</a:t>
            </a:r>
          </a:p>
        </p:txBody>
      </p:sp>
      <p:sp>
        <p:nvSpPr>
          <p:cNvPr id="3" name="Picture Placeholder 2"/>
          <p:cNvSpPr>
            <a:spLocks noGrp="1"/>
          </p:cNvSpPr>
          <p:nvPr>
            <p:ph type="pic" idx="1"/>
          </p:nvPr>
        </p:nvSpPr>
        <p:spPr>
          <a:xfrm>
            <a:off x="6452755" y="3922186"/>
            <a:ext cx="19751040" cy="26333449"/>
          </a:xfrm>
        </p:spPr>
        <p:txBody>
          <a:bodyPr/>
          <a:lstStyle>
            <a:lvl1pPr marL="0" indent="0">
              <a:buNone/>
              <a:defRPr sz="2541"/>
            </a:lvl1pPr>
            <a:lvl2pPr marL="363038" indent="0">
              <a:buNone/>
              <a:defRPr sz="2222"/>
            </a:lvl2pPr>
            <a:lvl3pPr marL="726074" indent="0">
              <a:buNone/>
              <a:defRPr sz="1906"/>
            </a:lvl3pPr>
            <a:lvl4pPr marL="1089112" indent="0">
              <a:buNone/>
              <a:defRPr sz="1588"/>
            </a:lvl4pPr>
            <a:lvl5pPr marL="1452149" indent="0">
              <a:buNone/>
              <a:defRPr sz="1588"/>
            </a:lvl5pPr>
            <a:lvl6pPr marL="1815188" indent="0">
              <a:buNone/>
              <a:defRPr sz="1588"/>
            </a:lvl6pPr>
            <a:lvl7pPr marL="2178224" indent="0">
              <a:buNone/>
              <a:defRPr sz="1588"/>
            </a:lvl7pPr>
            <a:lvl8pPr marL="2541262" indent="0">
              <a:buNone/>
              <a:defRPr sz="1588"/>
            </a:lvl8pPr>
            <a:lvl9pPr marL="2904299" indent="0">
              <a:buNone/>
              <a:defRPr sz="1588"/>
            </a:lvl9pPr>
          </a:lstStyle>
          <a:p>
            <a:pPr lvl="0"/>
            <a:endParaRPr lang="en-US" noProof="0"/>
          </a:p>
        </p:txBody>
      </p:sp>
      <p:sp>
        <p:nvSpPr>
          <p:cNvPr id="4" name="Text Placeholder 3"/>
          <p:cNvSpPr>
            <a:spLocks noGrp="1"/>
          </p:cNvSpPr>
          <p:nvPr>
            <p:ph type="body" sz="half" idx="2"/>
          </p:nvPr>
        </p:nvSpPr>
        <p:spPr>
          <a:xfrm>
            <a:off x="6452755" y="34351388"/>
            <a:ext cx="19751040" cy="5149849"/>
          </a:xfrm>
        </p:spPr>
        <p:txBody>
          <a:bodyPr/>
          <a:lstStyle>
            <a:lvl1pPr marL="0" indent="0">
              <a:buNone/>
              <a:defRPr sz="1112"/>
            </a:lvl1pPr>
            <a:lvl2pPr marL="363038" indent="0">
              <a:buNone/>
              <a:defRPr sz="953"/>
            </a:lvl2pPr>
            <a:lvl3pPr marL="726074" indent="0">
              <a:buNone/>
              <a:defRPr sz="794"/>
            </a:lvl3pPr>
            <a:lvl4pPr marL="1089112" indent="0">
              <a:buNone/>
              <a:defRPr sz="715"/>
            </a:lvl4pPr>
            <a:lvl5pPr marL="1452149" indent="0">
              <a:buNone/>
              <a:defRPr sz="715"/>
            </a:lvl5pPr>
            <a:lvl6pPr marL="1815188" indent="0">
              <a:buNone/>
              <a:defRPr sz="715"/>
            </a:lvl6pPr>
            <a:lvl7pPr marL="2178224" indent="0">
              <a:buNone/>
              <a:defRPr sz="715"/>
            </a:lvl7pPr>
            <a:lvl8pPr marL="2541262" indent="0">
              <a:buNone/>
              <a:defRPr sz="715"/>
            </a:lvl8pPr>
            <a:lvl9pPr marL="2904299" indent="0">
              <a:buNone/>
              <a:defRPr sz="715"/>
            </a:lvl9pPr>
          </a:lstStyle>
          <a:p>
            <a:pPr lvl="0"/>
            <a:r>
              <a:rPr lang="en-US"/>
              <a:t>Click to edit Master text styles</a:t>
            </a:r>
          </a:p>
        </p:txBody>
      </p:sp>
    </p:spTree>
    <p:extLst>
      <p:ext uri="{BB962C8B-B14F-4D97-AF65-F5344CB8AC3E}">
        <p14:creationId xmlns:p14="http://schemas.microsoft.com/office/powerpoint/2010/main" val="202697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453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450205" y="3901017"/>
            <a:ext cx="6993082" cy="3510068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468881" y="3901017"/>
            <a:ext cx="20881571" cy="3510068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59730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468884" y="3901017"/>
            <a:ext cx="27974405" cy="351006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54368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chemeClr val="bg1"/>
            </a:gs>
            <a:gs pos="97000">
              <a:schemeClr val="accent6">
                <a:lumMod val="70000"/>
                <a:lumOff val="3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2468884" y="3901019"/>
            <a:ext cx="27974405" cy="730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en-US" dirty="0"/>
              <a:t>Click to edit Master title style</a:t>
            </a:r>
          </a:p>
        </p:txBody>
      </p:sp>
      <p:sp>
        <p:nvSpPr>
          <p:cNvPr id="1027" name="Rectangle 2"/>
          <p:cNvSpPr>
            <a:spLocks noGrp="1" noChangeArrowheads="1"/>
          </p:cNvSpPr>
          <p:nvPr>
            <p:ph type="body" idx="1"/>
          </p:nvPr>
        </p:nvSpPr>
        <p:spPr bwMode="auto">
          <a:xfrm>
            <a:off x="2468884" y="12678833"/>
            <a:ext cx="27974405" cy="26322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mj-lt"/>
          <a:ea typeface="Arial Unicode MS" panose="020B0604020202020204" pitchFamily="34" charset="-128"/>
          <a:cs typeface="Arial Unicode MS" panose="020B0604020202020204" pitchFamily="34" charset="-128"/>
        </a:defRPr>
      </a:lvl1pPr>
      <a:lvl2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2pPr>
      <a:lvl3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3pPr>
      <a:lvl4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4pPr>
      <a:lvl5pPr algn="ctr" defTabSz="356734" rtl="0" eaLnBrk="0" fontAlgn="base" hangingPunct="0">
        <a:spcBef>
          <a:spcPct val="0"/>
        </a:spcBef>
        <a:spcAft>
          <a:spcPct val="0"/>
        </a:spcAft>
        <a:buClr>
          <a:srgbClr val="000000"/>
        </a:buClr>
        <a:buSzPct val="100000"/>
        <a:buFont typeface="Times New Roman" panose="02020603050405020304" pitchFamily="18" charset="0"/>
        <a:defRPr sz="17152">
          <a:solidFill>
            <a:srgbClr val="000000"/>
          </a:solidFill>
          <a:latin typeface="Times New Roman" pitchFamily="-110" charset="0"/>
          <a:ea typeface="ＭＳ Ｐゴシック" pitchFamily="-110" charset="-128"/>
          <a:cs typeface="ＭＳ Ｐゴシック" pitchFamily="-110" charset="-128"/>
        </a:defRPr>
      </a:lvl5pPr>
      <a:lvl6pPr marL="363038"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6pPr>
      <a:lvl7pPr marL="726074"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7pPr>
      <a:lvl8pPr marL="1089112"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8pPr>
      <a:lvl9pPr marL="1452149" algn="l" defTabSz="356734" rtl="0" fontAlgn="base">
        <a:spcBef>
          <a:spcPct val="0"/>
        </a:spcBef>
        <a:spcAft>
          <a:spcPct val="0"/>
        </a:spcAft>
        <a:buClr>
          <a:srgbClr val="000000"/>
        </a:buClr>
        <a:buSzPct val="100000"/>
        <a:buFont typeface="Times New Roman" pitchFamily="-110" charset="0"/>
        <a:defRPr sz="3494">
          <a:solidFill>
            <a:srgbClr val="000000"/>
          </a:solidFill>
          <a:latin typeface="Times New Roman" pitchFamily="-110" charset="0"/>
          <a:ea typeface="ＭＳ Ｐゴシック" pitchFamily="-110" charset="-128"/>
        </a:defRPr>
      </a:lvl9pPr>
    </p:titleStyle>
    <p:bodyStyle>
      <a:lvl1pPr marL="1329877" indent="-1329877" algn="l" defTabSz="356734" rtl="0" eaLnBrk="0" fontAlgn="base" hangingPunct="0">
        <a:spcBef>
          <a:spcPts val="3058"/>
        </a:spcBef>
        <a:spcAft>
          <a:spcPct val="0"/>
        </a:spcAft>
        <a:buClr>
          <a:srgbClr val="000000"/>
        </a:buClr>
        <a:buSzPct val="100000"/>
        <a:buFont typeface="Times New Roman" panose="02020603050405020304" pitchFamily="18" charset="0"/>
        <a:buChar char="•"/>
        <a:defRPr sz="12466">
          <a:solidFill>
            <a:srgbClr val="000000"/>
          </a:solidFill>
          <a:latin typeface="+mn-lt"/>
          <a:ea typeface="Arial Unicode MS" panose="020B0604020202020204" pitchFamily="34" charset="-128"/>
          <a:cs typeface="Arial Unicode MS" panose="020B0604020202020204" pitchFamily="34" charset="-128"/>
        </a:defRPr>
      </a:lvl1pPr>
      <a:lvl2pPr marL="2891694" indent="-1113062" algn="l" defTabSz="356734" rtl="0" eaLnBrk="0" fontAlgn="base" hangingPunct="0">
        <a:spcBef>
          <a:spcPts val="2680"/>
        </a:spcBef>
        <a:spcAft>
          <a:spcPct val="0"/>
        </a:spcAft>
        <a:buClr>
          <a:srgbClr val="000000"/>
        </a:buClr>
        <a:buSzPct val="100000"/>
        <a:buFont typeface="Times New Roman" panose="02020603050405020304" pitchFamily="18" charset="0"/>
        <a:buChar char="–"/>
        <a:defRPr sz="10959">
          <a:solidFill>
            <a:srgbClr val="000000"/>
          </a:solidFill>
          <a:latin typeface="+mn-lt"/>
          <a:ea typeface="Arial Unicode MS" panose="020B0604020202020204" pitchFamily="34" charset="-128"/>
        </a:defRPr>
      </a:lvl2pPr>
      <a:lvl3pPr marL="4452251" indent="-886165" algn="l" defTabSz="356734" rtl="0" eaLnBrk="0" fontAlgn="base" hangingPunct="0">
        <a:spcBef>
          <a:spcPts val="2283"/>
        </a:spcBef>
        <a:spcAft>
          <a:spcPct val="0"/>
        </a:spcAft>
        <a:buClr>
          <a:srgbClr val="000000"/>
        </a:buClr>
        <a:buSzPct val="100000"/>
        <a:buFont typeface="Times New Roman" panose="02020603050405020304" pitchFamily="18" charset="0"/>
        <a:buChar char="•"/>
        <a:defRPr sz="9369">
          <a:solidFill>
            <a:srgbClr val="000000"/>
          </a:solidFill>
          <a:latin typeface="+mn-lt"/>
          <a:ea typeface="Arial Unicode MS" panose="020B0604020202020204" pitchFamily="34" charset="-128"/>
        </a:defRPr>
      </a:lvl3pPr>
      <a:lvl4pPr marL="6237184" indent="-888686" algn="l" defTabSz="356734" rtl="0" eaLnBrk="0" fontAlgn="base" hangingPunct="0">
        <a:spcBef>
          <a:spcPts val="1886"/>
        </a:spcBef>
        <a:spcAft>
          <a:spcPct val="0"/>
        </a:spcAft>
        <a:buClr>
          <a:srgbClr val="000000"/>
        </a:buClr>
        <a:buSzPct val="100000"/>
        <a:buFont typeface="Times New Roman" panose="02020603050405020304" pitchFamily="18" charset="0"/>
        <a:buChar char="–"/>
        <a:defRPr sz="7781">
          <a:solidFill>
            <a:srgbClr val="000000"/>
          </a:solidFill>
          <a:latin typeface="+mn-lt"/>
          <a:ea typeface="Arial Unicode MS" panose="020B0604020202020204" pitchFamily="34" charset="-128"/>
        </a:defRPr>
      </a:lvl4pPr>
      <a:lvl5pPr marL="8020857" indent="-886165" algn="l" defTabSz="356734" rtl="0" eaLnBrk="0" fontAlgn="base" hangingPunct="0">
        <a:spcBef>
          <a:spcPts val="1886"/>
        </a:spcBef>
        <a:spcAft>
          <a:spcPct val="0"/>
        </a:spcAft>
        <a:buClr>
          <a:srgbClr val="000000"/>
        </a:buClr>
        <a:buSzPct val="100000"/>
        <a:buFont typeface="Times New Roman" panose="02020603050405020304" pitchFamily="18" charset="0"/>
        <a:buChar char="»"/>
        <a:defRPr sz="7781">
          <a:solidFill>
            <a:srgbClr val="000000"/>
          </a:solidFill>
          <a:latin typeface="+mn-lt"/>
          <a:ea typeface="Arial Unicode MS" panose="020B0604020202020204" pitchFamily="34" charset="-128"/>
        </a:defRPr>
      </a:lvl5pPr>
      <a:lvl6pPr marL="8383894"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6pPr>
      <a:lvl7pPr marL="8746932"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7pPr>
      <a:lvl8pPr marL="9109969"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8pPr>
      <a:lvl9pPr marL="9473006" indent="-886165" algn="l" defTabSz="356734" rtl="0" fontAlgn="base">
        <a:spcBef>
          <a:spcPts val="1886"/>
        </a:spcBef>
        <a:spcAft>
          <a:spcPct val="0"/>
        </a:spcAft>
        <a:buClr>
          <a:srgbClr val="000000"/>
        </a:buClr>
        <a:buSzPct val="100000"/>
        <a:buFont typeface="Times New Roman" pitchFamily="-110" charset="0"/>
        <a:buChar char="»"/>
        <a:defRPr sz="7781">
          <a:solidFill>
            <a:srgbClr val="000000"/>
          </a:solidFill>
          <a:latin typeface="+mn-lt"/>
          <a:ea typeface="ＭＳ Ｐゴシック" pitchFamily="-110" charset="-128"/>
        </a:defRPr>
      </a:lvl9pPr>
    </p:bodyStyle>
    <p:otherStyle>
      <a:defPPr>
        <a:defRPr lang="en-US"/>
      </a:defPPr>
      <a:lvl1pPr marL="0" algn="l" defTabSz="363038" rtl="0" eaLnBrk="1" latinLnBrk="0" hangingPunct="1">
        <a:defRPr sz="1429" kern="1200">
          <a:solidFill>
            <a:schemeClr val="tx1"/>
          </a:solidFill>
          <a:latin typeface="+mn-lt"/>
          <a:ea typeface="+mn-ea"/>
          <a:cs typeface="+mn-cs"/>
        </a:defRPr>
      </a:lvl1pPr>
      <a:lvl2pPr marL="363038" algn="l" defTabSz="363038" rtl="0" eaLnBrk="1" latinLnBrk="0" hangingPunct="1">
        <a:defRPr sz="1429" kern="1200">
          <a:solidFill>
            <a:schemeClr val="tx1"/>
          </a:solidFill>
          <a:latin typeface="+mn-lt"/>
          <a:ea typeface="+mn-ea"/>
          <a:cs typeface="+mn-cs"/>
        </a:defRPr>
      </a:lvl2pPr>
      <a:lvl3pPr marL="726074" algn="l" defTabSz="363038" rtl="0" eaLnBrk="1" latinLnBrk="0" hangingPunct="1">
        <a:defRPr sz="1429" kern="1200">
          <a:solidFill>
            <a:schemeClr val="tx1"/>
          </a:solidFill>
          <a:latin typeface="+mn-lt"/>
          <a:ea typeface="+mn-ea"/>
          <a:cs typeface="+mn-cs"/>
        </a:defRPr>
      </a:lvl3pPr>
      <a:lvl4pPr marL="1089112" algn="l" defTabSz="363038" rtl="0" eaLnBrk="1" latinLnBrk="0" hangingPunct="1">
        <a:defRPr sz="1429" kern="1200">
          <a:solidFill>
            <a:schemeClr val="tx1"/>
          </a:solidFill>
          <a:latin typeface="+mn-lt"/>
          <a:ea typeface="+mn-ea"/>
          <a:cs typeface="+mn-cs"/>
        </a:defRPr>
      </a:lvl4pPr>
      <a:lvl5pPr marL="1452149" algn="l" defTabSz="363038" rtl="0" eaLnBrk="1" latinLnBrk="0" hangingPunct="1">
        <a:defRPr sz="1429" kern="1200">
          <a:solidFill>
            <a:schemeClr val="tx1"/>
          </a:solidFill>
          <a:latin typeface="+mn-lt"/>
          <a:ea typeface="+mn-ea"/>
          <a:cs typeface="+mn-cs"/>
        </a:defRPr>
      </a:lvl5pPr>
      <a:lvl6pPr marL="1815188" algn="l" defTabSz="363038" rtl="0" eaLnBrk="1" latinLnBrk="0" hangingPunct="1">
        <a:defRPr sz="1429" kern="1200">
          <a:solidFill>
            <a:schemeClr val="tx1"/>
          </a:solidFill>
          <a:latin typeface="+mn-lt"/>
          <a:ea typeface="+mn-ea"/>
          <a:cs typeface="+mn-cs"/>
        </a:defRPr>
      </a:lvl6pPr>
      <a:lvl7pPr marL="2178224" algn="l" defTabSz="363038" rtl="0" eaLnBrk="1" latinLnBrk="0" hangingPunct="1">
        <a:defRPr sz="1429" kern="1200">
          <a:solidFill>
            <a:schemeClr val="tx1"/>
          </a:solidFill>
          <a:latin typeface="+mn-lt"/>
          <a:ea typeface="+mn-ea"/>
          <a:cs typeface="+mn-cs"/>
        </a:defRPr>
      </a:lvl7pPr>
      <a:lvl8pPr marL="2541262" algn="l" defTabSz="363038" rtl="0" eaLnBrk="1" latinLnBrk="0" hangingPunct="1">
        <a:defRPr sz="1429" kern="1200">
          <a:solidFill>
            <a:schemeClr val="tx1"/>
          </a:solidFill>
          <a:latin typeface="+mn-lt"/>
          <a:ea typeface="+mn-ea"/>
          <a:cs typeface="+mn-cs"/>
        </a:defRPr>
      </a:lvl8pPr>
      <a:lvl9pPr marL="2904299" algn="l" defTabSz="363038" rtl="0" eaLnBrk="1" latinLnBrk="0" hangingPunct="1">
        <a:defRPr sz="142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8.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2.png"/><Relationship Id="rId2" Type="http://schemas.openxmlformats.org/officeDocument/2006/relationships/notesSlide" Target="../notesSlides/notesSlide1.xml"/><Relationship Id="rId16" Type="http://schemas.openxmlformats.org/officeDocument/2006/relationships/image" Target="../media/image14.png"/><Relationship Id="rId20" Type="http://schemas.microsoft.com/office/2007/relationships/hdphoto" Target="../media/hdphoto1.wdp"/><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1.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0.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gif"/><Relationship Id="rId22"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 name="Text Box 18"/>
          <p:cNvSpPr txBox="1">
            <a:spLocks noChangeArrowheads="1"/>
          </p:cNvSpPr>
          <p:nvPr/>
        </p:nvSpPr>
        <p:spPr bwMode="auto">
          <a:xfrm>
            <a:off x="11568898" y="10150568"/>
            <a:ext cx="20968502"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5. Comparison to F10.7 solar flux index</a:t>
            </a:r>
          </a:p>
        </p:txBody>
      </p:sp>
      <p:sp>
        <p:nvSpPr>
          <p:cNvPr id="103" name="TextBox 102"/>
          <p:cNvSpPr txBox="1"/>
          <p:nvPr/>
        </p:nvSpPr>
        <p:spPr>
          <a:xfrm>
            <a:off x="11585717" y="10812708"/>
            <a:ext cx="20937068" cy="11541621"/>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p:txBody>
      </p:sp>
      <p:sp>
        <p:nvSpPr>
          <p:cNvPr id="99" name="Text Box 18"/>
          <p:cNvSpPr txBox="1">
            <a:spLocks noChangeArrowheads="1"/>
          </p:cNvSpPr>
          <p:nvPr/>
        </p:nvSpPr>
        <p:spPr bwMode="auto">
          <a:xfrm>
            <a:off x="11641782" y="2590800"/>
            <a:ext cx="20968502"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4. </a:t>
            </a:r>
            <a:r>
              <a:rPr lang="en-US" altLang="ko-KR" sz="3812" b="1">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Initial results</a:t>
            </a:r>
            <a:endPar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endParaRPr>
          </a:p>
        </p:txBody>
      </p:sp>
      <p:sp>
        <p:nvSpPr>
          <p:cNvPr id="100" name="TextBox 99"/>
          <p:cNvSpPr txBox="1"/>
          <p:nvPr/>
        </p:nvSpPr>
        <p:spPr>
          <a:xfrm>
            <a:off x="11658601" y="3252940"/>
            <a:ext cx="20937068" cy="6740307"/>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p:txBody>
      </p:sp>
      <p:sp>
        <p:nvSpPr>
          <p:cNvPr id="36" name="Text Box 18"/>
          <p:cNvSpPr txBox="1">
            <a:spLocks noChangeArrowheads="1"/>
          </p:cNvSpPr>
          <p:nvPr/>
        </p:nvSpPr>
        <p:spPr bwMode="auto">
          <a:xfrm>
            <a:off x="11658600" y="31909067"/>
            <a:ext cx="12498014"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7. Bimodal/Diurnal Behavior</a:t>
            </a:r>
          </a:p>
        </p:txBody>
      </p:sp>
      <p:sp>
        <p:nvSpPr>
          <p:cNvPr id="37" name="TextBox 36"/>
          <p:cNvSpPr txBox="1"/>
          <p:nvPr/>
        </p:nvSpPr>
        <p:spPr>
          <a:xfrm>
            <a:off x="11658601" y="32571207"/>
            <a:ext cx="12479278" cy="10802957"/>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Prior ELF whistler observations exhibit a diurnal variation in the occurrence times, which fits with the connection to a sunlit ionosphere.  The south pole data also displays a diurnal pattern, but the SZA is nearly constant over the course of a single day.  So what changes?</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The orientation of the geomagnetic south pole (GMSP, 79.8° S, 108.2° E) relative to the sun changes as it rotates about the geographic pole.  </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ELF whistlers with a mean frequency below 90 Hz or above 115 Hz appear almost exclusively when the geomagnetic south pole is on the dayside</a:t>
            </a:r>
          </a:p>
        </p:txBody>
      </p:sp>
      <p:sp>
        <p:nvSpPr>
          <p:cNvPr id="56" name="Rectangle 529"/>
          <p:cNvSpPr>
            <a:spLocks noChangeArrowheads="1"/>
          </p:cNvSpPr>
          <p:nvPr/>
        </p:nvSpPr>
        <p:spPr bwMode="auto">
          <a:xfrm>
            <a:off x="24446753" y="32547578"/>
            <a:ext cx="8162367" cy="6924021"/>
          </a:xfrm>
          <a:prstGeom prst="rect">
            <a:avLst/>
          </a:prstGeom>
          <a:noFill/>
          <a:ln w="12700">
            <a:solidFill>
              <a:srgbClr val="00318A"/>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endParaRPr lang="en-US" altLang="en-US" sz="1906" dirty="0">
              <a:ea typeface="Arial Unicode MS" panose="020B0604020202020204" pitchFamily="34" charset="-128"/>
            </a:endParaRPr>
          </a:p>
        </p:txBody>
      </p:sp>
      <p:sp>
        <p:nvSpPr>
          <p:cNvPr id="4102" name="Text Box 409"/>
          <p:cNvSpPr txBox="1">
            <a:spLocks noChangeArrowheads="1"/>
          </p:cNvSpPr>
          <p:nvPr/>
        </p:nvSpPr>
        <p:spPr bwMode="auto">
          <a:xfrm>
            <a:off x="24460200" y="39726037"/>
            <a:ext cx="8148920" cy="3631763"/>
          </a:xfrm>
          <a:prstGeom prst="rect">
            <a:avLst/>
          </a:prstGeom>
          <a:noFill/>
          <a:ln w="254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spcBef>
                <a:spcPts val="0"/>
              </a:spcBef>
            </a:pPr>
            <a:r>
              <a:rPr lang="en-US" altLang="en-US" sz="1200" b="1" dirty="0">
                <a:solidFill>
                  <a:schemeClr val="tx1"/>
                </a:solidFill>
                <a:latin typeface="Arial" panose="020B0604020202020204" pitchFamily="34" charset="0"/>
                <a:ea typeface="Arial Unicode MS" panose="020B0604020202020204" pitchFamily="34" charset="-128"/>
              </a:rPr>
              <a:t>Acknowledgements</a:t>
            </a:r>
            <a:r>
              <a:rPr lang="en-US" altLang="en-US" sz="1200" dirty="0">
                <a:solidFill>
                  <a:schemeClr val="tx1"/>
                </a:solidFill>
                <a:latin typeface="Arial" panose="020B0604020202020204" pitchFamily="34" charset="0"/>
                <a:ea typeface="Arial Unicode MS" panose="020B0604020202020204" pitchFamily="34" charset="-128"/>
              </a:rPr>
              <a:t>: Thanks to Dr. </a:t>
            </a:r>
            <a:r>
              <a:rPr lang="en-US" altLang="en-US" sz="1200" dirty="0" err="1">
                <a:solidFill>
                  <a:schemeClr val="tx1"/>
                </a:solidFill>
                <a:latin typeface="Arial" panose="020B0604020202020204" pitchFamily="34" charset="0"/>
                <a:ea typeface="Arial Unicode MS" panose="020B0604020202020204" pitchFamily="34" charset="-128"/>
              </a:rPr>
              <a:t>Kaiti</a:t>
            </a:r>
            <a:r>
              <a:rPr lang="en-US" altLang="en-US" sz="1200" dirty="0">
                <a:solidFill>
                  <a:schemeClr val="tx1"/>
                </a:solidFill>
                <a:latin typeface="Arial" panose="020B0604020202020204" pitchFamily="34" charset="0"/>
                <a:ea typeface="Arial Unicode MS" panose="020B0604020202020204" pitchFamily="34" charset="-128"/>
              </a:rPr>
              <a:t> Wang for sharing data from </a:t>
            </a:r>
            <a:r>
              <a:rPr lang="en-US" altLang="en-US" sz="1200" dirty="0" err="1">
                <a:solidFill>
                  <a:schemeClr val="tx1"/>
                </a:solidFill>
                <a:latin typeface="Arial" panose="020B0604020202020204" pitchFamily="34" charset="0"/>
                <a:ea typeface="Arial Unicode MS" panose="020B0604020202020204" pitchFamily="34" charset="-128"/>
              </a:rPr>
              <a:t>Lulin</a:t>
            </a:r>
            <a:r>
              <a:rPr lang="en-US" altLang="en-US" sz="1200" dirty="0">
                <a:solidFill>
                  <a:schemeClr val="tx1"/>
                </a:solidFill>
                <a:latin typeface="Arial" panose="020B0604020202020204" pitchFamily="34" charset="0"/>
                <a:ea typeface="Arial Unicode MS" panose="020B0604020202020204" pitchFamily="34" charset="-128"/>
              </a:rPr>
              <a:t> Station for comparison</a:t>
            </a: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  Thanks to folks who provide IRI model data.  Thanks to South Pole support staff who have helped keep the ELF system going  over the years.  </a:t>
            </a:r>
            <a:r>
              <a:rPr lang="en-US" altLang="en-US" sz="1200" dirty="0">
                <a:solidFill>
                  <a:schemeClr val="tx1"/>
                </a:solidFill>
                <a:latin typeface="Arial" panose="020B0604020202020204" pitchFamily="34" charset="0"/>
                <a:ea typeface="Arial Unicode MS" panose="020B0604020202020204" pitchFamily="34" charset="-128"/>
              </a:rPr>
              <a:t>Research at the University of New Hamps</a:t>
            </a: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hire was supported by NSF Grant ANT-0513990.</a:t>
            </a:r>
          </a:p>
          <a:p>
            <a:pPr>
              <a:spcBef>
                <a:spcPts val="0"/>
              </a:spcBef>
            </a:pPr>
            <a:endPar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endParaRPr>
          </a:p>
          <a:p>
            <a:pPr marL="342900" indent="-342900">
              <a:spcBef>
                <a:spcPts val="0"/>
              </a:spcBef>
              <a:buAutoNum type="arabicPeriod"/>
            </a:pP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University of New Hampshire, Space Science Center, Durham, NH</a:t>
            </a:r>
          </a:p>
          <a:p>
            <a:pPr marL="342900" indent="-342900">
              <a:spcBef>
                <a:spcPts val="0"/>
              </a:spcBef>
              <a:buAutoNum type="arabicPeriod"/>
            </a:pP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New Jersey Institute of Technology, Center for Solar-Terrestrial Research, Newark, NJ</a:t>
            </a:r>
          </a:p>
          <a:p>
            <a:pPr>
              <a:spcBef>
                <a:spcPts val="0"/>
              </a:spcBef>
            </a:pP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       Corresponding author: Bruce Fritz (bruce.fritz@unh.edu)</a:t>
            </a:r>
          </a:p>
          <a:p>
            <a:pPr>
              <a:spcBef>
                <a:spcPts val="0"/>
              </a:spcBef>
            </a:pPr>
            <a:r>
              <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rPr>
              <a:t>3.    Center for Space Physics, Boston University</a:t>
            </a:r>
          </a:p>
          <a:p>
            <a:pPr>
              <a:spcBef>
                <a:spcPts val="0"/>
              </a:spcBef>
            </a:pPr>
            <a:endParaRPr lang="en-US" altLang="en-US" sz="1200" dirty="0">
              <a:solidFill>
                <a:schemeClr val="tx1"/>
              </a:solidFill>
              <a:latin typeface="Arial" panose="020B0604020202020204" pitchFamily="34" charset="0"/>
              <a:ea typeface="Arial Unicode MS" panose="020B0604020202020204" pitchFamily="34" charset="-128"/>
              <a:cs typeface="Arial" panose="020B0604020202020204" pitchFamily="34" charset="0"/>
            </a:endParaRPr>
          </a:p>
          <a:p>
            <a:pPr lvl="0">
              <a:spcBef>
                <a:spcPts val="0"/>
              </a:spcBef>
            </a:pPr>
            <a:r>
              <a:rPr lang="en-US" altLang="en-US" sz="1200" b="1" dirty="0">
                <a:latin typeface="Arial" panose="020B0604020202020204" pitchFamily="34" charset="0"/>
                <a:ea typeface="Arial Unicode MS" panose="020B0604020202020204" pitchFamily="34" charset="-128"/>
              </a:rPr>
              <a:t>References:</a:t>
            </a:r>
          </a:p>
          <a:p>
            <a:pPr lvl="0">
              <a:spcBef>
                <a:spcPts val="0"/>
              </a:spcBef>
            </a:pPr>
            <a:r>
              <a:rPr lang="en-US" altLang="en-US" sz="1100" dirty="0" err="1">
                <a:latin typeface="Arial" panose="020B0604020202020204" pitchFamily="34" charset="0"/>
                <a:ea typeface="Arial Unicode MS" panose="020B0604020202020204" pitchFamily="34" charset="-128"/>
              </a:rPr>
              <a:t>Heacock</a:t>
            </a:r>
            <a:r>
              <a:rPr lang="en-US" altLang="en-US" sz="1100" dirty="0">
                <a:latin typeface="Arial" panose="020B0604020202020204" pitchFamily="34" charset="0"/>
                <a:ea typeface="Arial Unicode MS" panose="020B0604020202020204" pitchFamily="34" charset="-128"/>
              </a:rPr>
              <a:t>, R. R. (1974), Whistler-like pulsation events in the frequency range 20 to 200 Hz. </a:t>
            </a:r>
            <a:r>
              <a:rPr lang="en-US" altLang="en-US" sz="1100" dirty="0" err="1">
                <a:latin typeface="Arial" panose="020B0604020202020204" pitchFamily="34" charset="0"/>
                <a:ea typeface="Arial Unicode MS" panose="020B0604020202020204" pitchFamily="34" charset="-128"/>
              </a:rPr>
              <a:t>Geophys</a:t>
            </a:r>
            <a:r>
              <a:rPr lang="en-US" altLang="en-US" sz="1100" dirty="0">
                <a:latin typeface="Arial" panose="020B0604020202020204" pitchFamily="34" charset="0"/>
                <a:ea typeface="Arial Unicode MS" panose="020B0604020202020204" pitchFamily="34" charset="-128"/>
              </a:rPr>
              <a:t>. Res. Lett., 1: 77–</a:t>
            </a:r>
          </a:p>
          <a:p>
            <a:pPr lvl="0">
              <a:spcBef>
                <a:spcPts val="0"/>
              </a:spcBef>
            </a:pPr>
            <a:r>
              <a:rPr lang="en-US" altLang="en-US" sz="1100" dirty="0">
                <a:latin typeface="Arial" panose="020B0604020202020204" pitchFamily="34" charset="0"/>
                <a:ea typeface="Arial Unicode MS" panose="020B0604020202020204" pitchFamily="34" charset="-128"/>
              </a:rPr>
              <a:t>     79. doi:10.1029/GL001i002p00077</a:t>
            </a:r>
          </a:p>
          <a:p>
            <a:pPr lvl="0">
              <a:spcBef>
                <a:spcPts val="0"/>
              </a:spcBef>
            </a:pPr>
            <a:r>
              <a:rPr lang="en-US" altLang="en-US" sz="1100" dirty="0">
                <a:latin typeface="Arial" panose="020B0604020202020204" pitchFamily="34" charset="0"/>
                <a:ea typeface="Arial Unicode MS" panose="020B0604020202020204" pitchFamily="34" charset="-128"/>
              </a:rPr>
              <a:t>Kim, H., M. R. Lessard, J. LaBelle, and J. R. Johnson (2006), Narrow-band extremely low frequency (ELF) wave </a:t>
            </a:r>
          </a:p>
          <a:p>
            <a:pPr lvl="0">
              <a:spcBef>
                <a:spcPts val="0"/>
              </a:spcBef>
            </a:pPr>
            <a:r>
              <a:rPr lang="en-US" altLang="en-US" sz="1100" dirty="0">
                <a:latin typeface="Arial" panose="020B0604020202020204" pitchFamily="34" charset="0"/>
                <a:ea typeface="Arial Unicode MS" panose="020B0604020202020204" pitchFamily="34" charset="-128"/>
              </a:rPr>
              <a:t>     phenomena observed at South Pole Station, </a:t>
            </a:r>
            <a:r>
              <a:rPr lang="en-US" altLang="en-US" sz="1100" dirty="0" err="1">
                <a:latin typeface="Arial" panose="020B0604020202020204" pitchFamily="34" charset="0"/>
                <a:ea typeface="Arial Unicode MS" panose="020B0604020202020204" pitchFamily="34" charset="-128"/>
              </a:rPr>
              <a:t>Geophys</a:t>
            </a:r>
            <a:r>
              <a:rPr lang="en-US" altLang="en-US" sz="1100" dirty="0">
                <a:latin typeface="Arial" panose="020B0604020202020204" pitchFamily="34" charset="0"/>
                <a:ea typeface="Arial Unicode MS" panose="020B0604020202020204" pitchFamily="34" charset="-128"/>
              </a:rPr>
              <a:t>. Res. Lett., 33, L06109, doi:10.1029/2005GL023638.</a:t>
            </a:r>
          </a:p>
          <a:p>
            <a:pPr lvl="0">
              <a:spcBef>
                <a:spcPts val="0"/>
              </a:spcBef>
            </a:pPr>
            <a:r>
              <a:rPr lang="en-US" altLang="en-US" sz="1100" dirty="0" err="1">
                <a:latin typeface="Arial" panose="020B0604020202020204" pitchFamily="34" charset="0"/>
                <a:ea typeface="Arial Unicode MS" panose="020B0604020202020204" pitchFamily="34" charset="-128"/>
              </a:rPr>
              <a:t>Sentman</a:t>
            </a:r>
            <a:r>
              <a:rPr lang="en-US" altLang="en-US" sz="1100" dirty="0">
                <a:latin typeface="Arial" panose="020B0604020202020204" pitchFamily="34" charset="0"/>
                <a:ea typeface="Arial Unicode MS" panose="020B0604020202020204" pitchFamily="34" charset="-128"/>
              </a:rPr>
              <a:t>, D. D., and D. A. </a:t>
            </a:r>
            <a:r>
              <a:rPr lang="en-US" altLang="en-US" sz="1100" dirty="0" err="1">
                <a:latin typeface="Arial" panose="020B0604020202020204" pitchFamily="34" charset="0"/>
                <a:ea typeface="Arial Unicode MS" panose="020B0604020202020204" pitchFamily="34" charset="-128"/>
              </a:rPr>
              <a:t>Ehring</a:t>
            </a:r>
            <a:r>
              <a:rPr lang="en-US" altLang="en-US" sz="1100" dirty="0">
                <a:latin typeface="Arial" panose="020B0604020202020204" pitchFamily="34" charset="0"/>
                <a:ea typeface="Arial Unicode MS" panose="020B0604020202020204" pitchFamily="34" charset="-128"/>
              </a:rPr>
              <a:t> (1994), Midlatitude detection of elf whistlers, Journal of Geophysical Research: </a:t>
            </a:r>
          </a:p>
          <a:p>
            <a:pPr lvl="0">
              <a:spcBef>
                <a:spcPts val="0"/>
              </a:spcBef>
            </a:pPr>
            <a:r>
              <a:rPr lang="en-US" altLang="en-US" sz="1100" dirty="0">
                <a:latin typeface="Arial" panose="020B0604020202020204" pitchFamily="34" charset="0"/>
                <a:ea typeface="Arial Unicode MS" panose="020B0604020202020204" pitchFamily="34" charset="-128"/>
              </a:rPr>
              <a:t>     Space Physics, 99(A2), 2183–2190, doi:10.1029/93JA02103.</a:t>
            </a:r>
          </a:p>
          <a:p>
            <a:pPr lvl="0">
              <a:spcBef>
                <a:spcPts val="0"/>
              </a:spcBef>
            </a:pPr>
            <a:r>
              <a:rPr lang="en-US" altLang="en-US" sz="1100" dirty="0">
                <a:latin typeface="Arial" panose="020B0604020202020204" pitchFamily="34" charset="0"/>
                <a:ea typeface="Arial Unicode MS" panose="020B0604020202020204" pitchFamily="34" charset="-128"/>
              </a:rPr>
              <a:t>Wang, Y.-C., K. Wang, H.-T. Su, and R.-R. Hsu (2005), Low-latitude elf whistlers observed in Taiwan, Geophysical </a:t>
            </a:r>
          </a:p>
          <a:p>
            <a:pPr lvl="0">
              <a:spcBef>
                <a:spcPts val="0"/>
              </a:spcBef>
            </a:pPr>
            <a:r>
              <a:rPr lang="en-US" altLang="en-US" sz="1100" dirty="0">
                <a:latin typeface="Arial" panose="020B0604020202020204" pitchFamily="34" charset="0"/>
                <a:ea typeface="Arial Unicode MS" panose="020B0604020202020204" pitchFamily="34" charset="-128"/>
              </a:rPr>
              <a:t>     Research Letters, 32(8), </a:t>
            </a:r>
            <a:r>
              <a:rPr lang="en-US" altLang="en-US" sz="1100" dirty="0" err="1">
                <a:latin typeface="Arial" panose="020B0604020202020204" pitchFamily="34" charset="0"/>
                <a:ea typeface="Arial Unicode MS" panose="020B0604020202020204" pitchFamily="34" charset="-128"/>
              </a:rPr>
              <a:t>doi</a:t>
            </a:r>
            <a:r>
              <a:rPr lang="en-US" altLang="en-US" sz="1100" dirty="0">
                <a:latin typeface="Arial" panose="020B0604020202020204" pitchFamily="34" charset="0"/>
                <a:ea typeface="Arial Unicode MS" panose="020B0604020202020204" pitchFamily="34" charset="-128"/>
              </a:rPr>
              <a:t>: 10.1029/2005GL022412, l08102.</a:t>
            </a:r>
          </a:p>
          <a:p>
            <a:pPr lvl="0">
              <a:spcBef>
                <a:spcPts val="0"/>
              </a:spcBef>
            </a:pPr>
            <a:r>
              <a:rPr lang="en-US" altLang="en-US" sz="1100" dirty="0">
                <a:latin typeface="Arial" panose="020B0604020202020204" pitchFamily="34" charset="0"/>
                <a:ea typeface="Arial Unicode MS" panose="020B0604020202020204" pitchFamily="34" charset="-128"/>
              </a:rPr>
              <a:t>Wang, K., Y.-C. Wang, H.-T. Su, R.-R. Hsu, and T.-Y. Lin (2011), Wave mode of the low-latitudinal ELF-whistlers, J. </a:t>
            </a:r>
          </a:p>
          <a:p>
            <a:pPr lvl="0">
              <a:spcBef>
                <a:spcPts val="0"/>
              </a:spcBef>
            </a:pPr>
            <a:r>
              <a:rPr lang="en-US" altLang="en-US" sz="1100" dirty="0">
                <a:latin typeface="Arial" panose="020B0604020202020204" pitchFamily="34" charset="0"/>
                <a:ea typeface="Arial Unicode MS" panose="020B0604020202020204" pitchFamily="34" charset="-128"/>
              </a:rPr>
              <a:t>     </a:t>
            </a:r>
            <a:r>
              <a:rPr lang="en-US" altLang="en-US" sz="1100" dirty="0" err="1">
                <a:latin typeface="Arial" panose="020B0604020202020204" pitchFamily="34" charset="0"/>
                <a:ea typeface="Arial Unicode MS" panose="020B0604020202020204" pitchFamily="34" charset="-128"/>
              </a:rPr>
              <a:t>Geophys</a:t>
            </a:r>
            <a:r>
              <a:rPr lang="en-US" altLang="en-US" sz="1100" dirty="0">
                <a:latin typeface="Arial" panose="020B0604020202020204" pitchFamily="34" charset="0"/>
                <a:ea typeface="Arial Unicode MS" panose="020B0604020202020204" pitchFamily="34" charset="-128"/>
              </a:rPr>
              <a:t>. Res., 116, A09323, doi:10.1029/2011JA016832.</a:t>
            </a:r>
          </a:p>
        </p:txBody>
      </p:sp>
      <p:sp>
        <p:nvSpPr>
          <p:cNvPr id="43012" name="Text Box 4"/>
          <p:cNvSpPr txBox="1">
            <a:spLocks noChangeArrowheads="1"/>
          </p:cNvSpPr>
          <p:nvPr/>
        </p:nvSpPr>
        <p:spPr bwMode="auto">
          <a:xfrm>
            <a:off x="0" y="0"/>
            <a:ext cx="32918400" cy="2475798"/>
          </a:xfrm>
          <a:prstGeom prst="rect">
            <a:avLst/>
          </a:prstGeom>
          <a:solidFill>
            <a:srgbClr val="00318A"/>
          </a:solidFill>
          <a:ln w="9525">
            <a:noFill/>
            <a:miter lim="800000"/>
            <a:headEnd/>
            <a:tailEnd/>
          </a:ln>
        </p:spPr>
        <p:txBody>
          <a:bodyPr wrap="square" lIns="257008" tIns="128647" rIns="257008" bIns="128647" anchor="ctr" anchorCtr="1">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 pos="10134600" algn="l"/>
                <a:tab pos="10858500" algn="l"/>
                <a:tab pos="11582400" algn="l"/>
                <a:tab pos="12306300" algn="l"/>
                <a:tab pos="13030200" algn="l"/>
                <a:tab pos="13754100" algn="l"/>
                <a:tab pos="14478000" algn="l"/>
                <a:tab pos="15201900" algn="l"/>
                <a:tab pos="15925800" algn="l"/>
                <a:tab pos="16649700" algn="l"/>
              </a:tabLst>
              <a:defRPr sz="2400">
                <a:solidFill>
                  <a:srgbClr val="000000"/>
                </a:solidFill>
                <a:latin typeface="Times New Roman" panose="02020603050405020304" pitchFamily="18" charset="0"/>
                <a:ea typeface="ＭＳ Ｐゴシック" panose="020B0600070205080204" pitchFamily="34" charset="-128"/>
              </a:defRPr>
            </a:lvl9pPr>
          </a:lstStyle>
          <a:p>
            <a:pPr lvl="0" algn="ctr" eaLnBrk="1" hangingPunct="1">
              <a:buClr>
                <a:srgbClr val="000000"/>
              </a:buClr>
              <a:tabLst/>
            </a:pPr>
            <a:r>
              <a:rPr lang="en-US" altLang="en-US" sz="8800" dirty="0">
                <a:solidFill>
                  <a:srgbClr val="FFFFFF"/>
                </a:solidFill>
                <a:latin typeface="Verdana" panose="020B0604030504040204" pitchFamily="34" charset="0"/>
                <a:ea typeface="Verdana" panose="020B0604030504040204" pitchFamily="34" charset="0"/>
                <a:cs typeface="Verdana" panose="020B0604030504040204" pitchFamily="34" charset="0"/>
              </a:rPr>
              <a:t>ELF Whistler Dependence on a Sunlit Ionosphere</a:t>
            </a:r>
            <a:endParaRPr lang="en-US" altLang="en-US" sz="1800" dirty="0">
              <a:solidFill>
                <a:srgbClr val="FFFFFF"/>
              </a:solidFill>
              <a:latin typeface="Verdana" panose="020B0604030504040204" pitchFamily="34" charset="0"/>
              <a:ea typeface="Verdana" panose="020B0604030504040204" pitchFamily="34" charset="0"/>
              <a:cs typeface="Verdana" panose="020B0604030504040204" pitchFamily="34" charset="0"/>
            </a:endParaRPr>
          </a:p>
          <a:p>
            <a:pPr lvl="0" algn="ctr" eaLnBrk="1" hangingPunct="1">
              <a:buClr>
                <a:srgbClr val="000000"/>
              </a:buClr>
              <a:tabLst/>
            </a:pPr>
            <a:endParaRPr lang="en-US" altLang="en-US" sz="1600" dirty="0">
              <a:solidFill>
                <a:srgbClr val="FFFFFF"/>
              </a:solidFill>
              <a:latin typeface="Verdana" panose="020B0604030504040204" pitchFamily="34" charset="0"/>
              <a:ea typeface="Verdana" panose="020B0604030504040204" pitchFamily="34" charset="0"/>
              <a:cs typeface="Verdana" panose="020B0604030504040204" pitchFamily="34" charset="0"/>
            </a:endParaRPr>
          </a:p>
          <a:p>
            <a:pPr lvl="0" algn="ctr" eaLnBrk="1" hangingPunct="1">
              <a:buClr>
                <a:srgbClr val="000000"/>
              </a:buClr>
              <a:tabLst/>
            </a:pPr>
            <a:r>
              <a:rPr lang="en-US" altLang="en-US" sz="4000" dirty="0">
                <a:solidFill>
                  <a:srgbClr val="FFFFFF"/>
                </a:solidFill>
                <a:latin typeface="Verdana" panose="020B0604030504040204" pitchFamily="34" charset="0"/>
                <a:ea typeface="Verdana" panose="020B0604030504040204" pitchFamily="34" charset="0"/>
                <a:cs typeface="Verdana" panose="020B0604030504040204" pitchFamily="34" charset="0"/>
              </a:rPr>
              <a:t>Bruce Fritz</a:t>
            </a:r>
            <a:r>
              <a:rPr lang="en-US" altLang="en-US" sz="40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4000" dirty="0">
                <a:solidFill>
                  <a:srgbClr val="FFFFFF"/>
                </a:solidFill>
                <a:latin typeface="Verdana" panose="020B0604030504040204" pitchFamily="34" charset="0"/>
                <a:ea typeface="Verdana" panose="020B0604030504040204" pitchFamily="34" charset="0"/>
                <a:cs typeface="Verdana" panose="020B0604030504040204" pitchFamily="34" charset="0"/>
              </a:rPr>
              <a:t>, Marc Lessard</a:t>
            </a:r>
            <a:r>
              <a:rPr lang="en-US" altLang="en-US" sz="40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4000" dirty="0">
                <a:solidFill>
                  <a:srgbClr val="FFFFFF"/>
                </a:solidFill>
                <a:latin typeface="Verdana" panose="020B0604030504040204" pitchFamily="34" charset="0"/>
                <a:ea typeface="Verdana" panose="020B0604030504040204" pitchFamily="34" charset="0"/>
                <a:cs typeface="Verdana" panose="020B0604030504040204" pitchFamily="34" charset="0"/>
              </a:rPr>
              <a:t>, John Heavisides</a:t>
            </a:r>
            <a:r>
              <a:rPr lang="en-US" altLang="en-US" sz="40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1</a:t>
            </a:r>
            <a:r>
              <a:rPr lang="en-US" altLang="en-US" sz="4000" dirty="0">
                <a:solidFill>
                  <a:srgbClr val="FFFFFF"/>
                </a:solidFill>
                <a:latin typeface="Verdana" panose="020B0604030504040204" pitchFamily="34" charset="0"/>
                <a:ea typeface="Verdana" panose="020B0604030504040204" pitchFamily="34" charset="0"/>
                <a:cs typeface="Verdana" panose="020B0604030504040204" pitchFamily="34" charset="0"/>
              </a:rPr>
              <a:t>, Hyomin Kim</a:t>
            </a:r>
            <a:r>
              <a:rPr lang="en-US" altLang="en-US" sz="40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2</a:t>
            </a:r>
            <a:r>
              <a:rPr lang="en-US" altLang="en-US" sz="4000" dirty="0">
                <a:solidFill>
                  <a:srgbClr val="FFFFFF"/>
                </a:solidFill>
                <a:latin typeface="Verdana" panose="020B0604030504040204" pitchFamily="34" charset="0"/>
                <a:ea typeface="Verdana" panose="020B0604030504040204" pitchFamily="34" charset="0"/>
                <a:cs typeface="Verdana" panose="020B0604030504040204" pitchFamily="34" charset="0"/>
              </a:rPr>
              <a:t>, Matt Young</a:t>
            </a:r>
            <a:r>
              <a:rPr lang="en-US" altLang="en-US" sz="4000" baseline="30000" dirty="0">
                <a:solidFill>
                  <a:srgbClr val="FFFFFF"/>
                </a:solidFill>
                <a:latin typeface="Verdana" panose="020B0604030504040204" pitchFamily="34" charset="0"/>
                <a:ea typeface="Verdana" panose="020B0604030504040204" pitchFamily="34" charset="0"/>
                <a:cs typeface="Verdana" panose="020B0604030504040204" pitchFamily="34" charset="0"/>
              </a:rPr>
              <a:t>3</a:t>
            </a:r>
            <a:endParaRPr lang="en-US" altLang="en-US" sz="3600" baseline="30000" dirty="0">
              <a:solidFill>
                <a:srgbClr val="FFFFFF"/>
              </a:solidFill>
              <a:latin typeface="Verdana" panose="020B0604030504040204" pitchFamily="34" charset="0"/>
              <a:ea typeface="Verdana" panose="020B0604030504040204" pitchFamily="34" charset="0"/>
              <a:cs typeface="Verdana" panose="020B0604030504040204" pitchFamily="34" charset="0"/>
            </a:endParaRPr>
          </a:p>
        </p:txBody>
      </p:sp>
      <p:sp>
        <p:nvSpPr>
          <p:cNvPr id="4107" name="Text Box 9"/>
          <p:cNvSpPr txBox="1">
            <a:spLocks noChangeArrowheads="1"/>
          </p:cNvSpPr>
          <p:nvPr/>
        </p:nvSpPr>
        <p:spPr bwMode="auto">
          <a:xfrm>
            <a:off x="30988441" y="1909292"/>
            <a:ext cx="19299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marL="1143000" indent="-228600">
              <a:defRPr sz="2400">
                <a:solidFill>
                  <a:srgbClr val="000000"/>
                </a:solidFill>
                <a:latin typeface="Times New Roman" panose="02020603050405020304" pitchFamily="18" charset="0"/>
                <a:ea typeface="ＭＳ Ｐゴシック" panose="020B0600070205080204" pitchFamily="34" charset="-128"/>
              </a:defRPr>
            </a:lvl3pPr>
            <a:lvl4pPr marL="1600200" indent="-228600">
              <a:defRPr sz="2400">
                <a:solidFill>
                  <a:srgbClr val="000000"/>
                </a:solidFill>
                <a:latin typeface="Times New Roman" panose="02020603050405020304" pitchFamily="18" charset="0"/>
                <a:ea typeface="ＭＳ Ｐゴシック" panose="020B0600070205080204" pitchFamily="34" charset="-128"/>
              </a:defRPr>
            </a:lvl4pPr>
            <a:lvl5pPr marL="2057400" indent="-228600">
              <a:defRPr sz="2400">
                <a:solidFill>
                  <a:srgbClr val="000000"/>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spcBef>
                <a:spcPct val="50000"/>
              </a:spcBef>
            </a:pPr>
            <a:r>
              <a:rPr lang="en-US" altLang="ko-KR" sz="1200" b="1" dirty="0">
                <a:solidFill>
                  <a:schemeClr val="bg1"/>
                </a:solidFill>
                <a:latin typeface="Arial" panose="020B0604020202020204" pitchFamily="34" charset="0"/>
                <a:ea typeface="Arial Unicode MS" panose="020B0604020202020204" pitchFamily="34" charset="-128"/>
              </a:rPr>
              <a:t>Funded by NSF Grant ANT-0513990</a:t>
            </a:r>
            <a:endParaRPr lang="en-US" altLang="en-US" sz="1200" b="1" dirty="0">
              <a:solidFill>
                <a:schemeClr val="bg1"/>
              </a:solidFill>
              <a:latin typeface="Arial" panose="020B0604020202020204" pitchFamily="34" charset="0"/>
              <a:ea typeface="Arial Unicode MS" panose="020B0604020202020204" pitchFamily="34" charset="-128"/>
            </a:endParaRPr>
          </a:p>
        </p:txBody>
      </p:sp>
      <p:sp>
        <p:nvSpPr>
          <p:cNvPr id="155" name="TextBox 154"/>
          <p:cNvSpPr txBox="1"/>
          <p:nvPr/>
        </p:nvSpPr>
        <p:spPr>
          <a:xfrm>
            <a:off x="227714" y="3284382"/>
            <a:ext cx="11049961" cy="4524315"/>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Whistler-like spectral features in the extremely low frequency (ELF) range have been observed at the South Pole Station.  Analysis of the first full year of data reveal a correlation between the occurrence of ELF whistlers and the solar zenith angle (SZA).  ELF whistlers stop appearing for the duration of the polar winter, when the SZA increases to greater than 80°.  Previous studies at lower geographic latitudes all observed a noon-time peak in the occurrence rate, which led to speculation of source mechanisms in the dayside magnetosphere.  The extended polar winter allows for a separation of “dayside” and “sunlit” conditions.  The absence of ELF whistlers in the polar winter implies that ELF whistler explicitly depend on local ionospheric conditions.</a:t>
            </a:r>
          </a:p>
        </p:txBody>
      </p:sp>
      <p:sp>
        <p:nvSpPr>
          <p:cNvPr id="57" name="TextBox 56"/>
          <p:cNvSpPr txBox="1"/>
          <p:nvPr/>
        </p:nvSpPr>
        <p:spPr>
          <a:xfrm>
            <a:off x="24446753" y="32570758"/>
            <a:ext cx="8076032" cy="6740307"/>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marL="484049" indent="-484049" algn="just">
              <a:buFont typeface="Wingdings" panose="05000000000000000000" pitchFamily="2" charset="2"/>
              <a:buChar char="ü"/>
            </a:pPr>
            <a:r>
              <a:rPr lang="en-US" altLang="en-US" dirty="0">
                <a:latin typeface="Verdana" panose="020B0604030504040204" pitchFamily="34" charset="0"/>
                <a:ea typeface="Verdana" panose="020B0604030504040204" pitchFamily="34" charset="0"/>
                <a:cs typeface="Verdana" panose="020B0604030504040204" pitchFamily="34" charset="0"/>
              </a:rPr>
              <a:t>ELF whistlers are connected to the </a:t>
            </a:r>
            <a:r>
              <a:rPr lang="en-US" altLang="en-US" i="1" dirty="0">
                <a:latin typeface="Verdana" panose="020B0604030504040204" pitchFamily="34" charset="0"/>
                <a:ea typeface="Verdana" panose="020B0604030504040204" pitchFamily="34" charset="0"/>
                <a:cs typeface="Verdana" panose="020B0604030504040204" pitchFamily="34" charset="0"/>
              </a:rPr>
              <a:t>effects</a:t>
            </a:r>
            <a:r>
              <a:rPr lang="en-US" altLang="en-US" dirty="0">
                <a:latin typeface="Verdana" panose="020B0604030504040204" pitchFamily="34" charset="0"/>
                <a:ea typeface="Verdana" panose="020B0604030504040204" pitchFamily="34" charset="0"/>
                <a:cs typeface="Verdana" panose="020B0604030504040204" pitchFamily="34" charset="0"/>
              </a:rPr>
              <a:t> of a </a:t>
            </a:r>
            <a:r>
              <a:rPr lang="en-US" altLang="en-US">
                <a:latin typeface="Verdana" panose="020B0604030504040204" pitchFamily="34" charset="0"/>
                <a:ea typeface="Verdana" panose="020B0604030504040204" pitchFamily="34" charset="0"/>
                <a:cs typeface="Verdana" panose="020B0604030504040204" pitchFamily="34" charset="0"/>
              </a:rPr>
              <a:t>sunlit ionosphere</a:t>
            </a:r>
            <a:endParaRPr lang="en-US" altLang="en-US" dirty="0">
              <a:latin typeface="Verdana" panose="020B0604030504040204" pitchFamily="34" charset="0"/>
              <a:ea typeface="Verdana" panose="020B0604030504040204" pitchFamily="34" charset="0"/>
              <a:cs typeface="Verdana" panose="020B0604030504040204" pitchFamily="34" charset="0"/>
            </a:endParaRPr>
          </a:p>
          <a:p>
            <a:pPr marL="484049" indent="-484049" algn="just">
              <a:buFont typeface="Wingdings" panose="05000000000000000000" pitchFamily="2" charset="2"/>
              <a:buChar char="ü"/>
            </a:pPr>
            <a:r>
              <a:rPr lang="en-US" altLang="en-US" dirty="0">
                <a:latin typeface="Verdana" panose="020B0604030504040204" pitchFamily="34" charset="0"/>
                <a:ea typeface="Verdana" panose="020B0604030504040204" pitchFamily="34" charset="0"/>
                <a:cs typeface="Verdana" panose="020B0604030504040204" pitchFamily="34" charset="0"/>
              </a:rPr>
              <a:t>Higher solar flux levels (as illustrated by F10.7 solar flux index) increase probability of occurrence</a:t>
            </a:r>
          </a:p>
          <a:p>
            <a:pPr marL="484049" indent="-484049" algn="just">
              <a:buFont typeface="Wingdings" panose="05000000000000000000" pitchFamily="2" charset="2"/>
              <a:buChar char="ü"/>
            </a:pPr>
            <a:r>
              <a:rPr lang="en-US" altLang="en-US" dirty="0">
                <a:latin typeface="Verdana" panose="020B0604030504040204" pitchFamily="34" charset="0"/>
                <a:ea typeface="Verdana" panose="020B0604030504040204" pitchFamily="34" charset="0"/>
                <a:cs typeface="Verdana" panose="020B0604030504040204" pitchFamily="34" charset="0"/>
              </a:rPr>
              <a:t>Trends in ionospheric composition during occurrence of ELF whistlers matches at both low and polar latitudes</a:t>
            </a:r>
          </a:p>
          <a:p>
            <a:pPr marL="484049" indent="-484049" algn="just">
              <a:buFont typeface="Wingdings" panose="05000000000000000000" pitchFamily="2" charset="2"/>
              <a:buChar char="ü"/>
            </a:pPr>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u="sng" dirty="0">
                <a:latin typeface="Verdana" panose="020B0604030504040204" pitchFamily="34" charset="0"/>
                <a:ea typeface="Verdana" panose="020B0604030504040204" pitchFamily="34" charset="0"/>
                <a:cs typeface="Verdana" panose="020B0604030504040204" pitchFamily="34" charset="0"/>
              </a:rPr>
              <a:t>Outstanding Questions:</a:t>
            </a:r>
          </a:p>
          <a:p>
            <a:pPr algn="just"/>
            <a:r>
              <a:rPr lang="en-US" altLang="en-US" dirty="0">
                <a:latin typeface="Verdana" panose="020B0604030504040204" pitchFamily="34" charset="0"/>
                <a:ea typeface="Verdana" panose="020B0604030504040204" pitchFamily="34" charset="0"/>
                <a:cs typeface="Verdana" panose="020B0604030504040204" pitchFamily="34" charset="0"/>
              </a:rPr>
              <a:t>What causes daily change of ion composition at south pole?</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Why does diurnal variation of ELF whistlers track the dayside location of geomagnetic south pole?</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What is different about events in 100 Hz bin that causes the cluster in the post-midnight sector?</a:t>
            </a:r>
          </a:p>
        </p:txBody>
      </p:sp>
      <mc:AlternateContent xmlns:mc="http://schemas.openxmlformats.org/markup-compatibility/2006" xmlns:a14="http://schemas.microsoft.com/office/drawing/2010/main">
        <mc:Choice Requires="a14">
          <p:sp>
            <p:nvSpPr>
              <p:cNvPr id="144" name="TextBox 143"/>
              <p:cNvSpPr txBox="1"/>
              <p:nvPr/>
            </p:nvSpPr>
            <p:spPr>
              <a:xfrm>
                <a:off x="11734800" y="35814000"/>
                <a:ext cx="4724400" cy="5843331"/>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r>
                  <a:rPr lang="en-US" altLang="en-US" u="sng" dirty="0">
                    <a:latin typeface="Verdana" panose="020B0604030504040204" pitchFamily="34" charset="0"/>
                    <a:ea typeface="Verdana" panose="020B0604030504040204" pitchFamily="34" charset="0"/>
                    <a:cs typeface="Verdana" panose="020B0604030504040204" pitchFamily="34" charset="0"/>
                  </a:rPr>
                  <a:t>Geomagnetic Pole Location Calculation</a:t>
                </a:r>
              </a:p>
              <a:p>
                <a:endParaRPr lang="en-US" altLang="en-US" dirty="0">
                  <a:latin typeface="Verdana" panose="020B0604030504040204" pitchFamily="34" charset="0"/>
                  <a:ea typeface="Verdana" panose="020B0604030504040204" pitchFamily="34" charset="0"/>
                  <a:cs typeface="Verdana" panose="020B0604030504040204" pitchFamily="34" charset="0"/>
                </a:endParaRPr>
              </a:p>
              <a:p>
                <a:pPr/>
                <a14:m>
                  <m:oMathPara xmlns:m="http://schemas.openxmlformats.org/officeDocument/2006/math">
                    <m:oMathParaPr>
                      <m:jc m:val="centerGroup"/>
                    </m:oMathParaPr>
                    <m:oMath xmlns:m="http://schemas.openxmlformats.org/officeDocument/2006/math">
                      <m:sSub>
                        <m:sSubPr>
                          <m:ctrlPr>
                            <a:rPr lang="en-US" altLang="en-US" b="0" i="1" smtClean="0">
                              <a:latin typeface="Cambria Math" panose="02040503050406030204" pitchFamily="18" charset="0"/>
                              <a:cs typeface="Arial" panose="020B0604020202020204" pitchFamily="34" charset="0"/>
                            </a:rPr>
                          </m:ctrlPr>
                        </m:sSubPr>
                        <m:e>
                          <m:r>
                            <a:rPr lang="en-US" altLang="en-US" b="0" i="1" smtClean="0">
                              <a:latin typeface="Cambria Math" panose="02040503050406030204" pitchFamily="18" charset="0"/>
                              <a:ea typeface="Cambria Math" panose="02040503050406030204" pitchFamily="18" charset="0"/>
                              <a:cs typeface="Arial" panose="020B0604020202020204" pitchFamily="34" charset="0"/>
                            </a:rPr>
                            <m:t>𝜃</m:t>
                          </m:r>
                        </m:e>
                        <m:sub>
                          <m:r>
                            <a:rPr lang="en-US" altLang="en-US" b="0" i="1" smtClean="0">
                              <a:latin typeface="Cambria Math" panose="02040503050406030204" pitchFamily="18" charset="0"/>
                              <a:cs typeface="Arial" panose="020B0604020202020204" pitchFamily="34" charset="0"/>
                            </a:rPr>
                            <m:t>𝐿𝑇</m:t>
                          </m:r>
                        </m:sub>
                      </m:sSub>
                      <m:r>
                        <a:rPr lang="en-US" altLang="en-US" b="0" i="1" smtClean="0">
                          <a:latin typeface="Cambria Math" panose="02040503050406030204" pitchFamily="18" charset="0"/>
                          <a:cs typeface="Arial" panose="020B0604020202020204" pitchFamily="34" charset="0"/>
                        </a:rPr>
                        <m:t>=</m:t>
                      </m:r>
                      <m:r>
                        <a:rPr lang="en-US" altLang="en-US" i="1">
                          <a:latin typeface="Cambria Math" panose="02040503050406030204" pitchFamily="18" charset="0"/>
                          <a:cs typeface="Arial" panose="020B0604020202020204" pitchFamily="34" charset="0"/>
                        </a:rPr>
                        <m:t>2</m:t>
                      </m:r>
                      <m:r>
                        <a:rPr lang="en-US" altLang="en-US" i="1">
                          <a:latin typeface="Cambria Math" panose="02040503050406030204" pitchFamily="18" charset="0"/>
                          <a:ea typeface="Cambria Math" panose="02040503050406030204" pitchFamily="18" charset="0"/>
                          <a:cs typeface="Arial" panose="020B0604020202020204" pitchFamily="34" charset="0"/>
                        </a:rPr>
                        <m:t>𝜋</m:t>
                      </m:r>
                      <m:f>
                        <m:fPr>
                          <m:ctrlPr>
                            <a:rPr lang="en-US" altLang="en-US" i="1" smtClean="0">
                              <a:latin typeface="Cambria Math" panose="02040503050406030204" pitchFamily="18" charset="0"/>
                              <a:ea typeface="Cambria Math" panose="02040503050406030204" pitchFamily="18" charset="0"/>
                              <a:cs typeface="Arial" panose="020B0604020202020204" pitchFamily="34" charset="0"/>
                            </a:rPr>
                          </m:ctrlPr>
                        </m:fPr>
                        <m:num>
                          <m:r>
                            <a:rPr lang="en-US" altLang="en-US" i="1">
                              <a:latin typeface="Cambria Math" panose="02040503050406030204" pitchFamily="18" charset="0"/>
                              <a:cs typeface="Arial" panose="020B0604020202020204" pitchFamily="34" charset="0"/>
                            </a:rPr>
                            <m:t>𝑈𝑇</m:t>
                          </m:r>
                        </m:num>
                        <m:den>
                          <m:r>
                            <a:rPr lang="en-US" altLang="en-US" b="0" i="1" smtClean="0">
                              <a:latin typeface="Cambria Math" panose="02040503050406030204" pitchFamily="18" charset="0"/>
                              <a:ea typeface="Cambria Math" panose="02040503050406030204" pitchFamily="18" charset="0"/>
                              <a:cs typeface="Arial" panose="020B0604020202020204" pitchFamily="34" charset="0"/>
                            </a:rPr>
                            <m:t>24</m:t>
                          </m:r>
                        </m:den>
                      </m:f>
                    </m:oMath>
                  </m:oMathPara>
                </a14:m>
                <a:endParaRPr lang="en-US" altLang="en-US" dirty="0">
                  <a:latin typeface="Verdana" panose="020B0604030504040204" pitchFamily="34" charset="0"/>
                  <a:ea typeface="Verdana" panose="020B0604030504040204" pitchFamily="34" charset="0"/>
                  <a:cs typeface="Verdana" panose="020B0604030504040204" pitchFamily="34" charset="0"/>
                </a:endParaRPr>
              </a:p>
              <a:p>
                <a:endParaRPr lang="en-US" altLang="en-US" dirty="0">
                  <a:latin typeface="Verdana" panose="020B0604030504040204" pitchFamily="34" charset="0"/>
                  <a:ea typeface="Verdana" panose="020B0604030504040204" pitchFamily="34" charset="0"/>
                  <a:cs typeface="Verdana" panose="020B0604030504040204" pitchFamily="34" charset="0"/>
                </a:endParaRPr>
              </a:p>
              <a:p>
                <a:pPr/>
                <a14:m>
                  <m:oMathPara xmlns:m="http://schemas.openxmlformats.org/officeDocument/2006/math">
                    <m:oMathParaPr>
                      <m:jc m:val="centerGroup"/>
                    </m:oMathParaPr>
                    <m:oMath xmlns:m="http://schemas.openxmlformats.org/officeDocument/2006/math">
                      <m:r>
                        <a:rPr lang="en-US" altLang="en-US" i="1">
                          <a:latin typeface="Cambria Math" panose="02040503050406030204" pitchFamily="18" charset="0"/>
                          <a:ea typeface="Cambria Math" panose="02040503050406030204" pitchFamily="18" charset="0"/>
                          <a:cs typeface="Arial" panose="020B0604020202020204" pitchFamily="34" charset="0"/>
                        </a:rPr>
                        <m:t>𝜃</m:t>
                      </m:r>
                      <m:r>
                        <a:rPr lang="en-US" altLang="en-US" i="1">
                          <a:latin typeface="Cambria Math" panose="02040503050406030204" pitchFamily="18" charset="0"/>
                          <a:cs typeface="Arial" panose="020B0604020202020204" pitchFamily="34" charset="0"/>
                        </a:rPr>
                        <m:t>=</m:t>
                      </m:r>
                      <m:sSub>
                        <m:sSubPr>
                          <m:ctrlPr>
                            <a:rPr lang="en-US" altLang="en-US" i="1">
                              <a:latin typeface="Cambria Math" panose="02040503050406030204" pitchFamily="18" charset="0"/>
                              <a:cs typeface="Arial" panose="020B0604020202020204" pitchFamily="34" charset="0"/>
                            </a:rPr>
                          </m:ctrlPr>
                        </m:sSubPr>
                        <m:e>
                          <m:r>
                            <a:rPr lang="en-US" altLang="en-US" i="1">
                              <a:latin typeface="Cambria Math" panose="02040503050406030204" pitchFamily="18" charset="0"/>
                              <a:ea typeface="Cambria Math" panose="02040503050406030204" pitchFamily="18" charset="0"/>
                              <a:cs typeface="Arial" panose="020B0604020202020204" pitchFamily="34" charset="0"/>
                            </a:rPr>
                            <m:t>𝜃</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𝐺𝑀</m:t>
                          </m:r>
                          <m:r>
                            <a:rPr lang="en-US" altLang="en-US" i="1">
                              <a:latin typeface="Cambria Math" panose="02040503050406030204" pitchFamily="18" charset="0"/>
                              <a:cs typeface="Arial" panose="020B0604020202020204" pitchFamily="34" charset="0"/>
                            </a:rPr>
                            <m:t>𝑆𝑃</m:t>
                          </m:r>
                        </m:sub>
                      </m:sSub>
                      <m:d>
                        <m:dPr>
                          <m:ctrlPr>
                            <a:rPr lang="en-US" altLang="en-US" b="0" i="1" smtClean="0">
                              <a:latin typeface="Cambria Math" panose="02040503050406030204" pitchFamily="18" charset="0"/>
                              <a:cs typeface="Arial" panose="020B0604020202020204" pitchFamily="34" charset="0"/>
                            </a:rPr>
                          </m:ctrlPr>
                        </m:dPr>
                        <m:e>
                          <m:f>
                            <m:f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Pr>
                            <m:num>
                              <m:r>
                                <a:rPr lang="en-US" altLang="en-US" i="1">
                                  <a:latin typeface="Cambria Math" panose="02040503050406030204" pitchFamily="18" charset="0"/>
                                  <a:ea typeface="Cambria Math" panose="02040503050406030204" pitchFamily="18" charset="0"/>
                                  <a:cs typeface="Arial" panose="020B0604020202020204" pitchFamily="34" charset="0"/>
                                </a:rPr>
                                <m:t>𝜋</m:t>
                              </m:r>
                            </m:num>
                            <m:den>
                              <m:r>
                                <a:rPr lang="en-US" altLang="en-US" b="0" i="1" smtClean="0">
                                  <a:latin typeface="Cambria Math" panose="02040503050406030204" pitchFamily="18" charset="0"/>
                                  <a:ea typeface="Cambria Math" panose="02040503050406030204" pitchFamily="18" charset="0"/>
                                  <a:cs typeface="Arial" panose="020B0604020202020204" pitchFamily="34" charset="0"/>
                                </a:rPr>
                                <m:t>180</m:t>
                              </m:r>
                            </m:den>
                          </m:f>
                        </m:e>
                      </m:d>
                      <m:r>
                        <a:rPr lang="en-US" altLang="en-US" b="0" i="1" smtClean="0">
                          <a:latin typeface="Cambria Math" panose="02040503050406030204" pitchFamily="18" charset="0"/>
                          <a:ea typeface="Cambria Math" panose="02040503050406030204" pitchFamily="18" charset="0"/>
                          <a:cs typeface="Arial" panose="020B0604020202020204" pitchFamily="34" charset="0"/>
                        </a:rPr>
                        <m:t>−</m:t>
                      </m:r>
                      <m:sSub>
                        <m:sSubPr>
                          <m:ctrlPr>
                            <a:rPr lang="en-US" altLang="en-US" i="1">
                              <a:latin typeface="Cambria Math" panose="02040503050406030204" pitchFamily="18" charset="0"/>
                              <a:cs typeface="Arial" panose="020B0604020202020204" pitchFamily="34" charset="0"/>
                            </a:rPr>
                          </m:ctrlPr>
                        </m:sSubPr>
                        <m:e>
                          <m:r>
                            <a:rPr lang="en-US" altLang="en-US" i="1">
                              <a:latin typeface="Cambria Math" panose="02040503050406030204" pitchFamily="18" charset="0"/>
                              <a:ea typeface="Cambria Math" panose="02040503050406030204" pitchFamily="18" charset="0"/>
                              <a:cs typeface="Arial" panose="020B0604020202020204" pitchFamily="34" charset="0"/>
                            </a:rPr>
                            <m:t>𝜃</m:t>
                          </m:r>
                        </m:e>
                        <m:sub>
                          <m:r>
                            <a:rPr lang="en-US" altLang="en-US" i="1">
                              <a:latin typeface="Cambria Math" panose="02040503050406030204" pitchFamily="18" charset="0"/>
                              <a:cs typeface="Arial" panose="020B0604020202020204" pitchFamily="34" charset="0"/>
                            </a:rPr>
                            <m:t>𝐿𝑇</m:t>
                          </m:r>
                        </m:sub>
                      </m:sSub>
                    </m:oMath>
                  </m:oMathPara>
                </a14:m>
                <a:endParaRPr lang="en-US" altLang="en-US" dirty="0">
                  <a:latin typeface="Verdana" panose="020B0604030504040204" pitchFamily="34" charset="0"/>
                  <a:ea typeface="Verdana" panose="020B0604030504040204" pitchFamily="34" charset="0"/>
                  <a:cs typeface="Verdana" panose="020B0604030504040204" pitchFamily="34" charset="0"/>
                </a:endParaRPr>
              </a:p>
              <a:p>
                <a:endParaRPr lang="en-US" altLang="en-US" dirty="0">
                  <a:latin typeface="Verdana" panose="020B0604030504040204" pitchFamily="34" charset="0"/>
                  <a:ea typeface="Verdana" panose="020B0604030504040204" pitchFamily="34" charset="0"/>
                  <a:cs typeface="Verdana" panose="020B0604030504040204" pitchFamily="34" charset="0"/>
                </a:endParaRPr>
              </a:p>
              <a:p>
                <a:r>
                  <a:rPr lang="en-US" altLang="en-US" dirty="0">
                    <a:latin typeface="Verdana" panose="020B0604030504040204" pitchFamily="34" charset="0"/>
                    <a:ea typeface="Verdana" panose="020B0604030504040204" pitchFamily="34" charset="0"/>
                    <a:cs typeface="Verdana" panose="020B0604030504040204" pitchFamily="34" charset="0"/>
                  </a:rPr>
                  <a:t>ELF whistlers primarily observed when GMSP in dawn/dusk sector</a:t>
                </a:r>
              </a:p>
              <a:p>
                <a:endParaRPr lang="en-US" altLang="en-US" dirty="0">
                  <a:latin typeface="Verdana" panose="020B0604030504040204" pitchFamily="34" charset="0"/>
                  <a:ea typeface="Verdana" panose="020B0604030504040204" pitchFamily="34" charset="0"/>
                  <a:cs typeface="Verdana" panose="020B0604030504040204" pitchFamily="34" charset="0"/>
                </a:endParaRPr>
              </a:p>
              <a:p>
                <a:r>
                  <a:rPr lang="en-US" altLang="en-US" dirty="0">
                    <a:latin typeface="Verdana" panose="020B0604030504040204" pitchFamily="34" charset="0"/>
                    <a:ea typeface="Verdana" panose="020B0604030504040204" pitchFamily="34" charset="0"/>
                    <a:cs typeface="Verdana" panose="020B0604030504040204" pitchFamily="34" charset="0"/>
                  </a:rPr>
                  <a:t>Post-noon gap matches result from previous studies (e.g. Wang et al [2005])</a:t>
                </a:r>
              </a:p>
            </p:txBody>
          </p:sp>
        </mc:Choice>
        <mc:Fallback xmlns="">
          <p:sp>
            <p:nvSpPr>
              <p:cNvPr id="144" name="TextBox 143"/>
              <p:cNvSpPr txBox="1">
                <a:spLocks noRot="1" noChangeAspect="1" noMove="1" noResize="1" noEditPoints="1" noAdjustHandles="1" noChangeArrowheads="1" noChangeShapeType="1" noTextEdit="1"/>
              </p:cNvSpPr>
              <p:nvPr/>
            </p:nvSpPr>
            <p:spPr>
              <a:xfrm>
                <a:off x="11734800" y="35814000"/>
                <a:ext cx="4724400" cy="5843331"/>
              </a:xfrm>
              <a:prstGeom prst="rect">
                <a:avLst/>
              </a:prstGeom>
              <a:blipFill>
                <a:blip r:embed="rId3"/>
                <a:stretch>
                  <a:fillRect l="-1935" t="-834" b="-1356"/>
                </a:stretch>
              </a:blipFill>
            </p:spPr>
            <p:txBody>
              <a:bodyPr/>
              <a:lstStyle/>
              <a:p>
                <a:r>
                  <a:rPr lang="en-US">
                    <a:noFill/>
                  </a:rPr>
                  <a:t> </a:t>
                </a:r>
              </a:p>
            </p:txBody>
          </p:sp>
        </mc:Fallback>
      </mc:AlternateContent>
      <p:sp>
        <p:nvSpPr>
          <p:cNvPr id="165" name="Text Box 18"/>
          <p:cNvSpPr txBox="1">
            <a:spLocks noChangeArrowheads="1"/>
          </p:cNvSpPr>
          <p:nvPr/>
        </p:nvSpPr>
        <p:spPr bwMode="auto">
          <a:xfrm>
            <a:off x="227714" y="2631235"/>
            <a:ext cx="11049963"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Abstract</a:t>
            </a:r>
          </a:p>
        </p:txBody>
      </p:sp>
      <p:pic>
        <p:nvPicPr>
          <p:cNvPr id="18" name="Picture 17"/>
          <p:cNvPicPr>
            <a:picLocks noChangeAspect="1"/>
          </p:cNvPicPr>
          <p:nvPr/>
        </p:nvPicPr>
        <p:blipFill>
          <a:blip r:embed="rId4"/>
          <a:stretch>
            <a:fillRect/>
          </a:stretch>
        </p:blipFill>
        <p:spPr>
          <a:xfrm>
            <a:off x="152400" y="1683944"/>
            <a:ext cx="2590800" cy="754456"/>
          </a:xfrm>
          <a:prstGeom prst="rect">
            <a:avLst/>
          </a:prstGeom>
        </p:spPr>
      </p:pic>
      <p:sp>
        <p:nvSpPr>
          <p:cNvPr id="166" name="Text Box 18"/>
          <p:cNvSpPr txBox="1">
            <a:spLocks noChangeArrowheads="1"/>
          </p:cNvSpPr>
          <p:nvPr/>
        </p:nvSpPr>
        <p:spPr bwMode="auto">
          <a:xfrm>
            <a:off x="258782" y="7984779"/>
            <a:ext cx="11066551"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1. Introduction</a:t>
            </a:r>
          </a:p>
        </p:txBody>
      </p:sp>
      <p:sp>
        <p:nvSpPr>
          <p:cNvPr id="117" name="Text Box 18"/>
          <p:cNvSpPr txBox="1">
            <a:spLocks noChangeArrowheads="1"/>
          </p:cNvSpPr>
          <p:nvPr/>
        </p:nvSpPr>
        <p:spPr bwMode="auto">
          <a:xfrm>
            <a:off x="24446753" y="31886093"/>
            <a:ext cx="8148916"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8. Conclusions</a:t>
            </a:r>
            <a:endPar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p:cNvPicPr>
            <a:picLocks noChangeAspect="1"/>
          </p:cNvPicPr>
          <p:nvPr/>
        </p:nvPicPr>
        <p:blipFill>
          <a:blip r:embed="rId5"/>
          <a:stretch>
            <a:fillRect/>
          </a:stretch>
        </p:blipFill>
        <p:spPr>
          <a:xfrm>
            <a:off x="2895600" y="1646955"/>
            <a:ext cx="914400" cy="774356"/>
          </a:xfrm>
          <a:prstGeom prst="rect">
            <a:avLst/>
          </a:prstGeom>
        </p:spPr>
      </p:pic>
      <p:pic>
        <p:nvPicPr>
          <p:cNvPr id="14" name="Picture 13"/>
          <p:cNvPicPr>
            <a:picLocks noChangeAspect="1"/>
          </p:cNvPicPr>
          <p:nvPr/>
        </p:nvPicPr>
        <p:blipFill>
          <a:blip r:embed="rId6"/>
          <a:stretch>
            <a:fillRect/>
          </a:stretch>
        </p:blipFill>
        <p:spPr>
          <a:xfrm>
            <a:off x="31394400" y="762000"/>
            <a:ext cx="1138779" cy="1145897"/>
          </a:xfrm>
          <a:prstGeom prst="rect">
            <a:avLst/>
          </a:prstGeom>
        </p:spPr>
      </p:pic>
      <p:pic>
        <p:nvPicPr>
          <p:cNvPr id="23" name="Picture 22"/>
          <p:cNvPicPr>
            <a:picLocks noChangeAspect="1"/>
          </p:cNvPicPr>
          <p:nvPr/>
        </p:nvPicPr>
        <p:blipFill>
          <a:blip r:embed="rId7">
            <a:clrChange>
              <a:clrFrom>
                <a:srgbClr val="FFFFFF"/>
              </a:clrFrom>
              <a:clrTo>
                <a:srgbClr val="FFFFFF">
                  <a:alpha val="0"/>
                </a:srgbClr>
              </a:clrTo>
            </a:clrChange>
          </a:blip>
          <a:stretch>
            <a:fillRect/>
          </a:stretch>
        </p:blipFill>
        <p:spPr>
          <a:xfrm>
            <a:off x="15697200" y="35585400"/>
            <a:ext cx="8538118" cy="7224724"/>
          </a:xfrm>
          <a:prstGeom prst="rect">
            <a:avLst/>
          </a:prstGeom>
        </p:spPr>
      </p:pic>
      <p:sp>
        <p:nvSpPr>
          <p:cNvPr id="93" name="TextBox 92"/>
          <p:cNvSpPr txBox="1"/>
          <p:nvPr/>
        </p:nvSpPr>
        <p:spPr>
          <a:xfrm>
            <a:off x="275372" y="8646919"/>
            <a:ext cx="11049961" cy="13388280"/>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ELF whistlers are narrow-band dispersive spectral features in the lower ELF range (1-250 Hz) that descend monotonically in frequency, typically over timescales on the order of a minute.  Observations were first reported at auroral latitudes [</a:t>
            </a:r>
            <a:r>
              <a:rPr lang="en-US" altLang="en-US" dirty="0" err="1">
                <a:latin typeface="Verdana" panose="020B0604030504040204" pitchFamily="34" charset="0"/>
                <a:ea typeface="Verdana" panose="020B0604030504040204" pitchFamily="34" charset="0"/>
                <a:cs typeface="Verdana" panose="020B0604030504040204" pitchFamily="34" charset="0"/>
              </a:rPr>
              <a:t>Heacock</a:t>
            </a:r>
            <a:r>
              <a:rPr lang="en-US" altLang="en-US" dirty="0">
                <a:latin typeface="Verdana" panose="020B0604030504040204" pitchFamily="34" charset="0"/>
                <a:ea typeface="Verdana" panose="020B0604030504040204" pitchFamily="34" charset="0"/>
                <a:cs typeface="Verdana" panose="020B0604030504040204" pitchFamily="34" charset="0"/>
              </a:rPr>
              <a:t>, 1974], and have since been reported at mid-latitudes [</a:t>
            </a:r>
            <a:r>
              <a:rPr lang="en-US" altLang="en-US" dirty="0" err="1">
                <a:latin typeface="Verdana" panose="020B0604030504040204" pitchFamily="34" charset="0"/>
                <a:ea typeface="Verdana" panose="020B0604030504040204" pitchFamily="34" charset="0"/>
                <a:cs typeface="Verdana" panose="020B0604030504040204" pitchFamily="34" charset="0"/>
              </a:rPr>
              <a:t>Sentman</a:t>
            </a:r>
            <a:r>
              <a:rPr lang="en-US" altLang="en-US" dirty="0">
                <a:latin typeface="Verdana" panose="020B0604030504040204" pitchFamily="34" charset="0"/>
                <a:ea typeface="Verdana" panose="020B0604030504040204" pitchFamily="34" charset="0"/>
                <a:cs typeface="Verdana" panose="020B0604030504040204" pitchFamily="34" charset="0"/>
              </a:rPr>
              <a:t> and </a:t>
            </a:r>
            <a:r>
              <a:rPr lang="en-US" altLang="en-US" dirty="0" err="1">
                <a:latin typeface="Verdana" panose="020B0604030504040204" pitchFamily="34" charset="0"/>
                <a:ea typeface="Verdana" panose="020B0604030504040204" pitchFamily="34" charset="0"/>
                <a:cs typeface="Verdana" panose="020B0604030504040204" pitchFamily="34" charset="0"/>
              </a:rPr>
              <a:t>Ehring</a:t>
            </a:r>
            <a:r>
              <a:rPr lang="en-US" altLang="en-US" dirty="0">
                <a:latin typeface="Verdana" panose="020B0604030504040204" pitchFamily="34" charset="0"/>
                <a:ea typeface="Verdana" panose="020B0604030504040204" pitchFamily="34" charset="0"/>
                <a:cs typeface="Verdana" panose="020B0604030504040204" pitchFamily="34" charset="0"/>
              </a:rPr>
              <a:t>, 1994], low latitudes [Wang et al, 2005], and polar latitudes [Kim et al, 2006].</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p:txBody>
      </p:sp>
      <p:sp>
        <p:nvSpPr>
          <p:cNvPr id="97" name="Text Box 18"/>
          <p:cNvSpPr txBox="1">
            <a:spLocks noChangeArrowheads="1"/>
          </p:cNvSpPr>
          <p:nvPr/>
        </p:nvSpPr>
        <p:spPr bwMode="auto">
          <a:xfrm>
            <a:off x="283176" y="24858129"/>
            <a:ext cx="11066551"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2. Methodology</a:t>
            </a:r>
          </a:p>
        </p:txBody>
      </p:sp>
      <mc:AlternateContent xmlns:mc="http://schemas.openxmlformats.org/markup-compatibility/2006" xmlns:a14="http://schemas.microsoft.com/office/drawing/2010/main">
        <mc:Choice Requires="a14">
          <p:sp>
            <p:nvSpPr>
              <p:cNvPr id="98" name="TextBox 97"/>
              <p:cNvSpPr txBox="1"/>
              <p:nvPr/>
            </p:nvSpPr>
            <p:spPr>
              <a:xfrm>
                <a:off x="283176" y="25527000"/>
                <a:ext cx="11049961" cy="5632311"/>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ELF power spectra were manually inspected in 1-hour plots for whistler signatures.  Events were individually expanded in 2 minute spectra to determine </a:t>
                </a:r>
                <a14:m>
                  <m:oMath xmlns:m="http://schemas.openxmlformats.org/officeDocument/2006/math">
                    <m:r>
                      <a:rPr lang="en-US" altLang="en-US" i="1">
                        <a:latin typeface="Cambria Math" panose="02040503050406030204" pitchFamily="18" charset="0"/>
                        <a:ea typeface="Cambria Math" panose="02040503050406030204" pitchFamily="18" charset="0"/>
                        <a:cs typeface="Verdana" panose="020B0604030504040204" pitchFamily="34" charset="0"/>
                      </a:rPr>
                      <m:t>∆</m:t>
                    </m:r>
                    <m:r>
                      <a:rPr lang="en-US" altLang="en-US" b="0" i="1" smtClean="0">
                        <a:latin typeface="Cambria Math" panose="02040503050406030204" pitchFamily="18" charset="0"/>
                        <a:ea typeface="Cambria Math" panose="02040503050406030204" pitchFamily="18" charset="0"/>
                        <a:cs typeface="Verdana" panose="020B0604030504040204" pitchFamily="34" charset="0"/>
                      </a:rPr>
                      <m:t>𝑓</m:t>
                    </m:r>
                  </m:oMath>
                </a14:m>
                <a:r>
                  <a:rPr lang="en-US" altLang="en-US" dirty="0">
                    <a:latin typeface="Verdana" panose="020B0604030504040204" pitchFamily="34" charset="0"/>
                    <a:ea typeface="Verdana" panose="020B0604030504040204" pitchFamily="34" charset="0"/>
                    <a:cs typeface="Verdana" panose="020B0604030504040204" pitchFamily="34" charset="0"/>
                  </a:rPr>
                  <a:t> and </a:t>
                </a:r>
                <a14:m>
                  <m:oMath xmlns:m="http://schemas.openxmlformats.org/officeDocument/2006/math">
                    <m:r>
                      <a:rPr lang="en-US" altLang="en-US" i="1" smtClean="0">
                        <a:latin typeface="Cambria Math" panose="02040503050406030204" pitchFamily="18" charset="0"/>
                        <a:ea typeface="Cambria Math" panose="02040503050406030204" pitchFamily="18" charset="0"/>
                        <a:cs typeface="Verdana" panose="020B0604030504040204" pitchFamily="34" charset="0"/>
                      </a:rPr>
                      <m:t>∆</m:t>
                    </m:r>
                    <m:r>
                      <a:rPr lang="en-US" altLang="en-US" b="0" i="1" smtClean="0">
                        <a:latin typeface="Cambria Math" panose="02040503050406030204" pitchFamily="18" charset="0"/>
                        <a:ea typeface="Cambria Math" panose="02040503050406030204" pitchFamily="18" charset="0"/>
                        <a:cs typeface="Verdana" panose="020B0604030504040204" pitchFamily="34" charset="0"/>
                      </a:rPr>
                      <m:t>𝑡</m:t>
                    </m:r>
                  </m:oMath>
                </a14:m>
                <a:r>
                  <a:rPr lang="en-US" altLang="en-US" dirty="0">
                    <a:latin typeface="Verdana" panose="020B0604030504040204" pitchFamily="34" charset="0"/>
                    <a:ea typeface="Verdana" panose="020B0604030504040204" pitchFamily="34" charset="0"/>
                    <a:cs typeface="Verdana" panose="020B0604030504040204" pitchFamily="34" charset="0"/>
                  </a:rPr>
                  <a:t>.</a:t>
                </a:r>
              </a:p>
            </p:txBody>
          </p:sp>
        </mc:Choice>
        <mc:Fallback xmlns="">
          <p:sp>
            <p:nvSpPr>
              <p:cNvPr id="98" name="TextBox 97"/>
              <p:cNvSpPr txBox="1">
                <a:spLocks noRot="1" noChangeAspect="1" noMove="1" noResize="1" noEditPoints="1" noAdjustHandles="1" noChangeArrowheads="1" noChangeShapeType="1" noTextEdit="1"/>
              </p:cNvSpPr>
              <p:nvPr/>
            </p:nvSpPr>
            <p:spPr>
              <a:xfrm>
                <a:off x="283176" y="25527000"/>
                <a:ext cx="11049961" cy="5632311"/>
              </a:xfrm>
              <a:prstGeom prst="rect">
                <a:avLst/>
              </a:prstGeom>
              <a:blipFill>
                <a:blip r:embed="rId8"/>
                <a:stretch>
                  <a:fillRect l="-771" r="-826" b="-1297"/>
                </a:stretch>
              </a:blipFill>
              <a:ln w="12700">
                <a:solidFill>
                  <a:srgbClr val="00318A"/>
                </a:solidFill>
              </a:ln>
            </p:spPr>
            <p:txBody>
              <a:bodyPr/>
              <a:lstStyle/>
              <a:p>
                <a:r>
                  <a:rPr lang="en-US">
                    <a:noFill/>
                  </a:rPr>
                  <a:t> </a:t>
                </a:r>
              </a:p>
            </p:txBody>
          </p:sp>
        </mc:Fallback>
      </mc:AlternateContent>
      <p:sp>
        <p:nvSpPr>
          <p:cNvPr id="30" name="Text Box 18"/>
          <p:cNvSpPr txBox="1">
            <a:spLocks noChangeArrowheads="1"/>
          </p:cNvSpPr>
          <p:nvPr/>
        </p:nvSpPr>
        <p:spPr bwMode="auto">
          <a:xfrm>
            <a:off x="283176" y="31242000"/>
            <a:ext cx="11066551"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3. 2004 ELF Whistler Statistics</a:t>
            </a:r>
          </a:p>
        </p:txBody>
      </p:sp>
      <p:sp>
        <p:nvSpPr>
          <p:cNvPr id="31" name="TextBox 30"/>
          <p:cNvSpPr txBox="1"/>
          <p:nvPr/>
        </p:nvSpPr>
        <p:spPr>
          <a:xfrm>
            <a:off x="299766" y="31851600"/>
            <a:ext cx="11049961" cy="11541621"/>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Caveat: An apparent drift in system time is corrected using 6 hour offset it 2</a:t>
            </a:r>
            <a:r>
              <a:rPr lang="en-US" altLang="en-US" baseline="30000" dirty="0">
                <a:latin typeface="Verdana" panose="020B0604030504040204" pitchFamily="34" charset="0"/>
                <a:ea typeface="Verdana" panose="020B0604030504040204" pitchFamily="34" charset="0"/>
                <a:cs typeface="Verdana" panose="020B0604030504040204" pitchFamily="34" charset="0"/>
              </a:rPr>
              <a:t>nd</a:t>
            </a:r>
            <a:r>
              <a:rPr lang="en-US" altLang="en-US" dirty="0">
                <a:latin typeface="Verdana" panose="020B0604030504040204" pitchFamily="34" charset="0"/>
                <a:ea typeface="Verdana" panose="020B0604030504040204" pitchFamily="34" charset="0"/>
                <a:cs typeface="Verdana" panose="020B0604030504040204" pitchFamily="34" charset="0"/>
              </a:rPr>
              <a:t> half of year. Time offset is verified by technician records at SP station and corroborated by 2010 data set.</a:t>
            </a:r>
          </a:p>
        </p:txBody>
      </p:sp>
      <p:sp>
        <p:nvSpPr>
          <p:cNvPr id="34" name="Text Box 18"/>
          <p:cNvSpPr txBox="1">
            <a:spLocks noChangeArrowheads="1"/>
          </p:cNvSpPr>
          <p:nvPr/>
        </p:nvSpPr>
        <p:spPr bwMode="auto">
          <a:xfrm>
            <a:off x="11642432" y="22555200"/>
            <a:ext cx="20968502" cy="661691"/>
          </a:xfrm>
          <a:prstGeom prst="rect">
            <a:avLst/>
          </a:prstGeom>
          <a:solidFill>
            <a:srgbClr val="00318A"/>
          </a:solidFill>
          <a:ln w="12700" cap="rnd">
            <a:solidFill>
              <a:srgbClr val="00318A"/>
            </a:solidFill>
            <a:miter lim="800000"/>
            <a:headEnd/>
            <a:tailEnd/>
          </a:ln>
        </p:spPr>
        <p:txBody>
          <a:bodyPr wrap="square" lIns="71471" tIns="37165" rIns="71471" bIns="37165" anchor="ctr" anchorCtr="1">
            <a:spAutoFit/>
          </a:bodyPr>
          <a:lstStyle/>
          <a:p>
            <a:pPr eaLnBrk="1" hangingPunct="1">
              <a:buClr>
                <a:srgbClr val="000000"/>
              </a:buClr>
              <a:tabLst>
                <a:tab pos="0" algn="l"/>
                <a:tab pos="355473" algn="l"/>
                <a:tab pos="712209" algn="l"/>
                <a:tab pos="1068943" algn="l"/>
                <a:tab pos="1425678" algn="l"/>
                <a:tab pos="1782413" algn="l"/>
                <a:tab pos="2139148" algn="l"/>
                <a:tab pos="2495882" algn="l"/>
                <a:tab pos="2852617" algn="l"/>
                <a:tab pos="3209351" algn="l"/>
                <a:tab pos="3566087" algn="l"/>
                <a:tab pos="3922820" algn="l"/>
                <a:tab pos="4279555" algn="l"/>
                <a:tab pos="4636289" algn="l"/>
                <a:tab pos="4993026" algn="l"/>
                <a:tab pos="5349760" algn="l"/>
                <a:tab pos="5706495" algn="l"/>
                <a:tab pos="6063228" algn="l"/>
                <a:tab pos="6419964" algn="l"/>
                <a:tab pos="6776698" algn="l"/>
                <a:tab pos="7133433" algn="l"/>
                <a:tab pos="7472519" algn="l"/>
                <a:tab pos="8047329" algn="l"/>
                <a:tab pos="8622138" algn="l"/>
              </a:tabLst>
              <a:defRPr/>
            </a:pPr>
            <a:r>
              <a:rPr lang="en-US" altLang="ko-KR" sz="3812" b="1" dirty="0">
                <a:solidFill>
                  <a:srgbClr val="FFFFFF"/>
                </a:solidFill>
                <a:effectLst>
                  <a:outerShdw blurRad="38100" dist="38100" dir="2700000" algn="tl">
                    <a:schemeClr val="bg2"/>
                  </a:outerShdw>
                </a:effectLst>
                <a:latin typeface="Verdana" panose="020B0604030504040204" pitchFamily="34" charset="0"/>
                <a:ea typeface="Verdana" panose="020B0604030504040204" pitchFamily="34" charset="0"/>
                <a:cs typeface="Verdana" panose="020B0604030504040204" pitchFamily="34" charset="0"/>
              </a:rPr>
              <a:t>6. Comparison with IRI</a:t>
            </a:r>
          </a:p>
        </p:txBody>
      </p:sp>
      <p:sp>
        <p:nvSpPr>
          <p:cNvPr id="35" name="TextBox 34"/>
          <p:cNvSpPr txBox="1"/>
          <p:nvPr/>
        </p:nvSpPr>
        <p:spPr>
          <a:xfrm>
            <a:off x="11659251" y="23241000"/>
            <a:ext cx="20937068" cy="8586966"/>
          </a:xfrm>
          <a:prstGeom prst="rect">
            <a:avLst/>
          </a:prstGeom>
          <a:noFill/>
          <a:ln w="12700">
            <a:solidFill>
              <a:srgbClr val="00318A"/>
            </a:solidFill>
          </a:ln>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p:txBody>
      </p:sp>
      <p:sp>
        <p:nvSpPr>
          <p:cNvPr id="4" name="Rectangle 3"/>
          <p:cNvSpPr/>
          <p:nvPr/>
        </p:nvSpPr>
        <p:spPr>
          <a:xfrm>
            <a:off x="557478" y="22290351"/>
            <a:ext cx="10469158" cy="2431435"/>
          </a:xfrm>
          <a:prstGeom prst="rect">
            <a:avLst/>
          </a:prstGeom>
          <a:solidFill>
            <a:srgbClr val="FFFF00"/>
          </a:solidFill>
          <a:ln>
            <a:solidFill>
              <a:srgbClr val="FF0000"/>
            </a:solidFill>
          </a:ln>
        </p:spPr>
        <p:txBody>
          <a:bodyPr wrap="square">
            <a:spAutoFit/>
          </a:bodyPr>
          <a:lstStyle/>
          <a:p>
            <a:pPr algn="ctr"/>
            <a:r>
              <a:rPr lang="en-US" altLang="en-US" sz="3200" b="1" u="sng" dirty="0">
                <a:latin typeface="Verdana" panose="020B0604030504040204" pitchFamily="34" charset="0"/>
                <a:ea typeface="Verdana" panose="020B0604030504040204" pitchFamily="34" charset="0"/>
                <a:cs typeface="Verdana" panose="020B0604030504040204" pitchFamily="34" charset="0"/>
              </a:rPr>
              <a:t>Objectives</a:t>
            </a:r>
          </a:p>
          <a:p>
            <a:pPr marL="342900" indent="-342900">
              <a:buFont typeface="Wingdings" panose="05000000000000000000" pitchFamily="2" charset="2"/>
              <a:buChar char="Ø"/>
            </a:pPr>
            <a:r>
              <a:rPr lang="en-US" altLang="en-US" dirty="0">
                <a:latin typeface="Verdana" panose="020B0604030504040204" pitchFamily="34" charset="0"/>
                <a:ea typeface="Verdana" panose="020B0604030504040204" pitchFamily="34" charset="0"/>
                <a:cs typeface="Verdana" panose="020B0604030504040204" pitchFamily="34" charset="0"/>
              </a:rPr>
              <a:t>Demonstrate connection between occurrence of ELF whistlers at the geographic south pole and a sunlit ionosphere</a:t>
            </a:r>
          </a:p>
          <a:p>
            <a:pPr marL="342900" indent="-342900">
              <a:buFont typeface="Wingdings" panose="05000000000000000000" pitchFamily="2" charset="2"/>
              <a:buChar char="Ø"/>
            </a:pPr>
            <a:r>
              <a:rPr lang="en-US" altLang="en-US" dirty="0">
                <a:latin typeface="Verdana" panose="020B0604030504040204" pitchFamily="34" charset="0"/>
                <a:ea typeface="Verdana" panose="020B0604030504040204" pitchFamily="34" charset="0"/>
                <a:cs typeface="Verdana" panose="020B0604030504040204" pitchFamily="34" charset="0"/>
              </a:rPr>
              <a:t>Determine correlation between solar flux levels and the occurrence rate of ELF whistlers</a:t>
            </a:r>
          </a:p>
          <a:p>
            <a:pPr marL="342900" indent="-342900">
              <a:buFont typeface="Wingdings" panose="05000000000000000000" pitchFamily="2" charset="2"/>
              <a:buChar char="Ø"/>
            </a:pPr>
            <a:r>
              <a:rPr lang="en-US" dirty="0">
                <a:latin typeface="Verdana" panose="020B0604030504040204" pitchFamily="34" charset="0"/>
                <a:ea typeface="Verdana" panose="020B0604030504040204" pitchFamily="34" charset="0"/>
                <a:cs typeface="Verdana" panose="020B0604030504040204" pitchFamily="34" charset="0"/>
              </a:rPr>
              <a:t>Examine ionosphere conditions during detection of ELF whistlers</a:t>
            </a:r>
          </a:p>
        </p:txBody>
      </p:sp>
      <mc:AlternateContent xmlns:mc="http://schemas.openxmlformats.org/markup-compatibility/2006" xmlns:a14="http://schemas.microsoft.com/office/drawing/2010/main">
        <mc:Choice Requires="a14">
          <p:sp>
            <p:nvSpPr>
              <p:cNvPr id="40" name="TextBox 39"/>
              <p:cNvSpPr txBox="1"/>
              <p:nvPr/>
            </p:nvSpPr>
            <p:spPr>
              <a:xfrm>
                <a:off x="17983200" y="3675757"/>
                <a:ext cx="7772476" cy="6001643"/>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LEFT</a:t>
                </a:r>
                <a:r>
                  <a:rPr lang="en-US" altLang="en-US" dirty="0">
                    <a:latin typeface="Arial" panose="020B0604020202020204" pitchFamily="34" charset="0"/>
                    <a:ea typeface="Arial Unicode MS" panose="020B0604020202020204" pitchFamily="34" charset="-128"/>
                    <a:cs typeface="Arial" panose="020B0604020202020204" pitchFamily="34" charset="0"/>
                  </a:rPr>
                  <a:t>: Solar zenith angle (SZA) at the time of each ELF whistler detected at south pole station during 2004.  Events are plotted as a function of the day of year.  </a:t>
                </a:r>
                <a:r>
                  <a:rPr lang="en-US" altLang="en-US" b="1" i="1" dirty="0">
                    <a:latin typeface="Arial" panose="020B0604020202020204" pitchFamily="34" charset="0"/>
                    <a:ea typeface="Arial Unicode MS" panose="020B0604020202020204" pitchFamily="34" charset="-128"/>
                    <a:cs typeface="Arial" panose="020B0604020202020204" pitchFamily="34" charset="0"/>
                  </a:rPr>
                  <a:t>ZERO</a:t>
                </a:r>
                <a:r>
                  <a:rPr lang="en-US" altLang="en-US" b="1" dirty="0">
                    <a:latin typeface="Arial" panose="020B0604020202020204" pitchFamily="34" charset="0"/>
                    <a:ea typeface="Arial Unicode MS" panose="020B0604020202020204" pitchFamily="34" charset="-128"/>
                    <a:cs typeface="Arial" panose="020B0604020202020204" pitchFamily="34" charset="0"/>
                  </a:rPr>
                  <a:t> </a:t>
                </a:r>
                <a:r>
                  <a:rPr lang="en-US" altLang="en-US" dirty="0">
                    <a:latin typeface="Arial" panose="020B0604020202020204" pitchFamily="34" charset="0"/>
                    <a:ea typeface="Arial Unicode MS" panose="020B0604020202020204" pitchFamily="34" charset="-128"/>
                    <a:cs typeface="Arial" panose="020B0604020202020204" pitchFamily="34" charset="0"/>
                  </a:rPr>
                  <a:t>events occur when SZA &gt; 80°</a:t>
                </a:r>
              </a:p>
              <a:p>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ctr"/>
                <a14:m>
                  <m:oMathPara xmlns:m="http://schemas.openxmlformats.org/officeDocument/2006/math">
                    <m:oMathParaPr>
                      <m:jc m:val="centerGroup"/>
                    </m:oMathParaPr>
                    <m:oMath xmlns:m="http://schemas.openxmlformats.org/officeDocument/2006/math">
                      <m:func>
                        <m:funcPr>
                          <m:ctrlPr>
                            <a:rPr lang="en-US" altLang="en-US" i="1" smtClean="0">
                              <a:latin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cs typeface="Arial" panose="020B0604020202020204" pitchFamily="34" charset="0"/>
                            </a:rPr>
                            <m:t>cos</m:t>
                          </m:r>
                        </m:fName>
                        <m:e>
                          <m:sSub>
                            <m:sSubPr>
                              <m:ctrlPr>
                                <a:rPr lang="en-US" altLang="en-US" i="1" smtClean="0">
                                  <a:latin typeface="Cambria Math" panose="02040503050406030204" pitchFamily="18" charset="0"/>
                                  <a:cs typeface="Arial" panose="020B0604020202020204" pitchFamily="34" charset="0"/>
                                </a:rPr>
                              </m:ctrlPr>
                            </m:sSubPr>
                            <m:e>
                              <m:r>
                                <a:rPr lang="en-US" altLang="en-US" i="1">
                                  <a:latin typeface="Cambria Math" panose="02040503050406030204" pitchFamily="18" charset="0"/>
                                  <a:ea typeface="Cambria Math" panose="02040503050406030204" pitchFamily="18" charset="0"/>
                                  <a:cs typeface="Arial" panose="020B0604020202020204" pitchFamily="34" charset="0"/>
                                </a:rPr>
                                <m:t>𝜃</m:t>
                              </m:r>
                            </m:e>
                            <m:sub>
                              <m:r>
                                <a:rPr lang="en-US" altLang="en-US" b="0" i="1" smtClean="0">
                                  <a:latin typeface="Cambria Math" panose="02040503050406030204" pitchFamily="18" charset="0"/>
                                  <a:cs typeface="Arial" panose="020B0604020202020204" pitchFamily="34" charset="0"/>
                                </a:rPr>
                                <m:t>𝑆𝑍𝐴</m:t>
                              </m:r>
                            </m:sub>
                          </m:sSub>
                          <m:r>
                            <a:rPr lang="en-US" altLang="en-US" b="0" i="1" smtClean="0">
                              <a:latin typeface="Cambria Math" panose="02040503050406030204" pitchFamily="18" charset="0"/>
                              <a:ea typeface="Cambria Math" panose="02040503050406030204" pitchFamily="18" charset="0"/>
                              <a:cs typeface="Arial" panose="020B0604020202020204" pitchFamily="34" charset="0"/>
                            </a:rPr>
                            <m:t>=</m:t>
                          </m:r>
                          <m:func>
                            <m:func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ea typeface="Cambria Math" panose="02040503050406030204" pitchFamily="18" charset="0"/>
                                  <a:cs typeface="Arial" panose="020B0604020202020204" pitchFamily="34" charset="0"/>
                                </a:rPr>
                                <m:t>sin</m:t>
                              </m:r>
                            </m:fName>
                            <m:e>
                              <m:sSub>
                                <m:sSub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b="0" i="1" smtClean="0">
                                      <a:latin typeface="Cambria Math" panose="02040503050406030204" pitchFamily="18" charset="0"/>
                                      <a:ea typeface="Cambria Math" panose="02040503050406030204" pitchFamily="18" charset="0"/>
                                      <a:cs typeface="Arial" panose="020B0604020202020204" pitchFamily="34" charset="0"/>
                                    </a:rPr>
                                    <m:t>Φ</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𝐿𝐴𝑇</m:t>
                                  </m:r>
                                </m:sub>
                              </m:sSub>
                            </m:e>
                          </m:func>
                          <m:func>
                            <m:func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ea typeface="Cambria Math" panose="02040503050406030204" pitchFamily="18" charset="0"/>
                                  <a:cs typeface="Arial" panose="020B0604020202020204" pitchFamily="34" charset="0"/>
                                </a:rPr>
                                <m:t>sin</m:t>
                              </m:r>
                            </m:fName>
                            <m:e>
                              <m:sSub>
                                <m:sSub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b="0" i="1" smtClean="0">
                                      <a:latin typeface="Cambria Math" panose="02040503050406030204" pitchFamily="18" charset="0"/>
                                      <a:ea typeface="Cambria Math" panose="02040503050406030204" pitchFamily="18" charset="0"/>
                                      <a:cs typeface="Arial" panose="020B0604020202020204" pitchFamily="34" charset="0"/>
                                    </a:rPr>
                                    <m:t>Ψ</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𝐷𝐸𝐶</m:t>
                                  </m:r>
                                </m:sub>
                              </m:sSub>
                            </m:e>
                          </m:func>
                          <m:r>
                            <a:rPr lang="en-US" altLang="en-US" b="0" i="1" smtClean="0">
                              <a:latin typeface="Cambria Math" panose="02040503050406030204" pitchFamily="18" charset="0"/>
                              <a:ea typeface="Cambria Math" panose="02040503050406030204" pitchFamily="18" charset="0"/>
                              <a:cs typeface="Arial" panose="020B0604020202020204" pitchFamily="34" charset="0"/>
                            </a:rPr>
                            <m:t>−</m:t>
                          </m:r>
                          <m:func>
                            <m:func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ea typeface="Cambria Math" panose="02040503050406030204" pitchFamily="18" charset="0"/>
                                  <a:cs typeface="Arial" panose="020B0604020202020204" pitchFamily="34" charset="0"/>
                                </a:rPr>
                                <m:t>cos</m:t>
                              </m:r>
                            </m:fName>
                            <m:e>
                              <m:sSub>
                                <m:sSub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b="0" i="1" smtClean="0">
                                      <a:latin typeface="Cambria Math" panose="02040503050406030204" pitchFamily="18" charset="0"/>
                                      <a:ea typeface="Cambria Math" panose="02040503050406030204" pitchFamily="18" charset="0"/>
                                      <a:cs typeface="Arial" panose="020B0604020202020204" pitchFamily="34" charset="0"/>
                                    </a:rPr>
                                    <m:t>Φ</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𝐿𝐴𝑇</m:t>
                                  </m:r>
                                </m:sub>
                              </m:sSub>
                            </m:e>
                          </m:func>
                          <m:func>
                            <m:func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ea typeface="Cambria Math" panose="02040503050406030204" pitchFamily="18" charset="0"/>
                                  <a:cs typeface="Arial" panose="020B0604020202020204" pitchFamily="34" charset="0"/>
                                </a:rPr>
                                <m:t>cos</m:t>
                              </m:r>
                            </m:fName>
                            <m:e>
                              <m:sSub>
                                <m:sSub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b="0" i="1" smtClean="0">
                                      <a:latin typeface="Cambria Math" panose="02040503050406030204" pitchFamily="18" charset="0"/>
                                      <a:ea typeface="Cambria Math" panose="02040503050406030204" pitchFamily="18" charset="0"/>
                                      <a:cs typeface="Arial" panose="020B0604020202020204" pitchFamily="34" charset="0"/>
                                    </a:rPr>
                                    <m:t>Ψ</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𝐷𝐸𝐶</m:t>
                                  </m:r>
                                </m:sub>
                              </m:sSub>
                            </m:e>
                          </m:func>
                          <m:func>
                            <m:func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funcPr>
                            <m:fName>
                              <m:r>
                                <m:rPr>
                                  <m:sty m:val="p"/>
                                </m:rPr>
                                <a:rPr lang="en-US" altLang="en-US" b="0" i="0" smtClean="0">
                                  <a:latin typeface="Cambria Math" panose="02040503050406030204" pitchFamily="18" charset="0"/>
                                  <a:ea typeface="Cambria Math" panose="02040503050406030204" pitchFamily="18" charset="0"/>
                                  <a:cs typeface="Arial" panose="020B0604020202020204" pitchFamily="34" charset="0"/>
                                </a:rPr>
                                <m:t>cos</m:t>
                              </m:r>
                            </m:fName>
                            <m:e>
                              <m:sSub>
                                <m:sSubPr>
                                  <m:ctrlPr>
                                    <a:rPr lang="en-US" altLang="en-US" b="0" i="1" smtClean="0">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b="0" i="1" smtClean="0">
                                      <a:latin typeface="Cambria Math" panose="02040503050406030204" pitchFamily="18" charset="0"/>
                                      <a:ea typeface="Cambria Math" panose="02040503050406030204" pitchFamily="18" charset="0"/>
                                      <a:cs typeface="Arial" panose="020B0604020202020204" pitchFamily="34" charset="0"/>
                                    </a:rPr>
                                    <m:t>Λ</m:t>
                                  </m:r>
                                </m:e>
                                <m:sub>
                                  <m:r>
                                    <a:rPr lang="en-US" altLang="en-US" b="0" i="1" smtClean="0">
                                      <a:latin typeface="Cambria Math" panose="02040503050406030204" pitchFamily="18" charset="0"/>
                                      <a:ea typeface="Cambria Math" panose="02040503050406030204" pitchFamily="18" charset="0"/>
                                      <a:cs typeface="Arial" panose="020B0604020202020204" pitchFamily="34" charset="0"/>
                                    </a:rPr>
                                    <m:t>𝐺𝐻𝐴</m:t>
                                  </m:r>
                                </m:sub>
                              </m:sSub>
                            </m:e>
                          </m:func>
                        </m:e>
                      </m:func>
                    </m:oMath>
                  </m:oMathPara>
                </a14:m>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r>
                  <a:rPr lang="en-US" altLang="en-US" dirty="0">
                    <a:cs typeface="Arial" panose="020B0604020202020204" pitchFamily="34" charset="0"/>
                  </a:rPr>
                  <a:t>	</a:t>
                </a:r>
                <a14:m>
                  <m:oMath xmlns:m="http://schemas.openxmlformats.org/officeDocument/2006/math">
                    <m:sSub>
                      <m:sSubPr>
                        <m:ctrlPr>
                          <a:rPr lang="en-US" altLang="en-US" i="1">
                            <a:latin typeface="Cambria Math" panose="02040503050406030204" pitchFamily="18" charset="0"/>
                            <a:cs typeface="Arial" panose="020B0604020202020204" pitchFamily="34" charset="0"/>
                          </a:rPr>
                        </m:ctrlPr>
                      </m:sSubPr>
                      <m:e>
                        <m:r>
                          <a:rPr lang="en-US" altLang="en-US" i="1">
                            <a:latin typeface="Cambria Math" panose="02040503050406030204" pitchFamily="18" charset="0"/>
                            <a:ea typeface="Cambria Math" panose="02040503050406030204" pitchFamily="18" charset="0"/>
                            <a:cs typeface="Arial" panose="020B0604020202020204" pitchFamily="34" charset="0"/>
                          </a:rPr>
                          <m:t>𝜃</m:t>
                        </m:r>
                      </m:e>
                      <m:sub>
                        <m:r>
                          <a:rPr lang="en-US" altLang="en-US" i="1">
                            <a:latin typeface="Cambria Math" panose="02040503050406030204" pitchFamily="18" charset="0"/>
                            <a:cs typeface="Arial" panose="020B0604020202020204" pitchFamily="34" charset="0"/>
                          </a:rPr>
                          <m:t>𝑆</m:t>
                        </m:r>
                        <m:r>
                          <a:rPr lang="en-US" altLang="en-US" b="0" i="1" smtClean="0">
                            <a:latin typeface="Cambria Math" panose="02040503050406030204" pitchFamily="18" charset="0"/>
                            <a:cs typeface="Arial" panose="020B0604020202020204" pitchFamily="34" charset="0"/>
                          </a:rPr>
                          <m:t>𝑍</m:t>
                        </m:r>
                        <m:r>
                          <a:rPr lang="en-US" altLang="en-US" i="1">
                            <a:latin typeface="Cambria Math" panose="02040503050406030204" pitchFamily="18" charset="0"/>
                            <a:cs typeface="Arial" panose="020B0604020202020204" pitchFamily="34" charset="0"/>
                          </a:rPr>
                          <m:t>𝐴</m:t>
                        </m:r>
                      </m:sub>
                    </m:sSub>
                  </m:oMath>
                </a14:m>
                <a:r>
                  <a:rPr lang="en-US" altLang="en-US" dirty="0">
                    <a:latin typeface="Arial" panose="020B0604020202020204" pitchFamily="34" charset="0"/>
                    <a:ea typeface="Arial Unicode MS" panose="020B0604020202020204" pitchFamily="34" charset="-128"/>
                    <a:cs typeface="Arial" panose="020B0604020202020204" pitchFamily="34" charset="0"/>
                  </a:rPr>
                  <a:t>  = Solar zenith angle</a:t>
                </a:r>
              </a:p>
              <a:p>
                <a:r>
                  <a:rPr lang="en-US" altLang="en-US" dirty="0">
                    <a:ea typeface="Cambria Math" panose="02040503050406030204" pitchFamily="18" charset="0"/>
                    <a:cs typeface="Arial" panose="020B0604020202020204" pitchFamily="34" charset="0"/>
                  </a:rPr>
                  <a:t>	</a:t>
                </a:r>
                <a14:m>
                  <m:oMath xmlns:m="http://schemas.openxmlformats.org/officeDocument/2006/math">
                    <m:sSub>
                      <m:sSubPr>
                        <m:ctrlPr>
                          <a:rPr lang="en-US" altLang="en-US" i="1">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i="1">
                            <a:latin typeface="Cambria Math" panose="02040503050406030204" pitchFamily="18" charset="0"/>
                            <a:ea typeface="Cambria Math" panose="02040503050406030204" pitchFamily="18" charset="0"/>
                            <a:cs typeface="Arial" panose="020B0604020202020204" pitchFamily="34" charset="0"/>
                          </a:rPr>
                          <m:t>Φ</m:t>
                        </m:r>
                      </m:e>
                      <m:sub>
                        <m:r>
                          <a:rPr lang="en-US" altLang="en-US" i="1">
                            <a:latin typeface="Cambria Math" panose="02040503050406030204" pitchFamily="18" charset="0"/>
                            <a:ea typeface="Cambria Math" panose="02040503050406030204" pitchFamily="18" charset="0"/>
                            <a:cs typeface="Arial" panose="020B0604020202020204" pitchFamily="34" charset="0"/>
                          </a:rPr>
                          <m:t>𝐿𝐴𝑇</m:t>
                        </m:r>
                      </m:sub>
                    </m:sSub>
                  </m:oMath>
                </a14:m>
                <a:r>
                  <a:rPr lang="en-US" altLang="en-US" dirty="0">
                    <a:latin typeface="Arial" panose="020B0604020202020204" pitchFamily="34" charset="0"/>
                    <a:ea typeface="Arial Unicode MS" panose="020B0604020202020204" pitchFamily="34" charset="-128"/>
                    <a:cs typeface="Arial" panose="020B0604020202020204" pitchFamily="34" charset="0"/>
                  </a:rPr>
                  <a:t> = Local geographic latitude</a:t>
                </a:r>
              </a:p>
              <a:p>
                <a:r>
                  <a:rPr lang="en-US" altLang="en-US" dirty="0">
                    <a:ea typeface="Cambria Math" panose="02040503050406030204" pitchFamily="18" charset="0"/>
                    <a:cs typeface="Arial" panose="020B0604020202020204" pitchFamily="34" charset="0"/>
                  </a:rPr>
                  <a:t>	</a:t>
                </a:r>
                <a14:m>
                  <m:oMath xmlns:m="http://schemas.openxmlformats.org/officeDocument/2006/math">
                    <m:sSub>
                      <m:sSubPr>
                        <m:ctrlPr>
                          <a:rPr lang="en-US" altLang="en-US" i="1">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i="1">
                            <a:latin typeface="Cambria Math" panose="02040503050406030204" pitchFamily="18" charset="0"/>
                            <a:ea typeface="Cambria Math" panose="02040503050406030204" pitchFamily="18" charset="0"/>
                            <a:cs typeface="Arial" panose="020B0604020202020204" pitchFamily="34" charset="0"/>
                          </a:rPr>
                          <m:t>Ψ</m:t>
                        </m:r>
                      </m:e>
                      <m:sub>
                        <m:r>
                          <a:rPr lang="en-US" altLang="en-US" i="1">
                            <a:latin typeface="Cambria Math" panose="02040503050406030204" pitchFamily="18" charset="0"/>
                            <a:ea typeface="Cambria Math" panose="02040503050406030204" pitchFamily="18" charset="0"/>
                            <a:cs typeface="Arial" panose="020B0604020202020204" pitchFamily="34" charset="0"/>
                          </a:rPr>
                          <m:t>𝐷𝐸𝐶</m:t>
                        </m:r>
                      </m:sub>
                    </m:sSub>
                  </m:oMath>
                </a14:m>
                <a:r>
                  <a:rPr lang="en-US" altLang="en-US" dirty="0">
                    <a:latin typeface="Arial" panose="020B0604020202020204" pitchFamily="34" charset="0"/>
                    <a:ea typeface="Arial Unicode MS" panose="020B0604020202020204" pitchFamily="34" charset="-128"/>
                    <a:cs typeface="Arial" panose="020B0604020202020204" pitchFamily="34" charset="0"/>
                  </a:rPr>
                  <a:t> = Solar declination</a:t>
                </a:r>
              </a:p>
              <a:p>
                <a:r>
                  <a:rPr lang="en-US" altLang="en-US">
                    <a:ea typeface="Cambria Math" panose="02040503050406030204" pitchFamily="18" charset="0"/>
                    <a:cs typeface="Arial" panose="020B0604020202020204" pitchFamily="34" charset="0"/>
                  </a:rPr>
                  <a:t>	</a:t>
                </a:r>
                <a14:m>
                  <m:oMath xmlns:m="http://schemas.openxmlformats.org/officeDocument/2006/math">
                    <m:sSub>
                      <m:sSubPr>
                        <m:ctrlPr>
                          <a:rPr lang="en-US" altLang="en-US" i="1">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l-GR" altLang="en-US" i="1">
                            <a:latin typeface="Cambria Math" panose="02040503050406030204" pitchFamily="18" charset="0"/>
                            <a:ea typeface="Cambria Math" panose="02040503050406030204" pitchFamily="18" charset="0"/>
                            <a:cs typeface="Arial" panose="020B0604020202020204" pitchFamily="34" charset="0"/>
                          </a:rPr>
                          <m:t>Λ</m:t>
                        </m:r>
                      </m:e>
                      <m:sub>
                        <m:r>
                          <a:rPr lang="en-US" altLang="en-US" i="1">
                            <a:latin typeface="Cambria Math" panose="02040503050406030204" pitchFamily="18" charset="0"/>
                            <a:ea typeface="Cambria Math" panose="02040503050406030204" pitchFamily="18" charset="0"/>
                            <a:cs typeface="Arial" panose="020B0604020202020204" pitchFamily="34" charset="0"/>
                          </a:rPr>
                          <m:t>𝐺𝐻𝐴</m:t>
                        </m:r>
                      </m:sub>
                    </m:sSub>
                  </m:oMath>
                </a14:m>
                <a:r>
                  <a:rPr lang="en-US" altLang="en-US" dirty="0">
                    <a:latin typeface="Arial" panose="020B0604020202020204" pitchFamily="34" charset="0"/>
                    <a:ea typeface="Arial Unicode MS" panose="020B0604020202020204" pitchFamily="34" charset="-128"/>
                    <a:cs typeface="Arial" panose="020B0604020202020204" pitchFamily="34" charset="0"/>
                  </a:rPr>
                  <a:t> = Greenwich hour angle</a:t>
                </a:r>
              </a:p>
              <a:p>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RIGHT</a:t>
                </a:r>
                <a:r>
                  <a:rPr lang="en-US" altLang="en-US" dirty="0">
                    <a:latin typeface="Arial" panose="020B0604020202020204" pitchFamily="34" charset="0"/>
                    <a:ea typeface="Arial Unicode MS" panose="020B0604020202020204" pitchFamily="34" charset="-128"/>
                    <a:cs typeface="Arial" panose="020B0604020202020204" pitchFamily="34" charset="0"/>
                  </a:rPr>
                  <a:t>: Solar position for 310 ELF whistlers detected at </a:t>
                </a:r>
                <a:r>
                  <a:rPr lang="en-US" altLang="en-US" dirty="0" err="1">
                    <a:latin typeface="Arial" panose="020B0604020202020204" pitchFamily="34" charset="0"/>
                    <a:ea typeface="Arial Unicode MS" panose="020B0604020202020204" pitchFamily="34" charset="-128"/>
                    <a:cs typeface="Arial" panose="020B0604020202020204" pitchFamily="34" charset="0"/>
                  </a:rPr>
                  <a:t>Lulin</a:t>
                </a:r>
                <a:r>
                  <a:rPr lang="en-US" altLang="en-US" dirty="0">
                    <a:latin typeface="Arial" panose="020B0604020202020204" pitchFamily="34" charset="0"/>
                    <a:ea typeface="Arial Unicode MS" panose="020B0604020202020204" pitchFamily="34" charset="-128"/>
                    <a:cs typeface="Arial" panose="020B0604020202020204" pitchFamily="34" charset="0"/>
                  </a:rPr>
                  <a:t> Observatory, Taiwan from 2003-08-23 to 2004-07-12.  Whistlers only appear after local sunrise each day (SZA &lt; 90°) but persist after sunset.</a:t>
                </a:r>
                <a:endParaRPr lang="en-US" altLang="en-US" i="1" dirty="0">
                  <a:latin typeface="Arial" panose="020B0604020202020204" pitchFamily="34" charset="0"/>
                  <a:ea typeface="Arial Unicode MS" panose="020B0604020202020204" pitchFamily="34" charset="-128"/>
                  <a:cs typeface="Arial" panose="020B0604020202020204" pitchFamily="34" charset="0"/>
                </a:endParaRPr>
              </a:p>
            </p:txBody>
          </p:sp>
        </mc:Choice>
        <mc:Fallback xmlns="">
          <p:sp>
            <p:nvSpPr>
              <p:cNvPr id="40" name="TextBox 39"/>
              <p:cNvSpPr txBox="1">
                <a:spLocks noRot="1" noChangeAspect="1" noMove="1" noResize="1" noEditPoints="1" noAdjustHandles="1" noChangeArrowheads="1" noChangeShapeType="1" noTextEdit="1"/>
              </p:cNvSpPr>
              <p:nvPr/>
            </p:nvSpPr>
            <p:spPr>
              <a:xfrm>
                <a:off x="17983200" y="3675757"/>
                <a:ext cx="7772476" cy="6001643"/>
              </a:xfrm>
              <a:prstGeom prst="rect">
                <a:avLst/>
              </a:prstGeom>
              <a:blipFill>
                <a:blip r:embed="rId9"/>
                <a:stretch>
                  <a:fillRect l="-1176" t="-711" r="-1176" b="-1421"/>
                </a:stretch>
              </a:blipFill>
            </p:spPr>
            <p:txBody>
              <a:bodyPr/>
              <a:lstStyle/>
              <a:p>
                <a:r>
                  <a:rPr lang="en-US">
                    <a:noFill/>
                  </a:rPr>
                  <a:t> </a:t>
                </a:r>
              </a:p>
            </p:txBody>
          </p:sp>
        </mc:Fallback>
      </mc:AlternateContent>
      <p:pic>
        <p:nvPicPr>
          <p:cNvPr id="7" name="Picture 6"/>
          <p:cNvPicPr>
            <a:picLocks noChangeAspect="1"/>
          </p:cNvPicPr>
          <p:nvPr/>
        </p:nvPicPr>
        <p:blipFill>
          <a:blip r:embed="rId10">
            <a:clrChange>
              <a:clrFrom>
                <a:srgbClr val="FFFFFF"/>
              </a:clrFrom>
              <a:clrTo>
                <a:srgbClr val="FFFFFF">
                  <a:alpha val="0"/>
                </a:srgbClr>
              </a:clrTo>
            </a:clrChange>
          </a:blip>
          <a:stretch>
            <a:fillRect/>
          </a:stretch>
        </p:blipFill>
        <p:spPr>
          <a:xfrm>
            <a:off x="11734800" y="3770119"/>
            <a:ext cx="6739133" cy="5702471"/>
          </a:xfrm>
          <a:prstGeom prst="rect">
            <a:avLst/>
          </a:prstGeom>
        </p:spPr>
      </p:pic>
      <p:grpSp>
        <p:nvGrpSpPr>
          <p:cNvPr id="6" name="Group 5"/>
          <p:cNvGrpSpPr/>
          <p:nvPr/>
        </p:nvGrpSpPr>
        <p:grpSpPr>
          <a:xfrm>
            <a:off x="25935140" y="3720288"/>
            <a:ext cx="6983260" cy="5909045"/>
            <a:chOff x="25935140" y="3379169"/>
            <a:chExt cx="6983260" cy="5909045"/>
          </a:xfrm>
        </p:grpSpPr>
        <p:pic>
          <p:nvPicPr>
            <p:cNvPr id="19" name="Picture 18"/>
            <p:cNvPicPr>
              <a:picLocks noChangeAspect="1"/>
            </p:cNvPicPr>
            <p:nvPr/>
          </p:nvPicPr>
          <p:blipFill>
            <a:blip r:embed="rId11">
              <a:clrChange>
                <a:clrFrom>
                  <a:srgbClr val="FFFFFF"/>
                </a:clrFrom>
                <a:clrTo>
                  <a:srgbClr val="FFFFFF">
                    <a:alpha val="0"/>
                  </a:srgbClr>
                </a:clrTo>
              </a:clrChange>
            </a:blip>
            <a:stretch>
              <a:fillRect/>
            </a:stretch>
          </p:blipFill>
          <p:spPr>
            <a:xfrm>
              <a:off x="25935140" y="3379169"/>
              <a:ext cx="6983260" cy="5909045"/>
            </a:xfrm>
            <a:prstGeom prst="rect">
              <a:avLst/>
            </a:prstGeom>
          </p:spPr>
        </p:pic>
        <p:cxnSp>
          <p:nvCxnSpPr>
            <p:cNvPr id="9" name="Straight Connector 8"/>
            <p:cNvCxnSpPr/>
            <p:nvPr/>
          </p:nvCxnSpPr>
          <p:spPr bwMode="auto">
            <a:xfrm>
              <a:off x="30480000" y="4443448"/>
              <a:ext cx="0" cy="3405152"/>
            </a:xfrm>
            <a:prstGeom prst="line">
              <a:avLst/>
            </a:prstGeom>
            <a:solidFill>
              <a:srgbClr val="00B8FF"/>
            </a:solidFill>
            <a:ln w="28575" cap="flat" cmpd="sng" algn="ctr">
              <a:solidFill>
                <a:srgbClr val="FF0000"/>
              </a:solidFill>
              <a:prstDash val="sysDash"/>
              <a:round/>
              <a:headEnd type="none" w="med" len="med"/>
              <a:tailEnd type="none" w="med" len="med"/>
            </a:ln>
            <a:effectLst/>
          </p:spPr>
        </p:cxnSp>
        <p:sp>
          <p:nvSpPr>
            <p:cNvPr id="16" name="TextBox 15"/>
            <p:cNvSpPr txBox="1"/>
            <p:nvPr/>
          </p:nvSpPr>
          <p:spPr>
            <a:xfrm rot="16200000">
              <a:off x="30026989" y="4957500"/>
              <a:ext cx="1475910" cy="400110"/>
            </a:xfrm>
            <a:prstGeom prst="rect">
              <a:avLst/>
            </a:prstGeom>
            <a:noFill/>
          </p:spPr>
          <p:txBody>
            <a:bodyPr wrap="square" rtlCol="0">
              <a:spAutoFit/>
            </a:bodyPr>
            <a:lstStyle/>
            <a:p>
              <a:r>
                <a:rPr lang="en-US" sz="2000" dirty="0">
                  <a:solidFill>
                    <a:srgbClr val="FF0000"/>
                  </a:solidFill>
                  <a:ea typeface="Arial Unicode MS" panose="020B0604020202020204" pitchFamily="34" charset="-128"/>
                </a:rPr>
                <a:t>SUNSET</a:t>
              </a:r>
            </a:p>
          </p:txBody>
        </p:sp>
      </p:grpSp>
      <p:pic>
        <p:nvPicPr>
          <p:cNvPr id="10" name="Picture 9"/>
          <p:cNvPicPr>
            <a:picLocks noChangeAspect="1"/>
          </p:cNvPicPr>
          <p:nvPr/>
        </p:nvPicPr>
        <p:blipFill>
          <a:blip r:embed="rId12">
            <a:clrChange>
              <a:clrFrom>
                <a:srgbClr val="FFFFFF"/>
              </a:clrFrom>
              <a:clrTo>
                <a:srgbClr val="FFFFFF">
                  <a:alpha val="0"/>
                </a:srgbClr>
              </a:clrTo>
            </a:clrChange>
          </a:blip>
          <a:stretch>
            <a:fillRect/>
          </a:stretch>
        </p:blipFill>
        <p:spPr>
          <a:xfrm>
            <a:off x="23035321" y="10972800"/>
            <a:ext cx="9502079" cy="5588932"/>
          </a:xfrm>
          <a:prstGeom prst="rect">
            <a:avLst/>
          </a:prstGeom>
        </p:spPr>
      </p:pic>
      <p:pic>
        <p:nvPicPr>
          <p:cNvPr id="11" name="Picture 10"/>
          <p:cNvPicPr>
            <a:picLocks noChangeAspect="1"/>
          </p:cNvPicPr>
          <p:nvPr/>
        </p:nvPicPr>
        <p:blipFill>
          <a:blip r:embed="rId13">
            <a:clrChange>
              <a:clrFrom>
                <a:srgbClr val="FFFFFF"/>
              </a:clrFrom>
              <a:clrTo>
                <a:srgbClr val="FFFFFF">
                  <a:alpha val="0"/>
                </a:srgbClr>
              </a:clrTo>
            </a:clrChange>
          </a:blip>
          <a:stretch>
            <a:fillRect/>
          </a:stretch>
        </p:blipFill>
        <p:spPr>
          <a:xfrm>
            <a:off x="23035322" y="16687800"/>
            <a:ext cx="9487464" cy="5580336"/>
          </a:xfrm>
          <a:prstGeom prst="rect">
            <a:avLst/>
          </a:prstGeom>
        </p:spPr>
      </p:pic>
      <p:grpSp>
        <p:nvGrpSpPr>
          <p:cNvPr id="17" name="Group 16"/>
          <p:cNvGrpSpPr/>
          <p:nvPr/>
        </p:nvGrpSpPr>
        <p:grpSpPr>
          <a:xfrm>
            <a:off x="12496800" y="10889669"/>
            <a:ext cx="9020110" cy="4883731"/>
            <a:chOff x="12496800" y="10834250"/>
            <a:chExt cx="9020110" cy="4883731"/>
          </a:xfrm>
        </p:grpSpPr>
        <p:pic>
          <p:nvPicPr>
            <p:cNvPr id="12" name="Picture 11"/>
            <p:cNvPicPr>
              <a:picLocks noChangeAspect="1"/>
            </p:cNvPicPr>
            <p:nvPr/>
          </p:nvPicPr>
          <p:blipFill rotWithShape="1">
            <a:blip r:embed="rId14"/>
            <a:srcRect l="5776" b="5938"/>
            <a:stretch/>
          </p:blipFill>
          <p:spPr>
            <a:xfrm>
              <a:off x="12496800" y="10834250"/>
              <a:ext cx="9020110" cy="4883731"/>
            </a:xfrm>
            <a:prstGeom prst="rect">
              <a:avLst/>
            </a:prstGeom>
          </p:spPr>
        </p:pic>
        <p:sp>
          <p:nvSpPr>
            <p:cNvPr id="15" name="Rectangle 14"/>
            <p:cNvSpPr/>
            <p:nvPr/>
          </p:nvSpPr>
          <p:spPr bwMode="auto">
            <a:xfrm>
              <a:off x="16916400" y="11340858"/>
              <a:ext cx="381000" cy="3756719"/>
            </a:xfrm>
            <a:prstGeom prst="rect">
              <a:avLst/>
            </a:prstGeom>
            <a:solidFill>
              <a:srgbClr val="00B8FF">
                <a:alpha val="5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Times New Roman" pitchFamily="-110" charset="0"/>
                <a:ea typeface="Arial Unicode MS" panose="020B0604020202020204" pitchFamily="34" charset="-128"/>
              </a:endParaRPr>
            </a:p>
          </p:txBody>
        </p:sp>
        <p:sp>
          <p:nvSpPr>
            <p:cNvPr id="51" name="Rectangle 50"/>
            <p:cNvSpPr/>
            <p:nvPr/>
          </p:nvSpPr>
          <p:spPr bwMode="auto">
            <a:xfrm>
              <a:off x="19202400" y="11358187"/>
              <a:ext cx="403218" cy="3756719"/>
            </a:xfrm>
            <a:prstGeom prst="rect">
              <a:avLst/>
            </a:prstGeom>
            <a:solidFill>
              <a:srgbClr val="00B8FF">
                <a:alpha val="50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Times New Roman" pitchFamily="-110" charset="0"/>
                <a:ea typeface="Arial Unicode MS" panose="020B0604020202020204" pitchFamily="34" charset="-128"/>
              </a:endParaRPr>
            </a:p>
          </p:txBody>
        </p:sp>
      </p:grpSp>
      <p:pic>
        <p:nvPicPr>
          <p:cNvPr id="8" name="Picture 7"/>
          <p:cNvPicPr>
            <a:picLocks noChangeAspect="1"/>
          </p:cNvPicPr>
          <p:nvPr/>
        </p:nvPicPr>
        <p:blipFill>
          <a:blip r:embed="rId15"/>
          <a:stretch>
            <a:fillRect/>
          </a:stretch>
        </p:blipFill>
        <p:spPr>
          <a:xfrm>
            <a:off x="4454039" y="11375377"/>
            <a:ext cx="6747833" cy="4488860"/>
          </a:xfrm>
          <a:prstGeom prst="rect">
            <a:avLst/>
          </a:prstGeom>
        </p:spPr>
      </p:pic>
      <p:sp>
        <p:nvSpPr>
          <p:cNvPr id="13" name="TextBox 12"/>
          <p:cNvSpPr txBox="1"/>
          <p:nvPr/>
        </p:nvSpPr>
        <p:spPr>
          <a:xfrm>
            <a:off x="5199210" y="16425208"/>
            <a:ext cx="5993667" cy="1938992"/>
          </a:xfrm>
          <a:prstGeom prst="rect">
            <a:avLst/>
          </a:prstGeom>
          <a:noFill/>
          <a:ln>
            <a:solidFill>
              <a:srgbClr val="00318A"/>
            </a:solidFill>
          </a:ln>
        </p:spPr>
        <p:txBody>
          <a:bodyPr wrap="square" rtlCol="0">
            <a:spAutoFit/>
          </a:bodyPr>
          <a:lstStyle/>
          <a:p>
            <a:pPr algn="just"/>
            <a:r>
              <a:rPr lang="en-US" dirty="0">
                <a:latin typeface="Verdana" panose="020B0604030504040204" pitchFamily="34" charset="0"/>
                <a:ea typeface="Verdana" panose="020B0604030504040204" pitchFamily="34" charset="0"/>
                <a:cs typeface="Verdana" panose="020B0604030504040204" pitchFamily="34" charset="0"/>
              </a:rPr>
              <a:t>Figure from Kim et al. [2006] compares ELF whistler events as a function of MLT.  All sub-polar locations all follow a diurnal pattern with a daytime peak occurrence</a:t>
            </a:r>
          </a:p>
        </p:txBody>
      </p:sp>
      <p:sp>
        <p:nvSpPr>
          <p:cNvPr id="47" name="TextBox 46"/>
          <p:cNvSpPr txBox="1"/>
          <p:nvPr/>
        </p:nvSpPr>
        <p:spPr>
          <a:xfrm>
            <a:off x="11887200" y="15733479"/>
            <a:ext cx="10989908" cy="6370975"/>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ABOVE</a:t>
            </a:r>
            <a:r>
              <a:rPr lang="en-US" altLang="en-US" dirty="0">
                <a:latin typeface="Arial" panose="020B0604020202020204" pitchFamily="34" charset="0"/>
                <a:ea typeface="Arial Unicode MS" panose="020B0604020202020204" pitchFamily="34" charset="-128"/>
                <a:cs typeface="Arial" panose="020B0604020202020204" pitchFamily="34" charset="0"/>
              </a:rPr>
              <a:t>: F10.7 solar flux index is used as a proxy for solar activity.  Blue boxed areas highlight the point in the solar cycles where index values are used to compare with ELF whistler database.</a:t>
            </a:r>
          </a:p>
          <a:p>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RIGHT</a:t>
            </a:r>
            <a:r>
              <a:rPr lang="en-US" altLang="en-US" dirty="0">
                <a:latin typeface="Arial" panose="020B0604020202020204" pitchFamily="34" charset="0"/>
                <a:ea typeface="Arial Unicode MS" panose="020B0604020202020204" pitchFamily="34" charset="-128"/>
                <a:cs typeface="Arial" panose="020B0604020202020204" pitchFamily="34" charset="0"/>
              </a:rPr>
              <a:t>: F10.7 daily values are compared to daily occurrence rate of ELF whistlers at South Pole Station during 2004 and 2010, summarized in table:</a:t>
            </a: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On a daily time scale, there is basically </a:t>
            </a:r>
            <a:r>
              <a:rPr lang="en-US" altLang="en-US" i="1" u="sng" dirty="0">
                <a:latin typeface="Arial" panose="020B0604020202020204" pitchFamily="34" charset="0"/>
                <a:ea typeface="Arial Unicode MS" panose="020B0604020202020204" pitchFamily="34" charset="-128"/>
                <a:cs typeface="Arial" panose="020B0604020202020204" pitchFamily="34" charset="0"/>
              </a:rPr>
              <a:t>no correlation</a:t>
            </a:r>
            <a:r>
              <a:rPr lang="en-US" altLang="en-US" dirty="0">
                <a:latin typeface="Arial" panose="020B0604020202020204" pitchFamily="34" charset="0"/>
                <a:ea typeface="Arial Unicode MS" panose="020B0604020202020204" pitchFamily="34" charset="-128"/>
                <a:cs typeface="Arial" panose="020B0604020202020204" pitchFamily="34" charset="0"/>
              </a:rPr>
              <a:t> between solar flux levels and ELF whistlers.  On a yearly time scale, ELF whistlers occur </a:t>
            </a:r>
            <a:r>
              <a:rPr lang="en-US" altLang="en-US" i="1" u="sng" dirty="0">
                <a:latin typeface="Arial" panose="020B0604020202020204" pitchFamily="34" charset="0"/>
                <a:ea typeface="Arial Unicode MS" panose="020B0604020202020204" pitchFamily="34" charset="-128"/>
                <a:cs typeface="Arial" panose="020B0604020202020204" pitchFamily="34" charset="0"/>
              </a:rPr>
              <a:t>less frequently</a:t>
            </a:r>
            <a:r>
              <a:rPr lang="en-US" altLang="en-US" dirty="0">
                <a:latin typeface="Arial" panose="020B0604020202020204" pitchFamily="34" charset="0"/>
                <a:ea typeface="Arial Unicode MS" panose="020B0604020202020204" pitchFamily="34" charset="-128"/>
                <a:cs typeface="Arial" panose="020B0604020202020204" pitchFamily="34" charset="0"/>
              </a:rPr>
              <a:t> at times of </a:t>
            </a:r>
            <a:r>
              <a:rPr lang="en-US" altLang="en-US" i="1" u="sng" dirty="0">
                <a:latin typeface="Arial" panose="020B0604020202020204" pitchFamily="34" charset="0"/>
                <a:ea typeface="Arial Unicode MS" panose="020B0604020202020204" pitchFamily="34" charset="-128"/>
                <a:cs typeface="Arial" panose="020B0604020202020204" pitchFamily="34" charset="0"/>
              </a:rPr>
              <a:t>lower F10.7 flux levels</a:t>
            </a:r>
            <a:r>
              <a:rPr lang="en-US" altLang="en-US" dirty="0">
                <a:latin typeface="Arial" panose="020B0604020202020204" pitchFamily="34" charset="0"/>
                <a:ea typeface="Arial Unicode MS" panose="020B0604020202020204" pitchFamily="34" charset="-128"/>
                <a:cs typeface="Arial" panose="020B0604020202020204" pitchFamily="34" charset="0"/>
              </a:rPr>
              <a:t>.</a:t>
            </a:r>
          </a:p>
        </p:txBody>
      </p:sp>
      <p:graphicFrame>
        <p:nvGraphicFramePr>
          <p:cNvPr id="20" name="Table 19"/>
          <p:cNvGraphicFramePr>
            <a:graphicFrameLocks noGrp="1"/>
          </p:cNvGraphicFramePr>
          <p:nvPr>
            <p:extLst>
              <p:ext uri="{D42A27DB-BD31-4B8C-83A1-F6EECF244321}">
                <p14:modId xmlns:p14="http://schemas.microsoft.com/office/powerpoint/2010/main" val="2692407972"/>
              </p:ext>
            </p:extLst>
          </p:nvPr>
        </p:nvGraphicFramePr>
        <p:xfrm>
          <a:off x="12414868" y="18108919"/>
          <a:ext cx="9538946" cy="2590800"/>
        </p:xfrm>
        <a:graphic>
          <a:graphicData uri="http://schemas.openxmlformats.org/drawingml/2006/table">
            <a:tbl>
              <a:tblPr firstRow="1" bandRow="1">
                <a:tableStyleId>{21E4AEA4-8DFA-4A89-87EB-49C32662AFE0}</a:tableStyleId>
              </a:tblPr>
              <a:tblGrid>
                <a:gridCol w="1266604">
                  <a:extLst>
                    <a:ext uri="{9D8B030D-6E8A-4147-A177-3AD203B41FA5}">
                      <a16:colId xmlns:a16="http://schemas.microsoft.com/office/drawing/2014/main" val="4203230891"/>
                    </a:ext>
                  </a:extLst>
                </a:gridCol>
                <a:gridCol w="1436510">
                  <a:extLst>
                    <a:ext uri="{9D8B030D-6E8A-4147-A177-3AD203B41FA5}">
                      <a16:colId xmlns:a16="http://schemas.microsoft.com/office/drawing/2014/main" val="1948024255"/>
                    </a:ext>
                  </a:extLst>
                </a:gridCol>
                <a:gridCol w="2030304">
                  <a:extLst>
                    <a:ext uri="{9D8B030D-6E8A-4147-A177-3AD203B41FA5}">
                      <a16:colId xmlns:a16="http://schemas.microsoft.com/office/drawing/2014/main" val="673203425"/>
                    </a:ext>
                  </a:extLst>
                </a:gridCol>
                <a:gridCol w="2030304">
                  <a:extLst>
                    <a:ext uri="{9D8B030D-6E8A-4147-A177-3AD203B41FA5}">
                      <a16:colId xmlns:a16="http://schemas.microsoft.com/office/drawing/2014/main" val="566405339"/>
                    </a:ext>
                  </a:extLst>
                </a:gridCol>
                <a:gridCol w="2775224">
                  <a:extLst>
                    <a:ext uri="{9D8B030D-6E8A-4147-A177-3AD203B41FA5}">
                      <a16:colId xmlns:a16="http://schemas.microsoft.com/office/drawing/2014/main" val="38951216"/>
                    </a:ext>
                  </a:extLst>
                </a:gridCol>
              </a:tblGrid>
              <a:tr h="142240">
                <a:tc>
                  <a:txBody>
                    <a:bodyPr/>
                    <a:lstStyle/>
                    <a:p>
                      <a:pPr algn="ctr"/>
                      <a:r>
                        <a:rPr lang="en-US" sz="2800" dirty="0"/>
                        <a:t>Year</a:t>
                      </a:r>
                    </a:p>
                  </a:txBody>
                  <a:tcPr/>
                </a:tc>
                <a:tc>
                  <a:txBody>
                    <a:bodyPr/>
                    <a:lstStyle/>
                    <a:p>
                      <a:pPr algn="ctr"/>
                      <a:r>
                        <a:rPr lang="en-US" sz="2800" dirty="0"/>
                        <a:t>Days</a:t>
                      </a:r>
                    </a:p>
                  </a:txBody>
                  <a:tcPr/>
                </a:tc>
                <a:tc>
                  <a:txBody>
                    <a:bodyPr/>
                    <a:lstStyle/>
                    <a:p>
                      <a:pPr algn="ctr"/>
                      <a:r>
                        <a:rPr lang="en-US" sz="2800" dirty="0"/>
                        <a:t>Correlation</a:t>
                      </a:r>
                    </a:p>
                  </a:txBody>
                  <a:tcPr/>
                </a:tc>
                <a:tc>
                  <a:txBody>
                    <a:bodyPr/>
                    <a:lstStyle/>
                    <a:p>
                      <a:pPr algn="ctr"/>
                      <a:r>
                        <a:rPr lang="en-US" sz="2800" dirty="0"/>
                        <a:t>F10.7 Ave</a:t>
                      </a:r>
                    </a:p>
                  </a:txBody>
                  <a:tcPr/>
                </a:tc>
                <a:tc>
                  <a:txBody>
                    <a:bodyPr/>
                    <a:lstStyle/>
                    <a:p>
                      <a:pPr algn="ctr"/>
                      <a:r>
                        <a:rPr lang="en-US" sz="2800" dirty="0"/>
                        <a:t># Whistlers/Day</a:t>
                      </a:r>
                    </a:p>
                  </a:txBody>
                  <a:tcPr/>
                </a:tc>
                <a:extLst>
                  <a:ext uri="{0D108BD9-81ED-4DB2-BD59-A6C34878D82A}">
                    <a16:rowId xmlns:a16="http://schemas.microsoft.com/office/drawing/2014/main" val="1414074487"/>
                  </a:ext>
                </a:extLst>
              </a:tr>
              <a:tr h="370840">
                <a:tc>
                  <a:txBody>
                    <a:bodyPr/>
                    <a:lstStyle/>
                    <a:p>
                      <a:pPr algn="ctr"/>
                      <a:r>
                        <a:rPr lang="en-US" sz="2800" dirty="0"/>
                        <a:t>2004</a:t>
                      </a:r>
                    </a:p>
                  </a:txBody>
                  <a:tcPr/>
                </a:tc>
                <a:tc>
                  <a:txBody>
                    <a:bodyPr/>
                    <a:lstStyle/>
                    <a:p>
                      <a:pPr algn="ctr"/>
                      <a:r>
                        <a:rPr lang="en-US" sz="2800" dirty="0"/>
                        <a:t>1-53</a:t>
                      </a:r>
                    </a:p>
                  </a:txBody>
                  <a:tcPr/>
                </a:tc>
                <a:tc>
                  <a:txBody>
                    <a:bodyPr/>
                    <a:lstStyle/>
                    <a:p>
                      <a:pPr algn="ctr"/>
                      <a:r>
                        <a:rPr lang="en-US" sz="2800" dirty="0"/>
                        <a:t>0.32</a:t>
                      </a:r>
                    </a:p>
                  </a:txBody>
                  <a:tcPr/>
                </a:tc>
                <a:tc>
                  <a:txBody>
                    <a:bodyPr/>
                    <a:lstStyle/>
                    <a:p>
                      <a:pPr algn="ctr"/>
                      <a:r>
                        <a:rPr lang="en-US" sz="2800" dirty="0"/>
                        <a:t>107.1</a:t>
                      </a:r>
                    </a:p>
                  </a:txBody>
                  <a:tcPr/>
                </a:tc>
                <a:tc>
                  <a:txBody>
                    <a:bodyPr/>
                    <a:lstStyle/>
                    <a:p>
                      <a:pPr algn="ctr"/>
                      <a:r>
                        <a:rPr lang="en-US" sz="2800" dirty="0"/>
                        <a:t>3.11</a:t>
                      </a:r>
                    </a:p>
                  </a:txBody>
                  <a:tcPr/>
                </a:tc>
                <a:extLst>
                  <a:ext uri="{0D108BD9-81ED-4DB2-BD59-A6C34878D82A}">
                    <a16:rowId xmlns:a16="http://schemas.microsoft.com/office/drawing/2014/main" val="3286875086"/>
                  </a:ext>
                </a:extLst>
              </a:tr>
              <a:tr h="370840">
                <a:tc>
                  <a:txBody>
                    <a:bodyPr/>
                    <a:lstStyle/>
                    <a:p>
                      <a:pPr algn="ctr"/>
                      <a:r>
                        <a:rPr lang="en-US" sz="2800" dirty="0"/>
                        <a:t>2004</a:t>
                      </a:r>
                    </a:p>
                  </a:txBody>
                  <a:tcPr/>
                </a:tc>
                <a:tc>
                  <a:txBody>
                    <a:bodyPr/>
                    <a:lstStyle/>
                    <a:p>
                      <a:pPr algn="ctr"/>
                      <a:r>
                        <a:rPr lang="en-US" sz="2800" dirty="0"/>
                        <a:t>285-365</a:t>
                      </a:r>
                    </a:p>
                  </a:txBody>
                  <a:tcPr/>
                </a:tc>
                <a:tc>
                  <a:txBody>
                    <a:bodyPr/>
                    <a:lstStyle/>
                    <a:p>
                      <a:pPr algn="ctr"/>
                      <a:r>
                        <a:rPr lang="en-US" sz="2800" dirty="0"/>
                        <a:t>-0.20</a:t>
                      </a:r>
                    </a:p>
                  </a:txBody>
                  <a:tcPr/>
                </a:tc>
                <a:tc>
                  <a:txBody>
                    <a:bodyPr/>
                    <a:lstStyle/>
                    <a:p>
                      <a:pPr algn="ctr"/>
                      <a:r>
                        <a:rPr lang="en-US" sz="2800" dirty="0"/>
                        <a:t>104.6</a:t>
                      </a:r>
                    </a:p>
                  </a:txBody>
                  <a:tcPr/>
                </a:tc>
                <a:tc>
                  <a:txBody>
                    <a:bodyPr/>
                    <a:lstStyle/>
                    <a:p>
                      <a:pPr algn="ctr"/>
                      <a:r>
                        <a:rPr lang="en-US" sz="2800" dirty="0"/>
                        <a:t>2.16</a:t>
                      </a:r>
                    </a:p>
                  </a:txBody>
                  <a:tcPr/>
                </a:tc>
                <a:extLst>
                  <a:ext uri="{0D108BD9-81ED-4DB2-BD59-A6C34878D82A}">
                    <a16:rowId xmlns:a16="http://schemas.microsoft.com/office/drawing/2014/main" val="1346460888"/>
                  </a:ext>
                </a:extLst>
              </a:tr>
              <a:tr h="370840">
                <a:tc>
                  <a:txBody>
                    <a:bodyPr/>
                    <a:lstStyle/>
                    <a:p>
                      <a:pPr algn="ctr"/>
                      <a:r>
                        <a:rPr lang="en-US" sz="2800" dirty="0"/>
                        <a:t>2010</a:t>
                      </a:r>
                    </a:p>
                  </a:txBody>
                  <a:tcPr/>
                </a:tc>
                <a:tc>
                  <a:txBody>
                    <a:bodyPr/>
                    <a:lstStyle/>
                    <a:p>
                      <a:pPr algn="ctr"/>
                      <a:r>
                        <a:rPr lang="en-US" sz="2800" dirty="0"/>
                        <a:t>1-53</a:t>
                      </a:r>
                    </a:p>
                  </a:txBody>
                  <a:tcPr/>
                </a:tc>
                <a:tc>
                  <a:txBody>
                    <a:bodyPr/>
                    <a:lstStyle/>
                    <a:p>
                      <a:pPr algn="ctr"/>
                      <a:r>
                        <a:rPr lang="en-US" sz="2800" dirty="0"/>
                        <a:t>-0.05</a:t>
                      </a:r>
                    </a:p>
                  </a:txBody>
                  <a:tcPr/>
                </a:tc>
                <a:tc>
                  <a:txBody>
                    <a:bodyPr/>
                    <a:lstStyle/>
                    <a:p>
                      <a:pPr algn="ctr"/>
                      <a:r>
                        <a:rPr lang="en-US" sz="2800" dirty="0"/>
                        <a:t>80.5</a:t>
                      </a:r>
                    </a:p>
                  </a:txBody>
                  <a:tcPr/>
                </a:tc>
                <a:tc>
                  <a:txBody>
                    <a:bodyPr/>
                    <a:lstStyle/>
                    <a:p>
                      <a:pPr algn="ctr"/>
                      <a:r>
                        <a:rPr lang="en-US" sz="2800" dirty="0"/>
                        <a:t>0.68</a:t>
                      </a:r>
                    </a:p>
                  </a:txBody>
                  <a:tcPr/>
                </a:tc>
                <a:extLst>
                  <a:ext uri="{0D108BD9-81ED-4DB2-BD59-A6C34878D82A}">
                    <a16:rowId xmlns:a16="http://schemas.microsoft.com/office/drawing/2014/main" val="1826736727"/>
                  </a:ext>
                </a:extLst>
              </a:tr>
              <a:tr h="370840">
                <a:tc>
                  <a:txBody>
                    <a:bodyPr/>
                    <a:lstStyle/>
                    <a:p>
                      <a:pPr algn="ctr"/>
                      <a:r>
                        <a:rPr lang="en-US" sz="2800" dirty="0"/>
                        <a:t>2010</a:t>
                      </a:r>
                    </a:p>
                  </a:txBody>
                  <a:tcPr/>
                </a:tc>
                <a:tc>
                  <a:txBody>
                    <a:bodyPr/>
                    <a:lstStyle/>
                    <a:p>
                      <a:pPr algn="ctr"/>
                      <a:r>
                        <a:rPr lang="en-US" sz="2800" dirty="0"/>
                        <a:t>285-365</a:t>
                      </a:r>
                    </a:p>
                  </a:txBody>
                  <a:tcPr/>
                </a:tc>
                <a:tc>
                  <a:txBody>
                    <a:bodyPr/>
                    <a:lstStyle/>
                    <a:p>
                      <a:pPr algn="ctr"/>
                      <a:r>
                        <a:rPr lang="en-US" sz="2800" dirty="0"/>
                        <a:t>-0.02</a:t>
                      </a:r>
                    </a:p>
                  </a:txBody>
                  <a:tcPr/>
                </a:tc>
                <a:tc>
                  <a:txBody>
                    <a:bodyPr/>
                    <a:lstStyle/>
                    <a:p>
                      <a:pPr algn="ctr"/>
                      <a:r>
                        <a:rPr lang="en-US" sz="2800" dirty="0"/>
                        <a:t>81.7</a:t>
                      </a:r>
                    </a:p>
                  </a:txBody>
                  <a:tcPr/>
                </a:tc>
                <a:tc>
                  <a:txBody>
                    <a:bodyPr/>
                    <a:lstStyle/>
                    <a:p>
                      <a:pPr algn="ctr"/>
                      <a:r>
                        <a:rPr lang="en-US" sz="2800" dirty="0"/>
                        <a:t>1.21</a:t>
                      </a:r>
                    </a:p>
                  </a:txBody>
                  <a:tcPr/>
                </a:tc>
                <a:extLst>
                  <a:ext uri="{0D108BD9-81ED-4DB2-BD59-A6C34878D82A}">
                    <a16:rowId xmlns:a16="http://schemas.microsoft.com/office/drawing/2014/main" val="2761712360"/>
                  </a:ext>
                </a:extLst>
              </a:tr>
            </a:tbl>
          </a:graphicData>
        </a:graphic>
      </p:graphicFrame>
      <p:pic>
        <p:nvPicPr>
          <p:cNvPr id="21" name="Picture 20"/>
          <p:cNvPicPr>
            <a:picLocks noChangeAspect="1"/>
          </p:cNvPicPr>
          <p:nvPr/>
        </p:nvPicPr>
        <p:blipFill>
          <a:blip r:embed="rId16">
            <a:clrChange>
              <a:clrFrom>
                <a:srgbClr val="FFFFFF"/>
              </a:clrFrom>
              <a:clrTo>
                <a:srgbClr val="FFFFFF">
                  <a:alpha val="0"/>
                </a:srgbClr>
              </a:clrTo>
            </a:clrChange>
          </a:blip>
          <a:stretch>
            <a:fillRect/>
          </a:stretch>
        </p:blipFill>
        <p:spPr>
          <a:xfrm>
            <a:off x="12268200" y="24612600"/>
            <a:ext cx="10563133" cy="3657600"/>
          </a:xfrm>
          <a:prstGeom prst="rect">
            <a:avLst/>
          </a:prstGeom>
        </p:spPr>
      </p:pic>
      <p:pic>
        <p:nvPicPr>
          <p:cNvPr id="25" name="Picture 24"/>
          <p:cNvPicPr>
            <a:picLocks noChangeAspect="1"/>
          </p:cNvPicPr>
          <p:nvPr/>
        </p:nvPicPr>
        <p:blipFill rotWithShape="1">
          <a:blip r:embed="rId17">
            <a:clrChange>
              <a:clrFrom>
                <a:srgbClr val="FFFFFF"/>
              </a:clrFrom>
              <a:clrTo>
                <a:srgbClr val="FFFFFF">
                  <a:alpha val="0"/>
                </a:srgbClr>
              </a:clrTo>
            </a:clrChange>
          </a:blip>
          <a:srcRect t="1971" b="5944"/>
          <a:stretch/>
        </p:blipFill>
        <p:spPr>
          <a:xfrm>
            <a:off x="23336250" y="23650022"/>
            <a:ext cx="9144000" cy="3648540"/>
          </a:xfrm>
          <a:prstGeom prst="rect">
            <a:avLst/>
          </a:prstGeom>
        </p:spPr>
      </p:pic>
      <p:sp>
        <p:nvSpPr>
          <p:cNvPr id="53" name="TextBox 52"/>
          <p:cNvSpPr txBox="1"/>
          <p:nvPr/>
        </p:nvSpPr>
        <p:spPr>
          <a:xfrm>
            <a:off x="647331" y="38100000"/>
            <a:ext cx="5448669" cy="3785652"/>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r>
              <a:rPr lang="en-US" altLang="en-US" u="sng" dirty="0">
                <a:latin typeface="Arial" panose="020B0604020202020204" pitchFamily="34" charset="0"/>
                <a:ea typeface="Arial Unicode MS" panose="020B0604020202020204" pitchFamily="34" charset="-128"/>
                <a:cs typeface="Arial" panose="020B0604020202020204" pitchFamily="34" charset="0"/>
              </a:rPr>
              <a:t>2004 ELF Data Summary</a:t>
            </a:r>
          </a:p>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Data available:			94%</a:t>
            </a: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X Axis:	67%   (37% in summer)</a:t>
            </a:r>
          </a:p>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Y Axis:	94%   (95% in summer)</a:t>
            </a: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ctr"/>
            <a:r>
              <a:rPr lang="en-US" altLang="en-US" u="sng" dirty="0">
                <a:latin typeface="Arial" panose="020B0604020202020204" pitchFamily="34" charset="0"/>
                <a:ea typeface="Arial Unicode MS" panose="020B0604020202020204" pitchFamily="34" charset="-128"/>
                <a:cs typeface="Arial" panose="020B0604020202020204" pitchFamily="34" charset="0"/>
              </a:rPr>
              <a:t>ELF Whistler Events</a:t>
            </a:r>
          </a:p>
          <a:p>
            <a:r>
              <a:rPr lang="en-US" altLang="en-US" dirty="0">
                <a:latin typeface="Arial" panose="020B0604020202020204" pitchFamily="34" charset="0"/>
                <a:ea typeface="Arial Unicode MS" panose="020B0604020202020204" pitchFamily="34" charset="-128"/>
                <a:cs typeface="Arial" panose="020B0604020202020204" pitchFamily="34" charset="0"/>
              </a:rPr>
              <a:t># identified:   342</a:t>
            </a:r>
          </a:p>
          <a:p>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r>
              <a:rPr lang="en-US" altLang="en-US" dirty="0">
                <a:latin typeface="Arial" panose="020B0604020202020204" pitchFamily="34" charset="0"/>
                <a:ea typeface="Arial Unicode MS" panose="020B0604020202020204" pitchFamily="34" charset="-128"/>
                <a:cs typeface="Arial" panose="020B0604020202020204" pitchFamily="34" charset="0"/>
              </a:rPr>
              <a:t>X Axis:  50%		Y Axis: 100%</a:t>
            </a:r>
          </a:p>
        </p:txBody>
      </p:sp>
      <p:pic>
        <p:nvPicPr>
          <p:cNvPr id="22" name="Picture 21"/>
          <p:cNvPicPr>
            <a:picLocks noChangeAspect="1"/>
          </p:cNvPicPr>
          <p:nvPr/>
        </p:nvPicPr>
        <p:blipFill>
          <a:blip r:embed="rId18"/>
          <a:stretch>
            <a:fillRect/>
          </a:stretch>
        </p:blipFill>
        <p:spPr>
          <a:xfrm>
            <a:off x="346960" y="31969869"/>
            <a:ext cx="9226366" cy="5826687"/>
          </a:xfrm>
          <a:prstGeom prst="rect">
            <a:avLst/>
          </a:prstGeom>
        </p:spPr>
      </p:pic>
      <p:graphicFrame>
        <p:nvGraphicFramePr>
          <p:cNvPr id="58" name="Table 57"/>
          <p:cNvGraphicFramePr>
            <a:graphicFrameLocks noGrp="1"/>
          </p:cNvGraphicFramePr>
          <p:nvPr>
            <p:extLst>
              <p:ext uri="{D42A27DB-BD31-4B8C-83A1-F6EECF244321}">
                <p14:modId xmlns:p14="http://schemas.microsoft.com/office/powerpoint/2010/main" val="263066019"/>
              </p:ext>
            </p:extLst>
          </p:nvPr>
        </p:nvGraphicFramePr>
        <p:xfrm>
          <a:off x="6261947" y="38176200"/>
          <a:ext cx="4930930" cy="3657600"/>
        </p:xfrm>
        <a:graphic>
          <a:graphicData uri="http://schemas.openxmlformats.org/drawingml/2006/table">
            <a:tbl>
              <a:tblPr firstRow="1" bandRow="1">
                <a:tableStyleId>{21E4AEA4-8DFA-4A89-87EB-49C32662AFE0}</a:tableStyleId>
              </a:tblPr>
              <a:tblGrid>
                <a:gridCol w="1505401">
                  <a:extLst>
                    <a:ext uri="{9D8B030D-6E8A-4147-A177-3AD203B41FA5}">
                      <a16:colId xmlns:a16="http://schemas.microsoft.com/office/drawing/2014/main" val="4203230891"/>
                    </a:ext>
                  </a:extLst>
                </a:gridCol>
                <a:gridCol w="995652">
                  <a:extLst>
                    <a:ext uri="{9D8B030D-6E8A-4147-A177-3AD203B41FA5}">
                      <a16:colId xmlns:a16="http://schemas.microsoft.com/office/drawing/2014/main" val="1948024255"/>
                    </a:ext>
                  </a:extLst>
                </a:gridCol>
                <a:gridCol w="1219200">
                  <a:extLst>
                    <a:ext uri="{9D8B030D-6E8A-4147-A177-3AD203B41FA5}">
                      <a16:colId xmlns:a16="http://schemas.microsoft.com/office/drawing/2014/main" val="673203425"/>
                    </a:ext>
                  </a:extLst>
                </a:gridCol>
                <a:gridCol w="1210677">
                  <a:extLst>
                    <a:ext uri="{9D8B030D-6E8A-4147-A177-3AD203B41FA5}">
                      <a16:colId xmlns:a16="http://schemas.microsoft.com/office/drawing/2014/main" val="566405339"/>
                    </a:ext>
                  </a:extLst>
                </a:gridCol>
              </a:tblGrid>
              <a:tr h="142240">
                <a:tc>
                  <a:txBody>
                    <a:bodyPr/>
                    <a:lstStyle/>
                    <a:p>
                      <a:pPr algn="ctr"/>
                      <a:r>
                        <a:rPr lang="en-US" sz="2400" dirty="0"/>
                        <a:t>Freq.</a:t>
                      </a:r>
                    </a:p>
                  </a:txBody>
                  <a:tcPr/>
                </a:tc>
                <a:tc>
                  <a:txBody>
                    <a:bodyPr/>
                    <a:lstStyle/>
                    <a:p>
                      <a:pPr algn="ctr"/>
                      <a:r>
                        <a:rPr lang="en-US" sz="2400" dirty="0"/>
                        <a:t>Low</a:t>
                      </a:r>
                    </a:p>
                  </a:txBody>
                  <a:tcPr/>
                </a:tc>
                <a:tc>
                  <a:txBody>
                    <a:bodyPr/>
                    <a:lstStyle/>
                    <a:p>
                      <a:pPr algn="ctr"/>
                      <a:r>
                        <a:rPr lang="en-US" sz="2400" dirty="0"/>
                        <a:t>Mid</a:t>
                      </a:r>
                    </a:p>
                  </a:txBody>
                  <a:tcPr/>
                </a:tc>
                <a:tc>
                  <a:txBody>
                    <a:bodyPr/>
                    <a:lstStyle/>
                    <a:p>
                      <a:pPr algn="ctr"/>
                      <a:r>
                        <a:rPr lang="en-US" sz="2400" dirty="0"/>
                        <a:t>High</a:t>
                      </a:r>
                    </a:p>
                  </a:txBody>
                  <a:tcPr/>
                </a:tc>
                <a:extLst>
                  <a:ext uri="{0D108BD9-81ED-4DB2-BD59-A6C34878D82A}">
                    <a16:rowId xmlns:a16="http://schemas.microsoft.com/office/drawing/2014/main" val="1414074487"/>
                  </a:ext>
                </a:extLst>
              </a:tr>
              <a:tr h="370840">
                <a:tc>
                  <a:txBody>
                    <a:bodyPr/>
                    <a:lstStyle/>
                    <a:p>
                      <a:pPr algn="ctr"/>
                      <a:r>
                        <a:rPr lang="el-GR" sz="2400" dirty="0"/>
                        <a:t>Δ</a:t>
                      </a:r>
                      <a:r>
                        <a:rPr lang="en-US" sz="2400" dirty="0"/>
                        <a:t>t (s)</a:t>
                      </a:r>
                    </a:p>
                  </a:txBody>
                  <a:tcPr/>
                </a:tc>
                <a:tc>
                  <a:txBody>
                    <a:bodyPr/>
                    <a:lstStyle/>
                    <a:p>
                      <a:pPr algn="ctr"/>
                      <a:r>
                        <a:rPr lang="en-US" sz="2400" dirty="0"/>
                        <a:t>37</a:t>
                      </a:r>
                    </a:p>
                  </a:txBody>
                  <a:tcPr/>
                </a:tc>
                <a:tc>
                  <a:txBody>
                    <a:bodyPr/>
                    <a:lstStyle/>
                    <a:p>
                      <a:pPr algn="ctr"/>
                      <a:r>
                        <a:rPr lang="en-US" sz="2400" dirty="0"/>
                        <a:t>28</a:t>
                      </a:r>
                    </a:p>
                  </a:txBody>
                  <a:tcPr/>
                </a:tc>
                <a:tc>
                  <a:txBody>
                    <a:bodyPr/>
                    <a:lstStyle/>
                    <a:p>
                      <a:pPr algn="ctr"/>
                      <a:r>
                        <a:rPr lang="en-US" sz="2400" dirty="0"/>
                        <a:t>29</a:t>
                      </a:r>
                    </a:p>
                  </a:txBody>
                  <a:tcPr/>
                </a:tc>
                <a:extLst>
                  <a:ext uri="{0D108BD9-81ED-4DB2-BD59-A6C34878D82A}">
                    <a16:rowId xmlns:a16="http://schemas.microsoft.com/office/drawing/2014/main" val="3286875086"/>
                  </a:ext>
                </a:extLst>
              </a:tr>
              <a:tr h="370840">
                <a:tc>
                  <a:txBody>
                    <a:bodyPr/>
                    <a:lstStyle/>
                    <a:p>
                      <a:pPr algn="ctr"/>
                      <a:r>
                        <a:rPr lang="en-US" sz="2400" dirty="0"/>
                        <a:t>Min </a:t>
                      </a:r>
                      <a:r>
                        <a:rPr lang="el-GR" sz="2400" dirty="0"/>
                        <a:t>Δ</a:t>
                      </a:r>
                      <a:r>
                        <a:rPr lang="en-US" sz="2400" dirty="0"/>
                        <a:t>t</a:t>
                      </a:r>
                    </a:p>
                  </a:txBody>
                  <a:tcPr/>
                </a:tc>
                <a:tc>
                  <a:txBody>
                    <a:bodyPr/>
                    <a:lstStyle/>
                    <a:p>
                      <a:pPr algn="ctr"/>
                      <a:r>
                        <a:rPr lang="en-US" sz="2400" dirty="0"/>
                        <a:t>7</a:t>
                      </a:r>
                    </a:p>
                  </a:txBody>
                  <a:tcPr/>
                </a:tc>
                <a:tc>
                  <a:txBody>
                    <a:bodyPr/>
                    <a:lstStyle/>
                    <a:p>
                      <a:pPr algn="ctr"/>
                      <a:r>
                        <a:rPr lang="en-US" sz="2400" dirty="0"/>
                        <a:t>7</a:t>
                      </a:r>
                    </a:p>
                  </a:txBody>
                  <a:tcPr/>
                </a:tc>
                <a:tc>
                  <a:txBody>
                    <a:bodyPr/>
                    <a:lstStyle/>
                    <a:p>
                      <a:pPr algn="ctr"/>
                      <a:r>
                        <a:rPr lang="en-US" sz="2400" dirty="0"/>
                        <a:t>5</a:t>
                      </a:r>
                    </a:p>
                  </a:txBody>
                  <a:tcPr/>
                </a:tc>
                <a:extLst>
                  <a:ext uri="{0D108BD9-81ED-4DB2-BD59-A6C34878D82A}">
                    <a16:rowId xmlns:a16="http://schemas.microsoft.com/office/drawing/2014/main" val="1346460888"/>
                  </a:ext>
                </a:extLst>
              </a:tr>
              <a:tr h="370840">
                <a:tc>
                  <a:txBody>
                    <a:bodyPr/>
                    <a:lstStyle/>
                    <a:p>
                      <a:pPr algn="ctr"/>
                      <a:r>
                        <a:rPr lang="en-US" sz="2400" dirty="0"/>
                        <a:t>Max </a:t>
                      </a:r>
                      <a:r>
                        <a:rPr lang="el-GR" sz="2400" dirty="0"/>
                        <a:t>Δ</a:t>
                      </a:r>
                      <a:r>
                        <a:rPr lang="en-US" sz="2400" dirty="0"/>
                        <a:t>t</a:t>
                      </a:r>
                    </a:p>
                  </a:txBody>
                  <a:tcPr/>
                </a:tc>
                <a:tc>
                  <a:txBody>
                    <a:bodyPr/>
                    <a:lstStyle/>
                    <a:p>
                      <a:pPr algn="ctr"/>
                      <a:r>
                        <a:rPr lang="en-US" sz="2400" dirty="0"/>
                        <a:t>73</a:t>
                      </a:r>
                    </a:p>
                  </a:txBody>
                  <a:tcPr/>
                </a:tc>
                <a:tc>
                  <a:txBody>
                    <a:bodyPr/>
                    <a:lstStyle/>
                    <a:p>
                      <a:pPr algn="ctr"/>
                      <a:r>
                        <a:rPr lang="en-US" sz="2400" dirty="0"/>
                        <a:t>46</a:t>
                      </a:r>
                    </a:p>
                  </a:txBody>
                  <a:tcPr/>
                </a:tc>
                <a:tc>
                  <a:txBody>
                    <a:bodyPr/>
                    <a:lstStyle/>
                    <a:p>
                      <a:pPr algn="ctr"/>
                      <a:r>
                        <a:rPr lang="en-US" sz="2400" dirty="0"/>
                        <a:t>76</a:t>
                      </a:r>
                    </a:p>
                  </a:txBody>
                  <a:tcPr/>
                </a:tc>
                <a:extLst>
                  <a:ext uri="{0D108BD9-81ED-4DB2-BD59-A6C34878D82A}">
                    <a16:rowId xmlns:a16="http://schemas.microsoft.com/office/drawing/2014/main" val="1826736727"/>
                  </a:ext>
                </a:extLst>
              </a:tr>
              <a:tr h="370840">
                <a:tc>
                  <a:txBody>
                    <a:bodyPr/>
                    <a:lstStyle/>
                    <a:p>
                      <a:pPr marL="0" marR="0" lvl="0" indent="0" algn="ctr" defTabSz="363038" rtl="0" eaLnBrk="1" fontAlgn="auto" latinLnBrk="0" hangingPunct="1">
                        <a:lnSpc>
                          <a:spcPct val="100000"/>
                        </a:lnSpc>
                        <a:spcBef>
                          <a:spcPts val="0"/>
                        </a:spcBef>
                        <a:spcAft>
                          <a:spcPts val="0"/>
                        </a:spcAft>
                        <a:buClrTx/>
                        <a:buSzTx/>
                        <a:buFontTx/>
                        <a:buNone/>
                        <a:tabLst/>
                        <a:defRPr/>
                      </a:pPr>
                      <a:r>
                        <a:rPr lang="el-GR" sz="2400" dirty="0"/>
                        <a:t>Δ</a:t>
                      </a:r>
                      <a:r>
                        <a:rPr lang="en-US" sz="2400" dirty="0"/>
                        <a:t>f (</a:t>
                      </a:r>
                      <a:r>
                        <a:rPr lang="en-US" sz="2000" dirty="0"/>
                        <a:t>Hz</a:t>
                      </a:r>
                      <a:r>
                        <a:rPr lang="en-US" sz="2400" dirty="0"/>
                        <a:t>)</a:t>
                      </a:r>
                    </a:p>
                  </a:txBody>
                  <a:tcPr/>
                </a:tc>
                <a:tc>
                  <a:txBody>
                    <a:bodyPr/>
                    <a:lstStyle/>
                    <a:p>
                      <a:pPr algn="ctr"/>
                      <a:r>
                        <a:rPr lang="en-US" sz="2400" dirty="0"/>
                        <a:t>32</a:t>
                      </a:r>
                    </a:p>
                  </a:txBody>
                  <a:tcPr/>
                </a:tc>
                <a:tc>
                  <a:txBody>
                    <a:bodyPr/>
                    <a:lstStyle/>
                    <a:p>
                      <a:pPr algn="ctr"/>
                      <a:r>
                        <a:rPr lang="en-US" sz="2400" dirty="0"/>
                        <a:t>15</a:t>
                      </a:r>
                    </a:p>
                  </a:txBody>
                  <a:tcPr/>
                </a:tc>
                <a:tc>
                  <a:txBody>
                    <a:bodyPr/>
                    <a:lstStyle/>
                    <a:p>
                      <a:pPr algn="ctr"/>
                      <a:r>
                        <a:rPr lang="en-US" sz="2400" dirty="0"/>
                        <a:t>25</a:t>
                      </a:r>
                    </a:p>
                  </a:txBody>
                  <a:tcPr/>
                </a:tc>
                <a:extLst>
                  <a:ext uri="{0D108BD9-81ED-4DB2-BD59-A6C34878D82A}">
                    <a16:rowId xmlns:a16="http://schemas.microsoft.com/office/drawing/2014/main" val="2761712360"/>
                  </a:ext>
                </a:extLst>
              </a:tr>
              <a:tr h="370840">
                <a:tc>
                  <a:txBody>
                    <a:bodyPr/>
                    <a:lstStyle/>
                    <a:p>
                      <a:pPr marL="0" marR="0" lvl="0" indent="0" algn="ctr" defTabSz="363038" rtl="0" eaLnBrk="1" fontAlgn="auto" latinLnBrk="0" hangingPunct="1">
                        <a:lnSpc>
                          <a:spcPct val="100000"/>
                        </a:lnSpc>
                        <a:spcBef>
                          <a:spcPts val="0"/>
                        </a:spcBef>
                        <a:spcAft>
                          <a:spcPts val="0"/>
                        </a:spcAft>
                        <a:buClrTx/>
                        <a:buSzTx/>
                        <a:buFontTx/>
                        <a:buNone/>
                        <a:tabLst/>
                        <a:defRPr/>
                      </a:pPr>
                      <a:r>
                        <a:rPr lang="en-US" sz="2400" baseline="0" dirty="0"/>
                        <a:t> High f</a:t>
                      </a:r>
                      <a:endParaRPr lang="en-US" sz="2400" dirty="0"/>
                    </a:p>
                  </a:txBody>
                  <a:tcPr/>
                </a:tc>
                <a:tc>
                  <a:txBody>
                    <a:bodyPr/>
                    <a:lstStyle/>
                    <a:p>
                      <a:pPr algn="ctr"/>
                      <a:r>
                        <a:rPr lang="en-US" sz="2400" dirty="0"/>
                        <a:t>94</a:t>
                      </a:r>
                    </a:p>
                  </a:txBody>
                  <a:tcPr/>
                </a:tc>
                <a:tc>
                  <a:txBody>
                    <a:bodyPr/>
                    <a:lstStyle/>
                    <a:p>
                      <a:pPr algn="ctr"/>
                      <a:r>
                        <a:rPr lang="en-US" sz="2400" dirty="0"/>
                        <a:t>110</a:t>
                      </a:r>
                    </a:p>
                  </a:txBody>
                  <a:tcPr/>
                </a:tc>
                <a:tc>
                  <a:txBody>
                    <a:bodyPr/>
                    <a:lstStyle/>
                    <a:p>
                      <a:pPr algn="ctr"/>
                      <a:r>
                        <a:rPr lang="en-US" sz="2400" dirty="0"/>
                        <a:t>151</a:t>
                      </a:r>
                    </a:p>
                  </a:txBody>
                  <a:tcPr/>
                </a:tc>
                <a:extLst>
                  <a:ext uri="{0D108BD9-81ED-4DB2-BD59-A6C34878D82A}">
                    <a16:rowId xmlns:a16="http://schemas.microsoft.com/office/drawing/2014/main" val="1397007139"/>
                  </a:ext>
                </a:extLst>
              </a:tr>
              <a:tr h="370840">
                <a:tc>
                  <a:txBody>
                    <a:bodyPr/>
                    <a:lstStyle/>
                    <a:p>
                      <a:pPr marL="0" marR="0" lvl="0" indent="0" algn="ctr" defTabSz="363038" rtl="0" eaLnBrk="1" fontAlgn="auto" latinLnBrk="0" hangingPunct="1">
                        <a:lnSpc>
                          <a:spcPct val="100000"/>
                        </a:lnSpc>
                        <a:spcBef>
                          <a:spcPts val="0"/>
                        </a:spcBef>
                        <a:spcAft>
                          <a:spcPts val="0"/>
                        </a:spcAft>
                        <a:buClrTx/>
                        <a:buSzTx/>
                        <a:buFontTx/>
                        <a:buNone/>
                        <a:tabLst/>
                        <a:defRPr/>
                      </a:pPr>
                      <a:r>
                        <a:rPr lang="en-US" sz="2400" dirty="0"/>
                        <a:t>Low f</a:t>
                      </a:r>
                    </a:p>
                  </a:txBody>
                  <a:tcPr/>
                </a:tc>
                <a:tc>
                  <a:txBody>
                    <a:bodyPr/>
                    <a:lstStyle/>
                    <a:p>
                      <a:pPr algn="ctr"/>
                      <a:r>
                        <a:rPr lang="en-US" sz="2400" dirty="0"/>
                        <a:t>62</a:t>
                      </a:r>
                    </a:p>
                  </a:txBody>
                  <a:tcPr/>
                </a:tc>
                <a:tc>
                  <a:txBody>
                    <a:bodyPr/>
                    <a:lstStyle/>
                    <a:p>
                      <a:pPr algn="ctr"/>
                      <a:r>
                        <a:rPr lang="en-US" sz="2400" dirty="0"/>
                        <a:t>95</a:t>
                      </a:r>
                    </a:p>
                  </a:txBody>
                  <a:tcPr/>
                </a:tc>
                <a:tc>
                  <a:txBody>
                    <a:bodyPr/>
                    <a:lstStyle/>
                    <a:p>
                      <a:pPr algn="ctr"/>
                      <a:r>
                        <a:rPr lang="en-US" sz="2400" dirty="0"/>
                        <a:t>126</a:t>
                      </a:r>
                    </a:p>
                  </a:txBody>
                  <a:tcPr/>
                </a:tc>
                <a:extLst>
                  <a:ext uri="{0D108BD9-81ED-4DB2-BD59-A6C34878D82A}">
                    <a16:rowId xmlns:a16="http://schemas.microsoft.com/office/drawing/2014/main" val="437232154"/>
                  </a:ext>
                </a:extLst>
              </a:tr>
              <a:tr h="370840">
                <a:tc>
                  <a:txBody>
                    <a:bodyPr/>
                    <a:lstStyle/>
                    <a:p>
                      <a:pPr marL="0" marR="0" lvl="0" indent="0" algn="ctr" defTabSz="363038" rtl="0" eaLnBrk="1" fontAlgn="auto" latinLnBrk="0" hangingPunct="1">
                        <a:lnSpc>
                          <a:spcPct val="100000"/>
                        </a:lnSpc>
                        <a:spcBef>
                          <a:spcPts val="0"/>
                        </a:spcBef>
                        <a:spcAft>
                          <a:spcPts val="0"/>
                        </a:spcAft>
                        <a:buClrTx/>
                        <a:buSzTx/>
                        <a:buFontTx/>
                        <a:buNone/>
                        <a:tabLst/>
                        <a:defRPr/>
                      </a:pPr>
                      <a:r>
                        <a:rPr lang="el-GR" sz="2400" dirty="0"/>
                        <a:t>Δ</a:t>
                      </a:r>
                      <a:r>
                        <a:rPr lang="en-US" sz="2400" dirty="0"/>
                        <a:t>f/</a:t>
                      </a:r>
                      <a:r>
                        <a:rPr lang="el-GR" sz="2400" dirty="0"/>
                        <a:t>Δ</a:t>
                      </a:r>
                      <a:r>
                        <a:rPr lang="en-US" sz="2400" dirty="0"/>
                        <a:t>t</a:t>
                      </a:r>
                    </a:p>
                  </a:txBody>
                  <a:tcPr/>
                </a:tc>
                <a:tc>
                  <a:txBody>
                    <a:bodyPr/>
                    <a:lstStyle/>
                    <a:p>
                      <a:pPr algn="ctr"/>
                      <a:r>
                        <a:rPr lang="en-US" sz="2400" dirty="0"/>
                        <a:t>0.88</a:t>
                      </a:r>
                    </a:p>
                  </a:txBody>
                  <a:tcPr/>
                </a:tc>
                <a:tc>
                  <a:txBody>
                    <a:bodyPr/>
                    <a:lstStyle/>
                    <a:p>
                      <a:pPr algn="ctr"/>
                      <a:r>
                        <a:rPr lang="en-US" sz="2400" dirty="0"/>
                        <a:t>0.53</a:t>
                      </a:r>
                    </a:p>
                  </a:txBody>
                  <a:tcPr/>
                </a:tc>
                <a:tc>
                  <a:txBody>
                    <a:bodyPr/>
                    <a:lstStyle/>
                    <a:p>
                      <a:pPr algn="ctr"/>
                      <a:r>
                        <a:rPr lang="en-US" sz="2400" dirty="0"/>
                        <a:t>0.84</a:t>
                      </a:r>
                    </a:p>
                  </a:txBody>
                  <a:tcPr/>
                </a:tc>
                <a:extLst>
                  <a:ext uri="{0D108BD9-81ED-4DB2-BD59-A6C34878D82A}">
                    <a16:rowId xmlns:a16="http://schemas.microsoft.com/office/drawing/2014/main" val="1066187044"/>
                  </a:ext>
                </a:extLst>
              </a:tr>
            </a:tbl>
          </a:graphicData>
        </a:graphic>
      </p:graphicFrame>
      <p:sp>
        <p:nvSpPr>
          <p:cNvPr id="59" name="TextBox 58"/>
          <p:cNvSpPr txBox="1"/>
          <p:nvPr/>
        </p:nvSpPr>
        <p:spPr>
          <a:xfrm>
            <a:off x="9181730" y="32012217"/>
            <a:ext cx="2095943" cy="5324535"/>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r>
              <a:rPr lang="en-US" altLang="en-US" sz="2000" dirty="0">
                <a:latin typeface="Arial" panose="020B0604020202020204" pitchFamily="34" charset="0"/>
                <a:ea typeface="Arial Unicode MS" panose="020B0604020202020204" pitchFamily="34" charset="-128"/>
                <a:cs typeface="Arial" panose="020B0604020202020204" pitchFamily="34" charset="0"/>
              </a:rPr>
              <a:t>Frequency bin (by median frequency)</a:t>
            </a:r>
          </a:p>
          <a:p>
            <a:pPr algn="ctr"/>
            <a:endParaRPr lang="en-US" altLang="en-US" sz="2800" dirty="0">
              <a:latin typeface="Arial" panose="020B0604020202020204" pitchFamily="34" charset="0"/>
              <a:ea typeface="Arial Unicode MS" panose="020B0604020202020204" pitchFamily="34" charset="-128"/>
              <a:cs typeface="Arial" panose="020B0604020202020204" pitchFamily="34" charset="0"/>
            </a:endParaRPr>
          </a:p>
          <a:p>
            <a:pPr algn="ctr"/>
            <a:r>
              <a:rPr lang="en-US" altLang="en-US" dirty="0">
                <a:latin typeface="Arial" panose="020B0604020202020204" pitchFamily="34" charset="0"/>
                <a:ea typeface="Arial Unicode MS" panose="020B0604020202020204" pitchFamily="34" charset="-128"/>
                <a:cs typeface="Arial" panose="020B0604020202020204" pitchFamily="34" charset="0"/>
              </a:rPr>
              <a:t>Low</a:t>
            </a:r>
          </a:p>
          <a:p>
            <a:pPr algn="ctr"/>
            <a:r>
              <a:rPr lang="en-US" altLang="en-US" sz="1800" dirty="0">
                <a:latin typeface="Arial" panose="020B0604020202020204" pitchFamily="34" charset="0"/>
                <a:ea typeface="Arial Unicode MS" panose="020B0604020202020204" pitchFamily="34" charset="-128"/>
                <a:cs typeface="Arial" panose="020B0604020202020204" pitchFamily="34" charset="0"/>
              </a:rPr>
              <a:t>f &lt; 90 Hz</a:t>
            </a: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r>
              <a:rPr lang="en-US" altLang="en-US" dirty="0">
                <a:latin typeface="Arial" panose="020B0604020202020204" pitchFamily="34" charset="0"/>
                <a:ea typeface="Arial Unicode MS" panose="020B0604020202020204" pitchFamily="34" charset="-128"/>
                <a:cs typeface="Arial" panose="020B0604020202020204" pitchFamily="34" charset="0"/>
              </a:rPr>
              <a:t>Mid</a:t>
            </a:r>
          </a:p>
          <a:p>
            <a:pPr algn="ctr"/>
            <a:r>
              <a:rPr lang="en-US" altLang="en-US" sz="1800" dirty="0">
                <a:latin typeface="Arial" panose="020B0604020202020204" pitchFamily="34" charset="0"/>
                <a:ea typeface="Arial Unicode MS" panose="020B0604020202020204" pitchFamily="34" charset="-128"/>
                <a:cs typeface="Arial" panose="020B0604020202020204" pitchFamily="34" charset="0"/>
              </a:rPr>
              <a:t>90 Hz &lt; f &lt; 115 Hz</a:t>
            </a: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endParaRPr lang="en-US" altLang="en-US" sz="1800" dirty="0">
              <a:latin typeface="Arial" panose="020B0604020202020204" pitchFamily="34" charset="0"/>
              <a:ea typeface="Arial Unicode MS" panose="020B0604020202020204" pitchFamily="34" charset="-128"/>
              <a:cs typeface="Arial" panose="020B0604020202020204" pitchFamily="34" charset="0"/>
            </a:endParaRPr>
          </a:p>
          <a:p>
            <a:pPr algn="ctr"/>
            <a:r>
              <a:rPr lang="en-US" altLang="en-US" dirty="0">
                <a:latin typeface="Arial" panose="020B0604020202020204" pitchFamily="34" charset="0"/>
                <a:ea typeface="Arial Unicode MS" panose="020B0604020202020204" pitchFamily="34" charset="-128"/>
                <a:cs typeface="Arial" panose="020B0604020202020204" pitchFamily="34" charset="0"/>
              </a:rPr>
              <a:t>High</a:t>
            </a:r>
          </a:p>
          <a:p>
            <a:pPr algn="ctr"/>
            <a:r>
              <a:rPr lang="en-US" altLang="en-US" sz="1800" dirty="0">
                <a:latin typeface="Arial" panose="020B0604020202020204" pitchFamily="34" charset="0"/>
                <a:ea typeface="Arial Unicode MS" panose="020B0604020202020204" pitchFamily="34" charset="-128"/>
                <a:cs typeface="Arial" panose="020B0604020202020204" pitchFamily="34" charset="0"/>
              </a:rPr>
              <a:t>f &gt; 115 Hz</a:t>
            </a:r>
          </a:p>
        </p:txBody>
      </p:sp>
      <p:sp>
        <p:nvSpPr>
          <p:cNvPr id="60" name="TextBox 59"/>
          <p:cNvSpPr txBox="1"/>
          <p:nvPr/>
        </p:nvSpPr>
        <p:spPr>
          <a:xfrm>
            <a:off x="6261947" y="37695049"/>
            <a:ext cx="4787053" cy="523220"/>
          </a:xfrm>
          <a:prstGeom prst="rect">
            <a:avLst/>
          </a:prstGeom>
          <a:no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r>
              <a:rPr lang="en-US" altLang="en-US" sz="2800" b="1" u="sng" dirty="0">
                <a:latin typeface="Arial" panose="020B0604020202020204" pitchFamily="34" charset="0"/>
                <a:ea typeface="Arial Unicode MS" panose="020B0604020202020204" pitchFamily="34" charset="-128"/>
                <a:cs typeface="Arial" panose="020B0604020202020204" pitchFamily="34" charset="0"/>
              </a:rPr>
              <a:t>Average Values</a:t>
            </a:r>
            <a:endParaRPr lang="en-US" altLang="en-US" b="1" u="sng" dirty="0">
              <a:latin typeface="Arial" panose="020B0604020202020204" pitchFamily="34" charset="0"/>
              <a:ea typeface="Arial Unicode MS" panose="020B0604020202020204" pitchFamily="34" charset="-128"/>
              <a:cs typeface="Arial" panose="020B0604020202020204" pitchFamily="34" charset="0"/>
            </a:endParaRPr>
          </a:p>
        </p:txBody>
      </p:sp>
      <p:cxnSp>
        <p:nvCxnSpPr>
          <p:cNvPr id="83" name="Straight Connector 82"/>
          <p:cNvCxnSpPr/>
          <p:nvPr/>
        </p:nvCxnSpPr>
        <p:spPr bwMode="auto">
          <a:xfrm>
            <a:off x="9067800" y="26365200"/>
            <a:ext cx="0" cy="1964427"/>
          </a:xfrm>
          <a:prstGeom prst="line">
            <a:avLst/>
          </a:prstGeom>
          <a:solidFill>
            <a:srgbClr val="00B8FF"/>
          </a:solidFill>
          <a:ln w="57150" cap="flat" cmpd="sng" algn="ctr">
            <a:solidFill>
              <a:srgbClr val="FFFF00"/>
            </a:solidFill>
            <a:prstDash val="dash"/>
            <a:round/>
            <a:headEnd type="none" w="med" len="med"/>
            <a:tailEnd type="none" w="med" len="med"/>
          </a:ln>
          <a:effectLst/>
        </p:spPr>
      </p:cxnSp>
      <p:grpSp>
        <p:nvGrpSpPr>
          <p:cNvPr id="43030" name="Group 43029"/>
          <p:cNvGrpSpPr/>
          <p:nvPr/>
        </p:nvGrpSpPr>
        <p:grpSpPr>
          <a:xfrm>
            <a:off x="304800" y="25550227"/>
            <a:ext cx="11066551" cy="4535887"/>
            <a:chOff x="304800" y="25626427"/>
            <a:chExt cx="11066551" cy="4535887"/>
          </a:xfrm>
        </p:grpSpPr>
        <p:grpSp>
          <p:nvGrpSpPr>
            <p:cNvPr id="43029" name="Group 43028"/>
            <p:cNvGrpSpPr/>
            <p:nvPr/>
          </p:nvGrpSpPr>
          <p:grpSpPr>
            <a:xfrm>
              <a:off x="304800" y="25626427"/>
              <a:ext cx="11066551" cy="4535887"/>
              <a:chOff x="304800" y="25626427"/>
              <a:chExt cx="11066551" cy="4535887"/>
            </a:xfrm>
          </p:grpSpPr>
          <p:grpSp>
            <p:nvGrpSpPr>
              <p:cNvPr id="43009" name="Group 43008"/>
              <p:cNvGrpSpPr/>
              <p:nvPr/>
            </p:nvGrpSpPr>
            <p:grpSpPr>
              <a:xfrm>
                <a:off x="304800" y="25626427"/>
                <a:ext cx="11066551" cy="4535887"/>
                <a:chOff x="304800" y="25626427"/>
                <a:chExt cx="11066551" cy="4535887"/>
              </a:xfrm>
            </p:grpSpPr>
            <p:pic>
              <p:nvPicPr>
                <p:cNvPr id="2" name="Picture 1"/>
                <p:cNvPicPr>
                  <a:picLocks noChangeAspect="1"/>
                </p:cNvPicPr>
                <p:nvPr/>
              </p:nvPicPr>
              <p:blipFill>
                <a:blip r:embed="rId19">
                  <a:clrChange>
                    <a:clrFrom>
                      <a:srgbClr val="FFFFFF"/>
                    </a:clrFrom>
                    <a:clrTo>
                      <a:srgbClr val="FFFFFF">
                        <a:alpha val="0"/>
                      </a:srgbClr>
                    </a:clrTo>
                  </a:clrChange>
                  <a:extLst>
                    <a:ext uri="{BEBA8EAE-BF5A-486C-A8C5-ECC9F3942E4B}">
                      <a14:imgProps xmlns:a14="http://schemas.microsoft.com/office/drawing/2010/main">
                        <a14:imgLayer r:embed="rId20">
                          <a14:imgEffect>
                            <a14:sharpenSoften amount="50000"/>
                          </a14:imgEffect>
                        </a14:imgLayer>
                      </a14:imgProps>
                    </a:ext>
                  </a:extLst>
                </a:blip>
                <a:stretch>
                  <a:fillRect/>
                </a:stretch>
              </p:blipFill>
              <p:spPr>
                <a:xfrm>
                  <a:off x="304800" y="25626427"/>
                  <a:ext cx="11066551" cy="4535887"/>
                </a:xfrm>
                <a:prstGeom prst="rect">
                  <a:avLst/>
                </a:prstGeom>
              </p:spPr>
            </p:pic>
            <p:pic>
              <p:nvPicPr>
                <p:cNvPr id="26" name="Picture 25"/>
                <p:cNvPicPr>
                  <a:picLocks noChangeAspect="1"/>
                </p:cNvPicPr>
                <p:nvPr/>
              </p:nvPicPr>
              <p:blipFill rotWithShape="1">
                <a:blip r:embed="rId21">
                  <a:clrChange>
                    <a:clrFrom>
                      <a:srgbClr val="FFFFFF"/>
                    </a:clrFrom>
                    <a:clrTo>
                      <a:srgbClr val="FFFFFF">
                        <a:alpha val="0"/>
                      </a:srgbClr>
                    </a:clrTo>
                  </a:clrChange>
                </a:blip>
                <a:srcRect l="8479" t="15009" r="6744"/>
                <a:stretch/>
              </p:blipFill>
              <p:spPr>
                <a:xfrm>
                  <a:off x="4689704" y="26396644"/>
                  <a:ext cx="5749696" cy="2335533"/>
                </a:xfrm>
                <a:prstGeom prst="rect">
                  <a:avLst/>
                </a:prstGeom>
              </p:spPr>
            </p:pic>
            <p:sp>
              <p:nvSpPr>
                <p:cNvPr id="27" name="Oval 26"/>
                <p:cNvSpPr/>
                <p:nvPr/>
              </p:nvSpPr>
              <p:spPr bwMode="auto">
                <a:xfrm>
                  <a:off x="1063396" y="26567202"/>
                  <a:ext cx="838200" cy="2743200"/>
                </a:xfrm>
                <a:prstGeom prst="ellipse">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000000"/>
                    </a:solidFill>
                    <a:effectLst/>
                    <a:latin typeface="Times New Roman" pitchFamily="-110" charset="0"/>
                    <a:ea typeface="Arial Unicode MS" panose="020B0604020202020204" pitchFamily="34" charset="-128"/>
                  </a:endParaRPr>
                </a:p>
              </p:txBody>
            </p:sp>
            <p:cxnSp>
              <p:nvCxnSpPr>
                <p:cNvPr id="29" name="Straight Connector 28"/>
                <p:cNvCxnSpPr>
                  <a:stCxn id="27" idx="0"/>
                </p:cNvCxnSpPr>
                <p:nvPr/>
              </p:nvCxnSpPr>
              <p:spPr bwMode="auto">
                <a:xfrm flipV="1">
                  <a:off x="1482496" y="26429761"/>
                  <a:ext cx="3183053" cy="137441"/>
                </a:xfrm>
                <a:prstGeom prst="line">
                  <a:avLst/>
                </a:prstGeom>
                <a:solidFill>
                  <a:srgbClr val="00B8FF"/>
                </a:solidFill>
                <a:ln w="38100" cap="flat" cmpd="sng" algn="ctr">
                  <a:solidFill>
                    <a:srgbClr val="FF0000"/>
                  </a:solidFill>
                  <a:prstDash val="solid"/>
                  <a:round/>
                  <a:headEnd type="none" w="med" len="med"/>
                  <a:tailEnd type="none" w="med" len="med"/>
                </a:ln>
                <a:effectLst/>
              </p:spPr>
            </p:cxnSp>
            <p:cxnSp>
              <p:nvCxnSpPr>
                <p:cNvPr id="61" name="Straight Connector 60"/>
                <p:cNvCxnSpPr>
                  <a:stCxn id="27" idx="4"/>
                </p:cNvCxnSpPr>
                <p:nvPr/>
              </p:nvCxnSpPr>
              <p:spPr bwMode="auto">
                <a:xfrm flipV="1">
                  <a:off x="1482496" y="28343301"/>
                  <a:ext cx="3207208" cy="967101"/>
                </a:xfrm>
                <a:prstGeom prst="line">
                  <a:avLst/>
                </a:prstGeom>
                <a:solidFill>
                  <a:srgbClr val="00B8FF"/>
                </a:solidFill>
                <a:ln w="38100" cap="flat" cmpd="sng" algn="ctr">
                  <a:solidFill>
                    <a:srgbClr val="FF0000"/>
                  </a:solidFill>
                  <a:prstDash val="solid"/>
                  <a:round/>
                  <a:headEnd type="none" w="med" len="med"/>
                  <a:tailEnd type="none" w="med" len="med"/>
                </a:ln>
                <a:effectLst/>
              </p:spPr>
            </p:cxnSp>
          </p:grpSp>
          <p:cxnSp>
            <p:nvCxnSpPr>
              <p:cNvPr id="43011" name="Straight Connector 43010"/>
              <p:cNvCxnSpPr/>
              <p:nvPr/>
            </p:nvCxnSpPr>
            <p:spPr bwMode="auto">
              <a:xfrm>
                <a:off x="6324600" y="26441400"/>
                <a:ext cx="0" cy="1964427"/>
              </a:xfrm>
              <a:prstGeom prst="line">
                <a:avLst/>
              </a:prstGeom>
              <a:solidFill>
                <a:srgbClr val="00B8FF"/>
              </a:solidFill>
              <a:ln w="57150" cap="flat" cmpd="sng" algn="ctr">
                <a:solidFill>
                  <a:srgbClr val="FFFF00"/>
                </a:solidFill>
                <a:prstDash val="dash"/>
                <a:round/>
                <a:headEnd type="none" w="med" len="med"/>
                <a:tailEnd type="none" w="med" len="med"/>
              </a:ln>
              <a:effectLst/>
            </p:spPr>
          </p:cxnSp>
          <p:cxnSp>
            <p:nvCxnSpPr>
              <p:cNvPr id="66" name="Straight Connector 65"/>
              <p:cNvCxnSpPr/>
              <p:nvPr/>
            </p:nvCxnSpPr>
            <p:spPr bwMode="auto">
              <a:xfrm flipH="1">
                <a:off x="4724400" y="27508200"/>
                <a:ext cx="5715000" cy="1"/>
              </a:xfrm>
              <a:prstGeom prst="line">
                <a:avLst/>
              </a:prstGeom>
              <a:solidFill>
                <a:srgbClr val="00B8FF"/>
              </a:solidFill>
              <a:ln w="57150" cap="flat" cmpd="sng" algn="ctr">
                <a:solidFill>
                  <a:srgbClr val="FFFF00"/>
                </a:solidFill>
                <a:prstDash val="dash"/>
                <a:round/>
                <a:headEnd type="none" w="med" len="med"/>
                <a:tailEnd type="none" w="med" len="med"/>
              </a:ln>
              <a:effectLst/>
            </p:spPr>
          </p:cxnSp>
          <p:cxnSp>
            <p:nvCxnSpPr>
              <p:cNvPr id="71" name="Straight Connector 70"/>
              <p:cNvCxnSpPr/>
              <p:nvPr/>
            </p:nvCxnSpPr>
            <p:spPr bwMode="auto">
              <a:xfrm flipH="1">
                <a:off x="4724400" y="27965399"/>
                <a:ext cx="5715000" cy="1"/>
              </a:xfrm>
              <a:prstGeom prst="line">
                <a:avLst/>
              </a:prstGeom>
              <a:solidFill>
                <a:srgbClr val="00B8FF"/>
              </a:solidFill>
              <a:ln w="57150" cap="flat" cmpd="sng" algn="ctr">
                <a:solidFill>
                  <a:srgbClr val="FFFF00"/>
                </a:solidFill>
                <a:prstDash val="dash"/>
                <a:round/>
                <a:headEnd type="none" w="med" len="med"/>
                <a:tailEnd type="none" w="med" len="med"/>
              </a:ln>
              <a:effectLst/>
            </p:spPr>
          </p:cxnSp>
          <p:cxnSp>
            <p:nvCxnSpPr>
              <p:cNvPr id="43017" name="Straight Arrow Connector 43016"/>
              <p:cNvCxnSpPr/>
              <p:nvPr/>
            </p:nvCxnSpPr>
            <p:spPr bwMode="auto">
              <a:xfrm>
                <a:off x="4960143" y="26974800"/>
                <a:ext cx="0" cy="533400"/>
              </a:xfrm>
              <a:prstGeom prst="straightConnector1">
                <a:avLst/>
              </a:prstGeom>
              <a:solidFill>
                <a:srgbClr val="00B8FF"/>
              </a:solidFill>
              <a:ln w="57150" cap="flat" cmpd="sng" algn="ctr">
                <a:solidFill>
                  <a:srgbClr val="FFFF00"/>
                </a:solidFill>
                <a:prstDash val="solid"/>
                <a:round/>
                <a:headEnd type="none" w="med" len="med"/>
                <a:tailEnd type="triangle"/>
              </a:ln>
              <a:effectLst/>
            </p:spPr>
          </p:cxnSp>
          <p:cxnSp>
            <p:nvCxnSpPr>
              <p:cNvPr id="74" name="Straight Arrow Connector 73"/>
              <p:cNvCxnSpPr/>
              <p:nvPr/>
            </p:nvCxnSpPr>
            <p:spPr bwMode="auto">
              <a:xfrm flipV="1">
                <a:off x="4960143" y="27942486"/>
                <a:ext cx="1" cy="463341"/>
              </a:xfrm>
              <a:prstGeom prst="straightConnector1">
                <a:avLst/>
              </a:prstGeom>
              <a:solidFill>
                <a:srgbClr val="00B8FF"/>
              </a:solidFill>
              <a:ln w="57150" cap="flat" cmpd="sng" algn="ctr">
                <a:solidFill>
                  <a:srgbClr val="FFFF00"/>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43022" name="Rectangle 43021"/>
                  <p:cNvSpPr/>
                  <p:nvPr/>
                </p:nvSpPr>
                <p:spPr>
                  <a:xfrm>
                    <a:off x="4973398" y="26890560"/>
                    <a:ext cx="770596"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altLang="en-US" sz="3200" i="1" smtClean="0">
                              <a:solidFill>
                                <a:srgbClr val="FFFF00"/>
                              </a:solidFill>
                              <a:latin typeface="Cambria Math" panose="02040503050406030204" pitchFamily="18" charset="0"/>
                              <a:ea typeface="Cambria Math" panose="02040503050406030204" pitchFamily="18" charset="0"/>
                              <a:cs typeface="Verdana" panose="020B0604030504040204" pitchFamily="34" charset="0"/>
                            </a:rPr>
                            <m:t>∆</m:t>
                          </m:r>
                          <m:r>
                            <a:rPr lang="en-US" altLang="en-US" sz="3200" i="1" smtClean="0">
                              <a:solidFill>
                                <a:srgbClr val="FFFF00"/>
                              </a:solidFill>
                              <a:latin typeface="Cambria Math" panose="02040503050406030204" pitchFamily="18" charset="0"/>
                              <a:ea typeface="Cambria Math" panose="02040503050406030204" pitchFamily="18" charset="0"/>
                              <a:cs typeface="Verdana" panose="020B0604030504040204" pitchFamily="34" charset="0"/>
                            </a:rPr>
                            <m:t>𝑓</m:t>
                          </m:r>
                        </m:oMath>
                      </m:oMathPara>
                    </a14:m>
                    <a:endParaRPr lang="en-US" sz="3200" dirty="0">
                      <a:solidFill>
                        <a:srgbClr val="FFFF00"/>
                      </a:solidFill>
                      <a:ea typeface="Arial Unicode MS" panose="020B0604020202020204" pitchFamily="34" charset="-128"/>
                    </a:endParaRPr>
                  </a:p>
                </p:txBody>
              </p:sp>
            </mc:Choice>
            <mc:Fallback xmlns="">
              <p:sp>
                <p:nvSpPr>
                  <p:cNvPr id="43022" name="Rectangle 43021"/>
                  <p:cNvSpPr>
                    <a:spLocks noRot="1" noChangeAspect="1" noMove="1" noResize="1" noEditPoints="1" noAdjustHandles="1" noChangeArrowheads="1" noChangeShapeType="1" noTextEdit="1"/>
                  </p:cNvSpPr>
                  <p:nvPr/>
                </p:nvSpPr>
                <p:spPr>
                  <a:xfrm>
                    <a:off x="4973398" y="26890560"/>
                    <a:ext cx="770596" cy="584775"/>
                  </a:xfrm>
                  <a:prstGeom prst="rect">
                    <a:avLst/>
                  </a:prstGeom>
                  <a:blipFill>
                    <a:blip r:embed="rId22"/>
                    <a:stretch>
                      <a:fillRect/>
                    </a:stretch>
                  </a:blipFill>
                </p:spPr>
                <p:txBody>
                  <a:bodyPr/>
                  <a:lstStyle/>
                  <a:p>
                    <a:r>
                      <a:rPr lang="en-US">
                        <a:noFill/>
                      </a:rPr>
                      <a:t> </a:t>
                    </a:r>
                  </a:p>
                </p:txBody>
              </p:sp>
            </mc:Fallback>
          </mc:AlternateContent>
          <p:cxnSp>
            <p:nvCxnSpPr>
              <p:cNvPr id="84" name="Straight Arrow Connector 83"/>
              <p:cNvCxnSpPr/>
              <p:nvPr/>
            </p:nvCxnSpPr>
            <p:spPr bwMode="auto">
              <a:xfrm flipH="1">
                <a:off x="6324600" y="26567202"/>
                <a:ext cx="2743200" cy="0"/>
              </a:xfrm>
              <a:prstGeom prst="straightConnector1">
                <a:avLst/>
              </a:prstGeom>
              <a:solidFill>
                <a:srgbClr val="00B8FF"/>
              </a:solidFill>
              <a:ln w="57150" cap="flat" cmpd="sng" algn="ctr">
                <a:solidFill>
                  <a:srgbClr val="FFFF00"/>
                </a:solidFill>
                <a:prstDash val="solid"/>
                <a:round/>
                <a:headEnd type="triangle" w="med" len="med"/>
                <a:tailEnd type="triangle" w="med" len="med"/>
              </a:ln>
              <a:effectLst/>
            </p:spPr>
          </p:cxnSp>
          <mc:AlternateContent xmlns:mc="http://schemas.openxmlformats.org/markup-compatibility/2006" xmlns:a14="http://schemas.microsoft.com/office/drawing/2010/main">
            <mc:Choice Requires="a14">
              <p:sp>
                <p:nvSpPr>
                  <p:cNvPr id="88" name="Rectangle 87"/>
                  <p:cNvSpPr/>
                  <p:nvPr/>
                </p:nvSpPr>
                <p:spPr>
                  <a:xfrm>
                    <a:off x="5646274" y="26331473"/>
                    <a:ext cx="704424"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altLang="en-US" sz="3200" i="1" smtClean="0">
                              <a:solidFill>
                                <a:srgbClr val="FFFF00"/>
                              </a:solidFill>
                              <a:latin typeface="Cambria Math" panose="02040503050406030204" pitchFamily="18" charset="0"/>
                              <a:ea typeface="Cambria Math" panose="02040503050406030204" pitchFamily="18" charset="0"/>
                              <a:cs typeface="Verdana" panose="020B0604030504040204" pitchFamily="34" charset="0"/>
                            </a:rPr>
                            <m:t>∆</m:t>
                          </m:r>
                          <m:r>
                            <a:rPr lang="en-US" altLang="en-US" sz="3200" b="0" i="1" smtClean="0">
                              <a:solidFill>
                                <a:srgbClr val="FFFF00"/>
                              </a:solidFill>
                              <a:latin typeface="Cambria Math" panose="02040503050406030204" pitchFamily="18" charset="0"/>
                              <a:ea typeface="Cambria Math" panose="02040503050406030204" pitchFamily="18" charset="0"/>
                              <a:cs typeface="Verdana" panose="020B0604030504040204" pitchFamily="34" charset="0"/>
                            </a:rPr>
                            <m:t>𝑡</m:t>
                          </m:r>
                        </m:oMath>
                      </m:oMathPara>
                    </a14:m>
                    <a:endParaRPr lang="en-US" sz="2000" dirty="0">
                      <a:solidFill>
                        <a:srgbClr val="FFFF00"/>
                      </a:solidFill>
                      <a:ea typeface="Arial Unicode MS" panose="020B0604020202020204" pitchFamily="34" charset="-128"/>
                    </a:endParaRPr>
                  </a:p>
                </p:txBody>
              </p:sp>
            </mc:Choice>
            <mc:Fallback xmlns="">
              <p:sp>
                <p:nvSpPr>
                  <p:cNvPr id="88" name="Rectangle 87"/>
                  <p:cNvSpPr>
                    <a:spLocks noRot="1" noChangeAspect="1" noMove="1" noResize="1" noEditPoints="1" noAdjustHandles="1" noChangeArrowheads="1" noChangeShapeType="1" noTextEdit="1"/>
                  </p:cNvSpPr>
                  <p:nvPr/>
                </p:nvSpPr>
                <p:spPr>
                  <a:xfrm>
                    <a:off x="5646274" y="26331473"/>
                    <a:ext cx="704424" cy="584775"/>
                  </a:xfrm>
                  <a:prstGeom prst="rect">
                    <a:avLst/>
                  </a:prstGeom>
                  <a:blipFill>
                    <a:blip r:embed="rId23"/>
                    <a:stretch>
                      <a:fillRect/>
                    </a:stretch>
                  </a:blipFill>
                </p:spPr>
                <p:txBody>
                  <a:bodyPr/>
                  <a:lstStyle/>
                  <a:p>
                    <a:r>
                      <a:rPr lang="en-US">
                        <a:noFill/>
                      </a:rPr>
                      <a:t> </a:t>
                    </a:r>
                  </a:p>
                </p:txBody>
              </p:sp>
            </mc:Fallback>
          </mc:AlternateContent>
        </p:grpSp>
        <p:cxnSp>
          <p:nvCxnSpPr>
            <p:cNvPr id="90" name="Straight Connector 89"/>
            <p:cNvCxnSpPr/>
            <p:nvPr/>
          </p:nvCxnSpPr>
          <p:spPr bwMode="auto">
            <a:xfrm>
              <a:off x="9144000" y="26441400"/>
              <a:ext cx="0" cy="1964427"/>
            </a:xfrm>
            <a:prstGeom prst="line">
              <a:avLst/>
            </a:prstGeom>
            <a:solidFill>
              <a:srgbClr val="00B8FF"/>
            </a:solidFill>
            <a:ln w="57150" cap="flat" cmpd="sng" algn="ctr">
              <a:solidFill>
                <a:srgbClr val="FFFF00"/>
              </a:solidFill>
              <a:prstDash val="dash"/>
              <a:round/>
              <a:headEnd type="none" w="med" len="med"/>
              <a:tailEnd type="none" w="med" len="med"/>
            </a:ln>
            <a:effectLst/>
          </p:spPr>
        </p:cxnSp>
      </p:grpSp>
      <p:sp>
        <p:nvSpPr>
          <p:cNvPr id="72" name="TextBox 71"/>
          <p:cNvSpPr txBox="1"/>
          <p:nvPr/>
        </p:nvSpPr>
        <p:spPr>
          <a:xfrm>
            <a:off x="12124354" y="23435933"/>
            <a:ext cx="10515600" cy="1200329"/>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ctr"/>
            <a:r>
              <a:rPr lang="en-US" altLang="en-US" u="sng" dirty="0">
                <a:latin typeface="Arial" panose="020B0604020202020204" pitchFamily="34" charset="0"/>
                <a:ea typeface="Arial Unicode MS" panose="020B0604020202020204" pitchFamily="34" charset="-128"/>
                <a:cs typeface="Arial" panose="020B0604020202020204" pitchFamily="34" charset="0"/>
              </a:rPr>
              <a:t>IRI 2016 Model Inputs</a:t>
            </a:r>
          </a:p>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RIGHT</a:t>
            </a:r>
            <a:r>
              <a:rPr lang="en-US" altLang="en-US" dirty="0">
                <a:latin typeface="Arial" panose="020B0604020202020204" pitchFamily="34" charset="0"/>
                <a:ea typeface="Arial Unicode MS" panose="020B0604020202020204" pitchFamily="34" charset="-128"/>
                <a:cs typeface="Arial" panose="020B0604020202020204" pitchFamily="34" charset="0"/>
              </a:rPr>
              <a:t>:   90.0° S,     0.0°     Geographic, 1250 km (2004-02-22, 2004-03-22)</a:t>
            </a:r>
          </a:p>
          <a:p>
            <a:pPr algn="just"/>
            <a:r>
              <a:rPr lang="en-US" altLang="en-US" u="sng" dirty="0">
                <a:latin typeface="Arial" panose="020B0604020202020204" pitchFamily="34" charset="0"/>
                <a:ea typeface="Arial Unicode MS" panose="020B0604020202020204" pitchFamily="34" charset="-128"/>
                <a:cs typeface="Arial" panose="020B0604020202020204" pitchFamily="34" charset="0"/>
              </a:rPr>
              <a:t>BELOW</a:t>
            </a:r>
            <a:r>
              <a:rPr lang="en-US" altLang="en-US" dirty="0">
                <a:latin typeface="Arial" panose="020B0604020202020204" pitchFamily="34" charset="0"/>
                <a:ea typeface="Arial Unicode MS" panose="020B0604020202020204" pitchFamily="34" charset="-128"/>
                <a:cs typeface="Arial" panose="020B0604020202020204" pitchFamily="34" charset="0"/>
              </a:rPr>
              <a:t>: 23.5° N, 120.9° E Geographic,   750 km (2004-02-22)</a:t>
            </a:r>
          </a:p>
        </p:txBody>
      </p:sp>
      <p:sp>
        <p:nvSpPr>
          <p:cNvPr id="73" name="TextBox 72"/>
          <p:cNvSpPr txBox="1"/>
          <p:nvPr/>
        </p:nvSpPr>
        <p:spPr>
          <a:xfrm>
            <a:off x="11965752" y="28270200"/>
            <a:ext cx="11351448" cy="3416320"/>
          </a:xfrm>
          <a:prstGeom prst="rect">
            <a:avLst/>
          </a:prstGeom>
          <a:solidFill>
            <a:schemeClr val="accent2">
              <a:lumMod val="20000"/>
              <a:lumOff val="80000"/>
            </a:schemeClr>
          </a:solidFill>
        </p:spPr>
        <p:txBody>
          <a:bodyPr wrap="square">
            <a:spAutoFit/>
          </a:bodyPr>
          <a:lstStyle>
            <a:lvl1pPr>
              <a:defRPr sz="2400">
                <a:solidFill>
                  <a:srgbClr val="000000"/>
                </a:solidFill>
                <a:latin typeface="Times New Roman" panose="02020603050405020304" pitchFamily="18" charset="0"/>
                <a:ea typeface="ＭＳ Ｐゴシック" panose="020B0600070205080204" pitchFamily="34" charset="-128"/>
              </a:defRPr>
            </a:lvl1pPr>
            <a:lvl2pPr marL="37931725" indent="-37474525">
              <a:defRPr sz="2400">
                <a:solidFill>
                  <a:srgbClr val="000000"/>
                </a:solidFill>
                <a:latin typeface="Times New Roman" panose="02020603050405020304" pitchFamily="18" charset="0"/>
                <a:ea typeface="ＭＳ Ｐゴシック" panose="020B0600070205080204" pitchFamily="34" charset="-128"/>
              </a:defRPr>
            </a:lvl2pPr>
            <a:lvl3pPr>
              <a:defRPr sz="2400">
                <a:solidFill>
                  <a:srgbClr val="000000"/>
                </a:solidFill>
                <a:latin typeface="Times New Roman" panose="02020603050405020304" pitchFamily="18" charset="0"/>
                <a:ea typeface="ＭＳ Ｐゴシック" panose="020B0600070205080204" pitchFamily="34" charset="-128"/>
              </a:defRPr>
            </a:lvl3pPr>
            <a:lvl4pPr>
              <a:defRPr sz="2400">
                <a:solidFill>
                  <a:srgbClr val="000000"/>
                </a:solidFill>
                <a:latin typeface="Times New Roman" panose="02020603050405020304" pitchFamily="18" charset="0"/>
                <a:ea typeface="ＭＳ Ｐゴシック" panose="020B0600070205080204" pitchFamily="34" charset="-128"/>
              </a:defRPr>
            </a:lvl4pPr>
            <a:lvl5pPr>
              <a:defRPr sz="2400">
                <a:solidFill>
                  <a:srgbClr val="000000"/>
                </a:solidFill>
                <a:latin typeface="Times New Roman" panose="02020603050405020304" pitchFamily="18" charset="0"/>
                <a:ea typeface="ＭＳ Ｐゴシック" panose="020B0600070205080204" pitchFamily="34" charset="-128"/>
              </a:defRPr>
            </a:lvl5pPr>
            <a:lvl6pPr marL="4572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6pPr>
            <a:lvl7pPr marL="9144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7pPr>
            <a:lvl8pPr marL="13716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8pPr>
            <a:lvl9pPr marL="1828800" eaLnBrk="0" fontAlgn="base" hangingPunct="0">
              <a:spcBef>
                <a:spcPct val="0"/>
              </a:spcBef>
              <a:spcAft>
                <a:spcPct val="0"/>
              </a:spcAft>
              <a:defRPr sz="2400">
                <a:solidFill>
                  <a:srgbClr val="000000"/>
                </a:solidFill>
                <a:latin typeface="Times New Roman" panose="02020603050405020304" pitchFamily="18" charset="0"/>
                <a:ea typeface="ＭＳ Ｐゴシック" panose="020B0600070205080204" pitchFamily="34" charset="-128"/>
              </a:defRPr>
            </a:lvl9pPr>
          </a:lstStyle>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Low latitude ionosphere (above) shows similar behavior as Wang et al. [2011] Figure 3. The dominant species during the day is O</a:t>
            </a:r>
            <a:r>
              <a:rPr lang="en-US" altLang="en-US" baseline="30000" dirty="0">
                <a:latin typeface="Arial" panose="020B0604020202020204" pitchFamily="34" charset="0"/>
                <a:ea typeface="Arial Unicode MS" panose="020B0604020202020204" pitchFamily="34" charset="-128"/>
                <a:cs typeface="Arial" panose="020B0604020202020204" pitchFamily="34" charset="0"/>
              </a:rPr>
              <a:t>+</a:t>
            </a:r>
            <a:r>
              <a:rPr lang="en-US" altLang="en-US" dirty="0">
                <a:latin typeface="Arial" panose="020B0604020202020204" pitchFamily="34" charset="0"/>
                <a:ea typeface="Arial Unicode MS" panose="020B0604020202020204" pitchFamily="34" charset="-128"/>
                <a:cs typeface="Arial" panose="020B0604020202020204" pitchFamily="34" charset="0"/>
              </a:rPr>
              <a:t> at altitudes above the F-peak.</a:t>
            </a:r>
          </a:p>
          <a:p>
            <a:pPr algn="just"/>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algn="just"/>
            <a:r>
              <a:rPr lang="en-US" altLang="en-US" dirty="0">
                <a:latin typeface="Arial" panose="020B0604020202020204" pitchFamily="34" charset="0"/>
                <a:ea typeface="Arial Unicode MS" panose="020B0604020202020204" pitchFamily="34" charset="-128"/>
                <a:cs typeface="Arial" panose="020B0604020202020204" pitchFamily="34" charset="0"/>
              </a:rPr>
              <a:t>The ionosphere at the South Pole (right) experiences a similar transition in dominant ion species that is observed at higher altitudes.  </a:t>
            </a:r>
          </a:p>
          <a:p>
            <a:pPr marL="342900" indent="-342900" algn="just">
              <a:buFontTx/>
              <a:buChar char="-"/>
            </a:pPr>
            <a:r>
              <a:rPr lang="en-US" altLang="en-US" dirty="0">
                <a:latin typeface="Arial" panose="020B0604020202020204" pitchFamily="34" charset="0"/>
                <a:ea typeface="Arial Unicode MS" panose="020B0604020202020204" pitchFamily="34" charset="-128"/>
                <a:cs typeface="Arial" panose="020B0604020202020204" pitchFamily="34" charset="0"/>
              </a:rPr>
              <a:t>Peaks in occurrence of ELF whistlers align with transition times of dominant ion species between H</a:t>
            </a:r>
            <a:r>
              <a:rPr lang="en-US" altLang="en-US" baseline="30000" dirty="0">
                <a:latin typeface="Arial" panose="020B0604020202020204" pitchFamily="34" charset="0"/>
                <a:ea typeface="Arial Unicode MS" panose="020B0604020202020204" pitchFamily="34" charset="-128"/>
                <a:cs typeface="Arial" panose="020B0604020202020204" pitchFamily="34" charset="0"/>
              </a:rPr>
              <a:t>+  </a:t>
            </a:r>
            <a:r>
              <a:rPr lang="en-US" altLang="en-US" dirty="0">
                <a:latin typeface="Arial" panose="020B0604020202020204" pitchFamily="34" charset="0"/>
                <a:ea typeface="Arial Unicode MS" panose="020B0604020202020204" pitchFamily="34" charset="-128"/>
                <a:cs typeface="Arial" panose="020B0604020202020204" pitchFamily="34" charset="0"/>
              </a:rPr>
              <a:t>and O</a:t>
            </a:r>
            <a:r>
              <a:rPr lang="en-US" altLang="en-US" baseline="30000" dirty="0">
                <a:latin typeface="Arial" panose="020B0604020202020204" pitchFamily="34" charset="0"/>
                <a:ea typeface="Arial Unicode MS" panose="020B0604020202020204" pitchFamily="34" charset="-128"/>
                <a:cs typeface="Arial" panose="020B0604020202020204" pitchFamily="34" charset="0"/>
              </a:rPr>
              <a:t>+</a:t>
            </a:r>
            <a:endParaRPr lang="en-US" altLang="en-US" dirty="0">
              <a:latin typeface="Arial" panose="020B0604020202020204" pitchFamily="34" charset="0"/>
              <a:ea typeface="Arial Unicode MS" panose="020B0604020202020204" pitchFamily="34" charset="-128"/>
              <a:cs typeface="Arial" panose="020B0604020202020204" pitchFamily="34" charset="0"/>
            </a:endParaRPr>
          </a:p>
          <a:p>
            <a:pPr marL="342900" indent="-342900" algn="just">
              <a:buFontTx/>
              <a:buChar char="-"/>
            </a:pPr>
            <a:r>
              <a:rPr lang="en-US" altLang="en-US" dirty="0">
                <a:latin typeface="Arial" panose="020B0604020202020204" pitchFamily="34" charset="0"/>
                <a:ea typeface="Arial Unicode MS" panose="020B0604020202020204" pitchFamily="34" charset="-128"/>
                <a:cs typeface="Arial" panose="020B0604020202020204" pitchFamily="34" charset="0"/>
              </a:rPr>
              <a:t>Ion composition transition still occurs after ELF whistlers stop appearing (03/22), which implies that other factors must still be important</a:t>
            </a:r>
          </a:p>
        </p:txBody>
      </p:sp>
      <p:sp>
        <p:nvSpPr>
          <p:cNvPr id="75" name="TextBox 74"/>
          <p:cNvSpPr txBox="1"/>
          <p:nvPr/>
        </p:nvSpPr>
        <p:spPr>
          <a:xfrm>
            <a:off x="346961" y="18973800"/>
            <a:ext cx="10930712" cy="3046988"/>
          </a:xfrm>
          <a:prstGeom prst="rect">
            <a:avLst/>
          </a:prstGeom>
          <a:noFill/>
        </p:spPr>
        <p:txBody>
          <a:bodyPr wrap="square" rtlCol="0">
            <a:spAutoFit/>
          </a:bodyPr>
          <a:lstStyle/>
          <a:p>
            <a:pPr algn="just"/>
            <a:r>
              <a:rPr lang="en-US" altLang="en-US" dirty="0">
                <a:latin typeface="Verdana" panose="020B0604030504040204" pitchFamily="34" charset="0"/>
                <a:ea typeface="Verdana" panose="020B0604030504040204" pitchFamily="34" charset="0"/>
                <a:cs typeface="Verdana" panose="020B0604030504040204" pitchFamily="34" charset="0"/>
              </a:rPr>
              <a:t>Wang et al [2011] demonstrated that ELF whistlers are most likely right-hand polarized ion cyclotron waves.  However, there is still no established physical basis for why these signatures tend to appear only on the dayside.</a:t>
            </a:r>
          </a:p>
          <a:p>
            <a:pPr algn="just"/>
            <a:endParaRPr lang="en-US" altLang="en-US" dirty="0">
              <a:latin typeface="Verdana" panose="020B0604030504040204" pitchFamily="34" charset="0"/>
              <a:ea typeface="Verdana" panose="020B0604030504040204" pitchFamily="34" charset="0"/>
              <a:cs typeface="Verdana" panose="020B0604030504040204" pitchFamily="34" charset="0"/>
            </a:endParaRPr>
          </a:p>
          <a:p>
            <a:pPr algn="just"/>
            <a:r>
              <a:rPr lang="en-US" altLang="en-US" dirty="0">
                <a:latin typeface="Verdana" panose="020B0604030504040204" pitchFamily="34" charset="0"/>
                <a:ea typeface="Verdana" panose="020B0604030504040204" pitchFamily="34" charset="0"/>
                <a:cs typeface="Verdana" panose="020B0604030504040204" pitchFamily="34" charset="0"/>
              </a:rPr>
              <a:t>The work in this poster examines the first full year of data taken at the geographic south pole and reveals behavior that appears to tie the occurrence of ELF whistlers to a sunlit ionosphere.</a:t>
            </a:r>
          </a:p>
        </p:txBody>
      </p:sp>
      <p:pic>
        <p:nvPicPr>
          <p:cNvPr id="24" name="Picture 23"/>
          <p:cNvPicPr>
            <a:picLocks noChangeAspect="1"/>
          </p:cNvPicPr>
          <p:nvPr/>
        </p:nvPicPr>
        <p:blipFill rotWithShape="1">
          <a:blip r:embed="rId24">
            <a:clrChange>
              <a:clrFrom>
                <a:srgbClr val="FFFFFF"/>
              </a:clrFrom>
              <a:clrTo>
                <a:srgbClr val="FFFFFF">
                  <a:alpha val="0"/>
                </a:srgbClr>
              </a:clrTo>
            </a:clrChange>
          </a:blip>
          <a:srcRect t="8327"/>
          <a:stretch/>
        </p:blipFill>
        <p:spPr>
          <a:xfrm>
            <a:off x="23393400" y="28041600"/>
            <a:ext cx="9144000" cy="3736221"/>
          </a:xfrm>
          <a:prstGeom prst="rect">
            <a:avLst/>
          </a:prstGeom>
        </p:spPr>
      </p:pic>
      <p:sp>
        <p:nvSpPr>
          <p:cNvPr id="77" name="Rectangle 76"/>
          <p:cNvSpPr/>
          <p:nvPr/>
        </p:nvSpPr>
        <p:spPr>
          <a:xfrm>
            <a:off x="24679379" y="28722935"/>
            <a:ext cx="1762021" cy="461665"/>
          </a:xfrm>
          <a:prstGeom prst="rect">
            <a:avLst/>
          </a:prstGeom>
        </p:spPr>
        <p:txBody>
          <a:bodyPr wrap="none">
            <a:spAutoFit/>
          </a:bodyPr>
          <a:lstStyle/>
          <a:p>
            <a:r>
              <a:rPr lang="en-US" altLang="en-US" dirty="0">
                <a:latin typeface="Arial" panose="020B0604020202020204" pitchFamily="34" charset="0"/>
                <a:ea typeface="Arial Unicode MS" panose="020B0604020202020204" pitchFamily="34" charset="-128"/>
                <a:cs typeface="Arial" panose="020B0604020202020204" pitchFamily="34" charset="0"/>
              </a:rPr>
              <a:t>2004-03-22</a:t>
            </a:r>
            <a:endParaRPr lang="en-US" dirty="0"/>
          </a:p>
        </p:txBody>
      </p:sp>
      <p:sp>
        <p:nvSpPr>
          <p:cNvPr id="78" name="Rectangle 77"/>
          <p:cNvSpPr/>
          <p:nvPr/>
        </p:nvSpPr>
        <p:spPr>
          <a:xfrm>
            <a:off x="24450779" y="24531935"/>
            <a:ext cx="1762021" cy="461665"/>
          </a:xfrm>
          <a:prstGeom prst="rect">
            <a:avLst/>
          </a:prstGeom>
        </p:spPr>
        <p:txBody>
          <a:bodyPr wrap="none">
            <a:spAutoFit/>
          </a:bodyPr>
          <a:lstStyle/>
          <a:p>
            <a:r>
              <a:rPr lang="en-US" altLang="en-US" dirty="0">
                <a:latin typeface="Arial" panose="020B0604020202020204" pitchFamily="34" charset="0"/>
                <a:ea typeface="Arial Unicode MS" panose="020B0604020202020204" pitchFamily="34" charset="-128"/>
                <a:cs typeface="Arial" panose="020B0604020202020204" pitchFamily="34" charset="0"/>
              </a:rPr>
              <a:t>2004-02-22</a:t>
            </a:r>
            <a:endParaRPr lang="en-US" dirty="0"/>
          </a:p>
        </p:txBody>
      </p:sp>
      <p:sp>
        <p:nvSpPr>
          <p:cNvPr id="43008" name="TextBox 43007"/>
          <p:cNvSpPr txBox="1"/>
          <p:nvPr/>
        </p:nvSpPr>
        <p:spPr>
          <a:xfrm>
            <a:off x="20212206" y="41788949"/>
            <a:ext cx="1130047" cy="461665"/>
          </a:xfrm>
          <a:prstGeom prst="rect">
            <a:avLst/>
          </a:prstGeom>
          <a:solidFill>
            <a:schemeClr val="accent1">
              <a:lumMod val="50000"/>
            </a:schemeClr>
          </a:solidFill>
        </p:spPr>
        <p:txBody>
          <a:bodyPr wrap="square" rtlCol="0">
            <a:spAutoFit/>
          </a:bodyPr>
          <a:lstStyle/>
          <a:p>
            <a:pPr algn="ct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2400</a:t>
            </a:r>
          </a:p>
        </p:txBody>
      </p:sp>
      <p:sp>
        <p:nvSpPr>
          <p:cNvPr id="80" name="TextBox 79"/>
          <p:cNvSpPr txBox="1"/>
          <p:nvPr/>
        </p:nvSpPr>
        <p:spPr>
          <a:xfrm>
            <a:off x="20212206" y="36234169"/>
            <a:ext cx="1130047" cy="461665"/>
          </a:xfrm>
          <a:prstGeom prst="rect">
            <a:avLst/>
          </a:prstGeom>
          <a:solidFill>
            <a:schemeClr val="accent1">
              <a:lumMod val="50000"/>
            </a:schemeClr>
          </a:solidFill>
        </p:spPr>
        <p:txBody>
          <a:bodyPr wrap="square" rtlCol="0">
            <a:spAutoFit/>
          </a:bodyPr>
          <a:lstStyle/>
          <a:p>
            <a:pPr algn="ct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1200</a:t>
            </a:r>
          </a:p>
        </p:txBody>
      </p:sp>
      <p:pic>
        <p:nvPicPr>
          <p:cNvPr id="43013" name="Picture 43012"/>
          <p:cNvPicPr>
            <a:picLocks noChangeAspect="1"/>
          </p:cNvPicPr>
          <p:nvPr/>
        </p:nvPicPr>
        <p:blipFill>
          <a:blip r:embed="rId25"/>
          <a:stretch>
            <a:fillRect/>
          </a:stretch>
        </p:blipFill>
        <p:spPr>
          <a:xfrm>
            <a:off x="360888" y="11285910"/>
            <a:ext cx="4047409" cy="4762106"/>
          </a:xfrm>
          <a:prstGeom prst="rect">
            <a:avLst/>
          </a:prstGeom>
        </p:spPr>
      </p:pic>
      <p:sp>
        <p:nvSpPr>
          <p:cNvPr id="85" name="TextBox 84"/>
          <p:cNvSpPr txBox="1"/>
          <p:nvPr/>
        </p:nvSpPr>
        <p:spPr>
          <a:xfrm>
            <a:off x="400231" y="16425208"/>
            <a:ext cx="4352243" cy="1938992"/>
          </a:xfrm>
          <a:prstGeom prst="rect">
            <a:avLst/>
          </a:prstGeom>
          <a:noFill/>
          <a:ln>
            <a:solidFill>
              <a:srgbClr val="00318A"/>
            </a:solidFill>
          </a:ln>
        </p:spPr>
        <p:txBody>
          <a:bodyPr wrap="square" rtlCol="0">
            <a:spAutoFit/>
          </a:bodyPr>
          <a:lstStyle/>
          <a:p>
            <a:pPr algn="just"/>
            <a:r>
              <a:rPr lang="en-US" dirty="0">
                <a:latin typeface="Verdana" panose="020B0604030504040204" pitchFamily="34" charset="0"/>
                <a:ea typeface="Verdana" panose="020B0604030504040204" pitchFamily="34" charset="0"/>
                <a:cs typeface="Verdana" panose="020B0604030504040204" pitchFamily="34" charset="0"/>
              </a:rPr>
              <a:t>Sample power spectrum of ELF whistler from 14 December, 2014.  Data is from E-W axis relative to the local magnetic field.</a:t>
            </a:r>
          </a:p>
        </p:txBody>
      </p:sp>
      <p:cxnSp>
        <p:nvCxnSpPr>
          <p:cNvPr id="43010" name="Straight Arrow Connector 43009"/>
          <p:cNvCxnSpPr/>
          <p:nvPr/>
        </p:nvCxnSpPr>
        <p:spPr bwMode="auto">
          <a:xfrm>
            <a:off x="22877108" y="39471599"/>
            <a:ext cx="1049692" cy="0"/>
          </a:xfrm>
          <a:prstGeom prst="straightConnector1">
            <a:avLst/>
          </a:prstGeom>
          <a:solidFill>
            <a:srgbClr val="00B8FF"/>
          </a:solidFill>
          <a:ln w="57150" cap="flat" cmpd="sng" algn="ctr">
            <a:solidFill>
              <a:schemeClr val="tx1"/>
            </a:solidFill>
            <a:prstDash val="solid"/>
            <a:round/>
            <a:headEnd type="none" w="med" len="med"/>
            <a:tailEnd type="triangle"/>
          </a:ln>
          <a:effectLst/>
        </p:spPr>
      </p:cxnSp>
      <p:sp>
        <p:nvSpPr>
          <p:cNvPr id="43014" name="TextBox 43013"/>
          <p:cNvSpPr txBox="1"/>
          <p:nvPr/>
        </p:nvSpPr>
        <p:spPr>
          <a:xfrm>
            <a:off x="23381755" y="39547203"/>
            <a:ext cx="545046" cy="461665"/>
          </a:xfrm>
          <a:prstGeom prst="rect">
            <a:avLst/>
          </a:prstGeom>
          <a:noFill/>
        </p:spPr>
        <p:txBody>
          <a:bodyPr wrap="square" rtlCol="0">
            <a:spAutoFit/>
          </a:bodyPr>
          <a:lstStyle/>
          <a:p>
            <a:r>
              <a:rPr lang="en-US" dirty="0"/>
              <a:t>f</a:t>
            </a:r>
          </a:p>
        </p:txBody>
      </p:sp>
    </p:spTree>
  </p:cSld>
  <p:clrMapOvr>
    <a:masterClrMapping/>
  </p:clrMapOvr>
  <p:transition spd="med"/>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a:ln>
              <a:noFill/>
            </a:ln>
            <a:solidFill>
              <a:srgbClr val="000000"/>
            </a:solidFill>
            <a:effectLst/>
            <a:latin typeface="Times New Roman" pitchFamily="-110"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44712</TotalTime>
  <Words>1533</Words>
  <Application>Microsoft Office PowerPoint</Application>
  <PresentationFormat>Custom</PresentationFormat>
  <Paragraphs>342</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 Unicode MS</vt:lpstr>
      <vt:lpstr>ＭＳ Ｐゴシック</vt:lpstr>
      <vt:lpstr>Arial</vt:lpstr>
      <vt:lpstr>Cambria Math</vt:lpstr>
      <vt:lpstr>Times New Roman</vt:lpstr>
      <vt:lpstr>Verdana</vt:lpstr>
      <vt:lpstr>Wingdings</vt:lpstr>
      <vt:lpstr>Blank Presentation</vt:lpstr>
      <vt:lpstr>PowerPoint Presentation</vt:lpstr>
    </vt:vector>
  </TitlesOfParts>
  <Company>Mark Lessard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Fritz</dc:creator>
  <cp:lastModifiedBy>Bruce Fritz</cp:lastModifiedBy>
  <cp:revision>783</cp:revision>
  <cp:lastPrinted>2016-12-08T14:07:10Z</cp:lastPrinted>
  <dcterms:created xsi:type="dcterms:W3CDTF">2014-12-12T12:18:32Z</dcterms:created>
  <dcterms:modified xsi:type="dcterms:W3CDTF">2017-06-13T15:59:26Z</dcterms:modified>
</cp:coreProperties>
</file>