
<file path=[Content_Types].xml><?xml version="1.0" encoding="utf-8"?>
<Types xmlns="http://schemas.openxmlformats.org/package/2006/content-types">
  <Default Extension="jpeg" ContentType="image/jpeg"/>
  <Override PartName="/docProps/core.xml" ContentType="application/vnd.openxmlformats-package.core-properties+xml"/>
  <Override PartName="/ppt/slideLayouts/slideLayout6.xml" ContentType="application/vnd.openxmlformats-officedocument.presentationml.slideLayout+xml"/>
  <Default Extension="rels" ContentType="application/vnd.openxmlformats-package.relationships+xml"/>
  <Override PartName="/ppt/slideLayouts/slideLayout8.xml" ContentType="application/vnd.openxmlformats-officedocument.presentationml.slideLayout+xml"/>
  <Override PartName="/ppt/slideLayouts/slideLayout1.xml" ContentType="application/vnd.openxmlformats-officedocument.presentationml.slideLayout+xml"/>
  <Default Extension="png" ContentType="image/png"/>
  <Override PartName="/ppt/slideLayouts/slideLayout11.xml" ContentType="application/vnd.openxmlformats-officedocument.presentationml.slideLayout+xml"/>
  <Override PartName="/ppt/slideLayouts/slideLayout3.xml" ContentType="application/vnd.openxmlformats-officedocument.presentationml.slideLayout+xml"/>
  <Default Extension="xml" ContentType="application/xml"/>
  <Override PartName="/ppt/embeddings/oleObject1.bin" ContentType="application/vnd.openxmlformats-officedocument.oleObject"/>
  <Override PartName="/docProps/app.xml" ContentType="application/vnd.openxmlformats-officedocument.extended-properties+xml"/>
  <Override PartName="/ppt/slideMasters/slideMaster1.xml" ContentType="application/vnd.openxmlformats-officedocument.presentationml.slideMaster+xml"/>
  <Override PartName="/ppt/slideLayouts/slideLayout5.xml" ContentType="application/vnd.openxmlformats-officedocument.presentationml.slideLayout+xml"/>
  <Override PartName="/ppt/viewProps.xml" ContentType="application/vnd.openxmlformats-officedocument.presentationml.viewProps+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2.xml" ContentType="application/vnd.openxmlformats-officedocument.presentationml.slideLayout+xml"/>
  <Default Extension="bin" ContentType="application/vnd.openxmlformats-officedocument.presentationml.printerSettings"/>
  <Override PartName="/ppt/slides/slide1.xml" ContentType="application/vnd.openxmlformats-officedocument.presentationml.slide+xml"/>
  <Default Extension="vml" ContentType="application/vnd.openxmlformats-officedocument.vmlDrawing"/>
  <Override PartName="/ppt/slideLayouts/slideLayout4.xml" ContentType="application/vnd.openxmlformats-officedocument.presentationml.slideLayout+xml"/>
  <Override PartName="/ppt/tableStyles.xml" ContentType="application/vnd.openxmlformats-officedocument.presentationml.tableStyles+xml"/>
  <Override PartName="/ppt/theme/theme1.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p:sldMasterIdLst>
    <p:sldMasterId id="2147483684" r:id="rId1"/>
  </p:sldMasterIdLst>
  <p:sldIdLst>
    <p:sldId id="256" r:id="rId2"/>
  </p:sldIdLst>
  <p:sldSz cx="32918400" cy="438912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p="http://schemas.openxmlformats.org/presentationml/2006/main" xmlns:r="http://schemas.openxmlformats.org/officeDocument/2006/relationships" xmlns:a="http://schemas.openxmlformats.org/drawingml/2006/main" xmlns="">
        <p15:guide id="1" orient="horz" pos="13824" userDrawn="1">
          <p15:clr>
            <a:srgbClr val="A4A3A4"/>
          </p15:clr>
        </p15:guide>
        <p15:guide id="2" pos="1036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extLst>
    <p:ext uri="{E76CE94A-603C-4142-B9EB-6D1370010A27}">
      <p14:discardImageEditData xmlns:p14="http://schemas.microsoft.com/office/powerpoint/2010/main" xmlns:p="http://schemas.openxmlformats.org/presentationml/2006/main" xmlns:r="http://schemas.openxmlformats.org/officeDocument/2006/relationships" xmlns:a="http://schemas.openxmlformats.org/drawingml/2006/main" xmlns="" val="0"/>
    </p:ext>
    <p:ext uri="{D31A062A-798A-4329-ABDD-BBA856620510}">
      <p14:defaultImageDpi xmlns:p14="http://schemas.microsoft.com/office/powerpoint/2010/main" xmlns:p="http://schemas.openxmlformats.org/presentationml/2006/main" xmlns:r="http://schemas.openxmlformats.org/officeDocument/2006/relationships" xmlns:a="http://schemas.openxmlformats.org/drawingml/2006/main" xmlns="" val="32767"/>
    </p:ext>
    <p:ext uri="{FD5EFAAD-0ECE-453E-9831-46B23BE46B34}">
      <p15:chartTrackingRefBased xmlns:p15="http://schemas.microsoft.com/office/powerpoint/2012/main" xmlns:p="http://schemas.openxmlformats.org/presentationml/2006/main" xmlns:r="http://schemas.openxmlformats.org/officeDocument/2006/relationships" xmlns:a="http://schemas.openxmlformats.org/drawingml/2006/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horzBarState="maximized">
    <p:restoredLeft sz="14994" autoAdjust="0"/>
    <p:restoredTop sz="94660"/>
  </p:normalViewPr>
  <p:slideViewPr>
    <p:cSldViewPr snapToGrid="0">
      <p:cViewPr varScale="1">
        <p:scale>
          <a:sx n="17" d="100"/>
          <a:sy n="17" d="100"/>
        </p:scale>
        <p:origin x="-760" y="-144"/>
      </p:cViewPr>
      <p:guideLst>
        <p:guide orient="horz" pos="13824"/>
        <p:guide pos="10368"/>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68880" y="7183123"/>
            <a:ext cx="27980640" cy="15280640"/>
          </a:xfrm>
        </p:spPr>
        <p:txBody>
          <a:bodyPr anchor="b"/>
          <a:lstStyle>
            <a:lvl1pPr algn="ctr">
              <a:defRPr sz="21600"/>
            </a:lvl1pPr>
          </a:lstStyle>
          <a:p>
            <a:r>
              <a:rPr lang="en-US"/>
              <a:t>Click to edit Master title style</a:t>
            </a:r>
            <a:endParaRPr lang="en-US" dirty="0"/>
          </a:p>
        </p:txBody>
      </p:sp>
      <p:sp>
        <p:nvSpPr>
          <p:cNvPr id="3" name="Subtitle 2"/>
          <p:cNvSpPr>
            <a:spLocks noGrp="1"/>
          </p:cNvSpPr>
          <p:nvPr>
            <p:ph type="subTitle" idx="1"/>
          </p:nvPr>
        </p:nvSpPr>
        <p:spPr>
          <a:xfrm>
            <a:off x="4114800" y="23053043"/>
            <a:ext cx="24688800" cy="10596877"/>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8E8A728-ACF8-435F-973F-513520103B0A}" type="datetimeFigureOut">
              <a:rPr lang="en-US" smtClean="0"/>
              <a:pPr/>
              <a:t>6/14/17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76D695-0E55-4E93-AD48-7E480E8BD3DE}"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907303499"/>
      </p:ext>
    </p:extLst>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E8A728-ACF8-435F-973F-513520103B0A}" type="datetimeFigureOut">
              <a:rPr lang="en-US" smtClean="0"/>
              <a:pPr/>
              <a:t>6/14/17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76D695-0E55-4E93-AD48-7E480E8BD3DE}"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8128186"/>
      </p:ext>
    </p:extLst>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245997" y="10942333"/>
            <a:ext cx="28392120" cy="18257517"/>
          </a:xfrm>
        </p:spPr>
        <p:txBody>
          <a:bodyPr anchor="b"/>
          <a:lstStyle>
            <a:lvl1pPr>
              <a:defRPr sz="21600"/>
            </a:lvl1pPr>
          </a:lstStyle>
          <a:p>
            <a:r>
              <a:rPr lang="en-US"/>
              <a:t>Click to edit Master title style</a:t>
            </a:r>
            <a:endParaRPr lang="en-US" dirty="0"/>
          </a:p>
        </p:txBody>
      </p:sp>
      <p:sp>
        <p:nvSpPr>
          <p:cNvPr id="3" name="Text Placeholder 2"/>
          <p:cNvSpPr>
            <a:spLocks noGrp="1"/>
          </p:cNvSpPr>
          <p:nvPr>
            <p:ph type="body" idx="1"/>
          </p:nvPr>
        </p:nvSpPr>
        <p:spPr>
          <a:xfrm>
            <a:off x="2245997" y="29372573"/>
            <a:ext cx="28392120" cy="9601197"/>
          </a:xfrm>
        </p:spPr>
        <p:txBody>
          <a:bodyPr/>
          <a:lstStyle>
            <a:lvl1pPr marL="0" indent="0">
              <a:buNone/>
              <a:defRPr sz="8640">
                <a:solidFill>
                  <a:schemeClr val="tx1"/>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8E8A728-ACF8-435F-973F-513520103B0A}" type="datetimeFigureOut">
              <a:rPr lang="en-US" smtClean="0"/>
              <a:pPr/>
              <a:t>6/14/17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76D695-0E55-4E93-AD48-7E480E8BD3DE}"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753061555"/>
      </p:ext>
    </p:extLst>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263140" y="11684000"/>
            <a:ext cx="13990320" cy="278485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6664940" y="11684000"/>
            <a:ext cx="13990320" cy="278485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8E8A728-ACF8-435F-973F-513520103B0A}" type="datetimeFigureOut">
              <a:rPr lang="en-US" smtClean="0"/>
              <a:pPr/>
              <a:t>6/14/17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76D695-0E55-4E93-AD48-7E480E8BD3DE}"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96986704"/>
      </p:ext>
    </p:extLst>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267428" y="2336810"/>
            <a:ext cx="28392120" cy="8483603"/>
          </a:xfrm>
        </p:spPr>
        <p:txBody>
          <a:bodyPr/>
          <a:lstStyle/>
          <a:p>
            <a:r>
              <a:rPr lang="en-US"/>
              <a:t>Click to edit Master title style</a:t>
            </a:r>
            <a:endParaRPr lang="en-US" dirty="0"/>
          </a:p>
        </p:txBody>
      </p:sp>
      <p:sp>
        <p:nvSpPr>
          <p:cNvPr id="3" name="Text Placeholder 2"/>
          <p:cNvSpPr>
            <a:spLocks noGrp="1"/>
          </p:cNvSpPr>
          <p:nvPr>
            <p:ph type="body" idx="1"/>
          </p:nvPr>
        </p:nvSpPr>
        <p:spPr>
          <a:xfrm>
            <a:off x="2267431" y="10759443"/>
            <a:ext cx="13926024" cy="5273037"/>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4" name="Content Placeholder 3"/>
          <p:cNvSpPr>
            <a:spLocks noGrp="1"/>
          </p:cNvSpPr>
          <p:nvPr>
            <p:ph sz="half" idx="2"/>
          </p:nvPr>
        </p:nvSpPr>
        <p:spPr>
          <a:xfrm>
            <a:off x="2267431" y="16032480"/>
            <a:ext cx="13926024" cy="23581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6664942" y="10759443"/>
            <a:ext cx="13994608" cy="5273037"/>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6" name="Content Placeholder 5"/>
          <p:cNvSpPr>
            <a:spLocks noGrp="1"/>
          </p:cNvSpPr>
          <p:nvPr>
            <p:ph sz="quarter" idx="4"/>
          </p:nvPr>
        </p:nvSpPr>
        <p:spPr>
          <a:xfrm>
            <a:off x="16664942" y="16032480"/>
            <a:ext cx="13994608" cy="23581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8E8A728-ACF8-435F-973F-513520103B0A}" type="datetimeFigureOut">
              <a:rPr lang="en-US" smtClean="0"/>
              <a:pPr/>
              <a:t>6/14/17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F76D695-0E55-4E93-AD48-7E480E8BD3DE}"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567337029"/>
      </p:ext>
    </p:extLst>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8E8A728-ACF8-435F-973F-513520103B0A}" type="datetimeFigureOut">
              <a:rPr lang="en-US" smtClean="0"/>
              <a:pPr/>
              <a:t>6/14/17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F76D695-0E55-4E93-AD48-7E480E8BD3DE}"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427851001"/>
      </p:ext>
    </p:extLst>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E8A728-ACF8-435F-973F-513520103B0A}" type="datetimeFigureOut">
              <a:rPr lang="en-US" smtClean="0"/>
              <a:pPr/>
              <a:t>6/14/17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F76D695-0E55-4E93-AD48-7E480E8BD3DE}"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477954871"/>
      </p:ext>
    </p:extLst>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67428" y="2926080"/>
            <a:ext cx="10617041" cy="10241280"/>
          </a:xfrm>
        </p:spPr>
        <p:txBody>
          <a:bodyPr anchor="b"/>
          <a:lstStyle>
            <a:lvl1pPr>
              <a:defRPr sz="11520"/>
            </a:lvl1pPr>
          </a:lstStyle>
          <a:p>
            <a:r>
              <a:rPr lang="en-US"/>
              <a:t>Click to edit Master title style</a:t>
            </a:r>
            <a:endParaRPr lang="en-US" dirty="0"/>
          </a:p>
        </p:txBody>
      </p:sp>
      <p:sp>
        <p:nvSpPr>
          <p:cNvPr id="3" name="Content Placeholder 2"/>
          <p:cNvSpPr>
            <a:spLocks noGrp="1"/>
          </p:cNvSpPr>
          <p:nvPr>
            <p:ph idx="1"/>
          </p:nvPr>
        </p:nvSpPr>
        <p:spPr>
          <a:xfrm>
            <a:off x="13994608" y="6319530"/>
            <a:ext cx="16664940" cy="3119120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267428" y="13167360"/>
            <a:ext cx="10617041" cy="24394163"/>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p:cNvSpPr>
            <a:spLocks noGrp="1"/>
          </p:cNvSpPr>
          <p:nvPr>
            <p:ph type="dt" sz="half" idx="10"/>
          </p:nvPr>
        </p:nvSpPr>
        <p:spPr/>
        <p:txBody>
          <a:bodyPr/>
          <a:lstStyle/>
          <a:p>
            <a:fld id="{18E8A728-ACF8-435F-973F-513520103B0A}" type="datetimeFigureOut">
              <a:rPr lang="en-US" smtClean="0"/>
              <a:pPr/>
              <a:t>6/14/17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76D695-0E55-4E93-AD48-7E480E8BD3DE}"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259686013"/>
      </p:ext>
    </p:extLst>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67428" y="2926080"/>
            <a:ext cx="10617041" cy="10241280"/>
          </a:xfrm>
        </p:spPr>
        <p:txBody>
          <a:bodyPr anchor="b"/>
          <a:lstStyle>
            <a:lvl1pPr>
              <a:defRPr sz="1152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994608" y="6319530"/>
            <a:ext cx="16664940" cy="31191200"/>
          </a:xfrm>
        </p:spPr>
        <p:txBody>
          <a:bodyPr anchor="t"/>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r>
              <a:rPr lang="en-US"/>
              <a:t>Click icon to add picture</a:t>
            </a:r>
            <a:endParaRPr lang="en-US" dirty="0"/>
          </a:p>
        </p:txBody>
      </p:sp>
      <p:sp>
        <p:nvSpPr>
          <p:cNvPr id="4" name="Text Placeholder 3"/>
          <p:cNvSpPr>
            <a:spLocks noGrp="1"/>
          </p:cNvSpPr>
          <p:nvPr>
            <p:ph type="body" sz="half" idx="2"/>
          </p:nvPr>
        </p:nvSpPr>
        <p:spPr>
          <a:xfrm>
            <a:off x="2267428" y="13167360"/>
            <a:ext cx="10617041" cy="24394163"/>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p:cNvSpPr>
            <a:spLocks noGrp="1"/>
          </p:cNvSpPr>
          <p:nvPr>
            <p:ph type="dt" sz="half" idx="10"/>
          </p:nvPr>
        </p:nvSpPr>
        <p:spPr/>
        <p:txBody>
          <a:bodyPr/>
          <a:lstStyle/>
          <a:p>
            <a:fld id="{18E8A728-ACF8-435F-973F-513520103B0A}" type="datetimeFigureOut">
              <a:rPr lang="en-US" smtClean="0"/>
              <a:pPr/>
              <a:t>6/14/17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76D695-0E55-4E93-AD48-7E480E8BD3DE}"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663782319"/>
      </p:ext>
    </p:extLst>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E8A728-ACF8-435F-973F-513520103B0A}" type="datetimeFigureOut">
              <a:rPr lang="en-US" smtClean="0"/>
              <a:pPr/>
              <a:t>6/14/17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76D695-0E55-4E93-AD48-7E480E8BD3DE}"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283850152"/>
      </p:ext>
    </p:extLst>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557232" y="2336800"/>
            <a:ext cx="7098030" cy="3719576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63142" y="2336800"/>
            <a:ext cx="20882610" cy="3719576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E8A728-ACF8-435F-973F-513520103B0A}" type="datetimeFigureOut">
              <a:rPr lang="en-US" smtClean="0"/>
              <a:pPr/>
              <a:t>6/14/17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76D695-0E55-4E93-AD48-7E480E8BD3DE}"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44120207"/>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63140" y="2336810"/>
            <a:ext cx="28392120" cy="848360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63140" y="11684000"/>
            <a:ext cx="28392120" cy="278485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263140" y="40680650"/>
            <a:ext cx="7406640" cy="2336800"/>
          </a:xfrm>
          <a:prstGeom prst="rect">
            <a:avLst/>
          </a:prstGeom>
        </p:spPr>
        <p:txBody>
          <a:bodyPr vert="horz" lIns="91440" tIns="45720" rIns="91440" bIns="45720" rtlCol="0" anchor="ctr"/>
          <a:lstStyle>
            <a:lvl1pPr algn="l">
              <a:defRPr sz="4320">
                <a:solidFill>
                  <a:schemeClr val="tx1">
                    <a:tint val="75000"/>
                  </a:schemeClr>
                </a:solidFill>
              </a:defRPr>
            </a:lvl1pPr>
          </a:lstStyle>
          <a:p>
            <a:fld id="{18E8A728-ACF8-435F-973F-513520103B0A}" type="datetimeFigureOut">
              <a:rPr lang="en-US" smtClean="0"/>
              <a:pPr/>
              <a:t>6/14/17</a:t>
            </a:fld>
            <a:endParaRPr lang="en-US"/>
          </a:p>
        </p:txBody>
      </p:sp>
      <p:sp>
        <p:nvSpPr>
          <p:cNvPr id="5" name="Footer Placeholder 4"/>
          <p:cNvSpPr>
            <a:spLocks noGrp="1"/>
          </p:cNvSpPr>
          <p:nvPr>
            <p:ph type="ftr" sz="quarter" idx="3"/>
          </p:nvPr>
        </p:nvSpPr>
        <p:spPr>
          <a:xfrm>
            <a:off x="10904220" y="40680650"/>
            <a:ext cx="11109960" cy="2336800"/>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3248620" y="40680650"/>
            <a:ext cx="7406640" cy="2336800"/>
          </a:xfrm>
          <a:prstGeom prst="rect">
            <a:avLst/>
          </a:prstGeom>
        </p:spPr>
        <p:txBody>
          <a:bodyPr vert="horz" lIns="91440" tIns="45720" rIns="91440" bIns="45720" rtlCol="0" anchor="ctr"/>
          <a:lstStyle>
            <a:lvl1pPr algn="r">
              <a:defRPr sz="4320">
                <a:solidFill>
                  <a:schemeClr val="tx1">
                    <a:tint val="75000"/>
                  </a:schemeClr>
                </a:solidFill>
              </a:defRPr>
            </a:lvl1pPr>
          </a:lstStyle>
          <a:p>
            <a:fld id="{1F76D695-0E55-4E93-AD48-7E480E8BD3DE}"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23184883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9.jpeg"/><Relationship Id="rId12" Type="http://schemas.openxmlformats.org/officeDocument/2006/relationships/image" Target="../media/image10.jpeg"/><Relationship Id="rId13" Type="http://schemas.openxmlformats.org/officeDocument/2006/relationships/image" Target="../media/image11.jpeg"/><Relationship Id="rId14" Type="http://schemas.openxmlformats.org/officeDocument/2006/relationships/image" Target="../media/image12.jpeg"/><Relationship Id="rId15" Type="http://schemas.openxmlformats.org/officeDocument/2006/relationships/image" Target="../media/image13.jpeg"/><Relationship Id="rId16" Type="http://schemas.openxmlformats.org/officeDocument/2006/relationships/image" Target="../media/image14.jpeg"/><Relationship Id="rId17" Type="http://schemas.openxmlformats.org/officeDocument/2006/relationships/image" Target="../media/image15.jpeg"/><Relationship Id="rId18" Type="http://schemas.openxmlformats.org/officeDocument/2006/relationships/image" Target="../media/image16.jpeg"/><Relationship Id="rId1" Type="http://schemas.openxmlformats.org/officeDocument/2006/relationships/vmlDrawing" Target="../drawings/vmlDrawing1.vml"/><Relationship Id="rId2" Type="http://schemas.openxmlformats.org/officeDocument/2006/relationships/slideLayout" Target="../slideLayouts/slideLayout7.xml"/><Relationship Id="rId3" Type="http://schemas.openxmlformats.org/officeDocument/2006/relationships/image" Target="../media/image2.jpeg"/><Relationship Id="rId4" Type="http://schemas.openxmlformats.org/officeDocument/2006/relationships/image" Target="../media/image3.jpeg"/><Relationship Id="rId5" Type="http://schemas.openxmlformats.org/officeDocument/2006/relationships/oleObject" Target="../embeddings/oleObject1.bin"/><Relationship Id="rId6" Type="http://schemas.openxmlformats.org/officeDocument/2006/relationships/image" Target="../media/image4.png"/><Relationship Id="rId7" Type="http://schemas.openxmlformats.org/officeDocument/2006/relationships/image" Target="../media/image5.png"/><Relationship Id="rId8" Type="http://schemas.openxmlformats.org/officeDocument/2006/relationships/image" Target="../media/image6.jpeg"/><Relationship Id="rId9" Type="http://schemas.openxmlformats.org/officeDocument/2006/relationships/image" Target="../media/image7.jpeg"/><Relationship Id="rId10"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 name="Rectangle 5"/>
          <p:cNvSpPr>
            <a:spLocks noChangeArrowheads="1"/>
          </p:cNvSpPr>
          <p:nvPr/>
        </p:nvSpPr>
        <p:spPr bwMode="auto">
          <a:xfrm>
            <a:off x="914400" y="787399"/>
            <a:ext cx="31089600" cy="4369479"/>
          </a:xfrm>
          <a:prstGeom prst="rect">
            <a:avLst/>
          </a:prstGeom>
          <a:solidFill>
            <a:schemeClr val="accent1">
              <a:lumMod val="75000"/>
            </a:schemeClr>
          </a:solidFill>
          <a:ln>
            <a:noFill/>
          </a:ln>
          <a:effectLst/>
        </p:spPr>
        <p:txBody>
          <a:bodyPr lIns="323805" tIns="161902" rIns="323805" bIns="161902" anchor="ctr"/>
          <a:lstStyle>
            <a:lvl1pPr defTabSz="3240088">
              <a:defRPr sz="2400">
                <a:solidFill>
                  <a:schemeClr val="tx1"/>
                </a:solidFill>
                <a:latin typeface="Times New Roman" panose="02020603050405020304" pitchFamily="18" charset="0"/>
              </a:defRPr>
            </a:lvl1pPr>
            <a:lvl2pPr defTabSz="3240088">
              <a:defRPr sz="2400">
                <a:solidFill>
                  <a:schemeClr val="tx1"/>
                </a:solidFill>
                <a:latin typeface="Times New Roman" panose="02020603050405020304" pitchFamily="18" charset="0"/>
              </a:defRPr>
            </a:lvl2pPr>
            <a:lvl3pPr defTabSz="3240088">
              <a:defRPr sz="2400">
                <a:solidFill>
                  <a:schemeClr val="tx1"/>
                </a:solidFill>
                <a:latin typeface="Times New Roman" panose="02020603050405020304" pitchFamily="18" charset="0"/>
              </a:defRPr>
            </a:lvl3pPr>
            <a:lvl4pPr defTabSz="3240088">
              <a:defRPr sz="2400">
                <a:solidFill>
                  <a:schemeClr val="tx1"/>
                </a:solidFill>
                <a:latin typeface="Times New Roman" panose="02020603050405020304" pitchFamily="18" charset="0"/>
              </a:defRPr>
            </a:lvl4pPr>
            <a:lvl5pPr defTabSz="3240088">
              <a:defRPr sz="2400">
                <a:solidFill>
                  <a:schemeClr val="tx1"/>
                </a:solidFill>
                <a:latin typeface="Times New Roman" panose="02020603050405020304" pitchFamily="18" charset="0"/>
              </a:defRPr>
            </a:lvl5pPr>
            <a:lvl6pPr marL="457200" defTabSz="3240088" fontAlgn="base">
              <a:spcBef>
                <a:spcPct val="0"/>
              </a:spcBef>
              <a:spcAft>
                <a:spcPct val="0"/>
              </a:spcAft>
              <a:defRPr sz="2400">
                <a:solidFill>
                  <a:schemeClr val="tx1"/>
                </a:solidFill>
                <a:latin typeface="Times New Roman" panose="02020603050405020304" pitchFamily="18" charset="0"/>
              </a:defRPr>
            </a:lvl6pPr>
            <a:lvl7pPr marL="914400" defTabSz="3240088" fontAlgn="base">
              <a:spcBef>
                <a:spcPct val="0"/>
              </a:spcBef>
              <a:spcAft>
                <a:spcPct val="0"/>
              </a:spcAft>
              <a:defRPr sz="2400">
                <a:solidFill>
                  <a:schemeClr val="tx1"/>
                </a:solidFill>
                <a:latin typeface="Times New Roman" panose="02020603050405020304" pitchFamily="18" charset="0"/>
              </a:defRPr>
            </a:lvl7pPr>
            <a:lvl8pPr marL="1371600" defTabSz="3240088" fontAlgn="base">
              <a:spcBef>
                <a:spcPct val="0"/>
              </a:spcBef>
              <a:spcAft>
                <a:spcPct val="0"/>
              </a:spcAft>
              <a:defRPr sz="2400">
                <a:solidFill>
                  <a:schemeClr val="tx1"/>
                </a:solidFill>
                <a:latin typeface="Times New Roman" panose="02020603050405020304" pitchFamily="18" charset="0"/>
              </a:defRPr>
            </a:lvl8pPr>
            <a:lvl9pPr marL="1828800" defTabSz="3240088" fontAlgn="base">
              <a:spcBef>
                <a:spcPct val="0"/>
              </a:spcBef>
              <a:spcAft>
                <a:spcPct val="0"/>
              </a:spcAft>
              <a:defRPr sz="2400">
                <a:solidFill>
                  <a:schemeClr val="tx1"/>
                </a:solidFill>
                <a:latin typeface="Times New Roman" panose="02020603050405020304" pitchFamily="18" charset="0"/>
              </a:defRPr>
            </a:lvl9pPr>
          </a:lstStyle>
          <a:p>
            <a:pPr algn="ctr"/>
            <a:r>
              <a:rPr lang="en-US" altLang="ko-KR" sz="6600" dirty="0">
                <a:cs typeface="Times New Roman" panose="02020603050405020304" pitchFamily="18" charset="0"/>
              </a:rPr>
              <a:t>The Magnetic Induction Coil Array, North and South (MICA-N/S)</a:t>
            </a:r>
          </a:p>
          <a:p>
            <a:pPr algn="ctr"/>
            <a:r>
              <a:rPr lang="en-US" altLang="zh-CN" sz="3200" dirty="0">
                <a:ea typeface="SimSun" panose="02010600030101010101" pitchFamily="2" charset="-122"/>
                <a:cs typeface="Times New Roman" panose="02020603050405020304" pitchFamily="18" charset="0"/>
              </a:rPr>
              <a:t>Marc Lessard</a:t>
            </a:r>
            <a:r>
              <a:rPr lang="en-US" altLang="zh-CN" sz="3200" baseline="30000" dirty="0">
                <a:cs typeface="Times New Roman" panose="02020603050405020304" pitchFamily="18" charset="0"/>
              </a:rPr>
              <a:t>1</a:t>
            </a:r>
            <a:r>
              <a:rPr lang="en-US" altLang="zh-CN" sz="3200" dirty="0">
                <a:ea typeface="SimSun" panose="02010600030101010101" pitchFamily="2" charset="-122"/>
                <a:cs typeface="Times New Roman" panose="02020603050405020304" pitchFamily="18" charset="0"/>
              </a:rPr>
              <a:t>, Mark Engebretson</a:t>
            </a:r>
            <a:r>
              <a:rPr lang="en-US" altLang="ko-KR" sz="3200" baseline="30000" dirty="0">
                <a:cs typeface="Times New Roman" panose="02020603050405020304" pitchFamily="18" charset="0"/>
              </a:rPr>
              <a:t>2</a:t>
            </a:r>
            <a:r>
              <a:rPr lang="en-US" altLang="zh-CN" sz="3200" dirty="0">
                <a:ea typeface="SimSun" panose="02010600030101010101" pitchFamily="2" charset="-122"/>
                <a:cs typeface="Times New Roman" panose="02020603050405020304" pitchFamily="18" charset="0"/>
              </a:rPr>
              <a:t>, </a:t>
            </a:r>
            <a:r>
              <a:rPr lang="en-US" altLang="zh-CN" sz="3200" dirty="0" err="1">
                <a:ea typeface="SimSun" panose="02010600030101010101" pitchFamily="2" charset="-122"/>
                <a:cs typeface="Times New Roman" panose="02020603050405020304" pitchFamily="18" charset="0"/>
              </a:rPr>
              <a:t>H</a:t>
            </a:r>
            <a:r>
              <a:rPr lang="en-US" altLang="ko-KR" sz="3200" dirty="0" err="1">
                <a:cs typeface="Times New Roman" panose="02020603050405020304" pitchFamily="18" charset="0"/>
              </a:rPr>
              <a:t>yomin</a:t>
            </a:r>
            <a:r>
              <a:rPr lang="en-US" altLang="ko-KR" sz="3200" dirty="0">
                <a:cs typeface="Times New Roman" panose="02020603050405020304" pitchFamily="18" charset="0"/>
              </a:rPr>
              <a:t> Kim</a:t>
            </a:r>
            <a:r>
              <a:rPr lang="en-US" altLang="ko-KR" sz="3200" baseline="30000" dirty="0">
                <a:cs typeface="Times New Roman" panose="02020603050405020304" pitchFamily="18" charset="0"/>
              </a:rPr>
              <a:t>3</a:t>
            </a:r>
            <a:r>
              <a:rPr lang="en-US" altLang="ko-KR" sz="3200" dirty="0">
                <a:cs typeface="Times New Roman" panose="02020603050405020304" pitchFamily="18" charset="0"/>
              </a:rPr>
              <a:t>, Richard Horne</a:t>
            </a:r>
            <a:r>
              <a:rPr lang="en-US" altLang="ko-KR" sz="3200" baseline="30000" dirty="0">
                <a:cs typeface="Times New Roman" panose="02020603050405020304" pitchFamily="18" charset="0"/>
              </a:rPr>
              <a:t>4</a:t>
            </a:r>
            <a:r>
              <a:rPr lang="en-US" altLang="ko-KR" sz="3200" dirty="0">
                <a:cs typeface="Times New Roman" panose="02020603050405020304" pitchFamily="18" charset="0"/>
              </a:rPr>
              <a:t>, Nigel Meredith</a:t>
            </a:r>
            <a:r>
              <a:rPr lang="en-US" altLang="ko-KR" sz="3200" baseline="30000" dirty="0">
                <a:cs typeface="Times New Roman" panose="02020603050405020304" pitchFamily="18" charset="0"/>
              </a:rPr>
              <a:t>4</a:t>
            </a:r>
            <a:r>
              <a:rPr lang="en-US" altLang="ko-KR" sz="3200" dirty="0">
                <a:cs typeface="Times New Roman" panose="02020603050405020304" pitchFamily="18" charset="0"/>
              </a:rPr>
              <a:t>, Khan-Hyuk Kim</a:t>
            </a:r>
            <a:r>
              <a:rPr lang="en-US" altLang="ko-KR" sz="3200" baseline="30000" dirty="0">
                <a:cs typeface="Times New Roman" panose="02020603050405020304" pitchFamily="18" charset="0"/>
              </a:rPr>
              <a:t>5</a:t>
            </a:r>
            <a:r>
              <a:rPr lang="en-US" altLang="ko-KR" sz="3200" dirty="0">
                <a:cs typeface="Times New Roman" panose="02020603050405020304" pitchFamily="18" charset="0"/>
              </a:rPr>
              <a:t>, Ho Jin</a:t>
            </a:r>
            <a:r>
              <a:rPr lang="en-US" altLang="ko-KR" sz="3200" baseline="30000" dirty="0">
                <a:cs typeface="Times New Roman" panose="02020603050405020304" pitchFamily="18" charset="0"/>
              </a:rPr>
              <a:t>5</a:t>
            </a:r>
            <a:r>
              <a:rPr lang="en-US" altLang="ko-KR" sz="3200" dirty="0">
                <a:cs typeface="Times New Roman" panose="02020603050405020304" pitchFamily="18" charset="0"/>
              </a:rPr>
              <a:t>, Geonhwa Jee</a:t>
            </a:r>
            <a:r>
              <a:rPr lang="en-US" altLang="ko-KR" sz="3200" baseline="30000" dirty="0">
                <a:cs typeface="Times New Roman" panose="02020603050405020304" pitchFamily="18" charset="0"/>
              </a:rPr>
              <a:t>6</a:t>
            </a:r>
            <a:r>
              <a:rPr lang="en-US" altLang="ko-KR" sz="3200" dirty="0">
                <a:cs typeface="Times New Roman" panose="02020603050405020304" pitchFamily="18" charset="0"/>
              </a:rPr>
              <a:t>, Juergen Matzka</a:t>
            </a:r>
            <a:r>
              <a:rPr lang="en-US" altLang="ko-KR" sz="3200" baseline="30000" dirty="0">
                <a:cs typeface="Times New Roman" panose="02020603050405020304" pitchFamily="18" charset="0"/>
              </a:rPr>
              <a:t>7</a:t>
            </a:r>
            <a:r>
              <a:rPr lang="en-US" altLang="ko-KR" sz="3200" dirty="0">
                <a:cs typeface="Times New Roman" panose="02020603050405020304" pitchFamily="18" charset="0"/>
              </a:rPr>
              <a:t>, Tanja Fromm</a:t>
            </a:r>
            <a:r>
              <a:rPr lang="en-US" altLang="ko-KR" sz="3200" baseline="30000" dirty="0">
                <a:cs typeface="Times New Roman" panose="02020603050405020304" pitchFamily="18" charset="0"/>
              </a:rPr>
              <a:t>7</a:t>
            </a:r>
            <a:r>
              <a:rPr lang="en-US" altLang="ko-KR" sz="3200" dirty="0">
                <a:cs typeface="Times New Roman" panose="02020603050405020304" pitchFamily="18" charset="0"/>
              </a:rPr>
              <a:t> and Akira Kadokura</a:t>
            </a:r>
            <a:r>
              <a:rPr lang="en-US" altLang="ko-KR" sz="3200" baseline="30000" dirty="0">
                <a:cs typeface="Times New Roman" panose="02020603050405020304" pitchFamily="18" charset="0"/>
              </a:rPr>
              <a:t>8</a:t>
            </a:r>
          </a:p>
          <a:p>
            <a:pPr algn="ctr"/>
            <a:endParaRPr lang="en-US" altLang="ko-KR" sz="2000" baseline="30000" dirty="0">
              <a:cs typeface="Times New Roman" panose="02020603050405020304" pitchFamily="18" charset="0"/>
            </a:endParaRPr>
          </a:p>
          <a:p>
            <a:pPr algn="ctr"/>
            <a:r>
              <a:rPr lang="en-US" altLang="ko-KR" sz="2000" baseline="30000" dirty="0">
                <a:cs typeface="Times New Roman" panose="02020603050405020304" pitchFamily="18" charset="0"/>
              </a:rPr>
              <a:t>1</a:t>
            </a:r>
            <a:r>
              <a:rPr lang="en-US" altLang="ko-KR" sz="2000" dirty="0">
                <a:cs typeface="Times New Roman" panose="02020603050405020304" pitchFamily="18" charset="0"/>
              </a:rPr>
              <a:t> Space Science Center, University of New Hampshire, Durham, NH., USA</a:t>
            </a:r>
          </a:p>
          <a:p>
            <a:pPr algn="ctr"/>
            <a:r>
              <a:rPr lang="en-US" altLang="ko-KR" sz="2000" baseline="30000" dirty="0">
                <a:cs typeface="Times New Roman" panose="02020603050405020304" pitchFamily="18" charset="0"/>
              </a:rPr>
              <a:t>2</a:t>
            </a:r>
            <a:r>
              <a:rPr lang="en-US" altLang="ko-KR" sz="2000" dirty="0">
                <a:cs typeface="Times New Roman" panose="02020603050405020304" pitchFamily="18" charset="0"/>
              </a:rPr>
              <a:t>Department of Physics, Augsburg College, Minneapolis, MN, USA </a:t>
            </a:r>
            <a:endParaRPr lang="en-US" altLang="ko-KR" sz="2000" dirty="0">
              <a:cs typeface="Times New Roman" panose="02020603050405020304" pitchFamily="18" charset="0"/>
            </a:endParaRPr>
          </a:p>
          <a:p>
            <a:pPr algn="ctr"/>
            <a:r>
              <a:rPr lang="en-US" altLang="ko-KR" sz="2000" baseline="30000" dirty="0">
                <a:cs typeface="Times New Roman" panose="02020603050405020304" pitchFamily="18" charset="0"/>
              </a:rPr>
              <a:t>3</a:t>
            </a:r>
            <a:r>
              <a:rPr lang="en-US" altLang="ko-KR" sz="2000" dirty="0">
                <a:cs typeface="Times New Roman" panose="02020603050405020304" pitchFamily="18" charset="0"/>
              </a:rPr>
              <a:t> Center for Solar-Terrestrial Research, New Jersey Institute of Technology, Newark, NJ., USA</a:t>
            </a:r>
          </a:p>
          <a:p>
            <a:pPr algn="ctr"/>
            <a:r>
              <a:rPr lang="en-US" altLang="ko-KR" sz="2000" baseline="30000" dirty="0">
                <a:cs typeface="Times New Roman" panose="02020603050405020304" pitchFamily="18" charset="0"/>
              </a:rPr>
              <a:t>4 </a:t>
            </a:r>
            <a:r>
              <a:rPr lang="en-US" altLang="ko-KR" sz="2000" dirty="0">
                <a:cs typeface="Times New Roman" panose="02020603050405020304" pitchFamily="18" charset="0"/>
              </a:rPr>
              <a:t>British Antarctic Survey, Natural Environment Research Council (NERC), Cambridge, UK</a:t>
            </a:r>
          </a:p>
          <a:p>
            <a:pPr algn="ctr"/>
            <a:r>
              <a:rPr lang="en-US" altLang="ko-KR" sz="2000" baseline="30000" dirty="0">
                <a:cs typeface="Times New Roman" panose="02020603050405020304" pitchFamily="18" charset="0"/>
              </a:rPr>
              <a:t>5 </a:t>
            </a:r>
            <a:r>
              <a:rPr lang="en-US" altLang="ko-KR" sz="2000" dirty="0">
                <a:cs typeface="Times New Roman" panose="02020603050405020304" pitchFamily="18" charset="0"/>
              </a:rPr>
              <a:t>School of Space Research, Kyung Hee University, Yongin 17104, Korea</a:t>
            </a:r>
            <a:endParaRPr lang="en-GB" altLang="en-US" sz="2000" dirty="0">
              <a:ea typeface="HG Mincho Light J" charset="0"/>
              <a:cs typeface="Times New Roman" panose="02020603050405020304" pitchFamily="18" charset="0"/>
            </a:endParaRPr>
          </a:p>
          <a:p>
            <a:pPr algn="ctr"/>
            <a:r>
              <a:rPr lang="en-GB" altLang="en-US" sz="2000" baseline="30000" dirty="0">
                <a:ea typeface="HG Mincho Light J" charset="0"/>
                <a:cs typeface="Times New Roman" panose="02020603050405020304" pitchFamily="18" charset="0"/>
              </a:rPr>
              <a:t>6</a:t>
            </a:r>
            <a:r>
              <a:rPr lang="en-GB" altLang="en-US" sz="2000" dirty="0">
                <a:ea typeface="HG Mincho Light J" charset="0"/>
                <a:cs typeface="Times New Roman" panose="02020603050405020304" pitchFamily="18" charset="0"/>
              </a:rPr>
              <a:t> </a:t>
            </a:r>
            <a:r>
              <a:rPr lang="en-US" altLang="en-US" sz="2000" dirty="0">
                <a:ea typeface="HG Mincho Light J" charset="0"/>
                <a:cs typeface="Times New Roman" panose="02020603050405020304" pitchFamily="18" charset="0"/>
              </a:rPr>
              <a:t>Korea Polar Research Institute, Incheon, Korea</a:t>
            </a:r>
            <a:endParaRPr lang="en-US" altLang="ko-KR" sz="2000" baseline="30000" dirty="0">
              <a:cs typeface="Times New Roman" panose="02020603050405020304" pitchFamily="18" charset="0"/>
            </a:endParaRPr>
          </a:p>
          <a:p>
            <a:pPr algn="ctr"/>
            <a:r>
              <a:rPr lang="en-US" altLang="ko-KR" sz="2000" baseline="30000" dirty="0">
                <a:cs typeface="Times New Roman" panose="02020603050405020304" pitchFamily="18" charset="0"/>
              </a:rPr>
              <a:t>7</a:t>
            </a:r>
            <a:r>
              <a:rPr lang="en-US" altLang="ko-KR" sz="2000" dirty="0">
                <a:cs typeface="Times New Roman" panose="02020603050405020304" pitchFamily="18" charset="0"/>
              </a:rPr>
              <a:t>Helmholtz Centre Potsdam, GFZ German Research Centre For Geosciences, Germany.</a:t>
            </a:r>
          </a:p>
          <a:p>
            <a:pPr algn="ctr"/>
            <a:r>
              <a:rPr lang="en-US" altLang="ko-KR" sz="2000" baseline="30000" dirty="0">
                <a:cs typeface="Times New Roman" panose="02020603050405020304" pitchFamily="18" charset="0"/>
              </a:rPr>
              <a:t>8</a:t>
            </a:r>
            <a:r>
              <a:rPr lang="en-US" altLang="ko-KR" sz="2000" dirty="0">
                <a:cs typeface="Times New Roman" panose="02020603050405020304" pitchFamily="18" charset="0"/>
              </a:rPr>
              <a:t>National Institute of Polar Research, Tachikawa, Tokyo, Japan</a:t>
            </a:r>
          </a:p>
        </p:txBody>
      </p:sp>
      <p:sp>
        <p:nvSpPr>
          <p:cNvPr id="5" name="Rectangle 5"/>
          <p:cNvSpPr>
            <a:spLocks noChangeArrowheads="1"/>
          </p:cNvSpPr>
          <p:nvPr/>
        </p:nvSpPr>
        <p:spPr bwMode="auto">
          <a:xfrm rot="10800000" flipV="1">
            <a:off x="914398" y="5573511"/>
            <a:ext cx="12069493" cy="1058231"/>
          </a:xfrm>
          <a:prstGeom prst="rect">
            <a:avLst/>
          </a:prstGeom>
          <a:solidFill>
            <a:schemeClr val="accent1">
              <a:lumMod val="75000"/>
            </a:schemeClr>
          </a:solidFill>
          <a:ln>
            <a:noFill/>
          </a:ln>
          <a:effectLst/>
        </p:spPr>
        <p:txBody>
          <a:bodyPr lIns="323805" tIns="161902" rIns="323805" bIns="161902" anchor="ctr"/>
          <a:lstStyle>
            <a:lvl1pPr defTabSz="3240088">
              <a:defRPr sz="2400">
                <a:solidFill>
                  <a:schemeClr val="tx1"/>
                </a:solidFill>
                <a:latin typeface="Times New Roman" panose="02020603050405020304" pitchFamily="18" charset="0"/>
              </a:defRPr>
            </a:lvl1pPr>
            <a:lvl2pPr defTabSz="3240088">
              <a:defRPr sz="2400">
                <a:solidFill>
                  <a:schemeClr val="tx1"/>
                </a:solidFill>
                <a:latin typeface="Times New Roman" panose="02020603050405020304" pitchFamily="18" charset="0"/>
              </a:defRPr>
            </a:lvl2pPr>
            <a:lvl3pPr defTabSz="3240088">
              <a:defRPr sz="2400">
                <a:solidFill>
                  <a:schemeClr val="tx1"/>
                </a:solidFill>
                <a:latin typeface="Times New Roman" panose="02020603050405020304" pitchFamily="18" charset="0"/>
              </a:defRPr>
            </a:lvl3pPr>
            <a:lvl4pPr defTabSz="3240088">
              <a:defRPr sz="2400">
                <a:solidFill>
                  <a:schemeClr val="tx1"/>
                </a:solidFill>
                <a:latin typeface="Times New Roman" panose="02020603050405020304" pitchFamily="18" charset="0"/>
              </a:defRPr>
            </a:lvl4pPr>
            <a:lvl5pPr defTabSz="3240088">
              <a:defRPr sz="2400">
                <a:solidFill>
                  <a:schemeClr val="tx1"/>
                </a:solidFill>
                <a:latin typeface="Times New Roman" panose="02020603050405020304" pitchFamily="18" charset="0"/>
              </a:defRPr>
            </a:lvl5pPr>
            <a:lvl6pPr marL="457200" defTabSz="3240088" fontAlgn="base">
              <a:spcBef>
                <a:spcPct val="0"/>
              </a:spcBef>
              <a:spcAft>
                <a:spcPct val="0"/>
              </a:spcAft>
              <a:defRPr sz="2400">
                <a:solidFill>
                  <a:schemeClr val="tx1"/>
                </a:solidFill>
                <a:latin typeface="Times New Roman" panose="02020603050405020304" pitchFamily="18" charset="0"/>
              </a:defRPr>
            </a:lvl6pPr>
            <a:lvl7pPr marL="914400" defTabSz="3240088" fontAlgn="base">
              <a:spcBef>
                <a:spcPct val="0"/>
              </a:spcBef>
              <a:spcAft>
                <a:spcPct val="0"/>
              </a:spcAft>
              <a:defRPr sz="2400">
                <a:solidFill>
                  <a:schemeClr val="tx1"/>
                </a:solidFill>
                <a:latin typeface="Times New Roman" panose="02020603050405020304" pitchFamily="18" charset="0"/>
              </a:defRPr>
            </a:lvl7pPr>
            <a:lvl8pPr marL="1371600" defTabSz="3240088" fontAlgn="base">
              <a:spcBef>
                <a:spcPct val="0"/>
              </a:spcBef>
              <a:spcAft>
                <a:spcPct val="0"/>
              </a:spcAft>
              <a:defRPr sz="2400">
                <a:solidFill>
                  <a:schemeClr val="tx1"/>
                </a:solidFill>
                <a:latin typeface="Times New Roman" panose="02020603050405020304" pitchFamily="18" charset="0"/>
              </a:defRPr>
            </a:lvl8pPr>
            <a:lvl9pPr marL="1828800" defTabSz="3240088" fontAlgn="base">
              <a:spcBef>
                <a:spcPct val="0"/>
              </a:spcBef>
              <a:spcAft>
                <a:spcPct val="0"/>
              </a:spcAft>
              <a:defRPr sz="2400">
                <a:solidFill>
                  <a:schemeClr val="tx1"/>
                </a:solidFill>
                <a:latin typeface="Times New Roman" panose="02020603050405020304" pitchFamily="18" charset="0"/>
              </a:defRPr>
            </a:lvl9pPr>
          </a:lstStyle>
          <a:p>
            <a:pPr algn="ctr"/>
            <a:r>
              <a:rPr lang="en-US" altLang="ko-KR" sz="5400" dirty="0">
                <a:solidFill>
                  <a:srgbClr val="000000"/>
                </a:solidFill>
                <a:cs typeface="Times New Roman" panose="02020603050405020304" pitchFamily="18" charset="0"/>
              </a:rPr>
              <a:t>Introduction</a:t>
            </a:r>
          </a:p>
        </p:txBody>
      </p:sp>
      <p:pic>
        <p:nvPicPr>
          <p:cNvPr id="17" name="Picture 1096" descr="D:\users\HyominKim\research\presentations\200606_GEM_meeting\Pi1b_examples\IQ95241_descrip.jpg"/>
          <p:cNvPicPr>
            <a:picLocks noChangeAspect="1" noChangeArrowheads="1"/>
          </p:cNvPicPr>
          <p:nvPr/>
        </p:nvPicPr>
        <p:blipFill>
          <a:blip r:embed="rId3">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a:stretch>
            <a:fillRect/>
          </a:stretch>
        </p:blipFill>
        <p:spPr bwMode="auto">
          <a:xfrm>
            <a:off x="2386440" y="33540024"/>
            <a:ext cx="4115960" cy="4557757"/>
          </a:xfrm>
          <a:prstGeom prst="rect">
            <a:avLst/>
          </a:prstGeom>
          <a:noFill/>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pic>
      <p:pic>
        <p:nvPicPr>
          <p:cNvPr id="18" name="Picture 1097" descr="D:\users\HyominKim\research\presentations\200606_GEM_meeting\Pi1b_examples\SP95241_descrip.jpg"/>
          <p:cNvPicPr>
            <a:picLocks noChangeAspect="1" noChangeArrowheads="1"/>
          </p:cNvPicPr>
          <p:nvPr/>
        </p:nvPicPr>
        <p:blipFill>
          <a:blip r:embed="rId4">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a:stretch>
            <a:fillRect/>
          </a:stretch>
        </p:blipFill>
        <p:spPr bwMode="auto">
          <a:xfrm>
            <a:off x="7130054" y="33531481"/>
            <a:ext cx="4222519" cy="4674401"/>
          </a:xfrm>
          <a:prstGeom prst="rect">
            <a:avLst/>
          </a:prstGeom>
          <a:noFill/>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pic>
      <p:sp>
        <p:nvSpPr>
          <p:cNvPr id="20" name="Rectangle 1140"/>
          <p:cNvSpPr>
            <a:spLocks noChangeArrowheads="1"/>
          </p:cNvSpPr>
          <p:nvPr/>
        </p:nvSpPr>
        <p:spPr bwMode="auto">
          <a:xfrm>
            <a:off x="3834259" y="32937398"/>
            <a:ext cx="8107029" cy="400110"/>
          </a:xfrm>
          <a:prstGeom prst="rect">
            <a:avLst/>
          </a:prstGeom>
          <a:noFill/>
          <a:ln>
            <a:noFill/>
          </a:ln>
          <a:effectLst/>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99CC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C0C0C0"/>
                </a:solidFill>
                <a:miter lim="800000"/>
                <a:headEnd/>
                <a:tailEnd/>
              </a14:hiddenLine>
            </a:ext>
            <a:ext uri="{AF507438-7753-43E0-B8FC-AC1667EBCBE1}">
              <a14:hiddenEffects xmlns:a14="http://schemas.microsoft.com/office/drawing/2010/main" xmlns:p="http://schemas.openxmlformats.org/presentationml/2006/main" xmlns:r="http://schemas.openxmlformats.org/officeDocument/2006/relationships" xmlns:a="http://schemas.openxmlformats.org/drawingml/2006/main" xmlns="">
                <a:effectLst>
                  <a:outerShdw dist="35921" dir="2700000" algn="ctr" rotWithShape="0">
                    <a:schemeClr val="bg2"/>
                  </a:outerShdw>
                </a:effectLst>
              </a14:hiddenEffects>
            </a:ext>
          </a:extLst>
        </p:spPr>
        <p:txBody>
          <a:bodyPr wrap="square">
            <a:spAutoFit/>
          </a:bodyPr>
          <a:lstStyle/>
          <a:p>
            <a:pPr hangingPunct="0">
              <a:buClr>
                <a:srgbClr val="000000"/>
              </a:buClr>
              <a:buSzPct val="45000"/>
              <a:buFont typeface="StarSymbol" charset="0"/>
              <a:buNone/>
            </a:pPr>
            <a:r>
              <a:rPr lang="en-GB" altLang="en-US" sz="2000" b="1" dirty="0">
                <a:latin typeface="Times New Roman" panose="02020603050405020304" pitchFamily="18" charset="0"/>
                <a:ea typeface="HG Mincho Light J" charset="0"/>
                <a:cs typeface="Times New Roman" panose="02020603050405020304" pitchFamily="18" charset="0"/>
              </a:rPr>
              <a:t>Iqaluit                                                                   South Pole</a:t>
            </a:r>
            <a:r>
              <a:rPr lang="en-GB" altLang="en-US" dirty="0">
                <a:latin typeface="Times New Roman" panose="02020603050405020304" pitchFamily="18" charset="0"/>
                <a:ea typeface="HG Mincho Light J" charset="0"/>
                <a:cs typeface="Times New Roman" panose="02020603050405020304" pitchFamily="18" charset="0"/>
              </a:rPr>
              <a:t>                </a:t>
            </a:r>
          </a:p>
        </p:txBody>
      </p:sp>
      <p:graphicFrame>
        <p:nvGraphicFramePr>
          <p:cNvPr id="1273" name="Object 249"/>
          <p:cNvGraphicFramePr>
            <a:graphicFrameLocks noChangeAspect="1"/>
          </p:cNvGraphicFramePr>
          <p:nvPr/>
        </p:nvGraphicFramePr>
        <p:xfrm>
          <a:off x="3673115" y="40497612"/>
          <a:ext cx="6847629" cy="2553150"/>
        </p:xfrm>
        <a:graphic>
          <a:graphicData uri="http://schemas.openxmlformats.org/presentationml/2006/ole">
            <p:oleObj spid="_x0000_s1273" name="Acrobat Document" r:id="rId5" imgW="5229955" imgH="1971950" progId="">
              <p:embed/>
            </p:oleObj>
          </a:graphicData>
        </a:graphic>
      </p:graphicFrame>
      <p:sp>
        <p:nvSpPr>
          <p:cNvPr id="68" name="Rectangle 5"/>
          <p:cNvSpPr>
            <a:spLocks noChangeArrowheads="1"/>
          </p:cNvSpPr>
          <p:nvPr/>
        </p:nvSpPr>
        <p:spPr bwMode="auto">
          <a:xfrm rot="10800000" flipV="1">
            <a:off x="13892787" y="5573510"/>
            <a:ext cx="18162012" cy="1081290"/>
          </a:xfrm>
          <a:prstGeom prst="rect">
            <a:avLst/>
          </a:prstGeom>
          <a:solidFill>
            <a:schemeClr val="accent1">
              <a:lumMod val="75000"/>
            </a:schemeClr>
          </a:solidFill>
          <a:ln>
            <a:noFill/>
          </a:ln>
          <a:effectLst/>
        </p:spPr>
        <p:txBody>
          <a:bodyPr lIns="323805" tIns="161902" rIns="323805" bIns="161902" anchor="ctr"/>
          <a:lstStyle>
            <a:lvl1pPr defTabSz="3240088">
              <a:defRPr sz="2400">
                <a:solidFill>
                  <a:schemeClr val="tx1"/>
                </a:solidFill>
                <a:latin typeface="Times New Roman" panose="02020603050405020304" pitchFamily="18" charset="0"/>
              </a:defRPr>
            </a:lvl1pPr>
            <a:lvl2pPr defTabSz="3240088">
              <a:defRPr sz="2400">
                <a:solidFill>
                  <a:schemeClr val="tx1"/>
                </a:solidFill>
                <a:latin typeface="Times New Roman" panose="02020603050405020304" pitchFamily="18" charset="0"/>
              </a:defRPr>
            </a:lvl2pPr>
            <a:lvl3pPr defTabSz="3240088">
              <a:defRPr sz="2400">
                <a:solidFill>
                  <a:schemeClr val="tx1"/>
                </a:solidFill>
                <a:latin typeface="Times New Roman" panose="02020603050405020304" pitchFamily="18" charset="0"/>
              </a:defRPr>
            </a:lvl3pPr>
            <a:lvl4pPr defTabSz="3240088">
              <a:defRPr sz="2400">
                <a:solidFill>
                  <a:schemeClr val="tx1"/>
                </a:solidFill>
                <a:latin typeface="Times New Roman" panose="02020603050405020304" pitchFamily="18" charset="0"/>
              </a:defRPr>
            </a:lvl4pPr>
            <a:lvl5pPr defTabSz="3240088">
              <a:defRPr sz="2400">
                <a:solidFill>
                  <a:schemeClr val="tx1"/>
                </a:solidFill>
                <a:latin typeface="Times New Roman" panose="02020603050405020304" pitchFamily="18" charset="0"/>
              </a:defRPr>
            </a:lvl5pPr>
            <a:lvl6pPr marL="457200" defTabSz="3240088" fontAlgn="base">
              <a:spcBef>
                <a:spcPct val="0"/>
              </a:spcBef>
              <a:spcAft>
                <a:spcPct val="0"/>
              </a:spcAft>
              <a:defRPr sz="2400">
                <a:solidFill>
                  <a:schemeClr val="tx1"/>
                </a:solidFill>
                <a:latin typeface="Times New Roman" panose="02020603050405020304" pitchFamily="18" charset="0"/>
              </a:defRPr>
            </a:lvl6pPr>
            <a:lvl7pPr marL="914400" defTabSz="3240088" fontAlgn="base">
              <a:spcBef>
                <a:spcPct val="0"/>
              </a:spcBef>
              <a:spcAft>
                <a:spcPct val="0"/>
              </a:spcAft>
              <a:defRPr sz="2400">
                <a:solidFill>
                  <a:schemeClr val="tx1"/>
                </a:solidFill>
                <a:latin typeface="Times New Roman" panose="02020603050405020304" pitchFamily="18" charset="0"/>
              </a:defRPr>
            </a:lvl7pPr>
            <a:lvl8pPr marL="1371600" defTabSz="3240088" fontAlgn="base">
              <a:spcBef>
                <a:spcPct val="0"/>
              </a:spcBef>
              <a:spcAft>
                <a:spcPct val="0"/>
              </a:spcAft>
              <a:defRPr sz="2400">
                <a:solidFill>
                  <a:schemeClr val="tx1"/>
                </a:solidFill>
                <a:latin typeface="Times New Roman" panose="02020603050405020304" pitchFamily="18" charset="0"/>
              </a:defRPr>
            </a:lvl8pPr>
            <a:lvl9pPr marL="1828800" defTabSz="3240088" fontAlgn="base">
              <a:spcBef>
                <a:spcPct val="0"/>
              </a:spcBef>
              <a:spcAft>
                <a:spcPct val="0"/>
              </a:spcAft>
              <a:defRPr sz="2400">
                <a:solidFill>
                  <a:schemeClr val="tx1"/>
                </a:solidFill>
                <a:latin typeface="Times New Roman" panose="02020603050405020304" pitchFamily="18" charset="0"/>
              </a:defRPr>
            </a:lvl9pPr>
          </a:lstStyle>
          <a:p>
            <a:pPr algn="ctr"/>
            <a:r>
              <a:rPr lang="en-US" altLang="ko-KR" sz="5400" dirty="0">
                <a:solidFill>
                  <a:srgbClr val="000000"/>
                </a:solidFill>
                <a:cs typeface="Times New Roman" panose="02020603050405020304" pitchFamily="18" charset="0"/>
              </a:rPr>
              <a:t>Station locations</a:t>
            </a:r>
          </a:p>
        </p:txBody>
      </p:sp>
      <p:pic>
        <p:nvPicPr>
          <p:cNvPr id="70" name="Picture 4"/>
          <p:cNvPicPr>
            <a:picLocks noChangeAspect="1" noChangeArrowheads="1"/>
          </p:cNvPicPr>
          <p:nvPr/>
        </p:nvPicPr>
        <p:blipFill>
          <a:blip r:embed="rId6"/>
          <a:srcRect b="49548"/>
          <a:stretch>
            <a:fillRect/>
          </a:stretch>
        </p:blipFill>
        <p:spPr bwMode="auto">
          <a:xfrm>
            <a:off x="8077200" y="8966889"/>
            <a:ext cx="4711514" cy="2579376"/>
          </a:xfrm>
          <a:prstGeom prst="rect">
            <a:avLst/>
          </a:prstGeom>
          <a:noFill/>
          <a:ln w="9525">
            <a:noFill/>
            <a:miter lim="800000"/>
            <a:headEnd/>
            <a:tailEnd/>
          </a:ln>
        </p:spPr>
      </p:pic>
      <p:pic>
        <p:nvPicPr>
          <p:cNvPr id="71" name="Picture 8"/>
          <p:cNvPicPr>
            <a:picLocks noChangeAspect="1" noChangeArrowheads="1"/>
          </p:cNvPicPr>
          <p:nvPr/>
        </p:nvPicPr>
        <p:blipFill>
          <a:blip r:embed="rId7"/>
          <a:srcRect t="36600" b="24001"/>
          <a:stretch>
            <a:fillRect/>
          </a:stretch>
        </p:blipFill>
        <p:spPr bwMode="auto">
          <a:xfrm>
            <a:off x="1009005" y="9239815"/>
            <a:ext cx="6640288" cy="1961585"/>
          </a:xfrm>
          <a:prstGeom prst="rect">
            <a:avLst/>
          </a:prstGeom>
          <a:noFill/>
          <a:ln w="9525">
            <a:noFill/>
            <a:miter lim="800000"/>
            <a:headEnd/>
            <a:tailEnd/>
          </a:ln>
        </p:spPr>
      </p:pic>
      <p:sp>
        <p:nvSpPr>
          <p:cNvPr id="73" name="Rectangle 11"/>
          <p:cNvSpPr>
            <a:spLocks noChangeArrowheads="1"/>
          </p:cNvSpPr>
          <p:nvPr/>
        </p:nvSpPr>
        <p:spPr bwMode="auto">
          <a:xfrm>
            <a:off x="931032" y="11760165"/>
            <a:ext cx="12073768" cy="1930407"/>
          </a:xfrm>
          <a:prstGeom prst="rect">
            <a:avLst/>
          </a:prstGeom>
          <a:noFill/>
          <a:ln w="9525">
            <a:noFill/>
            <a:miter lim="800000"/>
            <a:headEnd/>
            <a:tailEnd/>
          </a:ln>
        </p:spPr>
        <p:txBody>
          <a:bodyPr wrap="square" lIns="82936" tIns="41469" rIns="82936" bIns="41469">
            <a:prstTxWarp prst="textNoShape">
              <a:avLst/>
            </a:prstTxWarp>
            <a:spAutoFit/>
          </a:bodyPr>
          <a:lstStyle/>
          <a:p>
            <a:pPr algn="just"/>
            <a:r>
              <a:rPr lang="en-US" sz="2000">
                <a:latin typeface="Ariel" charset="0"/>
              </a:rPr>
              <a:t>The photo above shows an example of one of these sensors. In this case, it uses 16 spools mounted on a high permeability core, each with 10,000 turns to obtain sensitivity the order of a less than a pT at frequencies near 1 Hz. Unlike a fluxgate magnetometer, induction coils do not provide a measure of the absolute field but have great sensitivities for frequencies greater than ~0.01 Hz. The figure on the right shows the measured frequency response of the coil. A separate coil is needed for each vertor compnent measured.</a:t>
            </a:r>
            <a:endParaRPr lang="en-US" sz="2000"/>
          </a:p>
        </p:txBody>
      </p:sp>
      <p:pic>
        <p:nvPicPr>
          <p:cNvPr id="75" name="Picture 74" descr="Map_MICA_N_labels.jpg"/>
          <p:cNvPicPr>
            <a:picLocks noChangeAspect="1"/>
          </p:cNvPicPr>
          <p:nvPr/>
        </p:nvPicPr>
        <p:blipFill>
          <a:blip r:embed="rId8"/>
          <a:stretch>
            <a:fillRect/>
          </a:stretch>
        </p:blipFill>
        <p:spPr>
          <a:xfrm>
            <a:off x="14057112" y="7057888"/>
            <a:ext cx="7936992" cy="4215384"/>
          </a:xfrm>
          <a:prstGeom prst="rect">
            <a:avLst/>
          </a:prstGeom>
        </p:spPr>
      </p:pic>
      <p:pic>
        <p:nvPicPr>
          <p:cNvPr id="76" name="Picture 75" descr="Map_MICA_S.jpg"/>
          <p:cNvPicPr>
            <a:picLocks noChangeAspect="1"/>
          </p:cNvPicPr>
          <p:nvPr/>
        </p:nvPicPr>
        <p:blipFill>
          <a:blip r:embed="rId9"/>
          <a:stretch>
            <a:fillRect/>
          </a:stretch>
        </p:blipFill>
        <p:spPr>
          <a:xfrm>
            <a:off x="27254201" y="7160368"/>
            <a:ext cx="4097538" cy="4091832"/>
          </a:xfrm>
          <a:prstGeom prst="rect">
            <a:avLst/>
          </a:prstGeom>
        </p:spPr>
      </p:pic>
      <p:pic>
        <p:nvPicPr>
          <p:cNvPr id="77" name="Picture 76" descr="data_interface.jpg"/>
          <p:cNvPicPr>
            <a:picLocks noChangeAspect="1"/>
          </p:cNvPicPr>
          <p:nvPr/>
        </p:nvPicPr>
        <p:blipFill>
          <a:blip r:embed="rId10"/>
          <a:stretch>
            <a:fillRect/>
          </a:stretch>
        </p:blipFill>
        <p:spPr>
          <a:xfrm>
            <a:off x="2619182" y="13902456"/>
            <a:ext cx="8877299" cy="7958082"/>
          </a:xfrm>
          <a:prstGeom prst="rect">
            <a:avLst/>
          </a:prstGeom>
        </p:spPr>
      </p:pic>
      <p:pic>
        <p:nvPicPr>
          <p:cNvPr id="80" name="Picture 79" descr="mica_n_stations.jpg"/>
          <p:cNvPicPr>
            <a:picLocks noChangeAspect="1"/>
          </p:cNvPicPr>
          <p:nvPr/>
        </p:nvPicPr>
        <p:blipFill>
          <a:blip r:embed="rId11"/>
          <a:stretch>
            <a:fillRect/>
          </a:stretch>
        </p:blipFill>
        <p:spPr>
          <a:xfrm>
            <a:off x="14213272" y="11523883"/>
            <a:ext cx="7670881" cy="2115917"/>
          </a:xfrm>
          <a:prstGeom prst="rect">
            <a:avLst/>
          </a:prstGeom>
        </p:spPr>
      </p:pic>
      <p:sp>
        <p:nvSpPr>
          <p:cNvPr id="82" name="TextBox 81"/>
          <p:cNvSpPr txBox="1"/>
          <p:nvPr/>
        </p:nvSpPr>
        <p:spPr>
          <a:xfrm>
            <a:off x="22718735" y="14798700"/>
            <a:ext cx="8599465" cy="4708981"/>
          </a:xfrm>
          <a:prstGeom prst="rect">
            <a:avLst/>
          </a:prstGeom>
          <a:noFill/>
        </p:spPr>
        <p:txBody>
          <a:bodyPr wrap="square" rtlCol="0">
            <a:spAutoFit/>
          </a:bodyPr>
          <a:lstStyle/>
          <a:p>
            <a:pPr algn="just"/>
            <a:r>
              <a:rPr lang="en-US" sz="2000">
                <a:latin typeface="Arial"/>
                <a:cs typeface="Arial"/>
              </a:rPr>
              <a:t>MICA-S station locations. Systems currently exist at the South Pole (SPA), McMurdo (MCM) and Halley (HBA). The U.S. AGO stations are marked as AGO1, AGO2 and AGO5. Jang Bogo (JBS) has just been installed in the austral summer of 2016-17. Rothera (RTH), King Sejong (KSS) and Neumayer III (VNA) stations are expected to be operational by 2018. Locations marked in red show the magnetic footprints of some existing locations in the northern hemisphere. For perspective, SNK and IQA are in central Canada; SDY is in Greenland. The yellow highlighted region (with an apex at the southern magnetic pole) is included to show that these stations more or less encompass a region of a few hours in MLT.</a:t>
            </a:r>
          </a:p>
          <a:p>
            <a:pPr algn="just"/>
            <a:endParaRPr lang="en-US" sz="2000">
              <a:latin typeface="Arial"/>
              <a:cs typeface="Arial"/>
            </a:endParaRPr>
          </a:p>
          <a:p>
            <a:pPr algn="just"/>
            <a:r>
              <a:rPr lang="en-US" sz="2000">
                <a:latin typeface="Arial"/>
                <a:cs typeface="Arial"/>
              </a:rPr>
              <a:t>The figure on the right includes the remote </a:t>
            </a:r>
            <a:r>
              <a:rPr lang="en-US" sz="2000" smtClean="0"/>
              <a:t>Autonomous Adaptive Low-Power Instrument Platform (AAL-PIP) locations (R. Clauer, Virginia Tech, PI). Each of these these solar powered observatories support a fluxgate magnetometer, induction coils and a  GPS/TEC instrument.</a:t>
            </a:r>
            <a:endParaRPr lang="en-US" sz="2000">
              <a:latin typeface="Arial"/>
              <a:cs typeface="Arial"/>
            </a:endParaRPr>
          </a:p>
        </p:txBody>
      </p:sp>
      <p:pic>
        <p:nvPicPr>
          <p:cNvPr id="84" name="Picture 83" descr="map_south_annotated.jpg"/>
          <p:cNvPicPr>
            <a:picLocks noChangeAspect="1"/>
          </p:cNvPicPr>
          <p:nvPr/>
        </p:nvPicPr>
        <p:blipFill>
          <a:blip r:embed="rId12"/>
          <a:stretch>
            <a:fillRect/>
          </a:stretch>
        </p:blipFill>
        <p:spPr>
          <a:xfrm>
            <a:off x="22631401" y="7213600"/>
            <a:ext cx="3984434" cy="3962400"/>
          </a:xfrm>
          <a:prstGeom prst="rect">
            <a:avLst/>
          </a:prstGeom>
        </p:spPr>
      </p:pic>
      <p:pic>
        <p:nvPicPr>
          <p:cNvPr id="85" name="Picture 84" descr="mica_s_stations.jpg"/>
          <p:cNvPicPr>
            <a:picLocks noChangeAspect="1"/>
          </p:cNvPicPr>
          <p:nvPr/>
        </p:nvPicPr>
        <p:blipFill>
          <a:blip r:embed="rId13"/>
          <a:stretch>
            <a:fillRect/>
          </a:stretch>
        </p:blipFill>
        <p:spPr>
          <a:xfrm>
            <a:off x="22905766" y="11507591"/>
            <a:ext cx="8122345" cy="3021209"/>
          </a:xfrm>
          <a:prstGeom prst="rect">
            <a:avLst/>
          </a:prstGeom>
        </p:spPr>
      </p:pic>
      <p:sp>
        <p:nvSpPr>
          <p:cNvPr id="86" name="TextBox 85"/>
          <p:cNvSpPr txBox="1"/>
          <p:nvPr/>
        </p:nvSpPr>
        <p:spPr>
          <a:xfrm>
            <a:off x="14295335" y="14141395"/>
            <a:ext cx="7716077" cy="5940088"/>
          </a:xfrm>
          <a:prstGeom prst="rect">
            <a:avLst/>
          </a:prstGeom>
          <a:noFill/>
        </p:spPr>
        <p:txBody>
          <a:bodyPr wrap="square" rtlCol="0">
            <a:spAutoFit/>
          </a:bodyPr>
          <a:lstStyle/>
          <a:p>
            <a:pPr algn="just"/>
            <a:r>
              <a:rPr lang="en-US" sz="2000">
                <a:latin typeface="Arial"/>
                <a:cs typeface="Arial"/>
              </a:rPr>
              <a:t>MICA-N station locations. In nearly every case, sites were selected to focus on specific science questions. Logistics also play a very important role, including the cost of access tothe various locations, the availability of on-site support, data transfer possibilities, etc.</a:t>
            </a:r>
          </a:p>
          <a:p>
            <a:pPr algn="just"/>
            <a:endParaRPr lang="en-US" sz="2000">
              <a:latin typeface="Arial"/>
              <a:cs typeface="Arial"/>
            </a:endParaRPr>
          </a:p>
          <a:p>
            <a:pPr algn="just"/>
            <a:r>
              <a:rPr lang="en-US" sz="2000">
                <a:latin typeface="Arial"/>
                <a:cs typeface="Arial"/>
              </a:rPr>
              <a:t>In the northern hemisphere, stations on Svalbard are ideally located for studies of cusp phenomena (and are very well supported with other ground-based instruments there). The Sondrestromfjord system was placed there as part of the larger ISR effort. The Iqaluit site was selected for its conjugacy to the South Pole; Sanikiluaq was chosen for its conjugacy to GOES 13. Gakona was chosen because of its ideal magnetic latitude for radiation belt (and EMIC) studies.</a:t>
            </a:r>
          </a:p>
          <a:p>
            <a:pPr algn="just"/>
            <a:endParaRPr lang="en-US" sz="2000">
              <a:latin typeface="Arial"/>
              <a:cs typeface="Arial"/>
            </a:endParaRPr>
          </a:p>
          <a:p>
            <a:pPr algn="just"/>
            <a:r>
              <a:rPr lang="en-US" sz="2000">
                <a:latin typeface="Arial"/>
                <a:cs typeface="Arial"/>
              </a:rPr>
              <a:t> To a large degree, the MICA concept (in both hemispheres) has materialized from the existence of increasing numbers of these sites, with the realization that, in almost all studies, data from distributed arrays are much more scientifically useful than from single locations.</a:t>
            </a:r>
          </a:p>
        </p:txBody>
      </p:sp>
      <p:pic>
        <p:nvPicPr>
          <p:cNvPr id="88" name="Picture 87" descr="sony_asi_screenshot.jpg"/>
          <p:cNvPicPr>
            <a:picLocks noChangeAspect="1"/>
          </p:cNvPicPr>
          <p:nvPr/>
        </p:nvPicPr>
        <p:blipFill>
          <a:blip r:embed="rId14"/>
          <a:stretch>
            <a:fillRect/>
          </a:stretch>
        </p:blipFill>
        <p:spPr>
          <a:xfrm>
            <a:off x="22504589" y="34564740"/>
            <a:ext cx="5015617" cy="5015617"/>
          </a:xfrm>
          <a:prstGeom prst="rect">
            <a:avLst/>
          </a:prstGeom>
        </p:spPr>
      </p:pic>
      <p:pic>
        <p:nvPicPr>
          <p:cNvPr id="89" name="Picture 88" descr="20151213_000000_180000_H.jpg"/>
          <p:cNvPicPr>
            <a:picLocks noChangeAspect="1"/>
          </p:cNvPicPr>
          <p:nvPr/>
        </p:nvPicPr>
        <p:blipFill>
          <a:blip r:embed="rId15"/>
          <a:stretch>
            <a:fillRect/>
          </a:stretch>
        </p:blipFill>
        <p:spPr>
          <a:xfrm>
            <a:off x="17128000" y="34179539"/>
            <a:ext cx="4798477" cy="5776032"/>
          </a:xfrm>
          <a:prstGeom prst="rect">
            <a:avLst/>
          </a:prstGeom>
        </p:spPr>
      </p:pic>
      <p:sp>
        <p:nvSpPr>
          <p:cNvPr id="90" name="TextBox 89"/>
          <p:cNvSpPr txBox="1"/>
          <p:nvPr/>
        </p:nvSpPr>
        <p:spPr>
          <a:xfrm>
            <a:off x="920835" y="28722624"/>
            <a:ext cx="12048332" cy="3170099"/>
          </a:xfrm>
          <a:prstGeom prst="rect">
            <a:avLst/>
          </a:prstGeom>
          <a:noFill/>
        </p:spPr>
        <p:txBody>
          <a:bodyPr wrap="square" rtlCol="0">
            <a:spAutoFit/>
          </a:bodyPr>
          <a:lstStyle/>
          <a:p>
            <a:pPr algn="just"/>
            <a:r>
              <a:rPr lang="en-US" sz="2000">
                <a:latin typeface="Arial"/>
                <a:cs typeface="Arial"/>
              </a:rPr>
              <a:t>The goal of this study is to understand differences in observations of EMIC waves observed by GOES 13 and at Sanikiluaq, a ground station at its magnetic footprint in Canada. In the panel on the left, when both platforms were located in the post-midnight (dark) region, EMIC waves are observed by GOES 13 but not on the ground at SNK. In the panel on the right, when the platforms are located near dusk and pre-midnight (but still sunlit), EMIC waves are recorded both by GOES 13 and at SNK.</a:t>
            </a:r>
          </a:p>
          <a:p>
            <a:pPr algn="just"/>
            <a:endParaRPr lang="en-US" sz="2000">
              <a:latin typeface="Arial"/>
              <a:cs typeface="Arial"/>
            </a:endParaRPr>
          </a:p>
          <a:p>
            <a:pPr algn="just"/>
            <a:r>
              <a:rPr lang="en-US" sz="2000">
                <a:latin typeface="Arial"/>
                <a:cs typeface="Arial"/>
              </a:rPr>
              <a:t>Whether the difference in signatures is caused by ionospheric effects that might inhibit the transmission of the signal to the ground or whether it is the result of the wave being absorbed in the magnetosphere, understanding EMIC signatures is fundamentally important because of how these data are used in various studies.</a:t>
            </a:r>
          </a:p>
        </p:txBody>
      </p:sp>
      <p:pic>
        <p:nvPicPr>
          <p:cNvPr id="91" name="Picture 90" descr="GOES13_SNK_20151029.jpg"/>
          <p:cNvPicPr>
            <a:picLocks noChangeAspect="1"/>
          </p:cNvPicPr>
          <p:nvPr/>
        </p:nvPicPr>
        <p:blipFill>
          <a:blip r:embed="rId16"/>
          <a:stretch>
            <a:fillRect/>
          </a:stretch>
        </p:blipFill>
        <p:spPr>
          <a:xfrm>
            <a:off x="883227" y="25232696"/>
            <a:ext cx="6181344" cy="2996184"/>
          </a:xfrm>
          <a:prstGeom prst="rect">
            <a:avLst/>
          </a:prstGeom>
        </p:spPr>
      </p:pic>
      <p:pic>
        <p:nvPicPr>
          <p:cNvPr id="92" name="Picture 91" descr="GOES13_SNK_20151030.jpg"/>
          <p:cNvPicPr>
            <a:picLocks noChangeAspect="1"/>
          </p:cNvPicPr>
          <p:nvPr/>
        </p:nvPicPr>
        <p:blipFill>
          <a:blip r:embed="rId17"/>
          <a:stretch>
            <a:fillRect/>
          </a:stretch>
        </p:blipFill>
        <p:spPr>
          <a:xfrm>
            <a:off x="7196012" y="25206897"/>
            <a:ext cx="6214872" cy="2996184"/>
          </a:xfrm>
          <a:prstGeom prst="rect">
            <a:avLst/>
          </a:prstGeom>
        </p:spPr>
      </p:pic>
      <p:sp>
        <p:nvSpPr>
          <p:cNvPr id="94" name="TextBox 93"/>
          <p:cNvSpPr txBox="1"/>
          <p:nvPr/>
        </p:nvSpPr>
        <p:spPr>
          <a:xfrm>
            <a:off x="22088149" y="22206405"/>
            <a:ext cx="8795401" cy="10525958"/>
          </a:xfrm>
          <a:prstGeom prst="rect">
            <a:avLst/>
          </a:prstGeom>
          <a:noFill/>
        </p:spPr>
        <p:txBody>
          <a:bodyPr wrap="square" rtlCol="0">
            <a:spAutoFit/>
          </a:bodyPr>
          <a:lstStyle/>
          <a:p>
            <a:pPr algn="just"/>
            <a:r>
              <a:rPr lang="en-US" sz="2000">
                <a:latin typeface="Arial"/>
                <a:cs typeface="Arial"/>
              </a:rPr>
              <a:t>An ongoing focus is trying to understand where and under what conditions EMIC are waves generated in the magnetosphere. Under the most intense conditions, global studies are producing quite different signatures from veent to event. The example presented here is one of several that have combined ground- and satellite-based observations in a synergistic manner to reveal the global generation of EMIC waves, as well as energetic particle precipitation apparently driven by these waves (see Engebretson et al., Van Allen probes, NOAA, GOES, and ground observations of an intense EMIC wave event extending over 12 hours in MLT, J. Geophys. Res., 120, 5465Ð5488, doi:10.1002/2015JA021227, 2015).</a:t>
            </a:r>
          </a:p>
          <a:p>
            <a:pPr algn="just"/>
            <a:endParaRPr lang="en-US" sz="2000">
              <a:latin typeface="Arial"/>
              <a:cs typeface="Arial"/>
            </a:endParaRPr>
          </a:p>
          <a:p>
            <a:pPr algn="just"/>
            <a:r>
              <a:rPr lang="en-US" sz="2000">
                <a:latin typeface="Arial"/>
                <a:cs typeface="Arial"/>
              </a:rPr>
              <a:t>This shows observations of a wave event on 23 February 2014 that extended over 8 hours in UT and over 12 hours in local time, a region much broader than expected from statistical studies. The activity was stimulated by a gradual 4 hour rise and subsequent sharp increases in solar wind pressure. Large-amplitude linearly polarized hydrogen band EMIC waves (up to 25 nT p-p) appeared for over 4 hours at both Van Allen Probes, from late morning through local noon, when these spacecraft were outside the plasmapause, with densities ~5–20 cm-3.</a:t>
            </a:r>
          </a:p>
          <a:p>
            <a:pPr algn="just"/>
            <a:endParaRPr lang="en-US" sz="2000">
              <a:latin typeface="Arial"/>
              <a:cs typeface="Arial"/>
            </a:endParaRPr>
          </a:p>
          <a:p>
            <a:pPr algn="just"/>
            <a:r>
              <a:rPr lang="en-US" sz="2000">
                <a:latin typeface="Arial"/>
                <a:cs typeface="Arial"/>
              </a:rPr>
              <a:t>Waves were also observed by ground-based induction magnetometers in Antarctica (near dawn), Finland (near local noon), Russia (in the afternoon), and in Canada (from dusk to midnight). Ten passes of NOAA-POES and METOP satellites near the northern foot point of the Van Allen Probes observed 30–80 keV subauroral proton precipitation, often over extended L shell ranges; other passes identified a narrow L shell region of precipitation over Canada.</a:t>
            </a:r>
          </a:p>
          <a:p>
            <a:pPr algn="just"/>
            <a:endParaRPr lang="en-US" sz="2000">
              <a:latin typeface="Arial"/>
              <a:cs typeface="Arial"/>
            </a:endParaRPr>
          </a:p>
          <a:p>
            <a:pPr algn="just"/>
            <a:r>
              <a:rPr lang="en-US" sz="2000">
                <a:latin typeface="Arial"/>
                <a:cs typeface="Arial"/>
              </a:rPr>
              <a:t>Observations of relativistic electrons by the Van Allen Probes showed that the fluxes of more field-aligned and more energetic radiation belt electrons were reduced in response to both the emission over Canada and the more spatially extended emission associated with the compression, confirming the effectiveness of EMIC-induced loss processes for this event. </a:t>
            </a:r>
          </a:p>
          <a:p>
            <a:pPr algn="just"/>
            <a:endParaRPr lang="en-US"/>
          </a:p>
        </p:txBody>
      </p:sp>
      <p:pic>
        <p:nvPicPr>
          <p:cNvPr id="95" name="Picture 94" descr="engebret_2015.jpg"/>
          <p:cNvPicPr>
            <a:picLocks noChangeAspect="1"/>
          </p:cNvPicPr>
          <p:nvPr/>
        </p:nvPicPr>
        <p:blipFill>
          <a:blip r:embed="rId18"/>
          <a:stretch>
            <a:fillRect/>
          </a:stretch>
        </p:blipFill>
        <p:spPr>
          <a:xfrm>
            <a:off x="15970930" y="22125314"/>
            <a:ext cx="4505657" cy="10355331"/>
          </a:xfrm>
          <a:prstGeom prst="rect">
            <a:avLst/>
          </a:prstGeom>
        </p:spPr>
      </p:pic>
      <p:sp>
        <p:nvSpPr>
          <p:cNvPr id="96" name="TextBox 95"/>
          <p:cNvSpPr txBox="1"/>
          <p:nvPr/>
        </p:nvSpPr>
        <p:spPr>
          <a:xfrm>
            <a:off x="914400" y="7239000"/>
            <a:ext cx="12064999" cy="1631216"/>
          </a:xfrm>
          <a:prstGeom prst="rect">
            <a:avLst/>
          </a:prstGeom>
          <a:noFill/>
        </p:spPr>
        <p:txBody>
          <a:bodyPr wrap="square" rtlCol="0">
            <a:spAutoFit/>
          </a:bodyPr>
          <a:lstStyle/>
          <a:p>
            <a:pPr algn="just"/>
            <a:r>
              <a:rPr lang="en-US" sz="2000">
                <a:latin typeface="Ariel" charset="0"/>
              </a:rPr>
              <a:t>Induction coil magnetometers have provided important data for space science studies for decades. Historically, various research groups around the world have installed similar versions of this instrument at different locations to target specific science objectives. The MICA effort has the purpose of integrating these data into a single database in order to simply the process needed to use these data and includes the participation of researchers from 6 different countries.</a:t>
            </a:r>
            <a:endParaRPr lang="en-US" sz="2000"/>
          </a:p>
        </p:txBody>
      </p:sp>
      <p:sp>
        <p:nvSpPr>
          <p:cNvPr id="97" name="Rectangle 11"/>
          <p:cNvSpPr>
            <a:spLocks noChangeArrowheads="1"/>
          </p:cNvSpPr>
          <p:nvPr/>
        </p:nvSpPr>
        <p:spPr bwMode="auto">
          <a:xfrm>
            <a:off x="931032" y="21945565"/>
            <a:ext cx="12073768" cy="1314854"/>
          </a:xfrm>
          <a:prstGeom prst="rect">
            <a:avLst/>
          </a:prstGeom>
          <a:noFill/>
          <a:ln w="9525">
            <a:noFill/>
            <a:miter lim="800000"/>
            <a:headEnd/>
            <a:tailEnd/>
          </a:ln>
        </p:spPr>
        <p:txBody>
          <a:bodyPr wrap="square" lIns="82936" tIns="41469" rIns="82936" bIns="41469">
            <a:prstTxWarp prst="textNoShape">
              <a:avLst/>
            </a:prstTxWarp>
            <a:spAutoFit/>
          </a:bodyPr>
          <a:lstStyle/>
          <a:p>
            <a:pPr algn="just"/>
            <a:r>
              <a:rPr lang="en-US" sz="2000">
                <a:latin typeface="Ariel" charset="0"/>
              </a:rPr>
              <a:t>MICA supports the integration of data into a single database (although MICA is still in its infancy and many sites are not yet completely included). An important part of this interface is a web-based GUI that allows the user to select specific sites and to plot spectra with user-selected parameters. Although not yet implemented, ASCII and CDF files (e.g., for Autoplot) will also be available.</a:t>
            </a:r>
            <a:endParaRPr lang="en-US" sz="2000">
              <a:latin typeface="Ariel" charset="0"/>
            </a:endParaRPr>
          </a:p>
        </p:txBody>
      </p:sp>
      <p:sp>
        <p:nvSpPr>
          <p:cNvPr id="98" name="Rectangle 5"/>
          <p:cNvSpPr>
            <a:spLocks noChangeArrowheads="1"/>
          </p:cNvSpPr>
          <p:nvPr/>
        </p:nvSpPr>
        <p:spPr bwMode="auto">
          <a:xfrm rot="10800000" flipV="1">
            <a:off x="912862" y="23813471"/>
            <a:ext cx="12069493" cy="1058231"/>
          </a:xfrm>
          <a:prstGeom prst="rect">
            <a:avLst/>
          </a:prstGeom>
          <a:solidFill>
            <a:schemeClr val="accent1">
              <a:lumMod val="75000"/>
            </a:schemeClr>
          </a:solidFill>
          <a:ln>
            <a:noFill/>
          </a:ln>
          <a:effectLst/>
        </p:spPr>
        <p:txBody>
          <a:bodyPr lIns="323805" tIns="161902" rIns="323805" bIns="161902" anchor="ctr"/>
          <a:lstStyle>
            <a:lvl1pPr defTabSz="3240088">
              <a:defRPr sz="2400">
                <a:solidFill>
                  <a:schemeClr val="tx1"/>
                </a:solidFill>
                <a:latin typeface="Times New Roman" panose="02020603050405020304" pitchFamily="18" charset="0"/>
              </a:defRPr>
            </a:lvl1pPr>
            <a:lvl2pPr defTabSz="3240088">
              <a:defRPr sz="2400">
                <a:solidFill>
                  <a:schemeClr val="tx1"/>
                </a:solidFill>
                <a:latin typeface="Times New Roman" panose="02020603050405020304" pitchFamily="18" charset="0"/>
              </a:defRPr>
            </a:lvl2pPr>
            <a:lvl3pPr defTabSz="3240088">
              <a:defRPr sz="2400">
                <a:solidFill>
                  <a:schemeClr val="tx1"/>
                </a:solidFill>
                <a:latin typeface="Times New Roman" panose="02020603050405020304" pitchFamily="18" charset="0"/>
              </a:defRPr>
            </a:lvl3pPr>
            <a:lvl4pPr defTabSz="3240088">
              <a:defRPr sz="2400">
                <a:solidFill>
                  <a:schemeClr val="tx1"/>
                </a:solidFill>
                <a:latin typeface="Times New Roman" panose="02020603050405020304" pitchFamily="18" charset="0"/>
              </a:defRPr>
            </a:lvl4pPr>
            <a:lvl5pPr defTabSz="3240088">
              <a:defRPr sz="2400">
                <a:solidFill>
                  <a:schemeClr val="tx1"/>
                </a:solidFill>
                <a:latin typeface="Times New Roman" panose="02020603050405020304" pitchFamily="18" charset="0"/>
              </a:defRPr>
            </a:lvl5pPr>
            <a:lvl6pPr marL="457200" defTabSz="3240088" fontAlgn="base">
              <a:spcBef>
                <a:spcPct val="0"/>
              </a:spcBef>
              <a:spcAft>
                <a:spcPct val="0"/>
              </a:spcAft>
              <a:defRPr sz="2400">
                <a:solidFill>
                  <a:schemeClr val="tx1"/>
                </a:solidFill>
                <a:latin typeface="Times New Roman" panose="02020603050405020304" pitchFamily="18" charset="0"/>
              </a:defRPr>
            </a:lvl6pPr>
            <a:lvl7pPr marL="914400" defTabSz="3240088" fontAlgn="base">
              <a:spcBef>
                <a:spcPct val="0"/>
              </a:spcBef>
              <a:spcAft>
                <a:spcPct val="0"/>
              </a:spcAft>
              <a:defRPr sz="2400">
                <a:solidFill>
                  <a:schemeClr val="tx1"/>
                </a:solidFill>
                <a:latin typeface="Times New Roman" panose="02020603050405020304" pitchFamily="18" charset="0"/>
              </a:defRPr>
            </a:lvl7pPr>
            <a:lvl8pPr marL="1371600" defTabSz="3240088" fontAlgn="base">
              <a:spcBef>
                <a:spcPct val="0"/>
              </a:spcBef>
              <a:spcAft>
                <a:spcPct val="0"/>
              </a:spcAft>
              <a:defRPr sz="2400">
                <a:solidFill>
                  <a:schemeClr val="tx1"/>
                </a:solidFill>
                <a:latin typeface="Times New Roman" panose="02020603050405020304" pitchFamily="18" charset="0"/>
              </a:defRPr>
            </a:lvl8pPr>
            <a:lvl9pPr marL="1828800" defTabSz="3240088" fontAlgn="base">
              <a:spcBef>
                <a:spcPct val="0"/>
              </a:spcBef>
              <a:spcAft>
                <a:spcPct val="0"/>
              </a:spcAft>
              <a:defRPr sz="2400">
                <a:solidFill>
                  <a:schemeClr val="tx1"/>
                </a:solidFill>
                <a:latin typeface="Times New Roman" panose="02020603050405020304" pitchFamily="18" charset="0"/>
              </a:defRPr>
            </a:lvl9pPr>
          </a:lstStyle>
          <a:p>
            <a:pPr algn="ctr"/>
            <a:r>
              <a:rPr lang="en-US" altLang="ko-KR" sz="5400" dirty="0">
                <a:solidFill>
                  <a:srgbClr val="000000"/>
                </a:solidFill>
                <a:cs typeface="Times New Roman" panose="02020603050405020304" pitchFamily="18" charset="0"/>
              </a:rPr>
              <a:t>Examples of ongoing studies</a:t>
            </a:r>
          </a:p>
        </p:txBody>
      </p:sp>
      <p:cxnSp>
        <p:nvCxnSpPr>
          <p:cNvPr id="100" name="Straight Connector 99"/>
          <p:cNvCxnSpPr/>
          <p:nvPr/>
        </p:nvCxnSpPr>
        <p:spPr>
          <a:xfrm>
            <a:off x="925834" y="32473389"/>
            <a:ext cx="12066552" cy="1588"/>
          </a:xfrm>
          <a:prstGeom prst="line">
            <a:avLst/>
          </a:prstGeom>
          <a:ln w="63500"/>
        </p:spPr>
        <p:style>
          <a:lnRef idx="2">
            <a:schemeClr val="accent1"/>
          </a:lnRef>
          <a:fillRef idx="0">
            <a:schemeClr val="accent1"/>
          </a:fillRef>
          <a:effectRef idx="1">
            <a:schemeClr val="accent1"/>
          </a:effectRef>
          <a:fontRef idx="minor">
            <a:schemeClr val="tx1"/>
          </a:fontRef>
        </p:style>
      </p:cxnSp>
      <p:sp>
        <p:nvSpPr>
          <p:cNvPr id="102" name="TextBox 101"/>
          <p:cNvSpPr txBox="1"/>
          <p:nvPr/>
        </p:nvSpPr>
        <p:spPr>
          <a:xfrm>
            <a:off x="941932" y="38364012"/>
            <a:ext cx="12037468" cy="2585323"/>
          </a:xfrm>
          <a:prstGeom prst="rect">
            <a:avLst/>
          </a:prstGeom>
          <a:noFill/>
        </p:spPr>
        <p:txBody>
          <a:bodyPr wrap="square" rtlCol="0">
            <a:spAutoFit/>
          </a:bodyPr>
          <a:lstStyle/>
          <a:p>
            <a:pPr algn="just"/>
            <a:r>
              <a:rPr lang="en-US" altLang="ko-KR" dirty="0">
                <a:latin typeface="Arial"/>
                <a:cs typeface="Arial"/>
              </a:rPr>
              <a:t>Pi1B pulsations are signatures of substorm onset, well correlated (in time) with other onset signatures such as the initial auroral brightening. This study examines P1iB onset times in opposite hemispheres, observed at the South Pole and at Iqaluit, in order to characterize interhemispheric differences in the timing of substorm onset. Preliminary results show that during the spring of 1995, events at the South Pole tended to lead those at Iqaluit often by a minute or two, with a wide distribution in time differences. During the fall of that year, events at Iqaluit tended to lead those at the South Pole, but with significantly smaller time differences and with less scatter than in the spring. An apparent seasonal dependence seems to be emerging, as shown in the figure below.</a:t>
            </a:r>
          </a:p>
          <a:p>
            <a:r>
              <a:rPr lang="en-US" altLang="ko-KR" dirty="0">
                <a:latin typeface="Arial"/>
                <a:cs typeface="Arial"/>
              </a:rPr>
              <a:t>  </a:t>
            </a:r>
          </a:p>
          <a:p>
            <a:endParaRPr lang="en-US"/>
          </a:p>
        </p:txBody>
      </p:sp>
      <p:sp>
        <p:nvSpPr>
          <p:cNvPr id="103" name="Rectangle 5"/>
          <p:cNvSpPr>
            <a:spLocks noChangeArrowheads="1"/>
          </p:cNvSpPr>
          <p:nvPr/>
        </p:nvSpPr>
        <p:spPr bwMode="auto">
          <a:xfrm rot="10800000" flipV="1">
            <a:off x="13754105" y="20476650"/>
            <a:ext cx="18128304" cy="1079539"/>
          </a:xfrm>
          <a:prstGeom prst="rect">
            <a:avLst/>
          </a:prstGeom>
          <a:solidFill>
            <a:schemeClr val="accent1">
              <a:lumMod val="75000"/>
            </a:schemeClr>
          </a:solidFill>
          <a:ln>
            <a:noFill/>
          </a:ln>
          <a:effectLst/>
        </p:spPr>
        <p:txBody>
          <a:bodyPr lIns="323805" tIns="161902" rIns="323805" bIns="161902" anchor="ctr"/>
          <a:lstStyle>
            <a:lvl1pPr defTabSz="3240088">
              <a:defRPr sz="2400">
                <a:solidFill>
                  <a:schemeClr val="tx1"/>
                </a:solidFill>
                <a:latin typeface="Times New Roman" panose="02020603050405020304" pitchFamily="18" charset="0"/>
              </a:defRPr>
            </a:lvl1pPr>
            <a:lvl2pPr defTabSz="3240088">
              <a:defRPr sz="2400">
                <a:solidFill>
                  <a:schemeClr val="tx1"/>
                </a:solidFill>
                <a:latin typeface="Times New Roman" panose="02020603050405020304" pitchFamily="18" charset="0"/>
              </a:defRPr>
            </a:lvl2pPr>
            <a:lvl3pPr defTabSz="3240088">
              <a:defRPr sz="2400">
                <a:solidFill>
                  <a:schemeClr val="tx1"/>
                </a:solidFill>
                <a:latin typeface="Times New Roman" panose="02020603050405020304" pitchFamily="18" charset="0"/>
              </a:defRPr>
            </a:lvl3pPr>
            <a:lvl4pPr defTabSz="3240088">
              <a:defRPr sz="2400">
                <a:solidFill>
                  <a:schemeClr val="tx1"/>
                </a:solidFill>
                <a:latin typeface="Times New Roman" panose="02020603050405020304" pitchFamily="18" charset="0"/>
              </a:defRPr>
            </a:lvl4pPr>
            <a:lvl5pPr defTabSz="3240088">
              <a:defRPr sz="2400">
                <a:solidFill>
                  <a:schemeClr val="tx1"/>
                </a:solidFill>
                <a:latin typeface="Times New Roman" panose="02020603050405020304" pitchFamily="18" charset="0"/>
              </a:defRPr>
            </a:lvl5pPr>
            <a:lvl6pPr marL="457200" defTabSz="3240088" fontAlgn="base">
              <a:spcBef>
                <a:spcPct val="0"/>
              </a:spcBef>
              <a:spcAft>
                <a:spcPct val="0"/>
              </a:spcAft>
              <a:defRPr sz="2400">
                <a:solidFill>
                  <a:schemeClr val="tx1"/>
                </a:solidFill>
                <a:latin typeface="Times New Roman" panose="02020603050405020304" pitchFamily="18" charset="0"/>
              </a:defRPr>
            </a:lvl6pPr>
            <a:lvl7pPr marL="914400" defTabSz="3240088" fontAlgn="base">
              <a:spcBef>
                <a:spcPct val="0"/>
              </a:spcBef>
              <a:spcAft>
                <a:spcPct val="0"/>
              </a:spcAft>
              <a:defRPr sz="2400">
                <a:solidFill>
                  <a:schemeClr val="tx1"/>
                </a:solidFill>
                <a:latin typeface="Times New Roman" panose="02020603050405020304" pitchFamily="18" charset="0"/>
              </a:defRPr>
            </a:lvl7pPr>
            <a:lvl8pPr marL="1371600" defTabSz="3240088" fontAlgn="base">
              <a:spcBef>
                <a:spcPct val="0"/>
              </a:spcBef>
              <a:spcAft>
                <a:spcPct val="0"/>
              </a:spcAft>
              <a:defRPr sz="2400">
                <a:solidFill>
                  <a:schemeClr val="tx1"/>
                </a:solidFill>
                <a:latin typeface="Times New Roman" panose="02020603050405020304" pitchFamily="18" charset="0"/>
              </a:defRPr>
            </a:lvl8pPr>
            <a:lvl9pPr marL="1828800" defTabSz="3240088" fontAlgn="base">
              <a:spcBef>
                <a:spcPct val="0"/>
              </a:spcBef>
              <a:spcAft>
                <a:spcPct val="0"/>
              </a:spcAft>
              <a:defRPr sz="2400">
                <a:solidFill>
                  <a:schemeClr val="tx1"/>
                </a:solidFill>
                <a:latin typeface="Times New Roman" panose="02020603050405020304" pitchFamily="18" charset="0"/>
              </a:defRPr>
            </a:lvl9pPr>
          </a:lstStyle>
          <a:p>
            <a:pPr algn="ctr"/>
            <a:r>
              <a:rPr lang="en-US" altLang="ko-KR" sz="5400" dirty="0">
                <a:solidFill>
                  <a:srgbClr val="000000"/>
                </a:solidFill>
                <a:cs typeface="Times New Roman" panose="02020603050405020304" pitchFamily="18" charset="0"/>
              </a:rPr>
              <a:t>Examples of ongoing studies</a:t>
            </a:r>
          </a:p>
        </p:txBody>
      </p:sp>
      <p:cxnSp>
        <p:nvCxnSpPr>
          <p:cNvPr id="104" name="Straight Connector 103"/>
          <p:cNvCxnSpPr/>
          <p:nvPr/>
        </p:nvCxnSpPr>
        <p:spPr>
          <a:xfrm>
            <a:off x="13778011" y="33433963"/>
            <a:ext cx="18125369" cy="1588"/>
          </a:xfrm>
          <a:prstGeom prst="line">
            <a:avLst/>
          </a:prstGeom>
          <a:ln w="63500"/>
        </p:spPr>
        <p:style>
          <a:lnRef idx="2">
            <a:schemeClr val="accent1"/>
          </a:lnRef>
          <a:fillRef idx="0">
            <a:schemeClr val="accent1"/>
          </a:fillRef>
          <a:effectRef idx="1">
            <a:schemeClr val="accent1"/>
          </a:effectRef>
          <a:fontRef idx="minor">
            <a:schemeClr val="tx1"/>
          </a:fontRef>
        </p:style>
      </p:cxnSp>
      <p:sp>
        <p:nvSpPr>
          <p:cNvPr id="107" name="TextBox 106"/>
          <p:cNvSpPr txBox="1"/>
          <p:nvPr/>
        </p:nvSpPr>
        <p:spPr>
          <a:xfrm>
            <a:off x="14737064" y="40254596"/>
            <a:ext cx="15041210" cy="2031325"/>
          </a:xfrm>
          <a:prstGeom prst="rect">
            <a:avLst/>
          </a:prstGeom>
          <a:noFill/>
        </p:spPr>
        <p:txBody>
          <a:bodyPr wrap="square" rtlCol="0">
            <a:spAutoFit/>
          </a:bodyPr>
          <a:lstStyle/>
          <a:p>
            <a:pPr algn="just"/>
            <a:r>
              <a:rPr lang="en-US" altLang="ko-KR" dirty="0">
                <a:latin typeface="Arial"/>
                <a:cs typeface="Arial"/>
              </a:rPr>
              <a:t>The plot on the left provides a typical example of a “cusp signature” from Hornsund, in Svalbard. The allsky camera image on the right shows (through a snow-covered dome) images of Poleward Moving Aurora Forms. This event coincided with the launch of the RENU2 sounding rocket, which observed Alfvenic electron precipitation during the event. In other words, PMAFs appear to be driven by Alfven waves (from the RENU2 data) and the implication is that the “cusp signature” is a superposition of several of these waves. Also noteworthy, the soft electron precipitation in these events is known to drive Type-2 ion upflow. A new study will consider statistically whether the induction-coil based signature is correlated with ion upflow.</a:t>
            </a:r>
          </a:p>
          <a:p>
            <a:pPr algn="just"/>
            <a:r>
              <a:rPr lang="en-US" altLang="ko-KR" dirty="0">
                <a:latin typeface="Arial"/>
                <a:cs typeface="Arial"/>
              </a:rPr>
              <a:t> </a:t>
            </a:r>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84946861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a="http://schemas.openxmlformats.org/drawingml/2006/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2804</TotalTime>
  <Words>1652</Words>
  <Application>Microsoft Macintosh PowerPoint</Application>
  <PresentationFormat>Custom</PresentationFormat>
  <Paragraphs>41</Paragraphs>
  <Slides>1</Slides>
  <Notes>0</Notes>
  <HiddenSlides>0</HiddenSlides>
  <MMClips>0</MMClips>
  <ScaleCrop>false</ScaleCrop>
  <HeadingPairs>
    <vt:vector size="6" baseType="variant">
      <vt:variant>
        <vt:lpstr>Design Template</vt:lpstr>
      </vt:variant>
      <vt:variant>
        <vt:i4>1</vt:i4>
      </vt:variant>
      <vt:variant>
        <vt:lpstr>Embedded OLE Servers</vt:lpstr>
      </vt:variant>
      <vt:variant>
        <vt:i4>1</vt:i4>
      </vt:variant>
      <vt:variant>
        <vt:lpstr>Slide Titles</vt:lpstr>
      </vt:variant>
      <vt:variant>
        <vt:i4>1</vt:i4>
      </vt:variant>
    </vt:vector>
  </HeadingPairs>
  <TitlesOfParts>
    <vt:vector size="3" baseType="lpstr">
      <vt:lpstr>Office Theme</vt:lpstr>
      <vt:lpstr>Acrobat Document</vt:lpstr>
      <vt:lpstr>Slide 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mls</dc:creator>
  <cp:lastModifiedBy>Marc Lessard</cp:lastModifiedBy>
  <cp:revision>46</cp:revision>
  <dcterms:created xsi:type="dcterms:W3CDTF">2017-06-14T17:31:56Z</dcterms:created>
  <dcterms:modified xsi:type="dcterms:W3CDTF">2017-06-16T12:11:58Z</dcterms:modified>
</cp:coreProperties>
</file>