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94" r:id="rId2"/>
  </p:sldIdLst>
  <p:sldSz cx="43891200" cy="32918400"/>
  <p:notesSz cx="32462788" cy="43435588"/>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6708">
          <p15:clr>
            <a:srgbClr val="A4A3A4"/>
          </p15:clr>
        </p15:guide>
        <p15:guide id="6" pos="20904">
          <p15:clr>
            <a:srgbClr val="A4A3A4"/>
          </p15:clr>
        </p15:guide>
        <p15:guide id="7" pos="7082">
          <p15:clr>
            <a:srgbClr val="A4A3A4"/>
          </p15:clr>
        </p15:guide>
        <p15:guide id="8" pos="20582">
          <p15:clr>
            <a:srgbClr val="A4A3A4"/>
          </p15:clr>
        </p15:guide>
        <p15:guide id="9" pos="27330">
          <p15:clr>
            <a:srgbClr val="A4A3A4"/>
          </p15:clr>
        </p15:guide>
        <p15:guide id="10" pos="326">
          <p15:clr>
            <a:srgbClr val="A4A3A4"/>
          </p15:clr>
        </p15:guide>
      </p15:sldGuideLst>
    </p:ext>
    <p:ext uri="{2D200454-40CA-4A62-9FC3-DE9A4176ACB9}">
      <p15:notesGuideLst xmlns:p15="http://schemas.microsoft.com/office/powerpoint/2012/main">
        <p15:guide id="1" orient="horz" pos="13681">
          <p15:clr>
            <a:srgbClr val="A4A3A4"/>
          </p15:clr>
        </p15:guide>
        <p15:guide id="2" pos="1022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7BA3"/>
    <a:srgbClr val="3B7193"/>
    <a:srgbClr val="F3F5FA"/>
    <a:srgbClr val="CDD2DE"/>
    <a:srgbClr val="E3E9E5"/>
    <a:srgbClr val="2C556E"/>
    <a:srgbClr val="E7E7E5"/>
    <a:srgbClr val="E4E7E8"/>
    <a:srgbClr val="EDE8DF"/>
    <a:srgbClr val="E0E9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713" autoAdjust="0"/>
    <p:restoredTop sz="93292" autoAdjust="0"/>
  </p:normalViewPr>
  <p:slideViewPr>
    <p:cSldViewPr snapToGrid="0" snapToObjects="1" showGuides="1">
      <p:cViewPr>
        <p:scale>
          <a:sx n="20" d="100"/>
          <a:sy n="20" d="100"/>
        </p:scale>
        <p:origin x="1878" y="18"/>
      </p:cViewPr>
      <p:guideLst>
        <p:guide orient="horz" pos="3318"/>
        <p:guide orient="horz" pos="288"/>
        <p:guide orient="horz" pos="20160"/>
        <p:guide orient="horz"/>
        <p:guide pos="6708"/>
        <p:guide pos="20904"/>
        <p:guide pos="7082"/>
        <p:guide pos="20582"/>
        <p:guide pos="27330"/>
        <p:guide pos="3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3681"/>
        <p:guide pos="1022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067208" cy="2171779"/>
          </a:xfrm>
          <a:prstGeom prst="rect">
            <a:avLst/>
          </a:prstGeom>
        </p:spPr>
        <p:txBody>
          <a:bodyPr vert="horz" lIns="433700" tIns="216850" rIns="433700" bIns="216850" rtlCol="0"/>
          <a:lstStyle>
            <a:lvl1pPr algn="l">
              <a:defRPr sz="5700"/>
            </a:lvl1pPr>
          </a:lstStyle>
          <a:p>
            <a:endParaRPr lang="en-US" dirty="0"/>
          </a:p>
        </p:txBody>
      </p:sp>
      <p:sp>
        <p:nvSpPr>
          <p:cNvPr id="3" name="Date Placeholder 2"/>
          <p:cNvSpPr>
            <a:spLocks noGrp="1"/>
          </p:cNvSpPr>
          <p:nvPr>
            <p:ph type="dt" idx="1"/>
          </p:nvPr>
        </p:nvSpPr>
        <p:spPr>
          <a:xfrm>
            <a:off x="18388068" y="0"/>
            <a:ext cx="14067208" cy="2171779"/>
          </a:xfrm>
          <a:prstGeom prst="rect">
            <a:avLst/>
          </a:prstGeom>
        </p:spPr>
        <p:txBody>
          <a:bodyPr vert="horz" lIns="433700" tIns="216850" rIns="433700" bIns="216850" rtlCol="0"/>
          <a:lstStyle>
            <a:lvl1pPr algn="r">
              <a:defRPr sz="5700"/>
            </a:lvl1pPr>
          </a:lstStyle>
          <a:p>
            <a:fld id="{E6CC2317-6751-4CD4-9995-8782DD78E936}" type="datetimeFigureOut">
              <a:rPr lang="en-US" smtClean="0"/>
              <a:pPr/>
              <a:t>7/21/2017</a:t>
            </a:fld>
            <a:endParaRPr lang="en-US" dirty="0"/>
          </a:p>
        </p:txBody>
      </p:sp>
      <p:sp>
        <p:nvSpPr>
          <p:cNvPr id="4" name="Slide Image Placeholder 3"/>
          <p:cNvSpPr>
            <a:spLocks noGrp="1" noRot="1" noChangeAspect="1"/>
          </p:cNvSpPr>
          <p:nvPr>
            <p:ph type="sldImg" idx="2"/>
          </p:nvPr>
        </p:nvSpPr>
        <p:spPr>
          <a:xfrm>
            <a:off x="5373688" y="3257550"/>
            <a:ext cx="21715412" cy="16287750"/>
          </a:xfrm>
          <a:prstGeom prst="rect">
            <a:avLst/>
          </a:prstGeom>
          <a:noFill/>
          <a:ln w="12700">
            <a:solidFill>
              <a:prstClr val="black"/>
            </a:solidFill>
          </a:ln>
        </p:spPr>
        <p:txBody>
          <a:bodyPr vert="horz" lIns="433700" tIns="216850" rIns="433700" bIns="216850" rtlCol="0" anchor="ctr"/>
          <a:lstStyle/>
          <a:p>
            <a:endParaRPr lang="en-US" dirty="0"/>
          </a:p>
        </p:txBody>
      </p:sp>
      <p:sp>
        <p:nvSpPr>
          <p:cNvPr id="5" name="Notes Placeholder 4"/>
          <p:cNvSpPr>
            <a:spLocks noGrp="1"/>
          </p:cNvSpPr>
          <p:nvPr>
            <p:ph type="body" sz="quarter" idx="3"/>
          </p:nvPr>
        </p:nvSpPr>
        <p:spPr>
          <a:xfrm>
            <a:off x="3246279" y="20631904"/>
            <a:ext cx="25970230" cy="19546015"/>
          </a:xfrm>
          <a:prstGeom prst="rect">
            <a:avLst/>
          </a:prstGeom>
        </p:spPr>
        <p:txBody>
          <a:bodyPr vert="horz" lIns="433700" tIns="216850" rIns="433700" bIns="21685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41256270"/>
            <a:ext cx="14067208" cy="2171779"/>
          </a:xfrm>
          <a:prstGeom prst="rect">
            <a:avLst/>
          </a:prstGeom>
        </p:spPr>
        <p:txBody>
          <a:bodyPr vert="horz" lIns="433700" tIns="216850" rIns="433700" bIns="216850" rtlCol="0" anchor="b"/>
          <a:lstStyle>
            <a:lvl1pPr algn="l">
              <a:defRPr sz="5700"/>
            </a:lvl1pPr>
          </a:lstStyle>
          <a:p>
            <a:endParaRPr lang="en-US" dirty="0"/>
          </a:p>
        </p:txBody>
      </p:sp>
      <p:sp>
        <p:nvSpPr>
          <p:cNvPr id="7" name="Slide Number Placeholder 6"/>
          <p:cNvSpPr>
            <a:spLocks noGrp="1"/>
          </p:cNvSpPr>
          <p:nvPr>
            <p:ph type="sldNum" sz="quarter" idx="5"/>
          </p:nvPr>
        </p:nvSpPr>
        <p:spPr>
          <a:xfrm>
            <a:off x="18388068" y="41256270"/>
            <a:ext cx="14067208" cy="2171779"/>
          </a:xfrm>
          <a:prstGeom prst="rect">
            <a:avLst/>
          </a:prstGeom>
        </p:spPr>
        <p:txBody>
          <a:bodyPr vert="horz" lIns="433700" tIns="216850" rIns="433700" bIns="216850" rtlCol="0" anchor="b"/>
          <a:lstStyle>
            <a:lvl1pPr algn="r">
              <a:defRPr sz="57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119091248"/>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3497513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1"/>
            <a:ext cx="43891200" cy="4371975"/>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flipV="1">
            <a:off x="0" y="4371975"/>
            <a:ext cx="43891200" cy="433386"/>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baseline="-25000" dirty="0"/>
          </a:p>
        </p:txBody>
      </p:sp>
      <p:sp>
        <p:nvSpPr>
          <p:cNvPr id="10" name="Text Box 14"/>
          <p:cNvSpPr txBox="1">
            <a:spLocks noChangeArrowheads="1"/>
          </p:cNvSpPr>
          <p:nvPr/>
        </p:nvSpPr>
        <p:spPr bwMode="auto">
          <a:xfrm>
            <a:off x="819153"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30" name="Rounded Rectangle 29"/>
          <p:cNvSpPr/>
          <p:nvPr userDrawn="1"/>
        </p:nvSpPr>
        <p:spPr>
          <a:xfrm>
            <a:off x="506697" y="5267325"/>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ounded Rectangle 30"/>
          <p:cNvSpPr/>
          <p:nvPr userDrawn="1"/>
        </p:nvSpPr>
        <p:spPr>
          <a:xfrm>
            <a:off x="33164748" y="5257799"/>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ounded Rectangle 31"/>
          <p:cNvSpPr/>
          <p:nvPr userDrawn="1"/>
        </p:nvSpPr>
        <p:spPr>
          <a:xfrm>
            <a:off x="11233151" y="5257798"/>
            <a:ext cx="21428073" cy="26736675"/>
          </a:xfrm>
          <a:prstGeom prst="roundRect">
            <a:avLst>
              <a:gd name="adj" fmla="val 4574"/>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7" name="Group 36"/>
          <p:cNvGrpSpPr/>
          <p:nvPr userDrawn="1"/>
        </p:nvGrpSpPr>
        <p:grpSpPr>
          <a:xfrm>
            <a:off x="-11225189" y="-1"/>
            <a:ext cx="11018865" cy="32918401"/>
            <a:chOff x="-11225189" y="-1"/>
            <a:chExt cx="11018865" cy="32918401"/>
          </a:xfrm>
        </p:grpSpPr>
        <p:sp>
          <p:nvSpPr>
            <p:cNvPr id="48" name="Rectangle 4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trifold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49" name="Straight Connector 4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userDrawn="1"/>
          </p:nvPicPr>
          <p:blipFill>
            <a:blip r:embed="rId4"/>
            <a:stretch>
              <a:fillRect/>
            </a:stretch>
          </p:blipFill>
          <p:spPr>
            <a:xfrm>
              <a:off x="-10740740" y="10261718"/>
              <a:ext cx="1597666" cy="1201935"/>
            </a:xfrm>
            <a:prstGeom prst="rect">
              <a:avLst/>
            </a:prstGeom>
          </p:spPr>
        </p:pic>
        <p:pic>
          <p:nvPicPr>
            <p:cNvPr id="51" name="Picture 50"/>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2" name="Group 51"/>
            <p:cNvGrpSpPr/>
            <p:nvPr userDrawn="1"/>
          </p:nvGrpSpPr>
          <p:grpSpPr>
            <a:xfrm>
              <a:off x="-9744993" y="23540957"/>
              <a:ext cx="7531182" cy="2120439"/>
              <a:chOff x="-4470427" y="11016658"/>
              <a:chExt cx="3470785" cy="974220"/>
            </a:xfrm>
          </p:grpSpPr>
          <p:grpSp>
            <p:nvGrpSpPr>
              <p:cNvPr id="58" name="Group 57"/>
              <p:cNvGrpSpPr/>
              <p:nvPr userDrawn="1"/>
            </p:nvGrpSpPr>
            <p:grpSpPr>
              <a:xfrm>
                <a:off x="-2783495" y="11060886"/>
                <a:ext cx="624431" cy="893535"/>
                <a:chOff x="-3958697" y="11117435"/>
                <a:chExt cx="779338" cy="1280430"/>
              </a:xfrm>
            </p:grpSpPr>
            <p:pic>
              <p:nvPicPr>
                <p:cNvPr id="64" name="Picture 63"/>
                <p:cNvPicPr>
                  <a:picLocks noChangeAspect="1"/>
                </p:cNvPicPr>
                <p:nvPr userDrawn="1"/>
              </p:nvPicPr>
              <p:blipFill>
                <a:blip r:embed="rId6"/>
                <a:stretch>
                  <a:fillRect/>
                </a:stretch>
              </p:blipFill>
              <p:spPr>
                <a:xfrm>
                  <a:off x="-3948160" y="11117435"/>
                  <a:ext cx="768801" cy="1090857"/>
                </a:xfrm>
                <a:prstGeom prst="rect">
                  <a:avLst/>
                </a:prstGeom>
              </p:spPr>
            </p:pic>
            <p:sp>
              <p:nvSpPr>
                <p:cNvPr id="65" name="TextBox 6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59" name="Group 58"/>
              <p:cNvGrpSpPr/>
              <p:nvPr userDrawn="1"/>
            </p:nvGrpSpPr>
            <p:grpSpPr>
              <a:xfrm>
                <a:off x="-2033159" y="11060889"/>
                <a:ext cx="1033517" cy="893529"/>
                <a:chOff x="-2921738" y="11200127"/>
                <a:chExt cx="1420279" cy="1227904"/>
              </a:xfrm>
            </p:grpSpPr>
            <p:pic>
              <p:nvPicPr>
                <p:cNvPr id="62" name="Picture 61"/>
                <p:cNvPicPr>
                  <a:picLocks noChangeAspect="1"/>
                </p:cNvPicPr>
                <p:nvPr userDrawn="1"/>
              </p:nvPicPr>
              <p:blipFill>
                <a:blip r:embed="rId6"/>
                <a:stretch>
                  <a:fillRect/>
                </a:stretch>
              </p:blipFill>
              <p:spPr>
                <a:xfrm>
                  <a:off x="-2921738" y="11200127"/>
                  <a:ext cx="1420279" cy="1029694"/>
                </a:xfrm>
                <a:prstGeom prst="rect">
                  <a:avLst/>
                </a:prstGeom>
              </p:spPr>
            </p:pic>
            <p:sp>
              <p:nvSpPr>
                <p:cNvPr id="63" name="TextBox 6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0" name="Picture 59"/>
              <p:cNvPicPr>
                <a:picLocks noChangeAspect="1"/>
              </p:cNvPicPr>
              <p:nvPr userDrawn="1"/>
            </p:nvPicPr>
            <p:blipFill>
              <a:blip r:embed="rId7"/>
              <a:stretch>
                <a:fillRect/>
              </a:stretch>
            </p:blipFill>
            <p:spPr>
              <a:xfrm>
                <a:off x="-4470427" y="11016658"/>
                <a:ext cx="1098742" cy="847761"/>
              </a:xfrm>
              <a:prstGeom prst="rect">
                <a:avLst/>
              </a:prstGeom>
            </p:spPr>
          </p:pic>
          <p:sp>
            <p:nvSpPr>
              <p:cNvPr id="61" name="TextBox 6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53" name="Group 52"/>
            <p:cNvGrpSpPr/>
            <p:nvPr userDrawn="1"/>
          </p:nvGrpSpPr>
          <p:grpSpPr>
            <a:xfrm>
              <a:off x="-10398793" y="27751410"/>
              <a:ext cx="9323012" cy="2453251"/>
              <a:chOff x="-4754996" y="12734136"/>
              <a:chExt cx="4296559" cy="1127128"/>
            </a:xfrm>
          </p:grpSpPr>
          <p:graphicFrame>
            <p:nvGraphicFramePr>
              <p:cNvPr id="54" name="Object 53"/>
              <p:cNvGraphicFramePr>
                <a:graphicFrameLocks noChangeAspect="1"/>
              </p:cNvGraphicFramePr>
              <p:nvPr userDrawn="1">
                <p:extLst>
                  <p:ext uri="{D42A27DB-BD31-4B8C-83A1-F6EECF244321}">
                    <p14:modId xmlns:p14="http://schemas.microsoft.com/office/powerpoint/2010/main" val="2583320257"/>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470"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55" name="Object 54"/>
              <p:cNvGraphicFramePr>
                <a:graphicFrameLocks noChangeAspect="1"/>
              </p:cNvGraphicFramePr>
              <p:nvPr userDrawn="1">
                <p:extLst>
                  <p:ext uri="{D42A27DB-BD31-4B8C-83A1-F6EECF244321}">
                    <p14:modId xmlns:p14="http://schemas.microsoft.com/office/powerpoint/2010/main" val="3111605449"/>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471"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56" name="TextBox 5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57" name="TextBox 5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66" name="Group 65"/>
          <p:cNvGrpSpPr/>
          <p:nvPr userDrawn="1"/>
        </p:nvGrpSpPr>
        <p:grpSpPr>
          <a:xfrm>
            <a:off x="44157839" y="-55065"/>
            <a:ext cx="11062139" cy="32973465"/>
            <a:chOff x="44157839" y="-55065"/>
            <a:chExt cx="11062139" cy="32973465"/>
          </a:xfrm>
        </p:grpSpPr>
        <p:sp>
          <p:nvSpPr>
            <p:cNvPr id="67" name="Rectangle 6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68" name="Object 67"/>
            <p:cNvGraphicFramePr>
              <a:graphicFrameLocks noChangeAspect="1"/>
            </p:cNvGraphicFramePr>
            <p:nvPr userDrawn="1">
              <p:extLst>
                <p:ext uri="{D42A27DB-BD31-4B8C-83A1-F6EECF244321}">
                  <p14:modId xmlns:p14="http://schemas.microsoft.com/office/powerpoint/2010/main" val="298943172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472"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9" name="Picture 68"/>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70" name="Object 69"/>
            <p:cNvGraphicFramePr>
              <a:graphicFrameLocks noChangeAspect="1"/>
            </p:cNvGraphicFramePr>
            <p:nvPr userDrawn="1">
              <p:extLst>
                <p:ext uri="{D42A27DB-BD31-4B8C-83A1-F6EECF244321}">
                  <p14:modId xmlns:p14="http://schemas.microsoft.com/office/powerpoint/2010/main" val="2574947463"/>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473"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71" name="Group 70"/>
            <p:cNvGrpSpPr/>
            <p:nvPr userDrawn="1"/>
          </p:nvGrpSpPr>
          <p:grpSpPr>
            <a:xfrm>
              <a:off x="44487207" y="29414560"/>
              <a:ext cx="10354213" cy="1265612"/>
              <a:chOff x="44200453" y="28362386"/>
              <a:chExt cx="9771399" cy="1090622"/>
            </a:xfrm>
          </p:grpSpPr>
          <p:sp>
            <p:nvSpPr>
              <p:cNvPr id="73" name="Rounded Rectangle 7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4"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75" name="TextBox 74"/>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Facebook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72" name="TextBox 71"/>
            <p:cNvSpPr txBox="1"/>
            <p:nvPr userDrawn="1"/>
          </p:nvSpPr>
          <p:spPr>
            <a:xfrm>
              <a:off x="44262808" y="31169782"/>
              <a:ext cx="6870215" cy="1399638"/>
            </a:xfrm>
            <a:prstGeom prst="rect">
              <a:avLst/>
            </a:prstGeom>
            <a:noFill/>
          </p:spPr>
          <p:txBody>
            <a:bodyPr wrap="square" lIns="65304" tIns="32651" rIns="65304" bIns="32651" rtlCol="0">
              <a:spAutoFit/>
            </a:bodyPr>
            <a:lstStyle/>
            <a:p>
              <a:pPr marL="344488" indent="-34448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        </a:t>
              </a:r>
            </a:p>
            <a:p>
              <a:pPr marL="344488" indent="0">
                <a:lnSpc>
                  <a:spcPts val="2600"/>
                </a:lnSpc>
              </a:pPr>
              <a:r>
                <a:rPr lang="en-US" sz="2400" baseline="0" dirty="0">
                  <a:solidFill>
                    <a:schemeClr val="bg1"/>
                  </a:solidFill>
                </a:rPr>
                <a:t>Berkeley CA </a:t>
              </a:r>
              <a:r>
                <a:rPr lang="en-US" sz="2000" baseline="0" dirty="0">
                  <a:solidFill>
                    <a:schemeClr val="bg1"/>
                  </a:solidFill>
                </a:rPr>
                <a:t>94710</a:t>
              </a:r>
              <a:br>
                <a:rPr lang="en-US" sz="2400" baseline="0" dirty="0">
                  <a:solidFill>
                    <a:schemeClr val="bg1"/>
                  </a:solidFill>
                </a:rPr>
              </a:br>
              <a:r>
                <a:rPr lang="en-US" sz="2400" b="1" baseline="0" dirty="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35000">
              <a:schemeClr val="accent5">
                <a:lumMod val="60000"/>
                <a:lumOff val="40000"/>
              </a:schemeClr>
            </a:gs>
            <a:gs pos="100000">
              <a:schemeClr val="accent5">
                <a:lumMod val="20000"/>
                <a:lumOff val="80000"/>
              </a:schemeClr>
            </a:gs>
          </a:gsLst>
          <a:lin ang="13500000" scaled="1"/>
          <a:tileRect/>
        </a:gra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89963" y="6395506"/>
            <a:ext cx="10196513" cy="6863395"/>
          </a:xfrm>
        </p:spPr>
        <p:txBody>
          <a:bodyPr/>
          <a:lstStyle/>
          <a:p>
            <a:r>
              <a:rPr lang="en-US" sz="3200" dirty="0">
                <a:solidFill>
                  <a:schemeClr val="tx1"/>
                </a:solidFill>
              </a:rPr>
              <a:t>       Sales of marine ornamental species from the wild is vastly expanding. This can put rare and expensive species at risk from reef ecosystems. Advanced breeding technologies now provides some ornamentals to be grown in captivity. Clownfish aquaculture represents a model species that can be grown in captivity and can be used to train students on fish culture practices is a classroom. This study aims to investigate conditioning diets that will allow clownfish pairs to mature faster and produce higher quality eggs. Determining the most effective feed for breeding clownfish allows for higher yields and hatch rates. In this study, three different diets will be compared including: 1) Fertility Frenzy, 2) Brine Shrimp, and 3) White Worms. </a:t>
            </a:r>
          </a:p>
        </p:txBody>
      </p:sp>
      <p:sp>
        <p:nvSpPr>
          <p:cNvPr id="3" name="Text Placeholder 2"/>
          <p:cNvSpPr>
            <a:spLocks noGrp="1"/>
          </p:cNvSpPr>
          <p:nvPr>
            <p:ph type="body" sz="quarter" idx="11"/>
          </p:nvPr>
        </p:nvSpPr>
        <p:spPr>
          <a:xfrm>
            <a:off x="527049" y="5625396"/>
            <a:ext cx="10196513" cy="923322"/>
          </a:xfrm>
        </p:spPr>
        <p:txBody>
          <a:bodyPr/>
          <a:lstStyle/>
          <a:p>
            <a:r>
              <a:rPr lang="en-US" sz="4800" dirty="0"/>
              <a:t>Introduction:</a:t>
            </a:r>
          </a:p>
        </p:txBody>
      </p:sp>
      <p:sp>
        <p:nvSpPr>
          <p:cNvPr id="10" name="Text Placeholder 9"/>
          <p:cNvSpPr>
            <a:spLocks noGrp="1"/>
          </p:cNvSpPr>
          <p:nvPr>
            <p:ph type="body" sz="quarter" idx="24"/>
          </p:nvPr>
        </p:nvSpPr>
        <p:spPr>
          <a:xfrm>
            <a:off x="11307250" y="5625396"/>
            <a:ext cx="21338719" cy="923322"/>
          </a:xfrm>
        </p:spPr>
        <p:txBody>
          <a:bodyPr/>
          <a:lstStyle/>
          <a:p>
            <a:r>
              <a:rPr lang="en-US" sz="4800" dirty="0"/>
              <a:t>Methods:</a:t>
            </a:r>
          </a:p>
        </p:txBody>
      </p:sp>
      <p:sp>
        <p:nvSpPr>
          <p:cNvPr id="15" name="Text Placeholder 14"/>
          <p:cNvSpPr>
            <a:spLocks noGrp="1"/>
          </p:cNvSpPr>
          <p:nvPr>
            <p:ph type="body" sz="quarter" idx="29"/>
          </p:nvPr>
        </p:nvSpPr>
        <p:spPr>
          <a:xfrm>
            <a:off x="33164436" y="28120538"/>
            <a:ext cx="10201275" cy="923322"/>
          </a:xfrm>
        </p:spPr>
        <p:txBody>
          <a:bodyPr/>
          <a:lstStyle/>
          <a:p>
            <a:r>
              <a:rPr lang="en-US" sz="4800" dirty="0"/>
              <a:t>References:</a:t>
            </a:r>
          </a:p>
        </p:txBody>
      </p:sp>
      <p:sp>
        <p:nvSpPr>
          <p:cNvPr id="16" name="Text Placeholder 15"/>
          <p:cNvSpPr>
            <a:spLocks noGrp="1"/>
          </p:cNvSpPr>
          <p:nvPr>
            <p:ph type="body" sz="quarter" idx="30"/>
          </p:nvPr>
        </p:nvSpPr>
        <p:spPr>
          <a:xfrm>
            <a:off x="33805887" y="28948011"/>
            <a:ext cx="8997131" cy="2702256"/>
          </a:xfrm>
        </p:spPr>
        <p:txBody>
          <a:bodyPr/>
          <a:lstStyle/>
          <a:p>
            <a:pPr marL="457200" indent="-457200">
              <a:buFont typeface="Arial" panose="020B0604020202020204" pitchFamily="34" charset="0"/>
              <a:buChar char="•"/>
            </a:pPr>
            <a:r>
              <a:rPr lang="en-US" sz="2800" dirty="0">
                <a:solidFill>
                  <a:schemeClr val="tx1"/>
                </a:solidFill>
              </a:rPr>
              <a:t>Fairchild, Elizabeth A. "Do White Worms Have Commercial Potential as a Feed in the Ornamental Industry?" University of New Hampshire, 2017. Web.</a:t>
            </a:r>
          </a:p>
          <a:p>
            <a:pPr marL="457200" indent="-457200">
              <a:buFont typeface="Arial" panose="020B0604020202020204" pitchFamily="34" charset="0"/>
              <a:buChar char="•"/>
            </a:pPr>
            <a:r>
              <a:rPr lang="en-US" sz="2800" dirty="0">
                <a:solidFill>
                  <a:schemeClr val="tx1"/>
                </a:solidFill>
              </a:rPr>
              <a:t>Moe, Martin A. The Marine Aquarium Handbook. Plantation, FL: Green Turtle Publications, 1992. Print.</a:t>
            </a:r>
          </a:p>
        </p:txBody>
      </p:sp>
      <p:sp>
        <p:nvSpPr>
          <p:cNvPr id="19" name="Text Placeholder 18"/>
          <p:cNvSpPr>
            <a:spLocks noGrp="1"/>
          </p:cNvSpPr>
          <p:nvPr>
            <p:ph type="body" sz="quarter" idx="150"/>
          </p:nvPr>
        </p:nvSpPr>
        <p:spPr>
          <a:xfrm>
            <a:off x="11218862" y="1815621"/>
            <a:ext cx="21421724" cy="1280160"/>
          </a:xfrm>
        </p:spPr>
        <p:txBody>
          <a:bodyPr>
            <a:normAutofit/>
          </a:bodyPr>
          <a:lstStyle/>
          <a:p>
            <a:r>
              <a:rPr lang="en-US" sz="6200" i="1" dirty="0"/>
              <a:t>Athena Ryan &amp; Michael Chambers</a:t>
            </a:r>
            <a:endParaRPr lang="en-US" sz="6200" dirty="0"/>
          </a:p>
        </p:txBody>
      </p:sp>
      <p:sp>
        <p:nvSpPr>
          <p:cNvPr id="43" name="Text Placeholder 42"/>
          <p:cNvSpPr>
            <a:spLocks noGrp="1"/>
          </p:cNvSpPr>
          <p:nvPr>
            <p:ph type="body" sz="quarter" idx="184"/>
          </p:nvPr>
        </p:nvSpPr>
        <p:spPr>
          <a:xfrm>
            <a:off x="11415713" y="3111560"/>
            <a:ext cx="21421724" cy="1163782"/>
          </a:xfrm>
        </p:spPr>
        <p:txBody>
          <a:bodyPr>
            <a:normAutofit fontScale="92500"/>
          </a:bodyPr>
          <a:lstStyle/>
          <a:p>
            <a:r>
              <a:rPr lang="en-US" dirty="0"/>
              <a:t>School of Marine Science and Ocean Engineering, University of New Hampshire</a:t>
            </a:r>
          </a:p>
        </p:txBody>
      </p:sp>
      <p:sp>
        <p:nvSpPr>
          <p:cNvPr id="44" name="Text Placeholder 43"/>
          <p:cNvSpPr>
            <a:spLocks noGrp="1"/>
          </p:cNvSpPr>
          <p:nvPr>
            <p:ph type="body" sz="quarter" idx="185"/>
          </p:nvPr>
        </p:nvSpPr>
        <p:spPr>
          <a:xfrm>
            <a:off x="-1172491" y="347472"/>
            <a:ext cx="46298199" cy="1759084"/>
          </a:xfrm>
        </p:spPr>
        <p:txBody>
          <a:bodyPr>
            <a:noAutofit/>
          </a:bodyPr>
          <a:lstStyle/>
          <a:p>
            <a:r>
              <a:rPr lang="en-US" sz="7200" b="0" dirty="0"/>
              <a:t>A Comparative Analysis of Conditioning Diets for Breeding Ornamental Clownfish (</a:t>
            </a:r>
            <a:r>
              <a:rPr lang="en-US" sz="7200" b="0" i="1" dirty="0"/>
              <a:t>Ocellaris</a:t>
            </a:r>
            <a:r>
              <a:rPr lang="en-US" sz="7200" b="0" dirty="0"/>
              <a:t> </a:t>
            </a:r>
            <a:r>
              <a:rPr lang="en-US" sz="7200" b="0" i="1" dirty="0"/>
              <a:t>amphiprion)</a:t>
            </a:r>
            <a:endParaRPr lang="en-US" sz="8200" dirty="0"/>
          </a:p>
        </p:txBody>
      </p:sp>
      <p:sp>
        <p:nvSpPr>
          <p:cNvPr id="99" name="Text Placeholder 1"/>
          <p:cNvSpPr>
            <a:spLocks noGrp="1"/>
          </p:cNvSpPr>
          <p:nvPr>
            <p:ph type="body" sz="quarter" idx="10"/>
          </p:nvPr>
        </p:nvSpPr>
        <p:spPr>
          <a:xfrm>
            <a:off x="541644" y="18178953"/>
            <a:ext cx="10206671" cy="4499671"/>
          </a:xfrm>
        </p:spPr>
        <p:txBody>
          <a:bodyPr/>
          <a:lstStyle/>
          <a:p>
            <a:r>
              <a:rPr lang="en-US" sz="3200" dirty="0">
                <a:solidFill>
                  <a:schemeClr val="tx1"/>
                </a:solidFill>
              </a:rPr>
              <a:t>       The main challenge for this experiment is when or if the pairs will produce and lay viable eggs. This may take many months to a year in a breeding tank. To account for this we have carefully paired fish that are 1-2 years old, placed them into separate 20 gallon tanks, maintain a constant water temperature, salinity and photoperiod cycle and feed them four times/day. </a:t>
            </a:r>
          </a:p>
          <a:p>
            <a:endParaRPr lang="en-US" sz="3200" dirty="0">
              <a:solidFill>
                <a:schemeClr val="tx1"/>
              </a:solidFill>
            </a:endParaRPr>
          </a:p>
        </p:txBody>
      </p:sp>
      <p:sp>
        <p:nvSpPr>
          <p:cNvPr id="107" name="Text Placeholder 11"/>
          <p:cNvSpPr>
            <a:spLocks noGrp="1"/>
          </p:cNvSpPr>
          <p:nvPr>
            <p:ph type="body" sz="quarter" idx="26"/>
          </p:nvPr>
        </p:nvSpPr>
        <p:spPr>
          <a:xfrm>
            <a:off x="27694266" y="6292191"/>
            <a:ext cx="4665369" cy="1446528"/>
          </a:xfrm>
        </p:spPr>
        <p:txBody>
          <a:bodyPr/>
          <a:lstStyle/>
          <a:p>
            <a:pPr algn="ctr"/>
            <a:r>
              <a:rPr lang="en-US" sz="3200" dirty="0">
                <a:solidFill>
                  <a:schemeClr val="tx1"/>
                </a:solidFill>
              </a:rPr>
              <a:t>White Worms , </a:t>
            </a:r>
            <a:r>
              <a:rPr lang="en-US" sz="3200" i="1" dirty="0">
                <a:solidFill>
                  <a:schemeClr val="tx1"/>
                </a:solidFill>
              </a:rPr>
              <a:t>Enchytraeus albidus</a:t>
            </a:r>
          </a:p>
        </p:txBody>
      </p:sp>
      <p:grpSp>
        <p:nvGrpSpPr>
          <p:cNvPr id="25" name="Group 24"/>
          <p:cNvGrpSpPr/>
          <p:nvPr/>
        </p:nvGrpSpPr>
        <p:grpSpPr>
          <a:xfrm>
            <a:off x="11187849" y="19051678"/>
            <a:ext cx="21618575" cy="559585"/>
            <a:chOff x="11218862" y="16954500"/>
            <a:chExt cx="21618575" cy="559585"/>
          </a:xfrm>
        </p:grpSpPr>
        <p:sp>
          <p:nvSpPr>
            <p:cNvPr id="7" name="Rectangle 6"/>
            <p:cNvSpPr/>
            <p:nvPr/>
          </p:nvSpPr>
          <p:spPr>
            <a:xfrm>
              <a:off x="11218862" y="16954500"/>
              <a:ext cx="21618575" cy="559585"/>
            </a:xfrm>
            <a:prstGeom prst="rect">
              <a:avLst/>
            </a:prstGeom>
            <a:gradFill flip="none" rotWithShape="1">
              <a:gsLst>
                <a:gs pos="0">
                  <a:schemeClr val="accent5">
                    <a:lumMod val="60000"/>
                    <a:lumOff val="40000"/>
                  </a:schemeClr>
                </a:gs>
                <a:gs pos="100000">
                  <a:schemeClr val="accent5">
                    <a:lumMod val="40000"/>
                    <a:lumOff val="6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p:nvCxnSpPr>
          <p:spPr>
            <a:xfrm>
              <a:off x="11221243" y="16954500"/>
              <a:ext cx="21452682" cy="0"/>
            </a:xfrm>
            <a:prstGeom prst="line">
              <a:avLst/>
            </a:prstGeom>
            <a:ln w="22225">
              <a:solidFill>
                <a:srgbClr val="6B7BA3"/>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11221244" y="17514085"/>
              <a:ext cx="21452681" cy="0"/>
            </a:xfrm>
            <a:prstGeom prst="line">
              <a:avLst/>
            </a:prstGeom>
            <a:ln w="22225">
              <a:solidFill>
                <a:srgbClr val="6B7BA3"/>
              </a:solidFill>
            </a:ln>
          </p:spPr>
          <p:style>
            <a:lnRef idx="1">
              <a:schemeClr val="accent1"/>
            </a:lnRef>
            <a:fillRef idx="0">
              <a:schemeClr val="accent1"/>
            </a:fillRef>
            <a:effectRef idx="0">
              <a:schemeClr val="accent1"/>
            </a:effectRef>
            <a:fontRef idx="minor">
              <a:schemeClr val="tx1"/>
            </a:fontRef>
          </p:style>
        </p:cxnSp>
      </p:grpSp>
      <p:sp>
        <p:nvSpPr>
          <p:cNvPr id="73" name="Text Placeholder 5"/>
          <p:cNvSpPr>
            <a:spLocks noGrp="1"/>
          </p:cNvSpPr>
          <p:nvPr>
            <p:ph type="body" sz="quarter" idx="20"/>
          </p:nvPr>
        </p:nvSpPr>
        <p:spPr>
          <a:xfrm>
            <a:off x="314848" y="22444825"/>
            <a:ext cx="10210799" cy="923322"/>
          </a:xfrm>
        </p:spPr>
        <p:txBody>
          <a:bodyPr/>
          <a:lstStyle/>
          <a:p>
            <a:r>
              <a:rPr lang="en-US" sz="4800" dirty="0"/>
              <a:t>Hypothesis:</a:t>
            </a:r>
          </a:p>
        </p:txBody>
      </p:sp>
      <p:sp>
        <p:nvSpPr>
          <p:cNvPr id="80" name="Text Placeholder 5"/>
          <p:cNvSpPr>
            <a:spLocks noGrp="1"/>
          </p:cNvSpPr>
          <p:nvPr>
            <p:ph type="body" sz="quarter" idx="20"/>
          </p:nvPr>
        </p:nvSpPr>
        <p:spPr>
          <a:xfrm>
            <a:off x="512763" y="17403538"/>
            <a:ext cx="10210799" cy="923322"/>
          </a:xfrm>
        </p:spPr>
        <p:txBody>
          <a:bodyPr/>
          <a:lstStyle/>
          <a:p>
            <a:r>
              <a:rPr lang="en-US" sz="4800" dirty="0"/>
              <a:t>Research Obstacles :</a:t>
            </a:r>
          </a:p>
        </p:txBody>
      </p:sp>
      <p:sp>
        <p:nvSpPr>
          <p:cNvPr id="2048" name="TextBox 2047"/>
          <p:cNvSpPr txBox="1"/>
          <p:nvPr/>
        </p:nvSpPr>
        <p:spPr>
          <a:xfrm>
            <a:off x="23004453" y="6882716"/>
            <a:ext cx="4567569" cy="584775"/>
          </a:xfrm>
          <a:prstGeom prst="rect">
            <a:avLst/>
          </a:prstGeom>
          <a:noFill/>
        </p:spPr>
        <p:txBody>
          <a:bodyPr wrap="square" rtlCol="0">
            <a:spAutoFit/>
          </a:bodyPr>
          <a:lstStyle/>
          <a:p>
            <a:pPr algn="ctr"/>
            <a:r>
              <a:rPr lang="en-US" sz="3200" dirty="0">
                <a:latin typeface="Times New Roman" panose="02020603050405020304" pitchFamily="18" charset="0"/>
                <a:cs typeface="Times New Roman" panose="02020603050405020304" pitchFamily="18" charset="0"/>
              </a:rPr>
              <a:t>Fertility Frenzy</a:t>
            </a:r>
          </a:p>
        </p:txBody>
      </p:sp>
      <p:sp>
        <p:nvSpPr>
          <p:cNvPr id="6" name="TextBox 5"/>
          <p:cNvSpPr txBox="1"/>
          <p:nvPr/>
        </p:nvSpPr>
        <p:spPr>
          <a:xfrm>
            <a:off x="17946468" y="6504662"/>
            <a:ext cx="4935741" cy="1461939"/>
          </a:xfrm>
          <a:prstGeom prst="rect">
            <a:avLst/>
          </a:prstGeom>
          <a:noFill/>
        </p:spPr>
        <p:txBody>
          <a:bodyPr wrap="square" rtlCol="0">
            <a:spAutoFit/>
          </a:bodyPr>
          <a:lstStyle/>
          <a:p>
            <a:pPr algn="ctr"/>
            <a:r>
              <a:rPr lang="en-US" sz="3200" dirty="0">
                <a:latin typeface="Times New Roman" panose="02020603050405020304" pitchFamily="18" charset="0"/>
                <a:cs typeface="Times New Roman" panose="02020603050405020304" pitchFamily="18" charset="0"/>
              </a:rPr>
              <a:t>Brine Shrimp, </a:t>
            </a:r>
          </a:p>
          <a:p>
            <a:pPr algn="ctr"/>
            <a:r>
              <a:rPr lang="en-US" sz="3200" i="1" dirty="0">
                <a:latin typeface="Times New Roman" panose="02020603050405020304" pitchFamily="18" charset="0"/>
                <a:cs typeface="Times New Roman" panose="02020603050405020304" pitchFamily="18" charset="0"/>
              </a:rPr>
              <a:t>Artemia sp</a:t>
            </a:r>
            <a:r>
              <a:rPr lang="en-US" sz="3200" dirty="0">
                <a:latin typeface="Times New Roman" panose="02020603050405020304" pitchFamily="18" charset="0"/>
                <a:cs typeface="Times New Roman" panose="02020603050405020304" pitchFamily="18" charset="0"/>
              </a:rPr>
              <a:t>.</a:t>
            </a:r>
          </a:p>
          <a:p>
            <a:endParaRPr lang="en-US" sz="25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12305970" y="20111096"/>
            <a:ext cx="19221202" cy="830997"/>
          </a:xfrm>
          <a:prstGeom prst="rect">
            <a:avLst/>
          </a:prstGeom>
          <a:noFill/>
        </p:spPr>
        <p:txBody>
          <a:bodyPr wrap="square" rtlCol="0">
            <a:spAutoFit/>
          </a:bodyPr>
          <a:lstStyle/>
          <a:p>
            <a:pPr algn="ctr"/>
            <a:r>
              <a:rPr lang="en-US" sz="4800" b="1" u="sng" dirty="0">
                <a:solidFill>
                  <a:schemeClr val="accent5">
                    <a:lumMod val="50000"/>
                  </a:schemeClr>
                </a:solidFill>
              </a:rPr>
              <a:t>Results:</a:t>
            </a:r>
          </a:p>
        </p:txBody>
      </p:sp>
      <p:sp>
        <p:nvSpPr>
          <p:cNvPr id="24" name="TextBox 23"/>
          <p:cNvSpPr txBox="1"/>
          <p:nvPr/>
        </p:nvSpPr>
        <p:spPr>
          <a:xfrm>
            <a:off x="17529337" y="21416347"/>
            <a:ext cx="9194475" cy="9448740"/>
          </a:xfrm>
          <a:prstGeom prst="rect">
            <a:avLst/>
          </a:prstGeom>
          <a:noFill/>
        </p:spPr>
        <p:txBody>
          <a:bodyPr wrap="square" rtlCol="0">
            <a:spAutoFit/>
          </a:bodyPr>
          <a:lstStyle/>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Each pair was measured for their length and weight on July 10</a:t>
            </a:r>
            <a:r>
              <a:rPr lang="en-US" sz="3200" baseline="30000" dirty="0">
                <a:latin typeface="Times New Roman" panose="02020603050405020304" pitchFamily="18" charset="0"/>
                <a:cs typeface="Times New Roman" panose="02020603050405020304" pitchFamily="18" charset="0"/>
              </a:rPr>
              <a:t>th</a:t>
            </a:r>
            <a:r>
              <a:rPr lang="en-US" sz="3200" dirty="0">
                <a:latin typeface="Times New Roman" panose="02020603050405020304" pitchFamily="18" charset="0"/>
                <a:cs typeface="Times New Roman" panose="02020603050405020304" pitchFamily="18" charset="0"/>
              </a:rPr>
              <a:t> 2017. They will all be weighed again each month to determine growth rate. </a:t>
            </a:r>
          </a:p>
          <a:p>
            <a:pPr marL="457200" indent="-4572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clownfish pairs have shown signs of maturity and reproduction by twitching back and forth near the pot and keeping the sides of the pot clean for egg laying. </a:t>
            </a: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Water Quality remains constant throughout all tanks.</a:t>
            </a:r>
          </a:p>
          <a:p>
            <a:pPr marL="2651651" lvl="1"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Temperature (28ºC)</a:t>
            </a:r>
          </a:p>
          <a:p>
            <a:pPr marL="2651651" lvl="1"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pH (7.5 — 7.6)</a:t>
            </a:r>
          </a:p>
          <a:p>
            <a:pPr marL="2651651" lvl="1"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Salinity (30 ppt)</a:t>
            </a:r>
          </a:p>
          <a:p>
            <a:pPr marL="2651651" lvl="1"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Nitrate (0 ppm)</a:t>
            </a:r>
          </a:p>
          <a:p>
            <a:pPr marL="2651651" lvl="1"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Nitrite (0 ppm)</a:t>
            </a:r>
          </a:p>
          <a:p>
            <a:pPr marL="2651651" lvl="1"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Ammonia (0 ppm)</a:t>
            </a:r>
          </a:p>
        </p:txBody>
      </p:sp>
      <p:sp>
        <p:nvSpPr>
          <p:cNvPr id="31" name="Rectangle 30"/>
          <p:cNvSpPr/>
          <p:nvPr/>
        </p:nvSpPr>
        <p:spPr>
          <a:xfrm>
            <a:off x="33617158" y="5625396"/>
            <a:ext cx="9337148" cy="830997"/>
          </a:xfrm>
          <a:prstGeom prst="rect">
            <a:avLst/>
          </a:prstGeom>
        </p:spPr>
        <p:txBody>
          <a:bodyPr wrap="square">
            <a:spAutoFit/>
          </a:bodyPr>
          <a:lstStyle/>
          <a:p>
            <a:pPr lvl="0" algn="ctr">
              <a:spcBef>
                <a:spcPct val="20000"/>
              </a:spcBef>
            </a:pPr>
            <a:r>
              <a:rPr lang="en-US" sz="4800" b="1" u="sng" dirty="0">
                <a:solidFill>
                  <a:srgbClr val="738AC8">
                    <a:lumMod val="50000"/>
                  </a:srgbClr>
                </a:solidFill>
                <a:latin typeface="Times New Roman" panose="02020603050405020304" pitchFamily="18" charset="0"/>
                <a:cs typeface="Times New Roman" panose="02020603050405020304" pitchFamily="18" charset="0"/>
              </a:rPr>
              <a:t>Future Work:</a:t>
            </a:r>
          </a:p>
        </p:txBody>
      </p:sp>
      <p:sp>
        <p:nvSpPr>
          <p:cNvPr id="45" name="TextBox 44"/>
          <p:cNvSpPr txBox="1"/>
          <p:nvPr/>
        </p:nvSpPr>
        <p:spPr>
          <a:xfrm>
            <a:off x="33805887" y="6608344"/>
            <a:ext cx="8952860" cy="21267360"/>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Monthly size sampling and breeding behavior will be monitored throughout the experiment. </a:t>
            </a:r>
          </a:p>
          <a:p>
            <a:endParaRPr lang="en-US" sz="3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       Parents care for the clutch by fanning them with their fins and removing infertile eggs. At day 8 post spawn, the clay pot will be removed from the spawning tank and placed into a 10 gallon hatching tank. This tank will use an air stone blowing bubbles through the clutch to keep the eggs oxygenated and clean. The eggs will be counted pre hatch and the larva will be counted 24 hours post hatch. Hatch rate will be determined by euthanasia of the larvae with  MS222. Larval fish will be counted and survival will be compared between the three feed treatments.</a:t>
            </a:r>
          </a:p>
          <a:p>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       After this study, research will focus on rearing juvenile clownfish. The hatchlings will then be raised to early adulthood. The larval rearing tank will be stocked with 50 ml of nanocloropsis algae and 10 rotifers/ml. The larvae will be maintained in the green water/rotifer mix for a week. After 14 days, the juveniles will be counted again to determine the rate of survival and size. The juveniles will be continued to be raised and transitioned from a live diet to a dry feed.</a:t>
            </a:r>
          </a:p>
          <a:p>
            <a:pPr marL="342900" indent="-3429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      </a:t>
            </a:r>
          </a:p>
          <a:p>
            <a:r>
              <a:rPr lang="en-US" sz="3200" dirty="0">
                <a:latin typeface="Times New Roman" panose="02020603050405020304" pitchFamily="18" charset="0"/>
                <a:cs typeface="Times New Roman" panose="02020603050405020304" pitchFamily="18" charset="0"/>
              </a:rPr>
              <a:t>This research will continue for a minimum of three years and be used as a hands on experience for students entering into an Aquaculture major at UNH.</a:t>
            </a:r>
          </a:p>
        </p:txBody>
      </p:sp>
      <p:pic>
        <p:nvPicPr>
          <p:cNvPr id="22" name="Picture 21"/>
          <p:cNvPicPr>
            <a:picLocks noChangeAspect="1"/>
          </p:cNvPicPr>
          <p:nvPr/>
        </p:nvPicPr>
        <p:blipFill>
          <a:blip r:embed="rId3"/>
          <a:stretch>
            <a:fillRect/>
          </a:stretch>
        </p:blipFill>
        <p:spPr>
          <a:xfrm>
            <a:off x="782148" y="1940937"/>
            <a:ext cx="1898357" cy="2280827"/>
          </a:xfrm>
          <a:prstGeom prst="rect">
            <a:avLst/>
          </a:prstGeom>
        </p:spPr>
      </p:pic>
      <p:sp>
        <p:nvSpPr>
          <p:cNvPr id="27" name="TextBox 26"/>
          <p:cNvSpPr txBox="1"/>
          <p:nvPr/>
        </p:nvSpPr>
        <p:spPr>
          <a:xfrm>
            <a:off x="11867729" y="6395506"/>
            <a:ext cx="6521479" cy="11910953"/>
          </a:xfrm>
          <a:prstGeom prst="rect">
            <a:avLst/>
          </a:prstGeom>
          <a:noFill/>
        </p:spPr>
        <p:txBody>
          <a:bodyPr wrap="square" rtlCol="0">
            <a:spAutoFit/>
          </a:bodyPr>
          <a:lstStyle/>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This experiment is testing three different feeds to determine the  that yields the highest growth rate as well as the greatest reproductive success.</a:t>
            </a:r>
          </a:p>
          <a:p>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Each pair lives in a 20 gallon tank with a filter, heater, and a clay pot. Three pairs are assigned to each feed replicate to insure statistical results. All of the pairs are fed four times a day to satiation. </a:t>
            </a:r>
          </a:p>
          <a:p>
            <a:pPr marL="457200" indent="-4572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pair will lay and fertilize the eggs. After 7-9 days, the clay pot with eggs will be transferred to a hatching tank with a heater and mild aeration.</a:t>
            </a:r>
          </a:p>
          <a:p>
            <a:r>
              <a:rPr lang="en-US" sz="32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Clutch size and amount of juveniles that hatch will be counted. Additional spawns and fitness of the parents will be assessed throughout the experiment. </a:t>
            </a:r>
          </a:p>
        </p:txBody>
      </p:sp>
      <p:pic>
        <p:nvPicPr>
          <p:cNvPr id="40" name="Picture 39"/>
          <p:cNvPicPr>
            <a:picLocks noChangeAspect="1"/>
          </p:cNvPicPr>
          <p:nvPr/>
        </p:nvPicPr>
        <p:blipFill>
          <a:blip r:embed="rId4"/>
          <a:stretch>
            <a:fillRect/>
          </a:stretch>
        </p:blipFill>
        <p:spPr>
          <a:xfrm>
            <a:off x="18863975" y="7673392"/>
            <a:ext cx="3230907" cy="4791002"/>
          </a:xfrm>
          <a:prstGeom prst="rect">
            <a:avLst/>
          </a:prstGeom>
        </p:spPr>
      </p:pic>
      <p:pic>
        <p:nvPicPr>
          <p:cNvPr id="47" name="Picture 46"/>
          <p:cNvPicPr>
            <a:picLocks noChangeAspect="1"/>
          </p:cNvPicPr>
          <p:nvPr/>
        </p:nvPicPr>
        <p:blipFill>
          <a:blip r:embed="rId5"/>
          <a:stretch>
            <a:fillRect/>
          </a:stretch>
        </p:blipFill>
        <p:spPr>
          <a:xfrm>
            <a:off x="23669535" y="7673392"/>
            <a:ext cx="3206503" cy="4791001"/>
          </a:xfrm>
          <a:prstGeom prst="rect">
            <a:avLst/>
          </a:prstGeom>
        </p:spPr>
      </p:pic>
      <p:pic>
        <p:nvPicPr>
          <p:cNvPr id="48" name="Picture 47"/>
          <p:cNvPicPr>
            <a:picLocks noChangeAspect="1"/>
          </p:cNvPicPr>
          <p:nvPr/>
        </p:nvPicPr>
        <p:blipFill>
          <a:blip r:embed="rId6"/>
          <a:stretch>
            <a:fillRect/>
          </a:stretch>
        </p:blipFill>
        <p:spPr>
          <a:xfrm>
            <a:off x="28450691" y="7673392"/>
            <a:ext cx="3152516" cy="4791002"/>
          </a:xfrm>
          <a:prstGeom prst="rect">
            <a:avLst/>
          </a:prstGeom>
        </p:spPr>
      </p:pic>
      <p:graphicFrame>
        <p:nvGraphicFramePr>
          <p:cNvPr id="60" name="Table 59"/>
          <p:cNvGraphicFramePr>
            <a:graphicFrameLocks noGrp="1"/>
          </p:cNvGraphicFramePr>
          <p:nvPr>
            <p:extLst>
              <p:ext uri="{D42A27DB-BD31-4B8C-83A1-F6EECF244321}">
                <p14:modId xmlns:p14="http://schemas.microsoft.com/office/powerpoint/2010/main" val="3340747385"/>
              </p:ext>
            </p:extLst>
          </p:nvPr>
        </p:nvGraphicFramePr>
        <p:xfrm>
          <a:off x="20860369" y="15529692"/>
          <a:ext cx="8824834" cy="3179281"/>
        </p:xfrm>
        <a:graphic>
          <a:graphicData uri="http://schemas.openxmlformats.org/drawingml/2006/table">
            <a:tbl>
              <a:tblPr firstRow="1" firstCol="1" bandRow="1">
                <a:tableStyleId>{B301B821-A1FF-4177-AEE7-76D212191A09}</a:tableStyleId>
              </a:tblPr>
              <a:tblGrid>
                <a:gridCol w="2541697">
                  <a:extLst>
                    <a:ext uri="{9D8B030D-6E8A-4147-A177-3AD203B41FA5}">
                      <a16:colId xmlns:a16="http://schemas.microsoft.com/office/drawing/2014/main" val="20000"/>
                    </a:ext>
                  </a:extLst>
                </a:gridCol>
                <a:gridCol w="1945778">
                  <a:extLst>
                    <a:ext uri="{9D8B030D-6E8A-4147-A177-3AD203B41FA5}">
                      <a16:colId xmlns:a16="http://schemas.microsoft.com/office/drawing/2014/main" val="20001"/>
                    </a:ext>
                  </a:extLst>
                </a:gridCol>
                <a:gridCol w="2397989">
                  <a:extLst>
                    <a:ext uri="{9D8B030D-6E8A-4147-A177-3AD203B41FA5}">
                      <a16:colId xmlns:a16="http://schemas.microsoft.com/office/drawing/2014/main" val="20002"/>
                    </a:ext>
                  </a:extLst>
                </a:gridCol>
                <a:gridCol w="1939370">
                  <a:extLst>
                    <a:ext uri="{9D8B030D-6E8A-4147-A177-3AD203B41FA5}">
                      <a16:colId xmlns:a16="http://schemas.microsoft.com/office/drawing/2014/main" val="20003"/>
                    </a:ext>
                  </a:extLst>
                </a:gridCol>
              </a:tblGrid>
              <a:tr h="483560">
                <a:tc gridSpan="4">
                  <a:txBody>
                    <a:bodyPr/>
                    <a:lstStyle/>
                    <a:p>
                      <a:pPr marL="0" marR="0" algn="ctr">
                        <a:lnSpc>
                          <a:spcPct val="107000"/>
                        </a:lnSpc>
                        <a:spcBef>
                          <a:spcPts val="0"/>
                        </a:spcBef>
                        <a:spcAft>
                          <a:spcPts val="0"/>
                        </a:spcAft>
                      </a:pPr>
                      <a:r>
                        <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Table 1: Ornamenta</a:t>
                      </a:r>
                      <a:r>
                        <a:rPr lang="en-US" sz="2400" b="1" baseline="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 Feed Analysis</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marL="0" marR="0" algn="ctr">
                        <a:lnSpc>
                          <a:spcPct val="107000"/>
                        </a:lnSpc>
                        <a:spcBef>
                          <a:spcPts val="0"/>
                        </a:spcBef>
                        <a:spcAft>
                          <a:spcPts val="0"/>
                        </a:spcAft>
                      </a:pP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T w="12700" cap="flat" cmpd="sng" algn="ctr">
                      <a:solidFill>
                        <a:schemeClr val="tx1"/>
                      </a:solidFill>
                      <a:prstDash val="solid"/>
                      <a:round/>
                      <a:headEnd type="none" w="med" len="med"/>
                      <a:tailEnd type="none" w="med" len="med"/>
                    </a:lnT>
                  </a:tcPr>
                </a:tc>
                <a:tc hMerge="1">
                  <a:txBody>
                    <a:bodyPr/>
                    <a:lstStyle/>
                    <a:p>
                      <a:pPr marL="0" marR="0" algn="ctr">
                        <a:lnSpc>
                          <a:spcPct val="107000"/>
                        </a:lnSpc>
                        <a:spcBef>
                          <a:spcPts val="0"/>
                        </a:spcBef>
                        <a:spcAft>
                          <a:spcPts val="0"/>
                        </a:spcAft>
                      </a:pP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T w="12700" cap="flat" cmpd="sng" algn="ctr">
                      <a:solidFill>
                        <a:schemeClr val="tx1"/>
                      </a:solidFill>
                      <a:prstDash val="solid"/>
                      <a:round/>
                      <a:headEnd type="none" w="med" len="med"/>
                      <a:tailEnd type="none" w="med" len="med"/>
                    </a:lnT>
                  </a:tcPr>
                </a:tc>
                <a:tc hMerge="1">
                  <a:txBody>
                    <a:bodyPr/>
                    <a:lstStyle/>
                    <a:p>
                      <a:pPr marL="0" marR="0" algn="ctr">
                        <a:lnSpc>
                          <a:spcPct val="107000"/>
                        </a:lnSpc>
                        <a:spcBef>
                          <a:spcPts val="0"/>
                        </a:spcBef>
                        <a:spcAft>
                          <a:spcPts val="0"/>
                        </a:spcAft>
                      </a:pP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819087450"/>
                  </a:ext>
                </a:extLst>
              </a:tr>
              <a:tr h="483560">
                <a:tc>
                  <a:txBody>
                    <a:bodyPr/>
                    <a:lstStyle/>
                    <a:p>
                      <a:pPr marL="0" marR="0" algn="ctr">
                        <a:lnSpc>
                          <a:spcPct val="107000"/>
                        </a:lnSpc>
                        <a:spcBef>
                          <a:spcPts val="0"/>
                        </a:spcBef>
                        <a:spcAft>
                          <a:spcPts val="0"/>
                        </a:spcAft>
                      </a:pP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chemeClr val="tx1"/>
                      </a:solidFill>
                      <a:prstDash val="solid"/>
                      <a:round/>
                      <a:headEnd type="none" w="med" len="med"/>
                      <a:tailEnd type="none" w="med" len="med"/>
                    </a:lnL>
                  </a:tcPr>
                </a:tc>
                <a:tc>
                  <a:txBody>
                    <a:bodyPr/>
                    <a:lstStyle/>
                    <a:p>
                      <a:pPr marL="0" marR="0" algn="ctr">
                        <a:lnSpc>
                          <a:spcPct val="107000"/>
                        </a:lnSpc>
                        <a:spcBef>
                          <a:spcPts val="0"/>
                        </a:spcBef>
                        <a:spcAft>
                          <a:spcPts val="0"/>
                        </a:spcAft>
                      </a:pPr>
                      <a:r>
                        <a:rPr lang="en-US" sz="2400" b="1" dirty="0">
                          <a:solidFill>
                            <a:schemeClr val="tx1"/>
                          </a:solidFill>
                          <a:effectLst/>
                        </a:rPr>
                        <a:t>Brine Shrimp</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tc>
                <a:tc>
                  <a:txBody>
                    <a:bodyPr/>
                    <a:lstStyle/>
                    <a:p>
                      <a:pPr marL="0" marR="0" algn="ctr">
                        <a:lnSpc>
                          <a:spcPct val="107000"/>
                        </a:lnSpc>
                        <a:spcBef>
                          <a:spcPts val="0"/>
                        </a:spcBef>
                        <a:spcAft>
                          <a:spcPts val="0"/>
                        </a:spcAft>
                      </a:pPr>
                      <a:r>
                        <a:rPr lang="en-US" sz="2400" b="1" dirty="0">
                          <a:solidFill>
                            <a:schemeClr val="tx1"/>
                          </a:solidFill>
                          <a:effectLst/>
                        </a:rPr>
                        <a:t>Fertility Frenzy</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tc>
                <a:tc>
                  <a:txBody>
                    <a:bodyPr/>
                    <a:lstStyle/>
                    <a:p>
                      <a:pPr marL="0" marR="0" algn="ctr">
                        <a:lnSpc>
                          <a:spcPct val="107000"/>
                        </a:lnSpc>
                        <a:spcBef>
                          <a:spcPts val="0"/>
                        </a:spcBef>
                        <a:spcAft>
                          <a:spcPts val="0"/>
                        </a:spcAft>
                      </a:pPr>
                      <a:r>
                        <a:rPr lang="en-US" sz="2400" b="1" dirty="0">
                          <a:solidFill>
                            <a:schemeClr val="tx1"/>
                          </a:solidFill>
                          <a:effectLst/>
                        </a:rPr>
                        <a:t>White Worms</a:t>
                      </a:r>
                      <a:endParaRPr lang="en-US"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0"/>
                  </a:ext>
                </a:extLst>
              </a:tr>
              <a:tr h="689120">
                <a:tc>
                  <a:txBody>
                    <a:bodyPr/>
                    <a:lstStyle/>
                    <a:p>
                      <a:pPr marL="0" marR="0" algn="ctr">
                        <a:lnSpc>
                          <a:spcPct val="107000"/>
                        </a:lnSpc>
                        <a:spcBef>
                          <a:spcPts val="0"/>
                        </a:spcBef>
                        <a:spcAft>
                          <a:spcPts val="0"/>
                        </a:spcAft>
                      </a:pPr>
                      <a:r>
                        <a:rPr lang="en-US" sz="2400" dirty="0">
                          <a:effectLst/>
                        </a:rPr>
                        <a:t>Protein</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chemeClr val="tx1"/>
                      </a:solidFill>
                      <a:prstDash val="solid"/>
                      <a:round/>
                      <a:headEnd type="none" w="med" len="med"/>
                      <a:tailEnd type="none" w="med" len="med"/>
                    </a:lnL>
                  </a:tcPr>
                </a:tc>
                <a:tc>
                  <a:txBody>
                    <a:bodyPr/>
                    <a:lstStyle/>
                    <a:p>
                      <a:pPr marL="0" marR="0" algn="ctr">
                        <a:lnSpc>
                          <a:spcPct val="107000"/>
                        </a:lnSpc>
                        <a:spcBef>
                          <a:spcPts val="0"/>
                        </a:spcBef>
                        <a:spcAft>
                          <a:spcPts val="0"/>
                        </a:spcAft>
                      </a:pPr>
                      <a:r>
                        <a:rPr lang="en-US" sz="2400" dirty="0">
                          <a:effectLst/>
                        </a:rPr>
                        <a:t>4%</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tc>
                <a:tc>
                  <a:txBody>
                    <a:bodyPr/>
                    <a:lstStyle/>
                    <a:p>
                      <a:pPr marL="0" marR="0" algn="ctr">
                        <a:lnSpc>
                          <a:spcPct val="107000"/>
                        </a:lnSpc>
                        <a:spcBef>
                          <a:spcPts val="0"/>
                        </a:spcBef>
                        <a:spcAft>
                          <a:spcPts val="0"/>
                        </a:spcAft>
                      </a:pPr>
                      <a:r>
                        <a:rPr lang="en-US" sz="2400" dirty="0">
                          <a:effectLst/>
                        </a:rPr>
                        <a:t>15%</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tc>
                <a:tc>
                  <a:txBody>
                    <a:bodyPr/>
                    <a:lstStyle/>
                    <a:p>
                      <a:pPr marL="0" marR="0" algn="ctr">
                        <a:lnSpc>
                          <a:spcPct val="107000"/>
                        </a:lnSpc>
                        <a:spcBef>
                          <a:spcPts val="0"/>
                        </a:spcBef>
                        <a:spcAft>
                          <a:spcPts val="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&gt; 45%</a:t>
                      </a:r>
                    </a:p>
                  </a:txBody>
                  <a:tcPr marL="60960" marR="60960" marT="0" marB="0" anchor="ct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783125">
                <a:tc>
                  <a:txBody>
                    <a:bodyPr/>
                    <a:lstStyle/>
                    <a:p>
                      <a:pPr marL="0" marR="0" algn="ctr">
                        <a:lnSpc>
                          <a:spcPct val="107000"/>
                        </a:lnSpc>
                        <a:spcBef>
                          <a:spcPts val="0"/>
                        </a:spcBef>
                        <a:spcAft>
                          <a:spcPts val="0"/>
                        </a:spcAft>
                      </a:pPr>
                      <a:r>
                        <a:rPr lang="en-US" sz="2400" dirty="0">
                          <a:effectLst/>
                        </a:rPr>
                        <a:t>Fat</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chemeClr val="tx1"/>
                      </a:solidFill>
                      <a:prstDash val="solid"/>
                      <a:round/>
                      <a:headEnd type="none" w="med" len="med"/>
                      <a:tailEnd type="none" w="med" len="med"/>
                    </a:lnL>
                  </a:tcPr>
                </a:tc>
                <a:tc>
                  <a:txBody>
                    <a:bodyPr/>
                    <a:lstStyle/>
                    <a:p>
                      <a:pPr marL="0" marR="0" algn="ctr">
                        <a:lnSpc>
                          <a:spcPct val="107000"/>
                        </a:lnSpc>
                        <a:spcBef>
                          <a:spcPts val="0"/>
                        </a:spcBef>
                        <a:spcAft>
                          <a:spcPts val="0"/>
                        </a:spcAft>
                      </a:pPr>
                      <a:r>
                        <a:rPr lang="en-US" sz="2400" dirty="0">
                          <a:effectLst/>
                        </a:rPr>
                        <a:t>0.4%</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tc>
                <a:tc>
                  <a:txBody>
                    <a:bodyPr/>
                    <a:lstStyle/>
                    <a:p>
                      <a:pPr marL="0" marR="0" algn="ctr">
                        <a:lnSpc>
                          <a:spcPct val="107000"/>
                        </a:lnSpc>
                        <a:spcBef>
                          <a:spcPts val="0"/>
                        </a:spcBef>
                        <a:spcAft>
                          <a:spcPts val="0"/>
                        </a:spcAft>
                      </a:pPr>
                      <a:r>
                        <a:rPr lang="en-US" sz="2400" dirty="0">
                          <a:effectLst/>
                        </a:rPr>
                        <a:t>3%</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tc>
                <a:tc>
                  <a:txBody>
                    <a:bodyPr/>
                    <a:lstStyle/>
                    <a:p>
                      <a:pPr marL="0" marR="0" algn="ctr">
                        <a:lnSpc>
                          <a:spcPct val="107000"/>
                        </a:lnSpc>
                        <a:spcBef>
                          <a:spcPts val="0"/>
                        </a:spcBef>
                        <a:spcAft>
                          <a:spcPts val="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~50%</a:t>
                      </a:r>
                    </a:p>
                  </a:txBody>
                  <a:tcPr marL="60960" marR="60960" marT="0" marB="0" anchor="ctr">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739916">
                <a:tc>
                  <a:txBody>
                    <a:bodyPr/>
                    <a:lstStyle/>
                    <a:p>
                      <a:pPr marL="0" marR="0" algn="ctr">
                        <a:lnSpc>
                          <a:spcPct val="107000"/>
                        </a:lnSpc>
                        <a:spcBef>
                          <a:spcPts val="0"/>
                        </a:spcBef>
                        <a:spcAft>
                          <a:spcPts val="0"/>
                        </a:spcAft>
                      </a:pPr>
                      <a:r>
                        <a:rPr lang="en-US" sz="2400" dirty="0">
                          <a:effectLst/>
                        </a:rPr>
                        <a:t>Fiber</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effectLst/>
                        </a:rPr>
                        <a:t>0.5%</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B w="12700" cap="flat" cmpd="sng" algn="ctr">
                      <a:solidFill>
                        <a:schemeClr val="tx1"/>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effectLst/>
                        </a:rPr>
                        <a:t>1%</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0960" marR="60960" marT="0" marB="0" anchor="ctr">
                    <a:lnB w="12700" cap="flat" cmpd="sng" algn="ctr">
                      <a:solidFill>
                        <a:schemeClr val="tx1"/>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a:t>
                      </a:r>
                    </a:p>
                  </a:txBody>
                  <a:tcPr marL="60960" marR="60960" marT="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58" name="Table 57"/>
          <p:cNvGraphicFramePr>
            <a:graphicFrameLocks noGrp="1"/>
          </p:cNvGraphicFramePr>
          <p:nvPr>
            <p:extLst>
              <p:ext uri="{D42A27DB-BD31-4B8C-83A1-F6EECF244321}">
                <p14:modId xmlns:p14="http://schemas.microsoft.com/office/powerpoint/2010/main" val="875916780"/>
              </p:ext>
            </p:extLst>
          </p:nvPr>
        </p:nvGraphicFramePr>
        <p:xfrm>
          <a:off x="11864531" y="20440149"/>
          <a:ext cx="5450674" cy="10224368"/>
        </p:xfrm>
        <a:graphic>
          <a:graphicData uri="http://schemas.openxmlformats.org/drawingml/2006/table">
            <a:tbl>
              <a:tblPr firstRow="1" bandRow="1">
                <a:tableStyleId>{5C22544A-7EE6-4342-B048-85BDC9FD1C3A}</a:tableStyleId>
              </a:tblPr>
              <a:tblGrid>
                <a:gridCol w="1434095">
                  <a:extLst>
                    <a:ext uri="{9D8B030D-6E8A-4147-A177-3AD203B41FA5}">
                      <a16:colId xmlns:a16="http://schemas.microsoft.com/office/drawing/2014/main" val="2276870427"/>
                    </a:ext>
                  </a:extLst>
                </a:gridCol>
                <a:gridCol w="1942872">
                  <a:extLst>
                    <a:ext uri="{9D8B030D-6E8A-4147-A177-3AD203B41FA5}">
                      <a16:colId xmlns:a16="http://schemas.microsoft.com/office/drawing/2014/main" val="165906932"/>
                    </a:ext>
                  </a:extLst>
                </a:gridCol>
                <a:gridCol w="2073707">
                  <a:extLst>
                    <a:ext uri="{9D8B030D-6E8A-4147-A177-3AD203B41FA5}">
                      <a16:colId xmlns:a16="http://schemas.microsoft.com/office/drawing/2014/main" val="3191037540"/>
                    </a:ext>
                  </a:extLst>
                </a:gridCol>
              </a:tblGrid>
              <a:tr h="0">
                <a:tc gridSpan="3">
                  <a:txBody>
                    <a:bodyPr/>
                    <a:lstStyle/>
                    <a:p>
                      <a:pPr algn="ctr"/>
                      <a:r>
                        <a:rPr lang="en-US" sz="4000" dirty="0">
                          <a:solidFill>
                            <a:schemeClr val="tx1"/>
                          </a:solidFill>
                        </a:rPr>
                        <a:t>Table 2. Clownfish Growth (7/10/2017)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mpd="sng">
                      <a:noFill/>
                    </a:lnB>
                    <a:lnTlToBr w="12700" cmpd="sng">
                      <a:noFill/>
                      <a:prstDash val="solid"/>
                    </a:lnTlToBr>
                    <a:lnBlToTr w="12700" cmpd="sng">
                      <a:noFill/>
                      <a:prstDash val="solid"/>
                    </a:lnBlToTr>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4145405445"/>
                  </a:ext>
                </a:extLst>
              </a:tr>
              <a:tr h="733286">
                <a:tc>
                  <a:txBody>
                    <a:bodyPr/>
                    <a:lstStyle/>
                    <a:p>
                      <a:r>
                        <a:rPr lang="en-US" sz="3000" dirty="0"/>
                        <a:t>Fish</a:t>
                      </a:r>
                    </a:p>
                  </a:txBody>
                  <a:tcPr>
                    <a:lnL w="12700" cap="flat" cmpd="sng" algn="ctr">
                      <a:solidFill>
                        <a:schemeClr val="tx1"/>
                      </a:solid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tcPr>
                </a:tc>
                <a:tc>
                  <a:txBody>
                    <a:bodyPr/>
                    <a:lstStyle/>
                    <a:p>
                      <a:r>
                        <a:rPr lang="en-US" sz="3000" dirty="0"/>
                        <a:t>Weight (g)</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r>
                        <a:rPr lang="en-US" sz="3000" dirty="0"/>
                        <a:t>Length (cm)</a:t>
                      </a:r>
                    </a:p>
                  </a:txBody>
                  <a:tcPr>
                    <a:lnL w="12700" cmpd="sng">
                      <a:noFill/>
                    </a:lnL>
                    <a:lnR w="12700" cap="flat" cmpd="sng" algn="ctr">
                      <a:solidFill>
                        <a:schemeClr val="tx1"/>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60887135"/>
                  </a:ext>
                </a:extLst>
              </a:tr>
              <a:tr h="454469">
                <a:tc>
                  <a:txBody>
                    <a:bodyPr/>
                    <a:lstStyle/>
                    <a:p>
                      <a:r>
                        <a:rPr lang="en-US" sz="2000" dirty="0"/>
                        <a:t>1</a:t>
                      </a:r>
                      <a:r>
                        <a:rPr lang="en-US" sz="2000" baseline="0" dirty="0"/>
                        <a:t> (F)</a:t>
                      </a:r>
                      <a:endParaRPr lang="en-US" sz="2000" dirty="0"/>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5.84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6.25</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26683081"/>
                  </a:ext>
                </a:extLst>
              </a:tr>
              <a:tr h="454469">
                <a:tc>
                  <a:txBody>
                    <a:bodyPr/>
                    <a:lstStyle/>
                    <a:p>
                      <a:r>
                        <a:rPr lang="en-US" sz="2000" dirty="0"/>
                        <a:t>1 (M)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5.70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6.00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22572570"/>
                  </a:ext>
                </a:extLst>
              </a:tr>
              <a:tr h="454469">
                <a:tc>
                  <a:txBody>
                    <a:bodyPr/>
                    <a:lstStyle/>
                    <a:p>
                      <a:r>
                        <a:rPr lang="en-US" sz="2000" dirty="0"/>
                        <a:t>2 (F)</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5.38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6.00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85209839"/>
                  </a:ext>
                </a:extLst>
              </a:tr>
              <a:tr h="454469">
                <a:tc>
                  <a:txBody>
                    <a:bodyPr/>
                    <a:lstStyle/>
                    <a:p>
                      <a:r>
                        <a:rPr lang="en-US" sz="2000" dirty="0"/>
                        <a:t>2 (M)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3.78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5.50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49215820"/>
                  </a:ext>
                </a:extLst>
              </a:tr>
              <a:tr h="454469">
                <a:tc>
                  <a:txBody>
                    <a:bodyPr/>
                    <a:lstStyle/>
                    <a:p>
                      <a:r>
                        <a:rPr lang="en-US" sz="2000" dirty="0"/>
                        <a:t>3 (F)</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7.02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6.75</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41741200"/>
                  </a:ext>
                </a:extLst>
              </a:tr>
              <a:tr h="454469">
                <a:tc>
                  <a:txBody>
                    <a:bodyPr/>
                    <a:lstStyle/>
                    <a:p>
                      <a:r>
                        <a:rPr lang="en-US" sz="2000" dirty="0"/>
                        <a:t>3 (M)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1.59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4.50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87787481"/>
                  </a:ext>
                </a:extLst>
              </a:tr>
              <a:tr h="454469">
                <a:tc>
                  <a:txBody>
                    <a:bodyPr/>
                    <a:lstStyle/>
                    <a:p>
                      <a:r>
                        <a:rPr lang="en-US" sz="2000" dirty="0"/>
                        <a:t>4 (F)</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3.21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5.50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2676444"/>
                  </a:ext>
                </a:extLst>
              </a:tr>
              <a:tr h="454469">
                <a:tc>
                  <a:txBody>
                    <a:bodyPr/>
                    <a:lstStyle/>
                    <a:p>
                      <a:r>
                        <a:rPr lang="en-US" sz="2000" dirty="0"/>
                        <a:t>4 (M)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1.41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4.25</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6719411"/>
                  </a:ext>
                </a:extLst>
              </a:tr>
              <a:tr h="454469">
                <a:tc>
                  <a:txBody>
                    <a:bodyPr/>
                    <a:lstStyle/>
                    <a:p>
                      <a:r>
                        <a:rPr lang="en-US" sz="2000" dirty="0"/>
                        <a:t>5 (F)</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2.65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5.00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21409206"/>
                  </a:ext>
                </a:extLst>
              </a:tr>
              <a:tr h="454469">
                <a:tc>
                  <a:txBody>
                    <a:bodyPr/>
                    <a:lstStyle/>
                    <a:p>
                      <a:r>
                        <a:rPr lang="en-US" sz="2000" dirty="0"/>
                        <a:t>5 (M)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1.15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3.75</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05904671"/>
                  </a:ext>
                </a:extLst>
              </a:tr>
              <a:tr h="454469">
                <a:tc>
                  <a:txBody>
                    <a:bodyPr/>
                    <a:lstStyle/>
                    <a:p>
                      <a:r>
                        <a:rPr lang="en-US" sz="2000" dirty="0"/>
                        <a:t>6 (F)</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4.92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5.75</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90900285"/>
                  </a:ext>
                </a:extLst>
              </a:tr>
              <a:tr h="454469">
                <a:tc>
                  <a:txBody>
                    <a:bodyPr/>
                    <a:lstStyle/>
                    <a:p>
                      <a:r>
                        <a:rPr lang="en-US" sz="2000" dirty="0"/>
                        <a:t>6 (M)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3.74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5.50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37457595"/>
                  </a:ext>
                </a:extLst>
              </a:tr>
              <a:tr h="454469">
                <a:tc>
                  <a:txBody>
                    <a:bodyPr/>
                    <a:lstStyle/>
                    <a:p>
                      <a:r>
                        <a:rPr lang="en-US" sz="2000" dirty="0"/>
                        <a:t>7 (F)</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6.00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29451450"/>
                  </a:ext>
                </a:extLst>
              </a:tr>
              <a:tr h="454469">
                <a:tc>
                  <a:txBody>
                    <a:bodyPr/>
                    <a:lstStyle/>
                    <a:p>
                      <a:r>
                        <a:rPr lang="en-US" sz="2000" dirty="0"/>
                        <a:t>7 (M)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2.45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4.75</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3664263"/>
                  </a:ext>
                </a:extLst>
              </a:tr>
              <a:tr h="454469">
                <a:tc>
                  <a:txBody>
                    <a:bodyPr/>
                    <a:lstStyle/>
                    <a:p>
                      <a:r>
                        <a:rPr lang="en-US" sz="2000" dirty="0"/>
                        <a:t>8 (F)</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3.11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5.50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8717642"/>
                  </a:ext>
                </a:extLst>
              </a:tr>
              <a:tr h="454469">
                <a:tc>
                  <a:txBody>
                    <a:bodyPr/>
                    <a:lstStyle/>
                    <a:p>
                      <a:r>
                        <a:rPr lang="en-US" sz="2000" dirty="0"/>
                        <a:t>8 (M)</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2.28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4.75</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88989810"/>
                  </a:ext>
                </a:extLst>
              </a:tr>
              <a:tr h="454469">
                <a:tc>
                  <a:txBody>
                    <a:bodyPr/>
                    <a:lstStyle/>
                    <a:p>
                      <a:r>
                        <a:rPr lang="en-US" sz="2000" dirty="0"/>
                        <a:t>9 (F)</a:t>
                      </a: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3.24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sz="2000" dirty="0"/>
                        <a:t>5.50</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19605487"/>
                  </a:ext>
                </a:extLst>
              </a:tr>
              <a:tr h="454469">
                <a:tc>
                  <a:txBody>
                    <a:bodyPr/>
                    <a:lstStyle/>
                    <a:p>
                      <a:r>
                        <a:rPr lang="en-US" sz="2000" dirty="0"/>
                        <a:t>9 (M)</a:t>
                      </a: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dirty="0"/>
                        <a:t>1.59</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dirty="0"/>
                        <a:t>4.00</a:t>
                      </a: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9683446"/>
                  </a:ext>
                </a:extLst>
              </a:tr>
            </a:tbl>
          </a:graphicData>
        </a:graphic>
      </p:graphicFrame>
      <p:pic>
        <p:nvPicPr>
          <p:cNvPr id="61" name="Picture 60"/>
          <p:cNvPicPr>
            <a:picLocks noChangeAspect="1"/>
          </p:cNvPicPr>
          <p:nvPr/>
        </p:nvPicPr>
        <p:blipFill>
          <a:blip r:embed="rId7"/>
          <a:stretch>
            <a:fillRect/>
          </a:stretch>
        </p:blipFill>
        <p:spPr>
          <a:xfrm>
            <a:off x="1197640" y="25940415"/>
            <a:ext cx="4726154" cy="5283568"/>
          </a:xfrm>
          <a:prstGeom prst="rect">
            <a:avLst/>
          </a:prstGeom>
        </p:spPr>
      </p:pic>
      <p:pic>
        <p:nvPicPr>
          <p:cNvPr id="62" name="Picture 61"/>
          <p:cNvPicPr>
            <a:picLocks noChangeAspect="1"/>
          </p:cNvPicPr>
          <p:nvPr/>
        </p:nvPicPr>
        <p:blipFill>
          <a:blip r:embed="rId8"/>
          <a:stretch>
            <a:fillRect/>
          </a:stretch>
        </p:blipFill>
        <p:spPr>
          <a:xfrm>
            <a:off x="6137926" y="25940415"/>
            <a:ext cx="3893408" cy="5283568"/>
          </a:xfrm>
          <a:prstGeom prst="rect">
            <a:avLst/>
          </a:prstGeom>
        </p:spPr>
      </p:pic>
      <p:sp>
        <p:nvSpPr>
          <p:cNvPr id="63" name="TextBox 62"/>
          <p:cNvSpPr txBox="1"/>
          <p:nvPr/>
        </p:nvSpPr>
        <p:spPr>
          <a:xfrm>
            <a:off x="11889525" y="30862540"/>
            <a:ext cx="5400686"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**Number refers to the tank assigned to each fish. (F) refers to the female clownfish. (M) refers to the male clownfish.**</a:t>
            </a:r>
          </a:p>
        </p:txBody>
      </p:sp>
      <p:pic>
        <p:nvPicPr>
          <p:cNvPr id="2049" name="Picture 2048"/>
          <p:cNvPicPr>
            <a:picLocks noChangeAspect="1"/>
          </p:cNvPicPr>
          <p:nvPr/>
        </p:nvPicPr>
        <p:blipFill>
          <a:blip r:embed="rId9"/>
          <a:stretch>
            <a:fillRect/>
          </a:stretch>
        </p:blipFill>
        <p:spPr>
          <a:xfrm>
            <a:off x="38019789" y="1952356"/>
            <a:ext cx="5366581" cy="2175641"/>
          </a:xfrm>
          <a:prstGeom prst="rect">
            <a:avLst/>
          </a:prstGeom>
        </p:spPr>
      </p:pic>
      <p:pic>
        <p:nvPicPr>
          <p:cNvPr id="4" name="Picture 3"/>
          <p:cNvPicPr>
            <a:picLocks noChangeAspect="1"/>
          </p:cNvPicPr>
          <p:nvPr/>
        </p:nvPicPr>
        <p:blipFill>
          <a:blip r:embed="rId10"/>
          <a:stretch>
            <a:fillRect/>
          </a:stretch>
        </p:blipFill>
        <p:spPr>
          <a:xfrm>
            <a:off x="1970059" y="13367151"/>
            <a:ext cx="6983441" cy="4060709"/>
          </a:xfrm>
          <a:prstGeom prst="rect">
            <a:avLst/>
          </a:prstGeom>
        </p:spPr>
      </p:pic>
      <p:sp>
        <p:nvSpPr>
          <p:cNvPr id="8" name="TextBox 7"/>
          <p:cNvSpPr txBox="1"/>
          <p:nvPr/>
        </p:nvSpPr>
        <p:spPr>
          <a:xfrm>
            <a:off x="18413786" y="12492793"/>
            <a:ext cx="4131284" cy="2554545"/>
          </a:xfrm>
          <a:prstGeom prst="rect">
            <a:avLst/>
          </a:prstGeom>
          <a:noFill/>
        </p:spPr>
        <p:txBody>
          <a:bodyPr wrap="square" rtlCol="0">
            <a:spAutoFit/>
          </a:bodyPr>
          <a:lstStyle/>
          <a:p>
            <a:pPr algn="ctr"/>
            <a:r>
              <a:rPr lang="en-US" sz="3200" dirty="0">
                <a:latin typeface="Times New Roman" panose="02020603050405020304" pitchFamily="18" charset="0"/>
                <a:cs typeface="Times New Roman" panose="02020603050405020304" pitchFamily="18" charset="0"/>
              </a:rPr>
              <a:t>Brine shrimp (San Francisco Bay Brand) come in frozen cubes. They are thawed and fed to assigned fish.</a:t>
            </a:r>
          </a:p>
        </p:txBody>
      </p:sp>
      <p:pic>
        <p:nvPicPr>
          <p:cNvPr id="12" name="Picture 11"/>
          <p:cNvPicPr>
            <a:picLocks noChangeAspect="1"/>
          </p:cNvPicPr>
          <p:nvPr/>
        </p:nvPicPr>
        <p:blipFill>
          <a:blip r:embed="rId11"/>
          <a:stretch>
            <a:fillRect/>
          </a:stretch>
        </p:blipFill>
        <p:spPr>
          <a:xfrm>
            <a:off x="35974501" y="7890965"/>
            <a:ext cx="4648774" cy="3517212"/>
          </a:xfrm>
          <a:prstGeom prst="rect">
            <a:avLst/>
          </a:prstGeom>
        </p:spPr>
      </p:pic>
      <p:pic>
        <p:nvPicPr>
          <p:cNvPr id="13" name="Picture 12"/>
          <p:cNvPicPr>
            <a:picLocks noChangeAspect="1"/>
          </p:cNvPicPr>
          <p:nvPr/>
        </p:nvPicPr>
        <p:blipFill>
          <a:blip r:embed="rId12"/>
          <a:stretch>
            <a:fillRect/>
          </a:stretch>
        </p:blipFill>
        <p:spPr>
          <a:xfrm>
            <a:off x="35195711" y="22190890"/>
            <a:ext cx="6138724" cy="3749525"/>
          </a:xfrm>
          <a:prstGeom prst="rect">
            <a:avLst/>
          </a:prstGeom>
        </p:spPr>
      </p:pic>
      <p:sp>
        <p:nvSpPr>
          <p:cNvPr id="46" name="Text Placeholder 1"/>
          <p:cNvSpPr>
            <a:spLocks noGrp="1"/>
          </p:cNvSpPr>
          <p:nvPr>
            <p:ph type="body" sz="quarter" idx="10"/>
          </p:nvPr>
        </p:nvSpPr>
        <p:spPr>
          <a:xfrm>
            <a:off x="516891" y="23225684"/>
            <a:ext cx="10206671" cy="2431413"/>
          </a:xfrm>
        </p:spPr>
        <p:txBody>
          <a:bodyPr/>
          <a:lstStyle/>
          <a:p>
            <a:r>
              <a:rPr lang="en-US" sz="3200" dirty="0">
                <a:solidFill>
                  <a:schemeClr val="tx1"/>
                </a:solidFill>
              </a:rPr>
              <a:t>       The prediction for this study is that the white worms will yield the highest growth rate of the adults; as well as the most amount of eggs that will also have the highest survival rate.</a:t>
            </a:r>
          </a:p>
        </p:txBody>
      </p:sp>
      <p:pic>
        <p:nvPicPr>
          <p:cNvPr id="5" name="Picture 4"/>
          <p:cNvPicPr>
            <a:picLocks noChangeAspect="1"/>
          </p:cNvPicPr>
          <p:nvPr/>
        </p:nvPicPr>
        <p:blipFill>
          <a:blip r:embed="rId13"/>
          <a:stretch>
            <a:fillRect/>
          </a:stretch>
        </p:blipFill>
        <p:spPr>
          <a:xfrm>
            <a:off x="27260628" y="20440149"/>
            <a:ext cx="4312828" cy="50751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p:cNvSpPr txBox="1"/>
          <p:nvPr/>
        </p:nvSpPr>
        <p:spPr>
          <a:xfrm>
            <a:off x="27657430" y="12483911"/>
            <a:ext cx="4739038" cy="2862322"/>
          </a:xfrm>
          <a:prstGeom prst="rect">
            <a:avLst/>
          </a:prstGeom>
          <a:noFill/>
        </p:spPr>
        <p:txBody>
          <a:bodyPr wrap="square" rtlCol="0">
            <a:spAutoFit/>
          </a:bodyPr>
          <a:lstStyle/>
          <a:p>
            <a:pPr algn="ctr"/>
            <a:r>
              <a:rPr lang="en-US" sz="3000" dirty="0">
                <a:latin typeface="Times New Roman" panose="02020603050405020304" pitchFamily="18" charset="0"/>
                <a:cs typeface="Times New Roman" panose="02020603050405020304" pitchFamily="18" charset="0"/>
              </a:rPr>
              <a:t>White worms are cultured in lab. They are fed brewing grains and algal biomass to add nutrients. The worms are harvested and frozen before feeding to assigned fish.</a:t>
            </a:r>
          </a:p>
        </p:txBody>
      </p:sp>
      <p:sp>
        <p:nvSpPr>
          <p:cNvPr id="11" name="TextBox 10"/>
          <p:cNvSpPr txBox="1"/>
          <p:nvPr/>
        </p:nvSpPr>
        <p:spPr>
          <a:xfrm>
            <a:off x="23473307" y="12595002"/>
            <a:ext cx="3629859" cy="2400657"/>
          </a:xfrm>
          <a:prstGeom prst="rect">
            <a:avLst/>
          </a:prstGeom>
          <a:noFill/>
        </p:spPr>
        <p:txBody>
          <a:bodyPr wrap="square" rtlCol="0">
            <a:spAutoFit/>
          </a:bodyPr>
          <a:lstStyle/>
          <a:p>
            <a:pPr algn="ctr"/>
            <a:r>
              <a:rPr lang="en-US" sz="3000" dirty="0">
                <a:latin typeface="Times New Roman" panose="02020603050405020304" pitchFamily="18" charset="0"/>
                <a:cs typeface="Times New Roman" panose="02020603050405020304" pitchFamily="18" charset="0"/>
              </a:rPr>
              <a:t>Fertility Frenzy (LRS) comes in a frozen block which is cut and thawed before feeding to assigned fish.</a:t>
            </a:r>
          </a:p>
        </p:txBody>
      </p:sp>
      <p:pic>
        <p:nvPicPr>
          <p:cNvPr id="21" name="Picture 20"/>
          <p:cNvPicPr>
            <a:picLocks/>
          </p:cNvPicPr>
          <p:nvPr/>
        </p:nvPicPr>
        <p:blipFill>
          <a:blip r:embed="rId14"/>
          <a:stretch>
            <a:fillRect/>
          </a:stretch>
        </p:blipFill>
        <p:spPr>
          <a:xfrm>
            <a:off x="27222482" y="26204012"/>
            <a:ext cx="4389120" cy="5166360"/>
          </a:xfrm>
          <a:prstGeom prst="rect">
            <a:avLst/>
          </a:prstGeom>
        </p:spPr>
      </p:pic>
    </p:spTree>
    <p:extLst>
      <p:ext uri="{BB962C8B-B14F-4D97-AF65-F5344CB8AC3E}">
        <p14:creationId xmlns:p14="http://schemas.microsoft.com/office/powerpoint/2010/main" val="2852536314"/>
      </p:ext>
    </p:extLst>
  </p:cSld>
  <p:clrMapOvr>
    <a:masterClrMapping/>
  </p:clrMapOvr>
</p:sld>
</file>

<file path=ppt/theme/theme1.xml><?xml version="1.0" encoding="utf-8"?>
<a:theme xmlns:a="http://schemas.openxmlformats.org/drawingml/2006/main" name="PosterPresentations.com-36x48_Trifold_Template-V3">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4843</TotalTime>
  <Words>1090</Words>
  <Application>Microsoft Office PowerPoint</Application>
  <PresentationFormat>Custom</PresentationFormat>
  <Paragraphs>139</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vt:lpstr>
      <vt:lpstr>Times New Roman</vt:lpstr>
      <vt:lpstr>Trebuchet MS</vt:lpstr>
      <vt:lpstr>PosterPresentations.com-36x48_Trifold_Template-V3</vt:lpstr>
      <vt:lpstr>Image</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Athena Ryan</cp:lastModifiedBy>
  <cp:revision>183</cp:revision>
  <dcterms:created xsi:type="dcterms:W3CDTF">2012-02-03T23:30:52Z</dcterms:created>
  <dcterms:modified xsi:type="dcterms:W3CDTF">2017-07-21T18:30:47Z</dcterms:modified>
</cp:coreProperties>
</file>