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9" r:id="rId1"/>
  </p:sldMasterIdLst>
  <p:notesMasterIdLst>
    <p:notesMasterId r:id="rId3"/>
  </p:notesMasterIdLst>
  <p:sldIdLst>
    <p:sldId id="256" r:id="rId2"/>
  </p:sldIdLst>
  <p:sldSz cx="43891200" cy="32918400"/>
  <p:notesSz cx="6858000" cy="9144000"/>
  <p:defaultTextStyle>
    <a:defPPr>
      <a:defRPr lang="en-US"/>
    </a:defPPr>
    <a:lvl1pPr marL="0" algn="l" defTabSz="2995575" rtl="0" eaLnBrk="1" latinLnBrk="0" hangingPunct="1">
      <a:defRPr sz="5897" kern="1200">
        <a:solidFill>
          <a:schemeClr val="tx1"/>
        </a:solidFill>
        <a:latin typeface="+mn-lt"/>
        <a:ea typeface="+mn-ea"/>
        <a:cs typeface="+mn-cs"/>
      </a:defRPr>
    </a:lvl1pPr>
    <a:lvl2pPr marL="1497787" algn="l" defTabSz="2995575" rtl="0" eaLnBrk="1" latinLnBrk="0" hangingPunct="1">
      <a:defRPr sz="5897" kern="1200">
        <a:solidFill>
          <a:schemeClr val="tx1"/>
        </a:solidFill>
        <a:latin typeface="+mn-lt"/>
        <a:ea typeface="+mn-ea"/>
        <a:cs typeface="+mn-cs"/>
      </a:defRPr>
    </a:lvl2pPr>
    <a:lvl3pPr marL="2995575" algn="l" defTabSz="2995575" rtl="0" eaLnBrk="1" latinLnBrk="0" hangingPunct="1">
      <a:defRPr sz="5897" kern="1200">
        <a:solidFill>
          <a:schemeClr val="tx1"/>
        </a:solidFill>
        <a:latin typeface="+mn-lt"/>
        <a:ea typeface="+mn-ea"/>
        <a:cs typeface="+mn-cs"/>
      </a:defRPr>
    </a:lvl3pPr>
    <a:lvl4pPr marL="4493361" algn="l" defTabSz="2995575" rtl="0" eaLnBrk="1" latinLnBrk="0" hangingPunct="1">
      <a:defRPr sz="5897" kern="1200">
        <a:solidFill>
          <a:schemeClr val="tx1"/>
        </a:solidFill>
        <a:latin typeface="+mn-lt"/>
        <a:ea typeface="+mn-ea"/>
        <a:cs typeface="+mn-cs"/>
      </a:defRPr>
    </a:lvl4pPr>
    <a:lvl5pPr marL="5991149" algn="l" defTabSz="2995575" rtl="0" eaLnBrk="1" latinLnBrk="0" hangingPunct="1">
      <a:defRPr sz="5897" kern="1200">
        <a:solidFill>
          <a:schemeClr val="tx1"/>
        </a:solidFill>
        <a:latin typeface="+mn-lt"/>
        <a:ea typeface="+mn-ea"/>
        <a:cs typeface="+mn-cs"/>
      </a:defRPr>
    </a:lvl5pPr>
    <a:lvl6pPr marL="7488936" algn="l" defTabSz="2995575" rtl="0" eaLnBrk="1" latinLnBrk="0" hangingPunct="1">
      <a:defRPr sz="5897" kern="1200">
        <a:solidFill>
          <a:schemeClr val="tx1"/>
        </a:solidFill>
        <a:latin typeface="+mn-lt"/>
        <a:ea typeface="+mn-ea"/>
        <a:cs typeface="+mn-cs"/>
      </a:defRPr>
    </a:lvl6pPr>
    <a:lvl7pPr marL="8986723" algn="l" defTabSz="2995575" rtl="0" eaLnBrk="1" latinLnBrk="0" hangingPunct="1">
      <a:defRPr sz="5897" kern="1200">
        <a:solidFill>
          <a:schemeClr val="tx1"/>
        </a:solidFill>
        <a:latin typeface="+mn-lt"/>
        <a:ea typeface="+mn-ea"/>
        <a:cs typeface="+mn-cs"/>
      </a:defRPr>
    </a:lvl7pPr>
    <a:lvl8pPr marL="10484511" algn="l" defTabSz="2995575" rtl="0" eaLnBrk="1" latinLnBrk="0" hangingPunct="1">
      <a:defRPr sz="5897" kern="1200">
        <a:solidFill>
          <a:schemeClr val="tx1"/>
        </a:solidFill>
        <a:latin typeface="+mn-lt"/>
        <a:ea typeface="+mn-ea"/>
        <a:cs typeface="+mn-cs"/>
      </a:defRPr>
    </a:lvl8pPr>
    <a:lvl9pPr marL="11982297" algn="l" defTabSz="2995575" rtl="0" eaLnBrk="1" latinLnBrk="0" hangingPunct="1">
      <a:defRPr sz="589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CC5C9"/>
    <a:srgbClr val="9EBB57"/>
    <a:srgbClr val="6BAEB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862" autoAdjust="0"/>
    <p:restoredTop sz="94660"/>
  </p:normalViewPr>
  <p:slideViewPr>
    <p:cSldViewPr snapToGrid="0">
      <p:cViewPr>
        <p:scale>
          <a:sx n="26" d="100"/>
          <a:sy n="26" d="100"/>
        </p:scale>
        <p:origin x="1048" y="1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C358DB-E056-4099-A0D5-4F0110560557}" type="datetimeFigureOut">
              <a:rPr lang="en-US" smtClean="0"/>
              <a:t>7/20/17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6E9F82-4655-4F08-BE7B-94B9DB5D04FE}" type="slidenum">
              <a:rPr lang="en-US" smtClean="0"/>
              <a:t>‹#›</a:t>
            </a:fld>
            <a:endParaRPr lang="en-US"/>
          </a:p>
        </p:txBody>
      </p:sp>
    </p:spTree>
    <p:extLst>
      <p:ext uri="{BB962C8B-B14F-4D97-AF65-F5344CB8AC3E}">
        <p14:creationId xmlns:p14="http://schemas.microsoft.com/office/powerpoint/2010/main" val="2712548478"/>
      </p:ext>
    </p:extLst>
  </p:cSld>
  <p:clrMap bg1="lt1" tx1="dk1" bg2="lt2" tx2="dk2" accent1="accent1" accent2="accent2" accent3="accent3" accent4="accent4" accent5="accent5" accent6="accent6" hlink="hlink" folHlink="folHlink"/>
  <p:notesStyle>
    <a:lvl1pPr marL="0" algn="l" defTabSz="2995575" rtl="0" eaLnBrk="1" latinLnBrk="0" hangingPunct="1">
      <a:defRPr sz="3931" kern="1200">
        <a:solidFill>
          <a:schemeClr val="tx1"/>
        </a:solidFill>
        <a:latin typeface="+mn-lt"/>
        <a:ea typeface="+mn-ea"/>
        <a:cs typeface="+mn-cs"/>
      </a:defRPr>
    </a:lvl1pPr>
    <a:lvl2pPr marL="1497787" algn="l" defTabSz="2995575" rtl="0" eaLnBrk="1" latinLnBrk="0" hangingPunct="1">
      <a:defRPr sz="3931" kern="1200">
        <a:solidFill>
          <a:schemeClr val="tx1"/>
        </a:solidFill>
        <a:latin typeface="+mn-lt"/>
        <a:ea typeface="+mn-ea"/>
        <a:cs typeface="+mn-cs"/>
      </a:defRPr>
    </a:lvl2pPr>
    <a:lvl3pPr marL="2995575" algn="l" defTabSz="2995575" rtl="0" eaLnBrk="1" latinLnBrk="0" hangingPunct="1">
      <a:defRPr sz="3931" kern="1200">
        <a:solidFill>
          <a:schemeClr val="tx1"/>
        </a:solidFill>
        <a:latin typeface="+mn-lt"/>
        <a:ea typeface="+mn-ea"/>
        <a:cs typeface="+mn-cs"/>
      </a:defRPr>
    </a:lvl3pPr>
    <a:lvl4pPr marL="4493361" algn="l" defTabSz="2995575" rtl="0" eaLnBrk="1" latinLnBrk="0" hangingPunct="1">
      <a:defRPr sz="3931" kern="1200">
        <a:solidFill>
          <a:schemeClr val="tx1"/>
        </a:solidFill>
        <a:latin typeface="+mn-lt"/>
        <a:ea typeface="+mn-ea"/>
        <a:cs typeface="+mn-cs"/>
      </a:defRPr>
    </a:lvl4pPr>
    <a:lvl5pPr marL="5991149" algn="l" defTabSz="2995575" rtl="0" eaLnBrk="1" latinLnBrk="0" hangingPunct="1">
      <a:defRPr sz="3931" kern="1200">
        <a:solidFill>
          <a:schemeClr val="tx1"/>
        </a:solidFill>
        <a:latin typeface="+mn-lt"/>
        <a:ea typeface="+mn-ea"/>
        <a:cs typeface="+mn-cs"/>
      </a:defRPr>
    </a:lvl5pPr>
    <a:lvl6pPr marL="7488936" algn="l" defTabSz="2995575" rtl="0" eaLnBrk="1" latinLnBrk="0" hangingPunct="1">
      <a:defRPr sz="3931" kern="1200">
        <a:solidFill>
          <a:schemeClr val="tx1"/>
        </a:solidFill>
        <a:latin typeface="+mn-lt"/>
        <a:ea typeface="+mn-ea"/>
        <a:cs typeface="+mn-cs"/>
      </a:defRPr>
    </a:lvl6pPr>
    <a:lvl7pPr marL="8986723" algn="l" defTabSz="2995575" rtl="0" eaLnBrk="1" latinLnBrk="0" hangingPunct="1">
      <a:defRPr sz="3931" kern="1200">
        <a:solidFill>
          <a:schemeClr val="tx1"/>
        </a:solidFill>
        <a:latin typeface="+mn-lt"/>
        <a:ea typeface="+mn-ea"/>
        <a:cs typeface="+mn-cs"/>
      </a:defRPr>
    </a:lvl7pPr>
    <a:lvl8pPr marL="10484511" algn="l" defTabSz="2995575" rtl="0" eaLnBrk="1" latinLnBrk="0" hangingPunct="1">
      <a:defRPr sz="3931" kern="1200">
        <a:solidFill>
          <a:schemeClr val="tx1"/>
        </a:solidFill>
        <a:latin typeface="+mn-lt"/>
        <a:ea typeface="+mn-ea"/>
        <a:cs typeface="+mn-cs"/>
      </a:defRPr>
    </a:lvl8pPr>
    <a:lvl9pPr marL="11982297" algn="l" defTabSz="2995575" rtl="0" eaLnBrk="1" latinLnBrk="0" hangingPunct="1">
      <a:defRPr sz="393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66E9F82-4655-4F08-BE7B-94B9DB5D04FE}" type="slidenum">
              <a:rPr lang="en-US" smtClean="0"/>
              <a:t>1</a:t>
            </a:fld>
            <a:endParaRPr lang="en-US"/>
          </a:p>
        </p:txBody>
      </p:sp>
    </p:spTree>
    <p:extLst>
      <p:ext uri="{BB962C8B-B14F-4D97-AF65-F5344CB8AC3E}">
        <p14:creationId xmlns:p14="http://schemas.microsoft.com/office/powerpoint/2010/main" val="2241590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7070ED3-6E14-4204-87AD-83C338D1E163}" type="datetimeFigureOut">
              <a:rPr lang="en-US" smtClean="0"/>
              <a:t>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0350C-CFC3-4732-957E-601154036EE0}" type="slidenum">
              <a:rPr lang="en-US" smtClean="0"/>
              <a:t>‹#›</a:t>
            </a:fld>
            <a:endParaRPr lang="en-US"/>
          </a:p>
        </p:txBody>
      </p:sp>
    </p:spTree>
    <p:extLst>
      <p:ext uri="{BB962C8B-B14F-4D97-AF65-F5344CB8AC3E}">
        <p14:creationId xmlns:p14="http://schemas.microsoft.com/office/powerpoint/2010/main" val="279885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7070ED3-6E14-4204-87AD-83C338D1E163}" type="datetimeFigureOut">
              <a:rPr lang="en-US" smtClean="0"/>
              <a:t>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0350C-CFC3-4732-957E-601154036EE0}" type="slidenum">
              <a:rPr lang="en-US" smtClean="0"/>
              <a:t>‹#›</a:t>
            </a:fld>
            <a:endParaRPr lang="en-US"/>
          </a:p>
        </p:txBody>
      </p:sp>
    </p:spTree>
    <p:extLst>
      <p:ext uri="{BB962C8B-B14F-4D97-AF65-F5344CB8AC3E}">
        <p14:creationId xmlns:p14="http://schemas.microsoft.com/office/powerpoint/2010/main" val="1041201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7070ED3-6E14-4204-87AD-83C338D1E163}" type="datetimeFigureOut">
              <a:rPr lang="en-US" smtClean="0"/>
              <a:t>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0350C-CFC3-4732-957E-601154036EE0}" type="slidenum">
              <a:rPr lang="en-US" smtClean="0"/>
              <a:t>‹#›</a:t>
            </a:fld>
            <a:endParaRPr lang="en-US"/>
          </a:p>
        </p:txBody>
      </p:sp>
    </p:spTree>
    <p:extLst>
      <p:ext uri="{BB962C8B-B14F-4D97-AF65-F5344CB8AC3E}">
        <p14:creationId xmlns:p14="http://schemas.microsoft.com/office/powerpoint/2010/main" val="1775174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7070ED3-6E14-4204-87AD-83C338D1E163}" type="datetimeFigureOut">
              <a:rPr lang="en-US" smtClean="0"/>
              <a:t>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0350C-CFC3-4732-957E-601154036EE0}" type="slidenum">
              <a:rPr lang="en-US" smtClean="0"/>
              <a:t>‹#›</a:t>
            </a:fld>
            <a:endParaRPr lang="en-US"/>
          </a:p>
        </p:txBody>
      </p:sp>
    </p:spTree>
    <p:extLst>
      <p:ext uri="{BB962C8B-B14F-4D97-AF65-F5344CB8AC3E}">
        <p14:creationId xmlns:p14="http://schemas.microsoft.com/office/powerpoint/2010/main" val="359849737"/>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7070ED3-6E14-4204-87AD-83C338D1E163}" type="datetimeFigureOut">
              <a:rPr lang="en-US" smtClean="0"/>
              <a:t>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990350C-CFC3-4732-957E-601154036EE0}" type="slidenum">
              <a:rPr lang="en-US" smtClean="0"/>
              <a:t>‹#›</a:t>
            </a:fld>
            <a:endParaRPr lang="en-US"/>
          </a:p>
        </p:txBody>
      </p:sp>
    </p:spTree>
    <p:extLst>
      <p:ext uri="{BB962C8B-B14F-4D97-AF65-F5344CB8AC3E}">
        <p14:creationId xmlns:p14="http://schemas.microsoft.com/office/powerpoint/2010/main" val="68057980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7070ED3-6E14-4204-87AD-83C338D1E163}" type="datetimeFigureOut">
              <a:rPr lang="en-US" smtClean="0"/>
              <a:t>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990350C-CFC3-4732-957E-601154036EE0}" type="slidenum">
              <a:rPr lang="en-US" smtClean="0"/>
              <a:t>‹#›</a:t>
            </a:fld>
            <a:endParaRPr lang="en-US"/>
          </a:p>
        </p:txBody>
      </p:sp>
    </p:spTree>
    <p:extLst>
      <p:ext uri="{BB962C8B-B14F-4D97-AF65-F5344CB8AC3E}">
        <p14:creationId xmlns:p14="http://schemas.microsoft.com/office/powerpoint/2010/main" val="1006912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070ED3-6E14-4204-87AD-83C338D1E163}" type="datetimeFigureOut">
              <a:rPr lang="en-US" smtClean="0"/>
              <a:t>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990350C-CFC3-4732-957E-601154036EE0}" type="slidenum">
              <a:rPr lang="en-US" smtClean="0"/>
              <a:t>‹#›</a:t>
            </a:fld>
            <a:endParaRPr lang="en-US"/>
          </a:p>
        </p:txBody>
      </p:sp>
    </p:spTree>
    <p:extLst>
      <p:ext uri="{BB962C8B-B14F-4D97-AF65-F5344CB8AC3E}">
        <p14:creationId xmlns:p14="http://schemas.microsoft.com/office/powerpoint/2010/main" val="1004341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070ED3-6E14-4204-87AD-83C338D1E163}" type="datetimeFigureOut">
              <a:rPr lang="en-US" smtClean="0"/>
              <a:t>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0350C-CFC3-4732-957E-601154036EE0}" type="slidenum">
              <a:rPr lang="en-US" smtClean="0"/>
              <a:t>‹#›</a:t>
            </a:fld>
            <a:endParaRPr lang="en-US"/>
          </a:p>
        </p:txBody>
      </p:sp>
    </p:spTree>
    <p:extLst>
      <p:ext uri="{BB962C8B-B14F-4D97-AF65-F5344CB8AC3E}">
        <p14:creationId xmlns:p14="http://schemas.microsoft.com/office/powerpoint/2010/main" val="746612483"/>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070ED3-6E14-4204-87AD-83C338D1E163}" type="datetimeFigureOut">
              <a:rPr lang="en-US" smtClean="0"/>
              <a:t>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0350C-CFC3-4732-957E-601154036EE0}" type="slidenum">
              <a:rPr lang="en-US" smtClean="0"/>
              <a:t>‹#›</a:t>
            </a:fld>
            <a:endParaRPr lang="en-US"/>
          </a:p>
        </p:txBody>
      </p:sp>
    </p:spTree>
    <p:extLst>
      <p:ext uri="{BB962C8B-B14F-4D97-AF65-F5344CB8AC3E}">
        <p14:creationId xmlns:p14="http://schemas.microsoft.com/office/powerpoint/2010/main" val="569052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7070ED3-6E14-4204-87AD-83C338D1E163}" type="datetimeFigureOut">
              <a:rPr lang="en-US" smtClean="0"/>
              <a:t>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0350C-CFC3-4732-957E-601154036EE0}" type="slidenum">
              <a:rPr lang="en-US" smtClean="0"/>
              <a:t>‹#›</a:t>
            </a:fld>
            <a:endParaRPr lang="en-US"/>
          </a:p>
        </p:txBody>
      </p:sp>
    </p:spTree>
    <p:extLst>
      <p:ext uri="{BB962C8B-B14F-4D97-AF65-F5344CB8AC3E}">
        <p14:creationId xmlns:p14="http://schemas.microsoft.com/office/powerpoint/2010/main" val="1318334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7070ED3-6E14-4204-87AD-83C338D1E163}" type="datetimeFigureOut">
              <a:rPr lang="en-US" smtClean="0"/>
              <a:t>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0350C-CFC3-4732-957E-601154036EE0}" type="slidenum">
              <a:rPr lang="en-US" smtClean="0"/>
              <a:t>‹#›</a:t>
            </a:fld>
            <a:endParaRPr lang="en-US"/>
          </a:p>
        </p:txBody>
      </p:sp>
    </p:spTree>
    <p:extLst>
      <p:ext uri="{BB962C8B-B14F-4D97-AF65-F5344CB8AC3E}">
        <p14:creationId xmlns:p14="http://schemas.microsoft.com/office/powerpoint/2010/main" val="165796210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D7070ED3-6E14-4204-87AD-83C338D1E163}" type="datetimeFigureOut">
              <a:rPr lang="en-US" smtClean="0"/>
              <a:t>7/20/17</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3990350C-CFC3-4732-957E-601154036EE0}" type="slidenum">
              <a:rPr lang="en-US" smtClean="0"/>
              <a:t>‹#›</a:t>
            </a:fld>
            <a:endParaRPr lang="en-US"/>
          </a:p>
        </p:txBody>
      </p:sp>
    </p:spTree>
    <p:extLst>
      <p:ext uri="{BB962C8B-B14F-4D97-AF65-F5344CB8AC3E}">
        <p14:creationId xmlns:p14="http://schemas.microsoft.com/office/powerpoint/2010/main" val="1188179349"/>
      </p:ext>
    </p:extLst>
  </p:cSld>
  <p:clrMap bg1="lt1" tx1="dk1" bg2="lt2" tx2="dk2" accent1="accent1" accent2="accent2" accent3="accent3" accent4="accent4" accent5="accent5" accent6="accent6" hlink="hlink" folHlink="folHlink"/>
  <p:sldLayoutIdLst>
    <p:sldLayoutId id="2147483960" r:id="rId1"/>
    <p:sldLayoutId id="2147483961" r:id="rId2"/>
    <p:sldLayoutId id="2147483962" r:id="rId3"/>
    <p:sldLayoutId id="2147483963" r:id="rId4"/>
    <p:sldLayoutId id="2147483964" r:id="rId5"/>
    <p:sldLayoutId id="2147483965" r:id="rId6"/>
    <p:sldLayoutId id="2147483966" r:id="rId7"/>
    <p:sldLayoutId id="2147483967" r:id="rId8"/>
    <p:sldLayoutId id="2147483968" r:id="rId9"/>
    <p:sldLayoutId id="2147483969" r:id="rId10"/>
    <p:sldLayoutId id="2147483970"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tiff"/><Relationship Id="rId4" Type="http://schemas.openxmlformats.org/officeDocument/2006/relationships/image" Target="../media/image2.tiff"/><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8" name="Rectangle 17"/>
          <p:cNvSpPr/>
          <p:nvPr/>
        </p:nvSpPr>
        <p:spPr>
          <a:xfrm>
            <a:off x="0" y="-67928"/>
            <a:ext cx="43891200" cy="6906436"/>
          </a:xfrm>
          <a:prstGeom prst="rect">
            <a:avLst/>
          </a:prstGeom>
          <a:solidFill>
            <a:srgbClr val="FFFF0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54" dirty="0">
              <a:solidFill>
                <a:srgbClr val="00B050"/>
              </a:solidFill>
            </a:endParaRPr>
          </a:p>
        </p:txBody>
      </p:sp>
      <p:sp>
        <p:nvSpPr>
          <p:cNvPr id="5" name="TextBox 4"/>
          <p:cNvSpPr txBox="1"/>
          <p:nvPr/>
        </p:nvSpPr>
        <p:spPr>
          <a:xfrm>
            <a:off x="9262084" y="3368877"/>
            <a:ext cx="25827034" cy="4379212"/>
          </a:xfrm>
          <a:prstGeom prst="rect">
            <a:avLst/>
          </a:prstGeom>
          <a:noFill/>
        </p:spPr>
        <p:txBody>
          <a:bodyPr wrap="square" rtlCol="0">
            <a:spAutoFit/>
          </a:bodyPr>
          <a:lstStyle/>
          <a:p>
            <a:pPr algn="ctr"/>
            <a:r>
              <a:rPr lang="en-US" sz="7000" b="1" dirty="0">
                <a:solidFill>
                  <a:srgbClr val="002060"/>
                </a:solidFill>
              </a:rPr>
              <a:t>Kim </a:t>
            </a:r>
            <a:r>
              <a:rPr lang="en-US" sz="7000" b="1" dirty="0" err="1">
                <a:solidFill>
                  <a:srgbClr val="002060"/>
                </a:solidFill>
              </a:rPr>
              <a:t>Ip</a:t>
            </a:r>
            <a:r>
              <a:rPr lang="en-US" sz="7000" b="1" dirty="0">
                <a:solidFill>
                  <a:srgbClr val="002060"/>
                </a:solidFill>
              </a:rPr>
              <a:t> </a:t>
            </a:r>
            <a:endParaRPr lang="en-US" sz="7000" b="1" dirty="0" smtClean="0">
              <a:solidFill>
                <a:srgbClr val="002060"/>
              </a:solidFill>
            </a:endParaRPr>
          </a:p>
          <a:p>
            <a:pPr algn="ctr"/>
            <a:r>
              <a:rPr lang="en-US" sz="7000" b="1" dirty="0">
                <a:solidFill>
                  <a:srgbClr val="002060"/>
                </a:solidFill>
              </a:rPr>
              <a:t>Mentor: Dante Scala </a:t>
            </a:r>
          </a:p>
          <a:p>
            <a:pPr algn="ctr"/>
            <a:r>
              <a:rPr lang="en-US" sz="7000" b="1" dirty="0" smtClean="0">
                <a:solidFill>
                  <a:srgbClr val="002060"/>
                </a:solidFill>
              </a:rPr>
              <a:t>College of Liberal Arts, University of New Hampshire, Durham, NH </a:t>
            </a:r>
            <a:endParaRPr lang="en-US" sz="7000" b="1" dirty="0">
              <a:solidFill>
                <a:srgbClr val="002060"/>
              </a:solidFill>
            </a:endParaRPr>
          </a:p>
          <a:p>
            <a:pPr algn="ctr"/>
            <a:endParaRPr lang="en-US" sz="6857" dirty="0">
              <a:solidFill>
                <a:schemeClr val="bg1"/>
              </a:solidFill>
            </a:endParaRPr>
          </a:p>
        </p:txBody>
      </p:sp>
      <p:sp>
        <p:nvSpPr>
          <p:cNvPr id="3" name="TextBox 2"/>
          <p:cNvSpPr txBox="1"/>
          <p:nvPr/>
        </p:nvSpPr>
        <p:spPr>
          <a:xfrm>
            <a:off x="2855207" y="7295406"/>
            <a:ext cx="6958605" cy="861774"/>
          </a:xfrm>
          <a:prstGeom prst="rect">
            <a:avLst/>
          </a:prstGeom>
          <a:solidFill>
            <a:srgbClr val="FFFF00"/>
          </a:solidFill>
        </p:spPr>
        <p:txBody>
          <a:bodyPr wrap="square" rtlCol="0" anchor="ctr" anchorCtr="0">
            <a:spAutoFit/>
          </a:bodyPr>
          <a:lstStyle/>
          <a:p>
            <a:pPr algn="ctr"/>
            <a:r>
              <a:rPr lang="en-US" sz="5000" b="1" dirty="0" smtClean="0">
                <a:solidFill>
                  <a:srgbClr val="002060"/>
                </a:solidFill>
                <a:latin typeface="Arial" charset="0"/>
                <a:ea typeface="Arial" charset="0"/>
                <a:cs typeface="Arial" charset="0"/>
              </a:rPr>
              <a:t>Background </a:t>
            </a:r>
            <a:endParaRPr lang="en-US" sz="5000" b="1" dirty="0">
              <a:solidFill>
                <a:srgbClr val="002060"/>
              </a:solidFill>
              <a:latin typeface="Arial" charset="0"/>
              <a:ea typeface="Arial" charset="0"/>
              <a:cs typeface="Arial" charset="0"/>
            </a:endParaRPr>
          </a:p>
        </p:txBody>
      </p:sp>
      <p:sp>
        <p:nvSpPr>
          <p:cNvPr id="19" name="TextBox 18"/>
          <p:cNvSpPr txBox="1"/>
          <p:nvPr/>
        </p:nvSpPr>
        <p:spPr>
          <a:xfrm>
            <a:off x="35384271" y="15367032"/>
            <a:ext cx="6372439" cy="861774"/>
          </a:xfrm>
          <a:prstGeom prst="rect">
            <a:avLst/>
          </a:prstGeom>
          <a:solidFill>
            <a:srgbClr val="FFFF00"/>
          </a:solidFill>
        </p:spPr>
        <p:txBody>
          <a:bodyPr wrap="square" rtlCol="0" anchor="ctr" anchorCtr="0">
            <a:spAutoFit/>
          </a:bodyPr>
          <a:lstStyle/>
          <a:p>
            <a:pPr algn="ctr"/>
            <a:r>
              <a:rPr lang="en-US" sz="5000" b="1" dirty="0">
                <a:solidFill>
                  <a:srgbClr val="002060"/>
                </a:solidFill>
                <a:latin typeface="Arial" charset="0"/>
                <a:ea typeface="Arial" charset="0"/>
                <a:cs typeface="Arial" charset="0"/>
              </a:rPr>
              <a:t>Methodology</a:t>
            </a:r>
          </a:p>
        </p:txBody>
      </p:sp>
      <p:sp>
        <p:nvSpPr>
          <p:cNvPr id="21" name="TextBox 20"/>
          <p:cNvSpPr txBox="1"/>
          <p:nvPr/>
        </p:nvSpPr>
        <p:spPr>
          <a:xfrm>
            <a:off x="35384271" y="26804270"/>
            <a:ext cx="6368298" cy="861774"/>
          </a:xfrm>
          <a:prstGeom prst="rect">
            <a:avLst/>
          </a:prstGeom>
          <a:solidFill>
            <a:srgbClr val="FFFF00"/>
          </a:solidFill>
        </p:spPr>
        <p:txBody>
          <a:bodyPr wrap="square" rtlCol="0" anchor="ctr" anchorCtr="0">
            <a:spAutoFit/>
          </a:bodyPr>
          <a:lstStyle/>
          <a:p>
            <a:pPr algn="ctr"/>
            <a:r>
              <a:rPr lang="en-US" sz="5000" b="1" dirty="0">
                <a:solidFill>
                  <a:srgbClr val="002060"/>
                </a:solidFill>
                <a:latin typeface="Arial" charset="0"/>
                <a:ea typeface="Arial" charset="0"/>
                <a:cs typeface="Arial" charset="0"/>
              </a:rPr>
              <a:t>Future Research </a:t>
            </a:r>
            <a:endParaRPr lang="en-US" sz="5000" b="1" dirty="0">
              <a:solidFill>
                <a:srgbClr val="FFFF00"/>
              </a:solidFill>
              <a:latin typeface="Arial" charset="0"/>
              <a:ea typeface="Arial" charset="0"/>
              <a:cs typeface="Arial" charset="0"/>
            </a:endParaRPr>
          </a:p>
        </p:txBody>
      </p:sp>
      <p:sp>
        <p:nvSpPr>
          <p:cNvPr id="23" name="TextBox 22"/>
          <p:cNvSpPr txBox="1"/>
          <p:nvPr/>
        </p:nvSpPr>
        <p:spPr>
          <a:xfrm>
            <a:off x="2855207" y="25304406"/>
            <a:ext cx="6858576" cy="1631216"/>
          </a:xfrm>
          <a:prstGeom prst="rect">
            <a:avLst/>
          </a:prstGeom>
          <a:solidFill>
            <a:srgbClr val="FFFF00"/>
          </a:solidFill>
        </p:spPr>
        <p:txBody>
          <a:bodyPr wrap="square" rtlCol="0" anchor="ctr" anchorCtr="0">
            <a:spAutoFit/>
          </a:bodyPr>
          <a:lstStyle/>
          <a:p>
            <a:pPr algn="ctr"/>
            <a:r>
              <a:rPr lang="en-US" sz="5000" b="1" dirty="0">
                <a:solidFill>
                  <a:srgbClr val="002060"/>
                </a:solidFill>
                <a:latin typeface="Arial" charset="0"/>
                <a:ea typeface="Arial" charset="0"/>
                <a:cs typeface="Arial" charset="0"/>
              </a:rPr>
              <a:t>Objectives &amp; Research Question</a:t>
            </a:r>
          </a:p>
        </p:txBody>
      </p:sp>
      <p:sp>
        <p:nvSpPr>
          <p:cNvPr id="24" name="TextBox 23"/>
          <p:cNvSpPr txBox="1"/>
          <p:nvPr/>
        </p:nvSpPr>
        <p:spPr>
          <a:xfrm>
            <a:off x="19112961" y="7269582"/>
            <a:ext cx="7488209" cy="861774"/>
          </a:xfrm>
          <a:prstGeom prst="rect">
            <a:avLst/>
          </a:prstGeom>
          <a:solidFill>
            <a:srgbClr val="FFFF00"/>
          </a:solidFill>
        </p:spPr>
        <p:txBody>
          <a:bodyPr wrap="square" rtlCol="0" anchor="ctr" anchorCtr="0">
            <a:spAutoFit/>
          </a:bodyPr>
          <a:lstStyle/>
          <a:p>
            <a:pPr algn="ctr"/>
            <a:r>
              <a:rPr lang="en-US" sz="5000" b="1" dirty="0">
                <a:solidFill>
                  <a:srgbClr val="002060"/>
                </a:solidFill>
                <a:latin typeface="Arial" charset="0"/>
                <a:ea typeface="Arial" charset="0"/>
                <a:cs typeface="Arial" charset="0"/>
              </a:rPr>
              <a:t>Findings</a:t>
            </a:r>
          </a:p>
        </p:txBody>
      </p:sp>
      <p:sp>
        <p:nvSpPr>
          <p:cNvPr id="8" name="TextBox 7"/>
          <p:cNvSpPr txBox="1"/>
          <p:nvPr/>
        </p:nvSpPr>
        <p:spPr>
          <a:xfrm>
            <a:off x="10657098" y="305861"/>
            <a:ext cx="29018510" cy="3477875"/>
          </a:xfrm>
          <a:prstGeom prst="rect">
            <a:avLst/>
          </a:prstGeom>
          <a:noFill/>
        </p:spPr>
        <p:txBody>
          <a:bodyPr wrap="square" rtlCol="0">
            <a:spAutoFit/>
          </a:bodyPr>
          <a:lstStyle/>
          <a:p>
            <a:r>
              <a:rPr lang="en-US" sz="11000" b="1" dirty="0">
                <a:solidFill>
                  <a:srgbClr val="002060"/>
                </a:solidFill>
                <a:latin typeface="Arial" charset="0"/>
                <a:ea typeface="Arial" charset="0"/>
                <a:cs typeface="Arial" charset="0"/>
              </a:rPr>
              <a:t>  </a:t>
            </a:r>
            <a:r>
              <a:rPr lang="en-US" sz="11000" b="1" dirty="0" smtClean="0">
                <a:solidFill>
                  <a:srgbClr val="002060"/>
                </a:solidFill>
                <a:latin typeface="Arial" charset="0"/>
                <a:ea typeface="Arial" charset="0"/>
                <a:cs typeface="Arial" charset="0"/>
              </a:rPr>
              <a:t>Understanding Immigrants’ </a:t>
            </a:r>
            <a:r>
              <a:rPr lang="en-US" sz="11000" b="1" dirty="0">
                <a:solidFill>
                  <a:srgbClr val="002060"/>
                </a:solidFill>
                <a:latin typeface="Arial" charset="0"/>
                <a:ea typeface="Arial" charset="0"/>
                <a:cs typeface="Arial" charset="0"/>
              </a:rPr>
              <a:t>Trust </a:t>
            </a:r>
            <a:endParaRPr lang="en-US" sz="11000" b="1" dirty="0" smtClean="0">
              <a:solidFill>
                <a:srgbClr val="002060"/>
              </a:solidFill>
              <a:latin typeface="Arial" charset="0"/>
              <a:ea typeface="Arial" charset="0"/>
              <a:cs typeface="Arial" charset="0"/>
            </a:endParaRPr>
          </a:p>
          <a:p>
            <a:r>
              <a:rPr lang="en-US" sz="11000" b="1" dirty="0" smtClean="0">
                <a:solidFill>
                  <a:srgbClr val="002060"/>
                </a:solidFill>
                <a:latin typeface="Arial" charset="0"/>
                <a:ea typeface="Arial" charset="0"/>
                <a:cs typeface="Arial" charset="0"/>
              </a:rPr>
              <a:t>	     in Public </a:t>
            </a:r>
            <a:r>
              <a:rPr lang="en-US" sz="11000" b="1" dirty="0">
                <a:solidFill>
                  <a:srgbClr val="002060"/>
                </a:solidFill>
                <a:latin typeface="Arial" charset="0"/>
                <a:ea typeface="Arial" charset="0"/>
                <a:cs typeface="Arial" charset="0"/>
              </a:rPr>
              <a:t>Institutions </a:t>
            </a:r>
          </a:p>
        </p:txBody>
      </p:sp>
      <p:pic>
        <p:nvPicPr>
          <p:cNvPr id="25" name="Picture 24"/>
          <p:cNvPicPr>
            <a:picLocks noChangeAspect="1"/>
          </p:cNvPicPr>
          <p:nvPr/>
        </p:nvPicPr>
        <p:blipFill>
          <a:blip r:embed="rId3"/>
          <a:stretch>
            <a:fillRect/>
          </a:stretch>
        </p:blipFill>
        <p:spPr>
          <a:xfrm>
            <a:off x="1624431" y="1022017"/>
            <a:ext cx="6072443" cy="5113044"/>
          </a:xfrm>
          <a:prstGeom prst="rect">
            <a:avLst/>
          </a:prstGeom>
        </p:spPr>
      </p:pic>
      <p:pic>
        <p:nvPicPr>
          <p:cNvPr id="27" name="Picture 26"/>
          <p:cNvPicPr>
            <a:picLocks noChangeAspect="1"/>
          </p:cNvPicPr>
          <p:nvPr/>
        </p:nvPicPr>
        <p:blipFill>
          <a:blip r:embed="rId4"/>
          <a:stretch>
            <a:fillRect/>
          </a:stretch>
        </p:blipFill>
        <p:spPr>
          <a:xfrm>
            <a:off x="36119062" y="1471753"/>
            <a:ext cx="6206928" cy="3633021"/>
          </a:xfrm>
          <a:prstGeom prst="rect">
            <a:avLst/>
          </a:prstGeom>
        </p:spPr>
      </p:pic>
      <p:sp>
        <p:nvSpPr>
          <p:cNvPr id="37" name="TextBox 36"/>
          <p:cNvSpPr txBox="1"/>
          <p:nvPr/>
        </p:nvSpPr>
        <p:spPr>
          <a:xfrm>
            <a:off x="45720000" y="4180114"/>
            <a:ext cx="184731" cy="870110"/>
          </a:xfrm>
          <a:prstGeom prst="rect">
            <a:avLst/>
          </a:prstGeom>
          <a:noFill/>
        </p:spPr>
        <p:txBody>
          <a:bodyPr wrap="none" rtlCol="0">
            <a:spAutoFit/>
          </a:bodyPr>
          <a:lstStyle/>
          <a:p>
            <a:endParaRPr lang="en-US" sz="5054"/>
          </a:p>
        </p:txBody>
      </p:sp>
      <p:sp>
        <p:nvSpPr>
          <p:cNvPr id="39" name="TextBox 38"/>
          <p:cNvSpPr txBox="1"/>
          <p:nvPr/>
        </p:nvSpPr>
        <p:spPr>
          <a:xfrm>
            <a:off x="32469483" y="16342101"/>
            <a:ext cx="10627252" cy="5678478"/>
          </a:xfrm>
          <a:prstGeom prst="rect">
            <a:avLst/>
          </a:prstGeom>
          <a:noFill/>
        </p:spPr>
        <p:txBody>
          <a:bodyPr wrap="square" rtlCol="0">
            <a:spAutoFit/>
          </a:bodyPr>
          <a:lstStyle/>
          <a:p>
            <a:pPr marL="457200" lvl="0" indent="-457200">
              <a:buFont typeface="Arial" charset="0"/>
              <a:buChar char="•"/>
            </a:pPr>
            <a:r>
              <a:rPr lang="en-US" sz="3300" b="1" dirty="0">
                <a:solidFill>
                  <a:schemeClr val="bg1"/>
                </a:solidFill>
                <a:latin typeface="Arial" charset="0"/>
                <a:ea typeface="Arial" charset="0"/>
                <a:cs typeface="Arial" charset="0"/>
              </a:rPr>
              <a:t>Cooperative Congressional Election Study (CCES </a:t>
            </a:r>
            <a:r>
              <a:rPr lang="en-US" sz="3300" b="1" dirty="0" smtClean="0">
                <a:solidFill>
                  <a:schemeClr val="bg1"/>
                </a:solidFill>
                <a:latin typeface="Arial" charset="0"/>
                <a:ea typeface="Arial" charset="0"/>
                <a:cs typeface="Arial" charset="0"/>
              </a:rPr>
              <a:t>)</a:t>
            </a:r>
          </a:p>
          <a:p>
            <a:pPr marL="1954987" lvl="1" indent="-457200">
              <a:buFont typeface="Arial" charset="0"/>
              <a:buChar char="•"/>
            </a:pPr>
            <a:r>
              <a:rPr lang="en-US" sz="3300" b="1" dirty="0" smtClean="0">
                <a:solidFill>
                  <a:schemeClr val="bg1"/>
                </a:solidFill>
                <a:latin typeface="Arial" charset="0"/>
                <a:ea typeface="Arial" charset="0"/>
                <a:cs typeface="Arial" charset="0"/>
              </a:rPr>
              <a:t>National </a:t>
            </a:r>
            <a:r>
              <a:rPr lang="en-US" sz="3300" b="1" dirty="0">
                <a:solidFill>
                  <a:schemeClr val="bg1"/>
                </a:solidFill>
                <a:latin typeface="Arial" charset="0"/>
                <a:ea typeface="Arial" charset="0"/>
                <a:cs typeface="Arial" charset="0"/>
              </a:rPr>
              <a:t>survey of 64,600 </a:t>
            </a:r>
            <a:r>
              <a:rPr lang="en-US" sz="3300" b="1" dirty="0" smtClean="0">
                <a:solidFill>
                  <a:schemeClr val="bg1"/>
                </a:solidFill>
                <a:latin typeface="Arial" charset="0"/>
                <a:ea typeface="Arial" charset="0"/>
                <a:cs typeface="Arial" charset="0"/>
              </a:rPr>
              <a:t>respondents </a:t>
            </a:r>
            <a:r>
              <a:rPr lang="en-US" sz="3300" b="1" dirty="0">
                <a:solidFill>
                  <a:schemeClr val="bg1"/>
                </a:solidFill>
                <a:latin typeface="Arial" charset="0"/>
                <a:ea typeface="Arial" charset="0"/>
                <a:cs typeface="Arial" charset="0"/>
              </a:rPr>
              <a:t>pre and post </a:t>
            </a:r>
            <a:r>
              <a:rPr lang="en-US" sz="3300" b="1" dirty="0" smtClean="0">
                <a:solidFill>
                  <a:schemeClr val="bg1"/>
                </a:solidFill>
                <a:latin typeface="Arial" charset="0"/>
                <a:ea typeface="Arial" charset="0"/>
                <a:cs typeface="Arial" charset="0"/>
              </a:rPr>
              <a:t>2016 election.</a:t>
            </a:r>
          </a:p>
          <a:p>
            <a:pPr marL="1954987" lvl="1" indent="-457200">
              <a:buFont typeface="Arial" charset="0"/>
              <a:buChar char="•"/>
            </a:pPr>
            <a:r>
              <a:rPr lang="en-US" sz="3300" b="1" dirty="0" smtClean="0">
                <a:solidFill>
                  <a:schemeClr val="bg1"/>
                </a:solidFill>
                <a:latin typeface="Arial" charset="0"/>
                <a:ea typeface="Arial" charset="0"/>
                <a:cs typeface="Arial" charset="0"/>
              </a:rPr>
              <a:t>Consists </a:t>
            </a:r>
            <a:r>
              <a:rPr lang="en-US" sz="3300" b="1" dirty="0">
                <a:solidFill>
                  <a:schemeClr val="bg1"/>
                </a:solidFill>
                <a:latin typeface="Arial" charset="0"/>
                <a:ea typeface="Arial" charset="0"/>
                <a:cs typeface="Arial" charset="0"/>
              </a:rPr>
              <a:t>of general demographic information </a:t>
            </a:r>
          </a:p>
          <a:p>
            <a:pPr marL="457200" lvl="0" indent="-457200">
              <a:buFont typeface="Arial" charset="0"/>
              <a:buChar char="•"/>
            </a:pPr>
            <a:r>
              <a:rPr lang="en-US" sz="3300" b="1" dirty="0">
                <a:solidFill>
                  <a:schemeClr val="bg1"/>
                </a:solidFill>
                <a:latin typeface="Arial" charset="0"/>
                <a:ea typeface="Arial" charset="0"/>
                <a:cs typeface="Arial" charset="0"/>
              </a:rPr>
              <a:t>Statistical Packages for the Social Sciences (SPSS) </a:t>
            </a:r>
          </a:p>
          <a:p>
            <a:pPr marL="457200" lvl="0" indent="-457200">
              <a:buFont typeface="Arial" charset="0"/>
              <a:buChar char="•"/>
            </a:pPr>
            <a:r>
              <a:rPr lang="en-US" sz="3300" b="1" dirty="0">
                <a:solidFill>
                  <a:schemeClr val="bg1"/>
                </a:solidFill>
                <a:latin typeface="Arial" charset="0"/>
                <a:ea typeface="Arial" charset="0"/>
                <a:cs typeface="Arial" charset="0"/>
              </a:rPr>
              <a:t>Cross Tabulations</a:t>
            </a:r>
          </a:p>
          <a:p>
            <a:r>
              <a:rPr lang="en-US" sz="3300" b="1" dirty="0">
                <a:solidFill>
                  <a:schemeClr val="bg1"/>
                </a:solidFill>
                <a:latin typeface="Arial" charset="0"/>
                <a:ea typeface="Arial" charset="0"/>
                <a:cs typeface="Arial" charset="0"/>
              </a:rPr>
              <a:t> Might want to say a little more here about the study</a:t>
            </a:r>
          </a:p>
          <a:p>
            <a:pPr marL="489833" indent="-489833">
              <a:buFont typeface="Arial" charset="0"/>
              <a:buChar char="•"/>
            </a:pPr>
            <a:endParaRPr lang="en-US" sz="3300" b="1" dirty="0">
              <a:solidFill>
                <a:schemeClr val="bg1"/>
              </a:solidFill>
              <a:latin typeface="Arial" charset="0"/>
              <a:ea typeface="Arial" charset="0"/>
              <a:cs typeface="Arial" charset="0"/>
            </a:endParaRPr>
          </a:p>
        </p:txBody>
      </p:sp>
      <p:sp>
        <p:nvSpPr>
          <p:cNvPr id="2" name="TextBox 1"/>
          <p:cNvSpPr txBox="1"/>
          <p:nvPr/>
        </p:nvSpPr>
        <p:spPr>
          <a:xfrm>
            <a:off x="747218" y="27007315"/>
            <a:ext cx="14714858" cy="2901435"/>
          </a:xfrm>
          <a:prstGeom prst="rect">
            <a:avLst/>
          </a:prstGeom>
          <a:noFill/>
        </p:spPr>
        <p:txBody>
          <a:bodyPr wrap="square" rtlCol="0">
            <a:spAutoFit/>
          </a:bodyPr>
          <a:lstStyle/>
          <a:p>
            <a:pPr marL="571500" lvl="0" indent="-571500">
              <a:buFont typeface="Arial" charset="0"/>
              <a:buChar char="•"/>
            </a:pPr>
            <a:r>
              <a:rPr lang="en-US" sz="3300" b="1" dirty="0">
                <a:solidFill>
                  <a:schemeClr val="bg1"/>
                </a:solidFill>
                <a:latin typeface="Arial" charset="0"/>
                <a:ea typeface="Arial" charset="0"/>
                <a:cs typeface="Arial" charset="0"/>
              </a:rPr>
              <a:t>This study will examine immigrants’ trust in public institutions through a series of statistical analyses   of survey data.</a:t>
            </a:r>
          </a:p>
          <a:p>
            <a:pPr marL="571500" lvl="0" indent="-571500">
              <a:buFont typeface="Arial" charset="0"/>
              <a:buChar char="•"/>
            </a:pPr>
            <a:r>
              <a:rPr lang="en-US" sz="3300" b="1" dirty="0">
                <a:solidFill>
                  <a:schemeClr val="bg1"/>
                </a:solidFill>
                <a:latin typeface="Arial" charset="0"/>
                <a:ea typeface="Arial" charset="0"/>
                <a:cs typeface="Arial" charset="0"/>
              </a:rPr>
              <a:t>What are the characteristics of immigrants who trust their government? </a:t>
            </a:r>
          </a:p>
          <a:p>
            <a:endParaRPr lang="en-US" sz="5054" dirty="0"/>
          </a:p>
        </p:txBody>
      </p:sp>
      <p:sp>
        <p:nvSpPr>
          <p:cNvPr id="6" name="Rectangle 5"/>
          <p:cNvSpPr/>
          <p:nvPr/>
        </p:nvSpPr>
        <p:spPr>
          <a:xfrm>
            <a:off x="35089118" y="7191231"/>
            <a:ext cx="6958605" cy="965949"/>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000" b="1" dirty="0">
                <a:solidFill>
                  <a:srgbClr val="002060"/>
                </a:solidFill>
                <a:latin typeface="Arial" charset="0"/>
                <a:ea typeface="Arial" charset="0"/>
                <a:cs typeface="Arial" charset="0"/>
              </a:rPr>
              <a:t>Hypotheses</a:t>
            </a:r>
          </a:p>
        </p:txBody>
      </p:sp>
      <p:sp>
        <p:nvSpPr>
          <p:cNvPr id="7" name="TextBox 6"/>
          <p:cNvSpPr txBox="1"/>
          <p:nvPr/>
        </p:nvSpPr>
        <p:spPr>
          <a:xfrm>
            <a:off x="32469483" y="8481302"/>
            <a:ext cx="10992277" cy="7471917"/>
          </a:xfrm>
          <a:prstGeom prst="rect">
            <a:avLst/>
          </a:prstGeom>
          <a:noFill/>
        </p:spPr>
        <p:txBody>
          <a:bodyPr wrap="square" rtlCol="0">
            <a:spAutoFit/>
          </a:bodyPr>
          <a:lstStyle/>
          <a:p>
            <a:pPr marL="457200" lvl="0" indent="-457200">
              <a:buFont typeface="Arial" charset="0"/>
              <a:buChar char="•"/>
            </a:pPr>
            <a:r>
              <a:rPr lang="en-US" sz="3300" b="1" dirty="0">
                <a:solidFill>
                  <a:schemeClr val="bg1"/>
                </a:solidFill>
                <a:latin typeface="Arial" charset="0"/>
                <a:ea typeface="Arial" charset="0"/>
                <a:cs typeface="Arial" charset="0"/>
              </a:rPr>
              <a:t>H1: immigrants who have higher educational attainment will demonstrate higher levels of  trust in government.</a:t>
            </a:r>
          </a:p>
          <a:p>
            <a:pPr marL="457200" lvl="0" indent="-457200">
              <a:buFont typeface="Arial" charset="0"/>
              <a:buChar char="•"/>
            </a:pPr>
            <a:r>
              <a:rPr lang="en-US" sz="3300" b="1" dirty="0">
                <a:solidFill>
                  <a:schemeClr val="bg1"/>
                </a:solidFill>
                <a:latin typeface="Arial" charset="0"/>
                <a:ea typeface="Arial" charset="0"/>
                <a:cs typeface="Arial" charset="0"/>
              </a:rPr>
              <a:t>H2: Immigrants who have higher family incomes will demonstrate higher levels of trust in government than those who are less financially stable. </a:t>
            </a:r>
          </a:p>
          <a:p>
            <a:pPr marL="457200" lvl="0" indent="-457200">
              <a:buFont typeface="Arial" charset="0"/>
              <a:buChar char="•"/>
            </a:pPr>
            <a:r>
              <a:rPr lang="en-US" sz="3300" b="1" dirty="0">
                <a:solidFill>
                  <a:schemeClr val="bg1"/>
                </a:solidFill>
                <a:latin typeface="Arial" charset="0"/>
                <a:ea typeface="Arial" charset="0"/>
                <a:cs typeface="Arial" charset="0"/>
              </a:rPr>
              <a:t>H3: Men will possess higher levels of trust in government than women. </a:t>
            </a:r>
          </a:p>
          <a:p>
            <a:pPr marL="457200" lvl="0" indent="-457200">
              <a:buFont typeface="Arial" charset="0"/>
              <a:buChar char="•"/>
            </a:pPr>
            <a:r>
              <a:rPr lang="en-US" sz="3300" b="1" dirty="0">
                <a:solidFill>
                  <a:schemeClr val="bg1"/>
                </a:solidFill>
                <a:latin typeface="Arial" charset="0"/>
                <a:ea typeface="Arial" charset="0"/>
                <a:cs typeface="Arial" charset="0"/>
              </a:rPr>
              <a:t>H4: Overall, immigrants who have gone through the process of acculturation will posses a higher level of trust in government </a:t>
            </a:r>
            <a:r>
              <a:rPr lang="en-US" sz="3300" b="1" dirty="0">
                <a:solidFill>
                  <a:schemeClr val="bg1"/>
                </a:solidFill>
              </a:rPr>
              <a:t>than more recently arrived   immigrants. </a:t>
            </a:r>
            <a:endParaRPr lang="en-US" sz="3300" b="1" dirty="0">
              <a:solidFill>
                <a:schemeClr val="bg1"/>
              </a:solidFill>
              <a:latin typeface="Arial" charset="0"/>
              <a:ea typeface="Arial" charset="0"/>
              <a:cs typeface="Arial" charset="0"/>
            </a:endParaRPr>
          </a:p>
          <a:p>
            <a:endParaRPr lang="en-US" sz="5054" dirty="0"/>
          </a:p>
        </p:txBody>
      </p:sp>
      <p:sp>
        <p:nvSpPr>
          <p:cNvPr id="10" name="Rectangle 9"/>
          <p:cNvSpPr/>
          <p:nvPr/>
        </p:nvSpPr>
        <p:spPr>
          <a:xfrm>
            <a:off x="35384271" y="21709281"/>
            <a:ext cx="6368298" cy="105877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000" b="1" dirty="0">
                <a:solidFill>
                  <a:srgbClr val="002060"/>
                </a:solidFill>
                <a:latin typeface="Arial" charset="0"/>
                <a:ea typeface="Arial" charset="0"/>
                <a:cs typeface="Arial" charset="0"/>
              </a:rPr>
              <a:t>Significance</a:t>
            </a:r>
          </a:p>
        </p:txBody>
      </p:sp>
      <p:sp>
        <p:nvSpPr>
          <p:cNvPr id="12" name="TextBox 11"/>
          <p:cNvSpPr txBox="1"/>
          <p:nvPr/>
        </p:nvSpPr>
        <p:spPr>
          <a:xfrm>
            <a:off x="34381440" y="25394194"/>
            <a:ext cx="184731" cy="870110"/>
          </a:xfrm>
          <a:prstGeom prst="rect">
            <a:avLst/>
          </a:prstGeom>
          <a:noFill/>
        </p:spPr>
        <p:txBody>
          <a:bodyPr wrap="none" rtlCol="0">
            <a:spAutoFit/>
          </a:bodyPr>
          <a:lstStyle/>
          <a:p>
            <a:endParaRPr lang="en-US" sz="5054" dirty="0"/>
          </a:p>
        </p:txBody>
      </p:sp>
      <p:sp>
        <p:nvSpPr>
          <p:cNvPr id="13" name="TextBox 12"/>
          <p:cNvSpPr txBox="1"/>
          <p:nvPr/>
        </p:nvSpPr>
        <p:spPr>
          <a:xfrm>
            <a:off x="31619020" y="22811549"/>
            <a:ext cx="12145142" cy="4632037"/>
          </a:xfrm>
          <a:prstGeom prst="rect">
            <a:avLst/>
          </a:prstGeom>
          <a:noFill/>
        </p:spPr>
        <p:txBody>
          <a:bodyPr wrap="square" rtlCol="0">
            <a:spAutoFit/>
          </a:bodyPr>
          <a:lstStyle/>
          <a:p>
            <a:r>
              <a:rPr lang="en-US" sz="3300" b="1" dirty="0">
                <a:solidFill>
                  <a:schemeClr val="bg1"/>
                </a:solidFill>
                <a:latin typeface="Arial" charset="0"/>
                <a:ea typeface="Arial" charset="0"/>
                <a:cs typeface="Arial" charset="0"/>
              </a:rPr>
              <a:t>In the past there has been much research conducted on American public trust in respect to White Anglo-American’s but not so much in the areas of their minority counterparts. This research will help fill the void in the background of  immigrants’ public trust and also provide a concentrated insight of the American public trust as a whole</a:t>
            </a:r>
            <a:r>
              <a:rPr lang="en-US" sz="3300" dirty="0">
                <a:solidFill>
                  <a:schemeClr val="bg1"/>
                </a:solidFill>
                <a:latin typeface="Arial" charset="0"/>
                <a:ea typeface="Arial" charset="0"/>
                <a:cs typeface="Arial" charset="0"/>
              </a:rPr>
              <a:t> </a:t>
            </a:r>
            <a:r>
              <a:rPr lang="en-US" sz="3300" b="1" dirty="0">
                <a:solidFill>
                  <a:schemeClr val="bg1"/>
                </a:solidFill>
                <a:latin typeface="Arial" charset="0"/>
                <a:ea typeface="Arial" charset="0"/>
                <a:cs typeface="Arial" charset="0"/>
              </a:rPr>
              <a:t>. This research can reaffirm the information that has already been studied. </a:t>
            </a:r>
            <a:endParaRPr lang="en-US" sz="3300" dirty="0">
              <a:solidFill>
                <a:schemeClr val="bg1"/>
              </a:solidFill>
              <a:latin typeface="Arial" charset="0"/>
              <a:ea typeface="Arial" charset="0"/>
              <a:cs typeface="Arial" charset="0"/>
            </a:endParaRPr>
          </a:p>
          <a:p>
            <a:r>
              <a:rPr lang="en-US" sz="3100" dirty="0">
                <a:solidFill>
                  <a:schemeClr val="bg1"/>
                </a:solidFill>
                <a:latin typeface="Arial" charset="0"/>
                <a:ea typeface="Arial" charset="0"/>
                <a:cs typeface="Arial" charset="0"/>
              </a:rPr>
              <a:t> </a:t>
            </a:r>
            <a:endParaRPr lang="en-US" sz="3000" dirty="0">
              <a:solidFill>
                <a:schemeClr val="bg1"/>
              </a:solidFill>
            </a:endParaRPr>
          </a:p>
        </p:txBody>
      </p:sp>
      <p:sp>
        <p:nvSpPr>
          <p:cNvPr id="14" name="Rectangle 13"/>
          <p:cNvSpPr/>
          <p:nvPr/>
        </p:nvSpPr>
        <p:spPr>
          <a:xfrm>
            <a:off x="2690230" y="29193038"/>
            <a:ext cx="6485981" cy="100979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002060"/>
                </a:solidFill>
              </a:rPr>
              <a:t>Limitations</a:t>
            </a:r>
            <a:endParaRPr lang="en-US" dirty="0">
              <a:solidFill>
                <a:srgbClr val="002060"/>
              </a:solidFill>
            </a:endParaRPr>
          </a:p>
        </p:txBody>
      </p:sp>
      <p:sp>
        <p:nvSpPr>
          <p:cNvPr id="16" name="TextBox 15"/>
          <p:cNvSpPr txBox="1"/>
          <p:nvPr/>
        </p:nvSpPr>
        <p:spPr>
          <a:xfrm>
            <a:off x="747218" y="30450838"/>
            <a:ext cx="11464465" cy="2123658"/>
          </a:xfrm>
          <a:prstGeom prst="rect">
            <a:avLst/>
          </a:prstGeom>
          <a:noFill/>
        </p:spPr>
        <p:txBody>
          <a:bodyPr wrap="square" rtlCol="0">
            <a:spAutoFit/>
          </a:bodyPr>
          <a:lstStyle/>
          <a:p>
            <a:pPr marL="457200" indent="-457200">
              <a:buFont typeface="Arial" charset="0"/>
              <a:buChar char="•"/>
            </a:pPr>
            <a:r>
              <a:rPr lang="en-US" sz="3300" b="1" dirty="0" smtClean="0">
                <a:solidFill>
                  <a:schemeClr val="bg1"/>
                </a:solidFill>
              </a:rPr>
              <a:t>Difficulty of measuring trust</a:t>
            </a:r>
            <a:endParaRPr lang="en-US" sz="3300" b="1" dirty="0">
              <a:solidFill>
                <a:schemeClr val="bg1"/>
              </a:solidFill>
            </a:endParaRPr>
          </a:p>
          <a:p>
            <a:pPr marL="457200" indent="-457200">
              <a:buFont typeface="Arial" charset="0"/>
              <a:buChar char="•"/>
            </a:pPr>
            <a:r>
              <a:rPr lang="en-US" sz="3300" b="1" dirty="0">
                <a:solidFill>
                  <a:schemeClr val="bg1"/>
                </a:solidFill>
              </a:rPr>
              <a:t>64,600 respondents</a:t>
            </a:r>
          </a:p>
          <a:p>
            <a:pPr marL="914400" lvl="1" indent="-457200">
              <a:buFont typeface="Arial" charset="0"/>
              <a:buChar char="•"/>
            </a:pPr>
            <a:r>
              <a:rPr lang="en-US" sz="3300" b="1" dirty="0">
                <a:solidFill>
                  <a:schemeClr val="bg1"/>
                </a:solidFill>
              </a:rPr>
              <a:t>time &amp; phone/computer privilege </a:t>
            </a:r>
          </a:p>
          <a:p>
            <a:pPr marL="457200" indent="-457200">
              <a:buFont typeface="Arial" charset="0"/>
              <a:buChar char="•"/>
            </a:pPr>
            <a:r>
              <a:rPr lang="en-US" sz="3300" b="1" dirty="0" smtClean="0">
                <a:solidFill>
                  <a:schemeClr val="bg1"/>
                </a:solidFill>
              </a:rPr>
              <a:t>Missing answers from data </a:t>
            </a:r>
            <a:endParaRPr lang="en-US" sz="3300" b="1" dirty="0">
              <a:solidFill>
                <a:schemeClr val="bg1"/>
              </a:solidFill>
            </a:endParaRPr>
          </a:p>
        </p:txBody>
      </p:sp>
      <p:sp>
        <p:nvSpPr>
          <p:cNvPr id="9" name="TextBox 8"/>
          <p:cNvSpPr txBox="1"/>
          <p:nvPr/>
        </p:nvSpPr>
        <p:spPr>
          <a:xfrm>
            <a:off x="15680365" y="18165677"/>
            <a:ext cx="9956800" cy="1015663"/>
          </a:xfrm>
          <a:prstGeom prst="rect">
            <a:avLst/>
          </a:prstGeom>
          <a:noFill/>
        </p:spPr>
        <p:txBody>
          <a:bodyPr wrap="square" rtlCol="0">
            <a:spAutoFit/>
          </a:bodyPr>
          <a:lstStyle/>
          <a:p>
            <a:r>
              <a:rPr lang="en-US" sz="6000" b="1" dirty="0">
                <a:solidFill>
                  <a:schemeClr val="bg1"/>
                </a:solidFill>
              </a:rPr>
              <a:t>N=64,281</a:t>
            </a:r>
            <a:endParaRPr lang="en-US" dirty="0">
              <a:solidFill>
                <a:schemeClr val="bg1"/>
              </a:solidFill>
            </a:endParaRPr>
          </a:p>
        </p:txBody>
      </p:sp>
      <p:sp>
        <p:nvSpPr>
          <p:cNvPr id="11" name="Rectangle 10"/>
          <p:cNvSpPr/>
          <p:nvPr/>
        </p:nvSpPr>
        <p:spPr>
          <a:xfrm>
            <a:off x="25735181" y="18165677"/>
            <a:ext cx="3220753" cy="1015663"/>
          </a:xfrm>
          <a:prstGeom prst="rect">
            <a:avLst/>
          </a:prstGeom>
        </p:spPr>
        <p:txBody>
          <a:bodyPr wrap="none">
            <a:spAutoFit/>
          </a:bodyPr>
          <a:lstStyle/>
          <a:p>
            <a:r>
              <a:rPr lang="en-US" sz="6000" b="1" dirty="0">
                <a:solidFill>
                  <a:schemeClr val="bg1"/>
                </a:solidFill>
                <a:ea typeface="Gill Sans" charset="0"/>
                <a:cs typeface="Gill Sans" charset="0"/>
              </a:rPr>
              <a:t>N=64,307</a:t>
            </a:r>
            <a:endParaRPr lang="en-US" dirty="0">
              <a:solidFill>
                <a:schemeClr val="bg1"/>
              </a:solidFill>
              <a:ea typeface="Gill Sans" charset="0"/>
              <a:cs typeface="Gill Sans" charset="0"/>
            </a:endParaRPr>
          </a:p>
        </p:txBody>
      </p:sp>
      <p:sp>
        <p:nvSpPr>
          <p:cNvPr id="20" name="TextBox 19"/>
          <p:cNvSpPr txBox="1"/>
          <p:nvPr/>
        </p:nvSpPr>
        <p:spPr>
          <a:xfrm>
            <a:off x="31355169" y="28046724"/>
            <a:ext cx="12155532" cy="4124206"/>
          </a:xfrm>
          <a:prstGeom prst="rect">
            <a:avLst/>
          </a:prstGeom>
          <a:noFill/>
        </p:spPr>
        <p:txBody>
          <a:bodyPr wrap="square" rtlCol="0">
            <a:spAutoFit/>
          </a:bodyPr>
          <a:lstStyle/>
          <a:p>
            <a:pPr marL="457200" lvl="0" indent="-457200">
              <a:buFont typeface="Arial" charset="0"/>
              <a:buChar char="•"/>
            </a:pPr>
            <a:r>
              <a:rPr lang="en-US" sz="3300" b="1" dirty="0">
                <a:solidFill>
                  <a:schemeClr val="bg1"/>
                </a:solidFill>
                <a:latin typeface="Arial" charset="0"/>
                <a:ea typeface="Arial" charset="0"/>
                <a:cs typeface="Arial" charset="0"/>
              </a:rPr>
              <a:t>Test with new </a:t>
            </a:r>
            <a:r>
              <a:rPr lang="en-US" sz="3300" b="1" dirty="0" smtClean="0">
                <a:solidFill>
                  <a:schemeClr val="bg1"/>
                </a:solidFill>
                <a:latin typeface="Arial" charset="0"/>
                <a:ea typeface="Arial" charset="0"/>
                <a:cs typeface="Arial" charset="0"/>
              </a:rPr>
              <a:t>Variables</a:t>
            </a:r>
            <a:r>
              <a:rPr lang="en-US" sz="3300" b="1" dirty="0">
                <a:solidFill>
                  <a:schemeClr val="bg1"/>
                </a:solidFill>
                <a:latin typeface="Arial" charset="0"/>
                <a:ea typeface="Arial" charset="0"/>
                <a:cs typeface="Arial" charset="0"/>
              </a:rPr>
              <a:t> </a:t>
            </a:r>
            <a:r>
              <a:rPr lang="en-US" sz="3300" b="1" dirty="0" smtClean="0">
                <a:solidFill>
                  <a:schemeClr val="bg1"/>
                </a:solidFill>
                <a:latin typeface="Arial" charset="0"/>
                <a:ea typeface="Arial" charset="0"/>
                <a:cs typeface="Arial" charset="0"/>
              </a:rPr>
              <a:t>pertaining </a:t>
            </a:r>
            <a:r>
              <a:rPr lang="en-US" sz="3300" b="1" dirty="0">
                <a:solidFill>
                  <a:schemeClr val="bg1"/>
                </a:solidFill>
                <a:latin typeface="Arial" charset="0"/>
                <a:ea typeface="Arial" charset="0"/>
                <a:cs typeface="Arial" charset="0"/>
              </a:rPr>
              <a:t>with public trust and general demographic information (ex: home ownership status, religion, voter registration).</a:t>
            </a:r>
          </a:p>
          <a:p>
            <a:pPr marL="457200" lvl="0" indent="-457200">
              <a:buFont typeface="Arial" charset="0"/>
              <a:buChar char="•"/>
            </a:pPr>
            <a:r>
              <a:rPr lang="en-US" sz="3300" b="1" dirty="0">
                <a:solidFill>
                  <a:schemeClr val="bg1"/>
                </a:solidFill>
                <a:latin typeface="Arial" charset="0"/>
                <a:ea typeface="Arial" charset="0"/>
                <a:cs typeface="Arial" charset="0"/>
              </a:rPr>
              <a:t>Cross Tabulations analysis and Chi </a:t>
            </a:r>
            <a:r>
              <a:rPr lang="en-US" sz="3300" b="1" dirty="0" smtClean="0">
                <a:solidFill>
                  <a:schemeClr val="bg1"/>
                </a:solidFill>
                <a:latin typeface="Arial" charset="0"/>
                <a:ea typeface="Arial" charset="0"/>
                <a:cs typeface="Arial" charset="0"/>
              </a:rPr>
              <a:t>Square Goodness of </a:t>
            </a:r>
            <a:r>
              <a:rPr lang="en-US" sz="3300" b="1" dirty="0">
                <a:solidFill>
                  <a:schemeClr val="bg1"/>
                </a:solidFill>
                <a:latin typeface="Arial" charset="0"/>
                <a:ea typeface="Arial" charset="0"/>
                <a:cs typeface="Arial" charset="0"/>
              </a:rPr>
              <a:t>Fit </a:t>
            </a:r>
            <a:r>
              <a:rPr lang="en-US" sz="3300" b="1" dirty="0" smtClean="0">
                <a:solidFill>
                  <a:schemeClr val="bg1"/>
                </a:solidFill>
                <a:latin typeface="Arial" charset="0"/>
                <a:ea typeface="Arial" charset="0"/>
                <a:cs typeface="Arial" charset="0"/>
              </a:rPr>
              <a:t>Test I expect </a:t>
            </a:r>
            <a:r>
              <a:rPr lang="en-US" sz="3300" b="1" dirty="0">
                <a:solidFill>
                  <a:schemeClr val="bg1"/>
                </a:solidFill>
                <a:latin typeface="Arial" charset="0"/>
                <a:ea typeface="Arial" charset="0"/>
                <a:cs typeface="Arial" charset="0"/>
              </a:rPr>
              <a:t>to find continuance of analysis pattern  </a:t>
            </a:r>
            <a:r>
              <a:rPr lang="en-US" sz="3300" b="1" dirty="0" smtClean="0">
                <a:solidFill>
                  <a:schemeClr val="bg1"/>
                </a:solidFill>
                <a:latin typeface="Arial" charset="0"/>
                <a:ea typeface="Arial" charset="0"/>
                <a:cs typeface="Arial" charset="0"/>
              </a:rPr>
              <a:t>I </a:t>
            </a:r>
            <a:r>
              <a:rPr lang="en-US" sz="3300" b="1" dirty="0">
                <a:solidFill>
                  <a:schemeClr val="bg1"/>
                </a:solidFill>
                <a:latin typeface="Arial" charset="0"/>
                <a:ea typeface="Arial" charset="0"/>
                <a:cs typeface="Arial" charset="0"/>
              </a:rPr>
              <a:t>hypothesize that the gap from first generation to second generation immigrants will increase and then decrease by third generational status</a:t>
            </a:r>
            <a:r>
              <a:rPr lang="en-US" sz="3300" b="1" dirty="0" smtClean="0">
                <a:solidFill>
                  <a:schemeClr val="bg1"/>
                </a:solidFill>
                <a:latin typeface="Arial" charset="0"/>
                <a:ea typeface="Arial" charset="0"/>
                <a:cs typeface="Arial" charset="0"/>
              </a:rPr>
              <a:t>.</a:t>
            </a:r>
            <a:endParaRPr lang="en-US" sz="3300" b="1" dirty="0">
              <a:solidFill>
                <a:schemeClr val="bg1"/>
              </a:solidFill>
              <a:latin typeface="Arial" charset="0"/>
              <a:ea typeface="Arial" charset="0"/>
              <a:cs typeface="Arial" charset="0"/>
            </a:endParaRPr>
          </a:p>
        </p:txBody>
      </p:sp>
      <p:sp>
        <p:nvSpPr>
          <p:cNvPr id="4" name="Rectangle 3"/>
          <p:cNvSpPr/>
          <p:nvPr/>
        </p:nvSpPr>
        <p:spPr>
          <a:xfrm>
            <a:off x="21945600" y="29232720"/>
            <a:ext cx="3220753" cy="1015663"/>
          </a:xfrm>
          <a:prstGeom prst="rect">
            <a:avLst/>
          </a:prstGeom>
        </p:spPr>
        <p:txBody>
          <a:bodyPr wrap="none">
            <a:spAutoFit/>
          </a:bodyPr>
          <a:lstStyle/>
          <a:p>
            <a:r>
              <a:rPr lang="en-US" sz="6000" b="1" dirty="0" smtClean="0">
                <a:solidFill>
                  <a:schemeClr val="bg1"/>
                </a:solidFill>
              </a:rPr>
              <a:t>N=64,301</a:t>
            </a:r>
            <a:endParaRPr lang="en-US" sz="6000" dirty="0"/>
          </a:p>
        </p:txBody>
      </p:sp>
      <p:sp>
        <p:nvSpPr>
          <p:cNvPr id="42" name="TextBox 41"/>
          <p:cNvSpPr txBox="1"/>
          <p:nvPr/>
        </p:nvSpPr>
        <p:spPr>
          <a:xfrm flipH="1">
            <a:off x="15259836" y="30320076"/>
            <a:ext cx="15628837" cy="2123658"/>
          </a:xfrm>
          <a:prstGeom prst="rect">
            <a:avLst/>
          </a:prstGeom>
          <a:noFill/>
        </p:spPr>
        <p:txBody>
          <a:bodyPr wrap="square" rtlCol="0">
            <a:spAutoFit/>
          </a:bodyPr>
          <a:lstStyle/>
          <a:p>
            <a:r>
              <a:rPr lang="en-US" sz="3300" b="1" dirty="0">
                <a:solidFill>
                  <a:schemeClr val="bg1"/>
                </a:solidFill>
                <a:latin typeface="Arial" charset="0"/>
                <a:ea typeface="Arial" charset="0"/>
                <a:cs typeface="Arial" charset="0"/>
              </a:rPr>
              <a:t>Cross tabulations indicate that across generations public trust increases from first to second generations and then levels out after reaching third generational status. This trend remains when controlling for variables such as family income, education and gender. </a:t>
            </a:r>
          </a:p>
        </p:txBody>
      </p:sp>
      <p:pic>
        <p:nvPicPr>
          <p:cNvPr id="33" name="Picture 32"/>
          <p:cNvPicPr/>
          <p:nvPr/>
        </p:nvPicPr>
        <p:blipFill>
          <a:blip r:embed="rId5">
            <a:extLst>
              <a:ext uri="{28A0092B-C50C-407E-A947-70E740481C1C}">
                <a14:useLocalDpi xmlns:a14="http://schemas.microsoft.com/office/drawing/2010/main" val="0"/>
              </a:ext>
            </a:extLst>
          </a:blip>
          <a:srcRect/>
          <a:stretch>
            <a:fillRect/>
          </a:stretch>
        </p:blipFill>
        <p:spPr bwMode="auto">
          <a:xfrm>
            <a:off x="22503212" y="8658486"/>
            <a:ext cx="9148578" cy="9255073"/>
          </a:xfrm>
          <a:prstGeom prst="rect">
            <a:avLst/>
          </a:prstGeom>
          <a:noFill/>
          <a:ln>
            <a:noFill/>
          </a:ln>
        </p:spPr>
      </p:pic>
      <p:pic>
        <p:nvPicPr>
          <p:cNvPr id="41" name="Picture 40"/>
          <p:cNvPicPr/>
          <p:nvPr/>
        </p:nvPicPr>
        <p:blipFill>
          <a:blip r:embed="rId6">
            <a:extLst>
              <a:ext uri="{28A0092B-C50C-407E-A947-70E740481C1C}">
                <a14:useLocalDpi xmlns:a14="http://schemas.microsoft.com/office/drawing/2010/main" val="0"/>
              </a:ext>
            </a:extLst>
          </a:blip>
          <a:srcRect/>
          <a:stretch>
            <a:fillRect/>
          </a:stretch>
        </p:blipFill>
        <p:spPr bwMode="auto">
          <a:xfrm>
            <a:off x="18379532" y="19900216"/>
            <a:ext cx="10372101" cy="9174127"/>
          </a:xfrm>
          <a:prstGeom prst="rect">
            <a:avLst/>
          </a:prstGeom>
          <a:noFill/>
          <a:ln>
            <a:noFill/>
          </a:ln>
        </p:spPr>
      </p:pic>
      <p:pic>
        <p:nvPicPr>
          <p:cNvPr id="44" name="Picture 43"/>
          <p:cNvPicPr/>
          <p:nvPr/>
        </p:nvPicPr>
        <p:blipFill>
          <a:blip r:embed="rId7">
            <a:extLst>
              <a:ext uri="{28A0092B-C50C-407E-A947-70E740481C1C}">
                <a14:useLocalDpi xmlns:a14="http://schemas.microsoft.com/office/drawing/2010/main" val="0"/>
              </a:ext>
            </a:extLst>
          </a:blip>
          <a:srcRect/>
          <a:stretch>
            <a:fillRect/>
          </a:stretch>
        </p:blipFill>
        <p:spPr bwMode="auto">
          <a:xfrm>
            <a:off x="12721366" y="8652677"/>
            <a:ext cx="8964153" cy="9111396"/>
          </a:xfrm>
          <a:prstGeom prst="rect">
            <a:avLst/>
          </a:prstGeom>
          <a:noFill/>
          <a:ln>
            <a:noFill/>
          </a:ln>
        </p:spPr>
      </p:pic>
      <p:sp>
        <p:nvSpPr>
          <p:cNvPr id="15" name="Rectangle 14"/>
          <p:cNvSpPr/>
          <p:nvPr/>
        </p:nvSpPr>
        <p:spPr>
          <a:xfrm>
            <a:off x="2768202" y="18655766"/>
            <a:ext cx="6775817" cy="86415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a:solidFill>
                  <a:srgbClr val="002060"/>
                </a:solidFill>
                <a:latin typeface="Arial" charset="0"/>
                <a:ea typeface="Arial" charset="0"/>
                <a:cs typeface="Arial" charset="0"/>
              </a:rPr>
              <a:t>Terms</a:t>
            </a:r>
            <a:endParaRPr lang="en-US" sz="6000" b="1" dirty="0">
              <a:solidFill>
                <a:srgbClr val="002060"/>
              </a:solidFill>
              <a:latin typeface="Arial" charset="0"/>
              <a:ea typeface="Arial" charset="0"/>
              <a:cs typeface="Arial" charset="0"/>
            </a:endParaRPr>
          </a:p>
        </p:txBody>
      </p:sp>
      <p:sp>
        <p:nvSpPr>
          <p:cNvPr id="17" name="TextBox 16"/>
          <p:cNvSpPr txBox="1"/>
          <p:nvPr/>
        </p:nvSpPr>
        <p:spPr>
          <a:xfrm>
            <a:off x="555569" y="8338940"/>
            <a:ext cx="11201084" cy="10248960"/>
          </a:xfrm>
          <a:prstGeom prst="rect">
            <a:avLst/>
          </a:prstGeom>
          <a:noFill/>
        </p:spPr>
        <p:txBody>
          <a:bodyPr wrap="square" rtlCol="0">
            <a:spAutoFit/>
          </a:bodyPr>
          <a:lstStyle/>
          <a:p>
            <a:pPr marL="457200" lvl="0" indent="-457200">
              <a:buFont typeface="Arial" charset="0"/>
              <a:buChar char="•"/>
            </a:pPr>
            <a:r>
              <a:rPr lang="en-US" sz="3300" b="1" dirty="0">
                <a:solidFill>
                  <a:schemeClr val="bg1"/>
                </a:solidFill>
                <a:latin typeface="Arial" charset="0"/>
                <a:ea typeface="Arial" charset="0"/>
                <a:cs typeface="Arial" charset="0"/>
              </a:rPr>
              <a:t>Acculturation is the process in which immigrants become accustomed to a new country’s culture, language and customs. It has been shown to greatly influence immigrants’ trust in public institutions(Michelson, 2003; </a:t>
            </a:r>
            <a:r>
              <a:rPr lang="en-US" sz="3300" b="1" dirty="0" err="1">
                <a:solidFill>
                  <a:schemeClr val="bg1"/>
                </a:solidFill>
                <a:latin typeface="Arial" charset="0"/>
                <a:ea typeface="Arial" charset="0"/>
                <a:cs typeface="Arial" charset="0"/>
              </a:rPr>
              <a:t>Abrajano</a:t>
            </a:r>
            <a:r>
              <a:rPr lang="en-US" sz="3300" b="1" dirty="0">
                <a:solidFill>
                  <a:schemeClr val="bg1"/>
                </a:solidFill>
                <a:latin typeface="Arial" charset="0"/>
                <a:ea typeface="Arial" charset="0"/>
                <a:cs typeface="Arial" charset="0"/>
              </a:rPr>
              <a:t>, 2010). </a:t>
            </a:r>
          </a:p>
          <a:p>
            <a:pPr marL="457200" lvl="0" indent="-457200">
              <a:buFont typeface="Arial" charset="0"/>
              <a:buChar char="•"/>
            </a:pPr>
            <a:r>
              <a:rPr lang="en-US" sz="3300" b="1" dirty="0">
                <a:solidFill>
                  <a:schemeClr val="bg1"/>
                </a:solidFill>
                <a:latin typeface="Arial" charset="0"/>
                <a:ea typeface="Arial" charset="0"/>
                <a:cs typeface="Arial" charset="0"/>
              </a:rPr>
              <a:t>Immigrants who are represented by elected officials with diverse ethnic backgrounds exhibit a stronger level of government trust and overall higher approval ratings (</a:t>
            </a:r>
            <a:r>
              <a:rPr lang="en-US" sz="3300" b="1" dirty="0" err="1">
                <a:solidFill>
                  <a:schemeClr val="bg1"/>
                </a:solidFill>
                <a:latin typeface="Arial" charset="0"/>
                <a:ea typeface="Arial" charset="0"/>
                <a:cs typeface="Arial" charset="0"/>
              </a:rPr>
              <a:t>Baldassare</a:t>
            </a:r>
            <a:r>
              <a:rPr lang="en-US" sz="3300" b="1" dirty="0">
                <a:solidFill>
                  <a:schemeClr val="bg1"/>
                </a:solidFill>
                <a:latin typeface="Arial" charset="0"/>
                <a:ea typeface="Arial" charset="0"/>
                <a:cs typeface="Arial" charset="0"/>
              </a:rPr>
              <a:t>, 1085).</a:t>
            </a:r>
          </a:p>
          <a:p>
            <a:pPr marL="457200" lvl="0" indent="-457200">
              <a:buFont typeface="Arial" charset="0"/>
              <a:buChar char="•"/>
            </a:pPr>
            <a:r>
              <a:rPr lang="en-US" sz="3300" b="1" dirty="0">
                <a:solidFill>
                  <a:schemeClr val="bg1"/>
                </a:solidFill>
                <a:latin typeface="Arial" charset="0"/>
                <a:ea typeface="Arial" charset="0"/>
                <a:cs typeface="Arial" charset="0"/>
              </a:rPr>
              <a:t>Experiences of racial discrimination are more apt to make immigrants less likely to trust in public institutions. Research indicates that immigrants of African descent possess the lowest levels of trust    (Gay, 2002). </a:t>
            </a:r>
          </a:p>
          <a:p>
            <a:pPr marL="457200" lvl="0" indent="-457200">
              <a:buFont typeface="Arial" charset="0"/>
              <a:buChar char="•"/>
            </a:pPr>
            <a:r>
              <a:rPr lang="en-US" sz="3300" b="1" dirty="0">
                <a:solidFill>
                  <a:schemeClr val="bg1"/>
                </a:solidFill>
                <a:latin typeface="Arial" charset="0"/>
                <a:ea typeface="Arial" charset="0"/>
                <a:cs typeface="Arial" charset="0"/>
              </a:rPr>
              <a:t>Previous research on public trust has focused on Anglo-American citizens or immigrants of African and Latino descent. </a:t>
            </a:r>
          </a:p>
          <a:p>
            <a:pPr marL="457200" lvl="0" indent="-457200">
              <a:buFont typeface="Arial" charset="0"/>
              <a:buChar char="•"/>
            </a:pPr>
            <a:r>
              <a:rPr lang="en-US" sz="3300" b="1" dirty="0">
                <a:solidFill>
                  <a:schemeClr val="bg1"/>
                </a:solidFill>
                <a:latin typeface="Arial" charset="0"/>
                <a:ea typeface="Arial" charset="0"/>
                <a:cs typeface="Arial" charset="0"/>
              </a:rPr>
              <a:t>There has been less research conducted </a:t>
            </a:r>
            <a:r>
              <a:rPr lang="en-US" sz="3300" b="1" dirty="0" smtClean="0">
                <a:solidFill>
                  <a:schemeClr val="bg1"/>
                </a:solidFill>
                <a:latin typeface="Arial" charset="0"/>
                <a:ea typeface="Arial" charset="0"/>
                <a:cs typeface="Arial" charset="0"/>
              </a:rPr>
              <a:t>on immigrants </a:t>
            </a:r>
            <a:r>
              <a:rPr lang="en-US" sz="3300" b="1" dirty="0">
                <a:solidFill>
                  <a:schemeClr val="bg1"/>
                </a:solidFill>
                <a:latin typeface="Arial" charset="0"/>
                <a:ea typeface="Arial" charset="0"/>
                <a:cs typeface="Arial" charset="0"/>
              </a:rPr>
              <a:t>public trust in government. </a:t>
            </a:r>
          </a:p>
          <a:p>
            <a:pPr marL="457200" indent="-457200">
              <a:buFont typeface="Arial" charset="0"/>
              <a:buChar char="•"/>
            </a:pPr>
            <a:r>
              <a:rPr lang="en-US" sz="3300" b="1" dirty="0">
                <a:solidFill>
                  <a:schemeClr val="bg1"/>
                </a:solidFill>
                <a:latin typeface="Arial" charset="0"/>
                <a:ea typeface="Arial" charset="0"/>
                <a:cs typeface="Arial" charset="0"/>
              </a:rPr>
              <a:t> Always a wise policy to use fewer words. </a:t>
            </a:r>
          </a:p>
        </p:txBody>
      </p:sp>
      <p:sp>
        <p:nvSpPr>
          <p:cNvPr id="22" name="Rectangle 21"/>
          <p:cNvSpPr/>
          <p:nvPr/>
        </p:nvSpPr>
        <p:spPr>
          <a:xfrm>
            <a:off x="596816" y="19656706"/>
            <a:ext cx="15633916" cy="5647700"/>
          </a:xfrm>
          <a:prstGeom prst="rect">
            <a:avLst/>
          </a:prstGeom>
        </p:spPr>
        <p:txBody>
          <a:bodyPr wrap="square">
            <a:spAutoFit/>
          </a:bodyPr>
          <a:lstStyle/>
          <a:p>
            <a:pPr marL="342900" marR="0" lvl="0" indent="-342900">
              <a:spcBef>
                <a:spcPts val="0"/>
              </a:spcBef>
              <a:spcAft>
                <a:spcPts val="0"/>
              </a:spcAft>
              <a:buFont typeface="Arial" charset="0"/>
              <a:buChar char="•"/>
              <a:tabLst>
                <a:tab pos="457200" algn="l"/>
              </a:tabLst>
            </a:pPr>
            <a:r>
              <a:rPr lang="en-US" sz="3300" b="1" u="sng" dirty="0">
                <a:solidFill>
                  <a:schemeClr val="bg1"/>
                </a:solidFill>
                <a:latin typeface="Arial" charset="0"/>
                <a:ea typeface="Arial" charset="0"/>
                <a:cs typeface="Arial" charset="0"/>
              </a:rPr>
              <a:t>Acculturation: </a:t>
            </a:r>
            <a:r>
              <a:rPr lang="en-US" sz="3300" b="1" dirty="0">
                <a:solidFill>
                  <a:schemeClr val="bg1"/>
                </a:solidFill>
                <a:latin typeface="Arial" charset="0"/>
                <a:ea typeface="Arial" charset="0"/>
                <a:cs typeface="Arial" charset="0"/>
              </a:rPr>
              <a:t>The adoption of new cultural, morals, and language proficiency (Michelson. 320 ). </a:t>
            </a:r>
          </a:p>
          <a:p>
            <a:pPr marL="342900" marR="0" lvl="0" indent="-342900">
              <a:spcBef>
                <a:spcPts val="0"/>
              </a:spcBef>
              <a:spcAft>
                <a:spcPts val="0"/>
              </a:spcAft>
              <a:buFont typeface="Arial" charset="0"/>
              <a:buChar char="•"/>
              <a:tabLst>
                <a:tab pos="457200" algn="l"/>
              </a:tabLst>
            </a:pPr>
            <a:r>
              <a:rPr lang="en-US" sz="3300" b="1" u="sng" dirty="0">
                <a:solidFill>
                  <a:schemeClr val="bg1"/>
                </a:solidFill>
                <a:latin typeface="Arial" charset="0"/>
                <a:ea typeface="Arial" charset="0"/>
                <a:cs typeface="Arial" charset="0"/>
              </a:rPr>
              <a:t>Trust:</a:t>
            </a:r>
            <a:r>
              <a:rPr lang="en-US" sz="3300" b="1" dirty="0">
                <a:solidFill>
                  <a:schemeClr val="bg1"/>
                </a:solidFill>
                <a:latin typeface="Arial" charset="0"/>
                <a:ea typeface="Arial" charset="0"/>
                <a:cs typeface="Arial" charset="0"/>
              </a:rPr>
              <a:t>   constituents’ confidence   that they are accurately represented by their elected officials, and belief that the decisions and actions made by public institutions benefit the public good as a whole.</a:t>
            </a:r>
          </a:p>
          <a:p>
            <a:pPr marL="342900" marR="0" lvl="0" indent="-342900">
              <a:spcBef>
                <a:spcPts val="0"/>
              </a:spcBef>
              <a:spcAft>
                <a:spcPts val="0"/>
              </a:spcAft>
              <a:buFont typeface="Arial" charset="0"/>
              <a:buChar char="•"/>
              <a:tabLst>
                <a:tab pos="457200" algn="l"/>
              </a:tabLst>
            </a:pPr>
            <a:r>
              <a:rPr lang="en-US" sz="3300" b="1" u="sng" dirty="0">
                <a:solidFill>
                  <a:schemeClr val="bg1"/>
                </a:solidFill>
                <a:latin typeface="Arial" charset="0"/>
                <a:ea typeface="Arial" charset="0"/>
                <a:cs typeface="Arial" charset="0"/>
              </a:rPr>
              <a:t>Immigrant: </a:t>
            </a:r>
            <a:r>
              <a:rPr lang="en-US" sz="3300" b="1" dirty="0">
                <a:solidFill>
                  <a:schemeClr val="bg1"/>
                </a:solidFill>
                <a:latin typeface="Arial" charset="0"/>
                <a:ea typeface="Arial" charset="0"/>
                <a:cs typeface="Arial" charset="0"/>
              </a:rPr>
              <a:t>a person who comes to a country to take up permanent residence.</a:t>
            </a:r>
          </a:p>
          <a:p>
            <a:pPr marL="742950" marR="0" lvl="1" indent="-285750">
              <a:spcBef>
                <a:spcPts val="0"/>
              </a:spcBef>
              <a:spcAft>
                <a:spcPts val="0"/>
              </a:spcAft>
              <a:buFont typeface="Arial" charset="0"/>
              <a:buChar char="•"/>
              <a:tabLst>
                <a:tab pos="914400" algn="l"/>
              </a:tabLst>
            </a:pPr>
            <a:r>
              <a:rPr lang="en-US" sz="3300" b="1" u="sng" dirty="0">
                <a:solidFill>
                  <a:schemeClr val="bg1"/>
                </a:solidFill>
                <a:latin typeface="Arial" charset="0"/>
                <a:ea typeface="Arial" charset="0"/>
                <a:cs typeface="Arial" charset="0"/>
              </a:rPr>
              <a:t>Second Generation</a:t>
            </a:r>
            <a:r>
              <a:rPr lang="en-US" sz="3300" b="1" dirty="0">
                <a:solidFill>
                  <a:schemeClr val="bg1"/>
                </a:solidFill>
                <a:latin typeface="Arial" charset="0"/>
                <a:ea typeface="Arial" charset="0"/>
                <a:cs typeface="Arial" charset="0"/>
              </a:rPr>
              <a:t> </a:t>
            </a:r>
            <a:r>
              <a:rPr lang="en-US" sz="3300" b="1" u="sng" dirty="0">
                <a:solidFill>
                  <a:schemeClr val="bg1"/>
                </a:solidFill>
                <a:latin typeface="Arial" charset="0"/>
                <a:ea typeface="Arial" charset="0"/>
                <a:cs typeface="Arial" charset="0"/>
              </a:rPr>
              <a:t> Immigrant: </a:t>
            </a:r>
            <a:r>
              <a:rPr lang="en-US" sz="3300" b="1" dirty="0">
                <a:solidFill>
                  <a:schemeClr val="bg1"/>
                </a:solidFill>
                <a:latin typeface="Arial" charset="0"/>
                <a:ea typeface="Arial" charset="0"/>
                <a:cs typeface="Arial" charset="0"/>
              </a:rPr>
              <a:t>Grandchildren of the immigrants </a:t>
            </a:r>
          </a:p>
          <a:p>
            <a:pPr marL="742950" marR="0" lvl="1" indent="-285750">
              <a:spcBef>
                <a:spcPts val="0"/>
              </a:spcBef>
              <a:spcAft>
                <a:spcPts val="0"/>
              </a:spcAft>
              <a:buFont typeface="Arial" charset="0"/>
              <a:buChar char="•"/>
              <a:tabLst>
                <a:tab pos="914400" algn="l"/>
              </a:tabLst>
            </a:pPr>
            <a:r>
              <a:rPr lang="en-US" sz="3300" b="1" u="sng" dirty="0">
                <a:solidFill>
                  <a:schemeClr val="bg1"/>
                </a:solidFill>
                <a:latin typeface="Arial" charset="0"/>
                <a:ea typeface="Arial" charset="0"/>
                <a:cs typeface="Arial" charset="0"/>
              </a:rPr>
              <a:t>Third Generation Immigrant: </a:t>
            </a:r>
            <a:r>
              <a:rPr lang="en-US" sz="3300" b="1" dirty="0">
                <a:solidFill>
                  <a:schemeClr val="bg1"/>
                </a:solidFill>
                <a:latin typeface="Arial" charset="0"/>
                <a:ea typeface="Arial" charset="0"/>
                <a:cs typeface="Arial" charset="0"/>
              </a:rPr>
              <a:t>Great grandchildren of immigrants</a:t>
            </a:r>
          </a:p>
          <a:p>
            <a:pPr marL="342900" marR="0" lvl="0" indent="-342900">
              <a:spcBef>
                <a:spcPts val="0"/>
              </a:spcBef>
              <a:spcAft>
                <a:spcPts val="0"/>
              </a:spcAft>
              <a:buFont typeface="Arial" charset="0"/>
              <a:buChar char="•"/>
              <a:tabLst>
                <a:tab pos="457200" algn="l"/>
              </a:tabLst>
            </a:pPr>
            <a:r>
              <a:rPr lang="en-US" sz="3300" b="1" u="sng" dirty="0">
                <a:solidFill>
                  <a:schemeClr val="bg1"/>
                </a:solidFill>
                <a:latin typeface="Arial" charset="0"/>
                <a:ea typeface="Arial" charset="0"/>
                <a:cs typeface="Arial" charset="0"/>
              </a:rPr>
              <a:t>Public Institution: </a:t>
            </a:r>
            <a:r>
              <a:rPr lang="en-US" sz="3300" b="1" dirty="0">
                <a:solidFill>
                  <a:schemeClr val="bg1"/>
                </a:solidFill>
                <a:latin typeface="Arial" charset="0"/>
                <a:ea typeface="Arial" charset="0"/>
                <a:cs typeface="Arial" charset="0"/>
              </a:rPr>
              <a:t>A facility </a:t>
            </a:r>
            <a:r>
              <a:rPr lang="en-US" sz="3100" b="1" dirty="0">
                <a:solidFill>
                  <a:schemeClr val="bg1"/>
                </a:solidFill>
                <a:latin typeface="Arial" charset="0"/>
                <a:ea typeface="Arial" charset="0"/>
                <a:cs typeface="Arial" charset="0"/>
              </a:rPr>
              <a:t>that is part of government or is organized by government control. </a:t>
            </a:r>
            <a:endParaRPr lang="en-US" sz="3100" dirty="0">
              <a:solidFill>
                <a:schemeClr val="bg1"/>
              </a:solidFill>
              <a:latin typeface="Arial" charset="0"/>
              <a:ea typeface="Arial" charset="0"/>
              <a:cs typeface="Arial" charset="0"/>
            </a:endParaRPr>
          </a:p>
        </p:txBody>
      </p:sp>
    </p:spTree>
    <p:extLst>
      <p:ext uri="{BB962C8B-B14F-4D97-AF65-F5344CB8AC3E}">
        <p14:creationId xmlns:p14="http://schemas.microsoft.com/office/powerpoint/2010/main" val="396687641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5559</TotalTime>
  <Words>431</Words>
  <Application>Microsoft Macintosh PowerPoint</Application>
  <PresentationFormat>Custom</PresentationFormat>
  <Paragraphs>51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Calibri</vt:lpstr>
      <vt:lpstr>Calibri Light</vt:lpstr>
      <vt:lpstr>Gill Sans</vt:lpstr>
      <vt:lpstr>Arial</vt:lpstr>
      <vt:lpstr>Office Theme</vt:lpstr>
      <vt:lpstr>PowerPoint Presentation</vt:lpstr>
    </vt:vector>
  </TitlesOfParts>
  <Company>Omnipress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Aaron Manogue</dc:creator>
  <cp:lastModifiedBy>Kim Ip</cp:lastModifiedBy>
  <cp:revision>106</cp:revision>
  <cp:lastPrinted>2017-07-17T13:09:24Z</cp:lastPrinted>
  <dcterms:created xsi:type="dcterms:W3CDTF">2015-02-25T14:12:48Z</dcterms:created>
  <dcterms:modified xsi:type="dcterms:W3CDTF">2017-07-21T15:18:35Z</dcterms:modified>
</cp:coreProperties>
</file>