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3763" b="1" kern="1200">
        <a:solidFill>
          <a:srgbClr val="FF9900"/>
        </a:solidFill>
        <a:latin typeface="Arial" charset="0"/>
        <a:ea typeface="+mn-ea"/>
        <a:cs typeface="+mn-cs"/>
      </a:defRPr>
    </a:lvl1pPr>
    <a:lvl2pPr marL="400050" algn="ctr" rtl="0" fontAlgn="base">
      <a:spcBef>
        <a:spcPct val="0"/>
      </a:spcBef>
      <a:spcAft>
        <a:spcPct val="0"/>
      </a:spcAft>
      <a:defRPr sz="3763" b="1" kern="1200">
        <a:solidFill>
          <a:srgbClr val="FF9900"/>
        </a:solidFill>
        <a:latin typeface="Arial" charset="0"/>
        <a:ea typeface="+mn-ea"/>
        <a:cs typeface="+mn-cs"/>
      </a:defRPr>
    </a:lvl2pPr>
    <a:lvl3pPr marL="800100" algn="ctr" rtl="0" fontAlgn="base">
      <a:spcBef>
        <a:spcPct val="0"/>
      </a:spcBef>
      <a:spcAft>
        <a:spcPct val="0"/>
      </a:spcAft>
      <a:defRPr sz="3763" b="1" kern="1200">
        <a:solidFill>
          <a:srgbClr val="FF9900"/>
        </a:solidFill>
        <a:latin typeface="Arial" charset="0"/>
        <a:ea typeface="+mn-ea"/>
        <a:cs typeface="+mn-cs"/>
      </a:defRPr>
    </a:lvl3pPr>
    <a:lvl4pPr marL="1200150" algn="ctr" rtl="0" fontAlgn="base">
      <a:spcBef>
        <a:spcPct val="0"/>
      </a:spcBef>
      <a:spcAft>
        <a:spcPct val="0"/>
      </a:spcAft>
      <a:defRPr sz="3763" b="1" kern="1200">
        <a:solidFill>
          <a:srgbClr val="FF9900"/>
        </a:solidFill>
        <a:latin typeface="Arial" charset="0"/>
        <a:ea typeface="+mn-ea"/>
        <a:cs typeface="+mn-cs"/>
      </a:defRPr>
    </a:lvl4pPr>
    <a:lvl5pPr marL="1600200" algn="ctr" rtl="0" fontAlgn="base">
      <a:spcBef>
        <a:spcPct val="0"/>
      </a:spcBef>
      <a:spcAft>
        <a:spcPct val="0"/>
      </a:spcAft>
      <a:defRPr sz="3763" b="1" kern="1200">
        <a:solidFill>
          <a:srgbClr val="FF9900"/>
        </a:solidFill>
        <a:latin typeface="Arial" charset="0"/>
        <a:ea typeface="+mn-ea"/>
        <a:cs typeface="+mn-cs"/>
      </a:defRPr>
    </a:lvl5pPr>
    <a:lvl6pPr marL="2000250" algn="l" defTabSz="800100" rtl="0" eaLnBrk="1" latinLnBrk="0" hangingPunct="1">
      <a:defRPr sz="3763" b="1" kern="1200">
        <a:solidFill>
          <a:srgbClr val="FF9900"/>
        </a:solidFill>
        <a:latin typeface="Arial" charset="0"/>
        <a:ea typeface="+mn-ea"/>
        <a:cs typeface="+mn-cs"/>
      </a:defRPr>
    </a:lvl6pPr>
    <a:lvl7pPr marL="2400300" algn="l" defTabSz="800100" rtl="0" eaLnBrk="1" latinLnBrk="0" hangingPunct="1">
      <a:defRPr sz="3763" b="1" kern="1200">
        <a:solidFill>
          <a:srgbClr val="FF9900"/>
        </a:solidFill>
        <a:latin typeface="Arial" charset="0"/>
        <a:ea typeface="+mn-ea"/>
        <a:cs typeface="+mn-cs"/>
      </a:defRPr>
    </a:lvl7pPr>
    <a:lvl8pPr marL="2800350" algn="l" defTabSz="800100" rtl="0" eaLnBrk="1" latinLnBrk="0" hangingPunct="1">
      <a:defRPr sz="3763" b="1" kern="1200">
        <a:solidFill>
          <a:srgbClr val="FF9900"/>
        </a:solidFill>
        <a:latin typeface="Arial" charset="0"/>
        <a:ea typeface="+mn-ea"/>
        <a:cs typeface="+mn-cs"/>
      </a:defRPr>
    </a:lvl8pPr>
    <a:lvl9pPr marL="3200400" algn="l" defTabSz="800100" rtl="0" eaLnBrk="1" latinLnBrk="0" hangingPunct="1">
      <a:defRPr sz="3763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887" userDrawn="1">
          <p15:clr>
            <a:srgbClr val="A4A3A4"/>
          </p15:clr>
        </p15:guide>
        <p15:guide id="2" pos="13331" userDrawn="1">
          <p15:clr>
            <a:srgbClr val="A4A3A4"/>
          </p15:clr>
        </p15:guide>
        <p15:guide id="3" orient="horz" pos="1036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58" autoAdjust="0"/>
    <p:restoredTop sz="94575" autoAdjust="0"/>
  </p:normalViewPr>
  <p:slideViewPr>
    <p:cSldViewPr>
      <p:cViewPr>
        <p:scale>
          <a:sx n="20" d="100"/>
          <a:sy n="20" d="100"/>
        </p:scale>
        <p:origin x="1459" y="-58"/>
      </p:cViewPr>
      <p:guideLst>
        <p:guide orient="horz" pos="8887"/>
        <p:guide pos="13331"/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3" y="18653126"/>
            <a:ext cx="30724475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377877" indent="0" algn="ctr">
              <a:buNone/>
              <a:defRPr/>
            </a:lvl2pPr>
            <a:lvl3pPr marL="755753" indent="0" algn="ctr">
              <a:buNone/>
              <a:defRPr/>
            </a:lvl3pPr>
            <a:lvl4pPr marL="1133630" indent="0" algn="ctr">
              <a:buNone/>
              <a:defRPr/>
            </a:lvl4pPr>
            <a:lvl5pPr marL="1511506" indent="0" algn="ctr">
              <a:buNone/>
              <a:defRPr/>
            </a:lvl5pPr>
            <a:lvl6pPr marL="1889383" indent="0" algn="ctr">
              <a:buNone/>
              <a:defRPr/>
            </a:lvl6pPr>
            <a:lvl7pPr marL="2267259" indent="0" algn="ctr">
              <a:buNone/>
              <a:defRPr/>
            </a:lvl7pPr>
            <a:lvl8pPr marL="2645136" indent="0" algn="ctr">
              <a:buNone/>
              <a:defRPr/>
            </a:lvl8pPr>
            <a:lvl9pPr marL="3023012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444"/>
            <a:ext cx="37307838" cy="6537325"/>
          </a:xfrm>
        </p:spPr>
        <p:txBody>
          <a:bodyPr anchor="t"/>
          <a:lstStyle>
            <a:lvl1pPr algn="l">
              <a:defRPr sz="3306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538"/>
            <a:ext cx="37307838" cy="7200900"/>
          </a:xfrm>
        </p:spPr>
        <p:txBody>
          <a:bodyPr anchor="b"/>
          <a:lstStyle>
            <a:lvl1pPr marL="0" indent="0">
              <a:buNone/>
              <a:defRPr sz="1653"/>
            </a:lvl1pPr>
            <a:lvl2pPr marL="377877" indent="0">
              <a:buNone/>
              <a:defRPr sz="1488"/>
            </a:lvl2pPr>
            <a:lvl3pPr marL="755753" indent="0">
              <a:buNone/>
              <a:defRPr sz="1323"/>
            </a:lvl3pPr>
            <a:lvl4pPr marL="1133630" indent="0">
              <a:buNone/>
              <a:defRPr sz="1157"/>
            </a:lvl4pPr>
            <a:lvl5pPr marL="1511506" indent="0">
              <a:buNone/>
              <a:defRPr sz="1157"/>
            </a:lvl5pPr>
            <a:lvl6pPr marL="1889383" indent="0">
              <a:buNone/>
              <a:defRPr sz="1157"/>
            </a:lvl6pPr>
            <a:lvl7pPr marL="2267259" indent="0">
              <a:buNone/>
              <a:defRPr sz="1157"/>
            </a:lvl7pPr>
            <a:lvl8pPr marL="2645136" indent="0">
              <a:buNone/>
              <a:defRPr sz="1157"/>
            </a:lvl8pPr>
            <a:lvl9pPr marL="3023012" indent="0">
              <a:buNone/>
              <a:defRPr sz="115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7" y="7680328"/>
            <a:ext cx="19675475" cy="21726525"/>
          </a:xfrm>
        </p:spPr>
        <p:txBody>
          <a:bodyPr/>
          <a:lstStyle>
            <a:lvl1pPr>
              <a:defRPr sz="2314"/>
            </a:lvl1pPr>
            <a:lvl2pPr>
              <a:defRPr sz="1983"/>
            </a:lvl2pPr>
            <a:lvl3pPr>
              <a:defRPr sz="1653"/>
            </a:lvl3pPr>
            <a:lvl4pPr>
              <a:defRPr sz="1488"/>
            </a:lvl4pPr>
            <a:lvl5pPr>
              <a:defRPr sz="1488"/>
            </a:lvl5pPr>
            <a:lvl6pPr>
              <a:defRPr sz="1488"/>
            </a:lvl6pPr>
            <a:lvl7pPr>
              <a:defRPr sz="1488"/>
            </a:lvl7pPr>
            <a:lvl8pPr>
              <a:defRPr sz="1488"/>
            </a:lvl8pPr>
            <a:lvl9pPr>
              <a:defRPr sz="1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8"/>
            <a:ext cx="19675475" cy="21726525"/>
          </a:xfrm>
        </p:spPr>
        <p:txBody>
          <a:bodyPr/>
          <a:lstStyle>
            <a:lvl1pPr>
              <a:defRPr sz="2314"/>
            </a:lvl1pPr>
            <a:lvl2pPr>
              <a:defRPr sz="1983"/>
            </a:lvl2pPr>
            <a:lvl3pPr>
              <a:defRPr sz="1653"/>
            </a:lvl3pPr>
            <a:lvl4pPr>
              <a:defRPr sz="1488"/>
            </a:lvl4pPr>
            <a:lvl5pPr>
              <a:defRPr sz="1488"/>
            </a:lvl5pPr>
            <a:lvl6pPr>
              <a:defRPr sz="1488"/>
            </a:lvl6pPr>
            <a:lvl7pPr>
              <a:defRPr sz="1488"/>
            </a:lvl7pPr>
            <a:lvl8pPr>
              <a:defRPr sz="1488"/>
            </a:lvl8pPr>
            <a:lvl9pPr>
              <a:defRPr sz="1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8" y="7369181"/>
            <a:ext cx="19392900" cy="3070225"/>
          </a:xfrm>
        </p:spPr>
        <p:txBody>
          <a:bodyPr anchor="b"/>
          <a:lstStyle>
            <a:lvl1pPr marL="0" indent="0">
              <a:buNone/>
              <a:defRPr sz="1983" b="1"/>
            </a:lvl1pPr>
            <a:lvl2pPr marL="377877" indent="0">
              <a:buNone/>
              <a:defRPr sz="1653" b="1"/>
            </a:lvl2pPr>
            <a:lvl3pPr marL="755753" indent="0">
              <a:buNone/>
              <a:defRPr sz="1488" b="1"/>
            </a:lvl3pPr>
            <a:lvl4pPr marL="1133630" indent="0">
              <a:buNone/>
              <a:defRPr sz="1323" b="1"/>
            </a:lvl4pPr>
            <a:lvl5pPr marL="1511506" indent="0">
              <a:buNone/>
              <a:defRPr sz="1323" b="1"/>
            </a:lvl5pPr>
            <a:lvl6pPr marL="1889383" indent="0">
              <a:buNone/>
              <a:defRPr sz="1323" b="1"/>
            </a:lvl6pPr>
            <a:lvl7pPr marL="2267259" indent="0">
              <a:buNone/>
              <a:defRPr sz="1323" b="1"/>
            </a:lvl7pPr>
            <a:lvl8pPr marL="2645136" indent="0">
              <a:buNone/>
              <a:defRPr sz="1323" b="1"/>
            </a:lvl8pPr>
            <a:lvl9pPr marL="3023012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8" y="10439401"/>
            <a:ext cx="19392900" cy="18965863"/>
          </a:xfrm>
        </p:spPr>
        <p:txBody>
          <a:bodyPr/>
          <a:lstStyle>
            <a:lvl1pPr>
              <a:defRPr sz="1983"/>
            </a:lvl1pPr>
            <a:lvl2pPr>
              <a:defRPr sz="1653"/>
            </a:lvl2pPr>
            <a:lvl3pPr>
              <a:defRPr sz="1488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81"/>
            <a:ext cx="19400837" cy="3070225"/>
          </a:xfrm>
        </p:spPr>
        <p:txBody>
          <a:bodyPr anchor="b"/>
          <a:lstStyle>
            <a:lvl1pPr marL="0" indent="0">
              <a:buNone/>
              <a:defRPr sz="1983" b="1"/>
            </a:lvl1pPr>
            <a:lvl2pPr marL="377877" indent="0">
              <a:buNone/>
              <a:defRPr sz="1653" b="1"/>
            </a:lvl2pPr>
            <a:lvl3pPr marL="755753" indent="0">
              <a:buNone/>
              <a:defRPr sz="1488" b="1"/>
            </a:lvl3pPr>
            <a:lvl4pPr marL="1133630" indent="0">
              <a:buNone/>
              <a:defRPr sz="1323" b="1"/>
            </a:lvl4pPr>
            <a:lvl5pPr marL="1511506" indent="0">
              <a:buNone/>
              <a:defRPr sz="1323" b="1"/>
            </a:lvl5pPr>
            <a:lvl6pPr marL="1889383" indent="0">
              <a:buNone/>
              <a:defRPr sz="1323" b="1"/>
            </a:lvl6pPr>
            <a:lvl7pPr marL="2267259" indent="0">
              <a:buNone/>
              <a:defRPr sz="1323" b="1"/>
            </a:lvl7pPr>
            <a:lvl8pPr marL="2645136" indent="0">
              <a:buNone/>
              <a:defRPr sz="1323" b="1"/>
            </a:lvl8pPr>
            <a:lvl9pPr marL="3023012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1"/>
            <a:ext cx="19400837" cy="18965863"/>
          </a:xfrm>
        </p:spPr>
        <p:txBody>
          <a:bodyPr/>
          <a:lstStyle>
            <a:lvl1pPr>
              <a:defRPr sz="1983"/>
            </a:lvl1pPr>
            <a:lvl2pPr>
              <a:defRPr sz="1653"/>
            </a:lvl2pPr>
            <a:lvl3pPr>
              <a:defRPr sz="1488"/>
            </a:lvl3pPr>
            <a:lvl4pPr>
              <a:defRPr sz="1323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6" y="1311277"/>
            <a:ext cx="14439900" cy="5576888"/>
          </a:xfrm>
        </p:spPr>
        <p:txBody>
          <a:bodyPr anchor="b"/>
          <a:lstStyle>
            <a:lvl1pPr algn="l">
              <a:defRPr sz="165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311277"/>
            <a:ext cx="24536400" cy="28093988"/>
          </a:xfrm>
        </p:spPr>
        <p:txBody>
          <a:bodyPr/>
          <a:lstStyle>
            <a:lvl1pPr>
              <a:defRPr sz="2645"/>
            </a:lvl1pPr>
            <a:lvl2pPr>
              <a:defRPr sz="2314"/>
            </a:lvl2pPr>
            <a:lvl3pPr>
              <a:defRPr sz="1983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6" y="6888163"/>
            <a:ext cx="14439900" cy="22517100"/>
          </a:xfrm>
        </p:spPr>
        <p:txBody>
          <a:bodyPr/>
          <a:lstStyle>
            <a:lvl1pPr marL="0" indent="0">
              <a:buNone/>
              <a:defRPr sz="1157"/>
            </a:lvl1pPr>
            <a:lvl2pPr marL="377877" indent="0">
              <a:buNone/>
              <a:defRPr sz="992"/>
            </a:lvl2pPr>
            <a:lvl3pPr marL="755753" indent="0">
              <a:buNone/>
              <a:defRPr sz="826"/>
            </a:lvl3pPr>
            <a:lvl4pPr marL="1133630" indent="0">
              <a:buNone/>
              <a:defRPr sz="744"/>
            </a:lvl4pPr>
            <a:lvl5pPr marL="1511506" indent="0">
              <a:buNone/>
              <a:defRPr sz="744"/>
            </a:lvl5pPr>
            <a:lvl6pPr marL="1889383" indent="0">
              <a:buNone/>
              <a:defRPr sz="744"/>
            </a:lvl6pPr>
            <a:lvl7pPr marL="2267259" indent="0">
              <a:buNone/>
              <a:defRPr sz="744"/>
            </a:lvl7pPr>
            <a:lvl8pPr marL="2645136" indent="0">
              <a:buNone/>
              <a:defRPr sz="744"/>
            </a:lvl8pPr>
            <a:lvl9pPr marL="3023012" indent="0">
              <a:buNone/>
              <a:defRPr sz="7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6" y="23042569"/>
            <a:ext cx="26335037" cy="2720975"/>
          </a:xfrm>
        </p:spPr>
        <p:txBody>
          <a:bodyPr anchor="b"/>
          <a:lstStyle>
            <a:lvl1pPr algn="l">
              <a:defRPr sz="165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6" y="2941640"/>
            <a:ext cx="26335037" cy="19750087"/>
          </a:xfrm>
        </p:spPr>
        <p:txBody>
          <a:bodyPr/>
          <a:lstStyle>
            <a:lvl1pPr marL="0" indent="0">
              <a:buNone/>
              <a:defRPr sz="2645"/>
            </a:lvl1pPr>
            <a:lvl2pPr marL="377877" indent="0">
              <a:buNone/>
              <a:defRPr sz="2314"/>
            </a:lvl2pPr>
            <a:lvl3pPr marL="755753" indent="0">
              <a:buNone/>
              <a:defRPr sz="1983"/>
            </a:lvl3pPr>
            <a:lvl4pPr marL="1133630" indent="0">
              <a:buNone/>
              <a:defRPr sz="1653"/>
            </a:lvl4pPr>
            <a:lvl5pPr marL="1511506" indent="0">
              <a:buNone/>
              <a:defRPr sz="1653"/>
            </a:lvl5pPr>
            <a:lvl6pPr marL="1889383" indent="0">
              <a:buNone/>
              <a:defRPr sz="1653"/>
            </a:lvl6pPr>
            <a:lvl7pPr marL="2267259" indent="0">
              <a:buNone/>
              <a:defRPr sz="1653"/>
            </a:lvl7pPr>
            <a:lvl8pPr marL="2645136" indent="0">
              <a:buNone/>
              <a:defRPr sz="1653"/>
            </a:lvl8pPr>
            <a:lvl9pPr marL="3023012" indent="0">
              <a:buNone/>
              <a:defRPr sz="1653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6" y="25763542"/>
            <a:ext cx="26335037" cy="3862387"/>
          </a:xfrm>
        </p:spPr>
        <p:txBody>
          <a:bodyPr/>
          <a:lstStyle>
            <a:lvl1pPr marL="0" indent="0">
              <a:buNone/>
              <a:defRPr sz="1157"/>
            </a:lvl1pPr>
            <a:lvl2pPr marL="377877" indent="0">
              <a:buNone/>
              <a:defRPr sz="992"/>
            </a:lvl2pPr>
            <a:lvl3pPr marL="755753" indent="0">
              <a:buNone/>
              <a:defRPr sz="826"/>
            </a:lvl3pPr>
            <a:lvl4pPr marL="1133630" indent="0">
              <a:buNone/>
              <a:defRPr sz="744"/>
            </a:lvl4pPr>
            <a:lvl5pPr marL="1511506" indent="0">
              <a:buNone/>
              <a:defRPr sz="744"/>
            </a:lvl5pPr>
            <a:lvl6pPr marL="1889383" indent="0">
              <a:buNone/>
              <a:defRPr sz="744"/>
            </a:lvl6pPr>
            <a:lvl7pPr marL="2267259" indent="0">
              <a:buNone/>
              <a:defRPr sz="744"/>
            </a:lvl7pPr>
            <a:lvl8pPr marL="2645136" indent="0">
              <a:buNone/>
              <a:defRPr sz="744"/>
            </a:lvl8pPr>
            <a:lvl9pPr marL="3023012" indent="0">
              <a:buNone/>
              <a:defRPr sz="7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1" y="1317627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7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7" y="7680329"/>
            <a:ext cx="19675475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9"/>
            <a:ext cx="19675475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7" y="18619788"/>
            <a:ext cx="19675475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5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82" y="1317625"/>
            <a:ext cx="39502644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82" y="7680328"/>
            <a:ext cx="39502644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82" y="29978350"/>
            <a:ext cx="10241844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109609">
              <a:defRPr sz="4711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82" y="29978350"/>
            <a:ext cx="13899444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109609">
              <a:defRPr sz="4711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82" y="29978350"/>
            <a:ext cx="10241844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109609">
              <a:defRPr sz="4711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109609" rtl="0" eaLnBrk="0" fontAlgn="base" hangingPunct="0">
        <a:spcBef>
          <a:spcPct val="0"/>
        </a:spcBef>
        <a:spcAft>
          <a:spcPct val="0"/>
        </a:spcAft>
        <a:defRPr sz="15042">
          <a:solidFill>
            <a:schemeClr val="tx2"/>
          </a:solidFill>
          <a:latin typeface="+mj-lt"/>
          <a:ea typeface="+mj-ea"/>
          <a:cs typeface="+mj-cs"/>
        </a:defRPr>
      </a:lvl1pPr>
      <a:lvl2pPr algn="ctr" defTabSz="3109609" rtl="0" eaLnBrk="0" fontAlgn="base" hangingPunct="0">
        <a:spcBef>
          <a:spcPct val="0"/>
        </a:spcBef>
        <a:spcAft>
          <a:spcPct val="0"/>
        </a:spcAft>
        <a:defRPr sz="15042">
          <a:solidFill>
            <a:schemeClr val="tx2"/>
          </a:solidFill>
          <a:latin typeface="Arial" pitchFamily="34" charset="0"/>
        </a:defRPr>
      </a:lvl2pPr>
      <a:lvl3pPr algn="ctr" defTabSz="3109609" rtl="0" eaLnBrk="0" fontAlgn="base" hangingPunct="0">
        <a:spcBef>
          <a:spcPct val="0"/>
        </a:spcBef>
        <a:spcAft>
          <a:spcPct val="0"/>
        </a:spcAft>
        <a:defRPr sz="15042">
          <a:solidFill>
            <a:schemeClr val="tx2"/>
          </a:solidFill>
          <a:latin typeface="Arial" pitchFamily="34" charset="0"/>
        </a:defRPr>
      </a:lvl3pPr>
      <a:lvl4pPr algn="ctr" defTabSz="3109609" rtl="0" eaLnBrk="0" fontAlgn="base" hangingPunct="0">
        <a:spcBef>
          <a:spcPct val="0"/>
        </a:spcBef>
        <a:spcAft>
          <a:spcPct val="0"/>
        </a:spcAft>
        <a:defRPr sz="15042">
          <a:solidFill>
            <a:schemeClr val="tx2"/>
          </a:solidFill>
          <a:latin typeface="Arial" pitchFamily="34" charset="0"/>
        </a:defRPr>
      </a:lvl4pPr>
      <a:lvl5pPr algn="ctr" defTabSz="3109609" rtl="0" eaLnBrk="0" fontAlgn="base" hangingPunct="0">
        <a:spcBef>
          <a:spcPct val="0"/>
        </a:spcBef>
        <a:spcAft>
          <a:spcPct val="0"/>
        </a:spcAft>
        <a:defRPr sz="15042">
          <a:solidFill>
            <a:schemeClr val="tx2"/>
          </a:solidFill>
          <a:latin typeface="Arial" pitchFamily="34" charset="0"/>
        </a:defRPr>
      </a:lvl5pPr>
      <a:lvl6pPr marL="377877" algn="ctr" defTabSz="3109609" rtl="0" fontAlgn="base">
        <a:spcBef>
          <a:spcPct val="0"/>
        </a:spcBef>
        <a:spcAft>
          <a:spcPct val="0"/>
        </a:spcAft>
        <a:defRPr sz="15042">
          <a:solidFill>
            <a:schemeClr val="tx2"/>
          </a:solidFill>
          <a:latin typeface="Arial" pitchFamily="34" charset="0"/>
        </a:defRPr>
      </a:lvl6pPr>
      <a:lvl7pPr marL="755753" algn="ctr" defTabSz="3109609" rtl="0" fontAlgn="base">
        <a:spcBef>
          <a:spcPct val="0"/>
        </a:spcBef>
        <a:spcAft>
          <a:spcPct val="0"/>
        </a:spcAft>
        <a:defRPr sz="15042">
          <a:solidFill>
            <a:schemeClr val="tx2"/>
          </a:solidFill>
          <a:latin typeface="Arial" pitchFamily="34" charset="0"/>
        </a:defRPr>
      </a:lvl7pPr>
      <a:lvl8pPr marL="1133630" algn="ctr" defTabSz="3109609" rtl="0" fontAlgn="base">
        <a:spcBef>
          <a:spcPct val="0"/>
        </a:spcBef>
        <a:spcAft>
          <a:spcPct val="0"/>
        </a:spcAft>
        <a:defRPr sz="15042">
          <a:solidFill>
            <a:schemeClr val="tx2"/>
          </a:solidFill>
          <a:latin typeface="Arial" pitchFamily="34" charset="0"/>
        </a:defRPr>
      </a:lvl8pPr>
      <a:lvl9pPr marL="1511506" algn="ctr" defTabSz="3109609" rtl="0" fontAlgn="base">
        <a:spcBef>
          <a:spcPct val="0"/>
        </a:spcBef>
        <a:spcAft>
          <a:spcPct val="0"/>
        </a:spcAft>
        <a:defRPr sz="15042">
          <a:solidFill>
            <a:schemeClr val="tx2"/>
          </a:solidFill>
          <a:latin typeface="Arial" pitchFamily="34" charset="0"/>
        </a:defRPr>
      </a:lvl9pPr>
    </p:titleStyle>
    <p:bodyStyle>
      <a:lvl1pPr marL="1165119" indent="-1165119" algn="l" defTabSz="3109609" rtl="0" eaLnBrk="0" fontAlgn="base" hangingPunct="0">
        <a:spcBef>
          <a:spcPct val="20000"/>
        </a:spcBef>
        <a:spcAft>
          <a:spcPct val="0"/>
        </a:spcAft>
        <a:buChar char="•"/>
        <a:defRPr sz="10910">
          <a:solidFill>
            <a:schemeClr val="tx1"/>
          </a:solidFill>
          <a:latin typeface="+mn-lt"/>
          <a:ea typeface="+mn-ea"/>
          <a:cs typeface="+mn-cs"/>
        </a:defRPr>
      </a:lvl1pPr>
      <a:lvl2pPr marL="2527049" indent="-972245" algn="l" defTabSz="3109609" rtl="0" eaLnBrk="0" fontAlgn="base" hangingPunct="0">
        <a:spcBef>
          <a:spcPct val="20000"/>
        </a:spcBef>
        <a:spcAft>
          <a:spcPct val="0"/>
        </a:spcAft>
        <a:buChar char="–"/>
        <a:defRPr sz="9504">
          <a:solidFill>
            <a:schemeClr val="tx1"/>
          </a:solidFill>
          <a:latin typeface="+mn-lt"/>
        </a:defRPr>
      </a:lvl2pPr>
      <a:lvl3pPr marL="3886355" indent="-776746" algn="l" defTabSz="3109609" rtl="0" eaLnBrk="0" fontAlgn="base" hangingPunct="0">
        <a:spcBef>
          <a:spcPct val="20000"/>
        </a:spcBef>
        <a:spcAft>
          <a:spcPct val="0"/>
        </a:spcAft>
        <a:buChar char="•"/>
        <a:defRPr sz="8183">
          <a:solidFill>
            <a:schemeClr val="tx1"/>
          </a:solidFill>
          <a:latin typeface="+mn-lt"/>
        </a:defRPr>
      </a:lvl3pPr>
      <a:lvl4pPr marL="5441160" indent="-776746" algn="l" defTabSz="3109609" rtl="0" eaLnBrk="0" fontAlgn="base" hangingPunct="0">
        <a:spcBef>
          <a:spcPct val="20000"/>
        </a:spcBef>
        <a:spcAft>
          <a:spcPct val="0"/>
        </a:spcAft>
        <a:buChar char="–"/>
        <a:defRPr sz="6777">
          <a:solidFill>
            <a:schemeClr val="tx1"/>
          </a:solidFill>
          <a:latin typeface="+mn-lt"/>
        </a:defRPr>
      </a:lvl4pPr>
      <a:lvl5pPr marL="6997276" indent="-778058" algn="l" defTabSz="3109609" rtl="0" eaLnBrk="0" fontAlgn="base" hangingPunct="0">
        <a:spcBef>
          <a:spcPct val="20000"/>
        </a:spcBef>
        <a:spcAft>
          <a:spcPct val="0"/>
        </a:spcAft>
        <a:buChar char="»"/>
        <a:defRPr sz="6777">
          <a:solidFill>
            <a:schemeClr val="tx1"/>
          </a:solidFill>
          <a:latin typeface="+mn-lt"/>
        </a:defRPr>
      </a:lvl5pPr>
      <a:lvl6pPr marL="7375153" indent="-778058" algn="l" defTabSz="3109609" rtl="0" fontAlgn="base">
        <a:spcBef>
          <a:spcPct val="20000"/>
        </a:spcBef>
        <a:spcAft>
          <a:spcPct val="0"/>
        </a:spcAft>
        <a:buChar char="»"/>
        <a:defRPr sz="6777">
          <a:solidFill>
            <a:schemeClr val="tx1"/>
          </a:solidFill>
          <a:latin typeface="+mn-lt"/>
        </a:defRPr>
      </a:lvl6pPr>
      <a:lvl7pPr marL="7753029" indent="-778058" algn="l" defTabSz="3109609" rtl="0" fontAlgn="base">
        <a:spcBef>
          <a:spcPct val="20000"/>
        </a:spcBef>
        <a:spcAft>
          <a:spcPct val="0"/>
        </a:spcAft>
        <a:buChar char="»"/>
        <a:defRPr sz="6777">
          <a:solidFill>
            <a:schemeClr val="tx1"/>
          </a:solidFill>
          <a:latin typeface="+mn-lt"/>
        </a:defRPr>
      </a:lvl7pPr>
      <a:lvl8pPr marL="8130906" indent="-778058" algn="l" defTabSz="3109609" rtl="0" fontAlgn="base">
        <a:spcBef>
          <a:spcPct val="20000"/>
        </a:spcBef>
        <a:spcAft>
          <a:spcPct val="0"/>
        </a:spcAft>
        <a:buChar char="»"/>
        <a:defRPr sz="6777">
          <a:solidFill>
            <a:schemeClr val="tx1"/>
          </a:solidFill>
          <a:latin typeface="+mn-lt"/>
        </a:defRPr>
      </a:lvl8pPr>
      <a:lvl9pPr marL="8508782" indent="-778058" algn="l" defTabSz="3109609" rtl="0" fontAlgn="base">
        <a:spcBef>
          <a:spcPct val="20000"/>
        </a:spcBef>
        <a:spcAft>
          <a:spcPct val="0"/>
        </a:spcAft>
        <a:buChar char="»"/>
        <a:defRPr sz="6777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755753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877" algn="l" defTabSz="755753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753" algn="l" defTabSz="755753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630" algn="l" defTabSz="755753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506" algn="l" defTabSz="755753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383" algn="l" defTabSz="755753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259" algn="l" defTabSz="755753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136" algn="l" defTabSz="755753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012" algn="l" defTabSz="755753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dante.scala@unh.edu" TargetMode="External"/><Relationship Id="rId7" Type="http://schemas.openxmlformats.org/officeDocument/2006/relationships/image" Target="../media/image4.png"/><Relationship Id="rId2" Type="http://schemas.openxmlformats.org/officeDocument/2006/relationships/hyperlink" Target="mailto:hcp1001@wildcats.unh.edu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783772" y="587832"/>
            <a:ext cx="42323657" cy="5290456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377877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7273" dirty="0">
                <a:solidFill>
                  <a:schemeClr val="bg1"/>
                </a:solidFill>
              </a:rPr>
              <a:t>Analyzing Right-Wing Populism in Rural New Hampshire:</a:t>
            </a:r>
            <a:br>
              <a:rPr lang="en-US" sz="7273" dirty="0">
                <a:solidFill>
                  <a:schemeClr val="bg1"/>
                </a:solidFill>
              </a:rPr>
            </a:br>
            <a:r>
              <a:rPr lang="en-US" sz="7273" dirty="0">
                <a:solidFill>
                  <a:schemeClr val="bg1"/>
                </a:solidFill>
              </a:rPr>
              <a:t>A Look at the 2016 Presidential Election</a:t>
            </a:r>
            <a:br>
              <a:rPr lang="en-US" sz="7934" dirty="0"/>
            </a:br>
            <a:br>
              <a:rPr lang="en-US" sz="3306" dirty="0"/>
            </a:br>
            <a:r>
              <a:rPr lang="en-US" sz="4463" i="1" dirty="0">
                <a:solidFill>
                  <a:srgbClr val="FFFFFF"/>
                </a:solidFill>
              </a:rPr>
              <a:t>By: Hayden Proborowski          Advisor: Professor Dante Scala </a:t>
            </a:r>
            <a:br>
              <a:rPr lang="en-US" sz="4463" i="1" dirty="0">
                <a:solidFill>
                  <a:srgbClr val="FFFFFF"/>
                </a:solidFill>
              </a:rPr>
            </a:br>
            <a:r>
              <a:rPr lang="en-US" sz="4463" i="1" dirty="0">
                <a:solidFill>
                  <a:srgbClr val="FFFFFF"/>
                </a:solidFill>
              </a:rPr>
              <a:t>Department of Political Science,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213064" y="10496722"/>
            <a:ext cx="2939143" cy="47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2480" b="0">
              <a:solidFill>
                <a:schemeClr val="tx1"/>
              </a:solidFill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9718004" y="26305329"/>
            <a:ext cx="12597493" cy="132261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13367" tIns="56684" rIns="113367" bIns="56684" anchor="ctr"/>
          <a:lstStyle/>
          <a:p>
            <a:pPr defTabSz="3109609"/>
            <a:r>
              <a:rPr lang="en-US" sz="4959" dirty="0">
                <a:solidFill>
                  <a:srgbClr val="CCCCCC"/>
                </a:solidFill>
              </a:rPr>
              <a:t>References</a:t>
            </a:r>
            <a:endParaRPr lang="en-US" sz="3554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718003" y="27848382"/>
            <a:ext cx="12540343" cy="423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77877" algn="l">
              <a:spcBef>
                <a:spcPts val="992"/>
              </a:spcBef>
            </a:pPr>
            <a:r>
              <a:rPr lang="en-US" sz="2149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211927" y="29799549"/>
            <a:ext cx="14695714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 algn="l">
              <a:lnSpc>
                <a:spcPct val="150000"/>
              </a:lnSpc>
            </a:pPr>
            <a:r>
              <a:rPr lang="en-US" sz="3000" b="0" dirty="0">
                <a:latin typeface="Times New Roman" pitchFamily="18" charset="0"/>
                <a:cs typeface="Times New Roman" pitchFamily="18" charset="0"/>
              </a:rPr>
              <a:t>For more information: </a:t>
            </a:r>
          </a:p>
          <a:p>
            <a:pPr lvl="3" algn="l">
              <a:lnSpc>
                <a:spcPct val="150000"/>
              </a:lnSpc>
            </a:pPr>
            <a:r>
              <a:rPr lang="en-US" sz="3000" b="0" dirty="0">
                <a:latin typeface="Times New Roman" pitchFamily="18" charset="0"/>
                <a:cs typeface="Times New Roman" pitchFamily="18" charset="0"/>
              </a:rPr>
              <a:t>Hayden Proborowski: </a:t>
            </a:r>
            <a:r>
              <a:rPr lang="en-US" sz="3000" b="0" dirty="0">
                <a:latin typeface="Times New Roman" pitchFamily="18" charset="0"/>
                <a:cs typeface="Times New Roman" pitchFamily="18" charset="0"/>
                <a:hlinkClick r:id="rId2"/>
              </a:rPr>
              <a:t>hcp1001@wildcats.unh.edu</a:t>
            </a:r>
            <a:r>
              <a:rPr lang="en-US" sz="3000" b="0" dirty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lvl="3" algn="l">
              <a:lnSpc>
                <a:spcPct val="150000"/>
              </a:lnSpc>
            </a:pPr>
            <a:r>
              <a:rPr lang="en-US" sz="3000" b="0" dirty="0">
                <a:latin typeface="Times New Roman" pitchFamily="18" charset="0"/>
                <a:cs typeface="Times New Roman" pitchFamily="18" charset="0"/>
              </a:rPr>
              <a:t>Prof. Dante Scala: </a:t>
            </a:r>
            <a:r>
              <a:rPr lang="en-US" sz="3000" b="0" dirty="0">
                <a:latin typeface="Times New Roman" pitchFamily="18" charset="0"/>
                <a:cs typeface="Times New Roman" pitchFamily="18" charset="0"/>
                <a:hlinkClick r:id="rId3"/>
              </a:rPr>
              <a:t>dante.scala@unh.edu</a:t>
            </a:r>
            <a:r>
              <a:rPr lang="en-US" sz="3000" b="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634607" y="6264853"/>
            <a:ext cx="12344400" cy="132261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13367" tIns="56684" rIns="113367" bIns="56684" anchor="ctr"/>
          <a:lstStyle/>
          <a:p>
            <a:pPr defTabSz="3109609"/>
            <a:r>
              <a:rPr lang="en-US" sz="4959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Results</a:t>
            </a:r>
            <a:endParaRPr lang="en-US" sz="4959" dirty="0">
              <a:solidFill>
                <a:schemeClr val="bg1">
                  <a:lumMod val="8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29742493" y="6264853"/>
            <a:ext cx="12409714" cy="132261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13367" tIns="56684" rIns="113367" bIns="56684" anchor="ctr"/>
          <a:lstStyle/>
          <a:p>
            <a:pPr defTabSz="3109609"/>
            <a:r>
              <a:rPr lang="en-US" sz="4959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Discussion</a:t>
            </a:r>
            <a:endParaRPr lang="en-US" sz="4463" dirty="0">
              <a:solidFill>
                <a:schemeClr val="bg1">
                  <a:lumMod val="8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1557938" y="7776792"/>
            <a:ext cx="12279086" cy="8586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indent="0" algn="l" eaLnBrk="1" hangingPunct="1">
              <a:spcBef>
                <a:spcPts val="992"/>
              </a:spcBef>
            </a:pPr>
            <a:r>
              <a:rPr lang="en-US" sz="3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election of Donald Trump has led to questions about the growth of right-wing populist ideology across America. Trump’s slim loss in New Hampshire saw three swing counties turn Republican for the first time in over a decade. How has the growth of right-wing populism influenced the voting behavior of rural New Hampshire voters during the 2016 presidential election? </a:t>
            </a:r>
          </a:p>
          <a:p>
            <a:pPr marL="0" indent="0" algn="l" eaLnBrk="1" hangingPunct="1">
              <a:spcBef>
                <a:spcPts val="992"/>
              </a:spcBef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Right-wing populism can be defined as being driven by three pillars: </a:t>
            </a:r>
          </a:p>
          <a:p>
            <a:pPr lvl="1" algn="l" eaLnBrk="1" hangingPunct="1">
              <a:spcBef>
                <a:spcPts val="992"/>
              </a:spcBef>
              <a:buFont typeface="Arial" panose="020B0604020202020204" pitchFamily="34" charset="0"/>
              <a:buChar char="•"/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Anti-elitism: Resentfulness toward “elites,” such as politicians and wealthy people</a:t>
            </a:r>
          </a:p>
          <a:p>
            <a:pPr lvl="1" algn="l" eaLnBrk="1" hangingPunct="1">
              <a:spcBef>
                <a:spcPts val="992"/>
              </a:spcBef>
              <a:buFont typeface="Arial" panose="020B0604020202020204" pitchFamily="34" charset="0"/>
              <a:buChar char="•"/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 nationalism: Supports taxes on imports, strong industry</a:t>
            </a:r>
          </a:p>
          <a:p>
            <a:pPr lvl="1" algn="l" eaLnBrk="1" hangingPunct="1">
              <a:spcBef>
                <a:spcPts val="992"/>
              </a:spcBef>
              <a:buFont typeface="Arial" panose="020B0604020202020204" pitchFamily="34" charset="0"/>
              <a:buChar char="•"/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Intense patriotism: Supports native country, exclusionary to foreigners </a:t>
            </a:r>
          </a:p>
          <a:p>
            <a:pPr marL="0" indent="0" algn="l" eaLnBrk="1" hangingPunct="1">
              <a:spcBef>
                <a:spcPts val="992"/>
              </a:spcBef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Donald Trump’s campaign proposed right-wing populist policies, such as uprooting establishment politics in Washington DC, bringing manufacturing jobs back to America through a renegotiation of trade deals, and having an “America First” mindset (Nash 2016). Trump’s victories in three key swing counties in New Hampshire (refer to Figure 1) is evidence that right-wing populism has become prevalent in the state. By interviewing political representatives in rural areas, the researcher proved that many New Hampshire voters adopted right-wing populism. </a:t>
            </a:r>
          </a:p>
          <a:p>
            <a:pPr marL="742950" lvl="1" indent="0" algn="l" eaLnBrk="1" hangingPunct="1">
              <a:spcBef>
                <a:spcPts val="992"/>
              </a:spcBef>
            </a:pPr>
            <a:r>
              <a:rPr lang="en-US" sz="3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526721" y="17992648"/>
            <a:ext cx="12801600" cy="12598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researcher completed a series of 15 qualitative interviews with political activists and elites, mainly in rural areas of Coos, Hillsborough, and Sullivan counties (refer to Figure 1). </a:t>
            </a:r>
          </a:p>
          <a:p>
            <a:pPr algn="l"/>
            <a:endParaRPr lang="en-US" sz="2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questions listed below helped lead to evidence that voters in New Hampshire hold right-wing populist beliefs. By learning more about rural voter traits and local priorities, evidence was compiled to make the case for the spread of right-wing populism in rural areas. </a:t>
            </a:r>
          </a:p>
          <a:p>
            <a:pPr lvl="2" algn="l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Interviewees were asked questions regarding: </a:t>
            </a:r>
          </a:p>
          <a:p>
            <a:pPr marL="1371600" lvl="2" indent="-5715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mood and main issues of their town/county during the 2012 &amp; 2016 elections</a:t>
            </a:r>
          </a:p>
          <a:p>
            <a:pPr marL="1371600" lvl="2" indent="-5715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town/county residents were active in politics </a:t>
            </a:r>
          </a:p>
          <a:p>
            <a:pPr marL="1371600" lvl="2" indent="-5715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town/county residents held distrust or resentment towards local, state, and/or national government</a:t>
            </a:r>
          </a:p>
          <a:p>
            <a:pPr marL="1371600" lvl="2" indent="-5715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unique characteristics/tendencies of rural voters</a:t>
            </a:r>
          </a:p>
          <a:p>
            <a:pPr marL="1371600" lvl="2" indent="-5715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Comparisons of candidates (Romney vs. Trump, Obama vs. Clinton) </a:t>
            </a:r>
          </a:p>
          <a:p>
            <a:pPr marL="1371600" lvl="2" indent="-5715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 voters in the town/region were more concerned with economic issues or cultural issues</a:t>
            </a:r>
          </a:p>
          <a:p>
            <a:pPr algn="l"/>
            <a:endParaRPr lang="en-US" sz="2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responses were then categorized by finding common answers to certain questions. Issues that commonly appeared in answers were prioritized as main concerns. </a:t>
            </a:r>
          </a:p>
          <a:p>
            <a:pPr algn="l"/>
            <a:endParaRPr lang="en-US" sz="3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l"/>
            <a:endParaRPr lang="en-US" sz="3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l"/>
            <a:endParaRPr lang="en-US" sz="3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l"/>
            <a:endParaRPr lang="en-US" sz="3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397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37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9718000" y="28215774"/>
            <a:ext cx="12801600" cy="3088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100" b="0" dirty="0"/>
              <a:t>Nash, G. H. (2016). American conservatism and the problem of populism.</a:t>
            </a:r>
            <a:r>
              <a:rPr lang="en-US" sz="3100" b="0" i="1" dirty="0"/>
              <a:t> New Criterion, 35</a:t>
            </a:r>
            <a:r>
              <a:rPr lang="en-US" sz="3100" b="0" dirty="0"/>
              <a:t>(1), 4</a:t>
            </a:r>
          </a:p>
          <a:p>
            <a:pPr algn="l"/>
            <a:endParaRPr lang="en-US" sz="3100" b="0" dirty="0"/>
          </a:p>
          <a:p>
            <a:pPr algn="l"/>
            <a:r>
              <a:rPr lang="en-US" sz="3100" b="0" dirty="0"/>
              <a:t>NH Public Radio (abbreviated as NHPR). (2012 and 2016). NHPR election database for 1970 to 2016. Retrieved March 11, 2017. </a:t>
            </a:r>
          </a:p>
          <a:p>
            <a:pPr algn="l"/>
            <a:endParaRPr lang="en-US" sz="3968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1533893" y="16191724"/>
            <a:ext cx="12083143" cy="132261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13367" tIns="56684" rIns="113367" bIns="56684" anchor="ctr"/>
          <a:lstStyle/>
          <a:p>
            <a:pPr defTabSz="3109609"/>
            <a:r>
              <a:rPr lang="en-US" sz="4959" dirty="0">
                <a:solidFill>
                  <a:srgbClr val="CCCCCC"/>
                </a:solidFill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1582431" y="6264853"/>
            <a:ext cx="11962119" cy="132261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13367" tIns="56684" rIns="113367" bIns="56684" anchor="ctr"/>
          <a:lstStyle/>
          <a:p>
            <a:pPr defTabSz="3109609"/>
            <a:r>
              <a:rPr lang="en-US" sz="4959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Introduction</a:t>
            </a:r>
            <a:endParaRPr lang="en-US" sz="3554" dirty="0">
              <a:solidFill>
                <a:srgbClr val="999999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1557938" y="28271771"/>
            <a:ext cx="12083143" cy="132261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13367" tIns="56684" rIns="113367" bIns="56684" anchor="ctr"/>
          <a:lstStyle/>
          <a:p>
            <a:pPr defTabSz="3109609"/>
            <a:r>
              <a:rPr lang="en-US" sz="4959" dirty="0">
                <a:solidFill>
                  <a:srgbClr val="CCCCCC"/>
                </a:solidFill>
              </a:rPr>
              <a:t>Contacts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9742493" y="7776792"/>
            <a:ext cx="12801600" cy="18097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main conclusions from the research: </a:t>
            </a:r>
          </a:p>
          <a:p>
            <a:pPr algn="l"/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Rural New Hampshire voters showed strong belief in right-wing populist ideology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strong distrust of government elites 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Rural voters from economically depressed areas (such as Coos) expressed agreement with economic nationalism and Trump’s proposals to bring jobs back to America 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Hillsborough County was most concerned with the cultural direction of America and wanted a return to their idea of American values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Rural voters felt abandoned by state and federal government, due to the lack of economic support and representation of rural interests 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endParaRPr lang="en-US" sz="2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Donald Trump was helped by the growth of right-wing populism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policies on economic nationalism, bringing American jobs back 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Promise to renegotiate free trade deals (NAFTA, TPP), to America’s advantage 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 appeals to the people, speaking in a relatable manner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role as a government outsider, not a part of the establishment</a:t>
            </a:r>
          </a:p>
          <a:p>
            <a:pPr lvl="2" algn="l"/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Hillary Clinton lost support due to right-wing populist beliefs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perception that she was an establishment politician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 ideological closeness with Barack Obama, seen as a continuation of “failed” policy initiatives, such as Obamacare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Reluctance of Sanders supporters to vote for her </a:t>
            </a:r>
          </a:p>
          <a:p>
            <a:pPr marL="1257300" lvl="2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Perceived detachment from rural voter interests</a:t>
            </a:r>
          </a:p>
          <a:p>
            <a:pPr lvl="2" algn="l"/>
            <a:endParaRPr lang="en-US" sz="3200" dirty="0"/>
          </a:p>
          <a:p>
            <a:pPr lvl="2" algn="l"/>
            <a:endParaRPr lang="en-US" sz="3200" dirty="0"/>
          </a:p>
          <a:p>
            <a:pPr lvl="2" algn="l"/>
            <a:r>
              <a:rPr lang="en-US" sz="5000" dirty="0"/>
              <a:t>“People here, especially some of the older people, may have had a career that was derailed by what happened to the economy and what happened to their particular industry. This guy [Trump] was going to do something to help them.” – Interviewee </a:t>
            </a:r>
          </a:p>
          <a:p>
            <a:pPr lvl="2" algn="l"/>
            <a:endParaRPr lang="en-US" sz="31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l"/>
            <a:r>
              <a:rPr lang="en-US" sz="31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1028" name="Picture 4" descr="http://coenet.org/images/trio_logos-mcnair_re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8392" y="1585553"/>
            <a:ext cx="6723815" cy="2725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3329" y="1284525"/>
            <a:ext cx="4045400" cy="389706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24609317" y="23090741"/>
            <a:ext cx="1299559" cy="67140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endParaRPr lang="en-US" b="1" dirty="0"/>
          </a:p>
        </p:txBody>
      </p:sp>
      <p:sp>
        <p:nvSpPr>
          <p:cNvPr id="34" name="Rectangle 33"/>
          <p:cNvSpPr/>
          <p:nvPr/>
        </p:nvSpPr>
        <p:spPr>
          <a:xfrm>
            <a:off x="15634607" y="17113177"/>
            <a:ext cx="12801600" cy="1478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characteristics of rural voters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rights, such as gun ownership, are the main priority in rural areas 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Distrustful of government institutions, view them as detached from common people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Feel disillusioned by perceived failure of government to properly address their problems, particularly lack of economic growth 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Resentful of welfare recipients and those who receive government assistance, with the exception of Medicare and Medicaid (which many rural residents rely on for medical coverage)</a:t>
            </a:r>
          </a:p>
          <a:p>
            <a:pPr lvl="1" algn="l"/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types of right-wing populism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Economically depressed areas, such as Coos, favored economic nationalism far greater than any other region 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Cultural populism, in which voters express misgivings about the direction of American culture, is the dominant type in wealthier counties like Hillsborough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Regardless of county wealth, most have anti-establishment sentiments, voicing displeasure about career politicians and the growth of national government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endParaRPr lang="en-US" sz="2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Trump made great gains due to economic nationalism and outsider status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Promise to bring back outsourced jobs and rebuild America’s manufacturing base resonated in Coos County particularly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lack of political experience benefitted him greatly, as voters saw him as outside of the tumult of Washington DC politics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endParaRPr lang="en-US" sz="2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Rural Democrats are prone to populism as well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Bernie Sanders, a progressive Senator from Vermont, won the New Hampshire Democratic primary with 60.1% of the vote. Some former Bernie Sanders voters expressed reluctance about supporting Hillary Clinton, mainly due to her connections with establishment politics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r>
              <a:rPr lang="en-US" sz="2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Sanders supporters were very anti-elitist, seeing Clinton as detached from the average person</a:t>
            </a:r>
          </a:p>
          <a:p>
            <a:pPr marL="857250" lvl="1" indent="-457200" algn="l">
              <a:buFont typeface="Arial" panose="020B0604020202020204" pitchFamily="34" charset="0"/>
              <a:buChar char="•"/>
            </a:pPr>
            <a:endParaRPr lang="en-US" sz="2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l"/>
            <a:endParaRPr lang="en-US" sz="31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l"/>
            <a:r>
              <a:rPr lang="en-US" sz="31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l"/>
            <a:endParaRPr lang="en-US" sz="31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" name="Picture 2" descr="https://upload.wikimedia.org/wikipedia/commons/thumb/8/8a/New_hampshire_presidential_election_results_2012.svg/181px-New_hampshire_presidential_election_results_2012.sv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3250">
            <a:off x="16250129" y="8676689"/>
            <a:ext cx="3868473" cy="786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https://upload.wikimedia.org/wikipedia/commons/thumb/f/f9/New_Hampshire_Presidential_Election_Results_2016.svg/150px-New_Hampshire_Presidential_Election_Results_2016.sv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7618" y="8511201"/>
            <a:ext cx="3955834" cy="809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 rot="10800000" flipV="1">
            <a:off x="17222236" y="7858518"/>
            <a:ext cx="2213033" cy="67140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US" b="1" dirty="0"/>
              <a:t>2012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4945535" y="7801697"/>
            <a:ext cx="1299559" cy="67140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US" b="1" dirty="0"/>
              <a:t>2016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9471395" y="10914237"/>
            <a:ext cx="3615966" cy="2987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Coos</a:t>
            </a:r>
          </a:p>
          <a:p>
            <a:endParaRPr lang="en-US" dirty="0"/>
          </a:p>
          <a:p>
            <a:r>
              <a:rPr lang="en-US" dirty="0"/>
              <a:t>Sullivan</a:t>
            </a:r>
          </a:p>
          <a:p>
            <a:endParaRPr lang="en-US" dirty="0"/>
          </a:p>
          <a:p>
            <a:r>
              <a:rPr lang="en-US" dirty="0"/>
              <a:t>Hillsborough</a:t>
            </a:r>
          </a:p>
        </p:txBody>
      </p:sp>
      <p:cxnSp>
        <p:nvCxnSpPr>
          <p:cNvPr id="41" name="Straight Arrow Connector 40"/>
          <p:cNvCxnSpPr/>
          <p:nvPr/>
        </p:nvCxnSpPr>
        <p:spPr bwMode="auto">
          <a:xfrm flipV="1">
            <a:off x="22118532" y="10383539"/>
            <a:ext cx="3127564" cy="632746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2" name="Straight Arrow Connector 41"/>
          <p:cNvCxnSpPr/>
          <p:nvPr/>
        </p:nvCxnSpPr>
        <p:spPr bwMode="auto">
          <a:xfrm flipH="1" flipV="1">
            <a:off x="18548018" y="10699912"/>
            <a:ext cx="2027974" cy="316373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" name="Straight Arrow Connector 42"/>
          <p:cNvCxnSpPr/>
          <p:nvPr/>
        </p:nvCxnSpPr>
        <p:spPr bwMode="auto">
          <a:xfrm>
            <a:off x="22281818" y="12408076"/>
            <a:ext cx="1400496" cy="1611927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" name="Straight Arrow Connector 43"/>
          <p:cNvCxnSpPr/>
          <p:nvPr/>
        </p:nvCxnSpPr>
        <p:spPr bwMode="auto">
          <a:xfrm flipH="1">
            <a:off x="16611591" y="12528067"/>
            <a:ext cx="3705330" cy="1650029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5" name="Straight Arrow Connector 44"/>
          <p:cNvCxnSpPr/>
          <p:nvPr/>
        </p:nvCxnSpPr>
        <p:spPr bwMode="auto">
          <a:xfrm>
            <a:off x="22643233" y="13940016"/>
            <a:ext cx="2233026" cy="1709413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6" name="Straight Arrow Connector 45"/>
          <p:cNvCxnSpPr/>
          <p:nvPr/>
        </p:nvCxnSpPr>
        <p:spPr bwMode="auto">
          <a:xfrm flipH="1">
            <a:off x="17709818" y="13901914"/>
            <a:ext cx="2209800" cy="1538189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TextBox 1"/>
          <p:cNvSpPr txBox="1"/>
          <p:nvPr/>
        </p:nvSpPr>
        <p:spPr>
          <a:xfrm>
            <a:off x="15531491" y="16137493"/>
            <a:ext cx="113748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/>
              <a:t>Figure 1: County voting results in 2012 &amp; 2016 in NH</a:t>
            </a:r>
          </a:p>
          <a:p>
            <a:r>
              <a:rPr lang="en-US" sz="2600" dirty="0"/>
              <a:t>Source: NH Secretary of State’s Office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701857" y="8652139"/>
            <a:ext cx="3951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dirty="0"/>
              <a:t>Red = Republican </a:t>
            </a:r>
          </a:p>
          <a:p>
            <a:r>
              <a:rPr lang="en-US" sz="3300" dirty="0"/>
              <a:t>Blue = Democrat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10050</TotalTime>
  <Words>652</Words>
  <Application>Microsoft Office PowerPoint</Application>
  <PresentationFormat>Custom</PresentationFormat>
  <Paragraphs>93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Times New Roman</vt:lpstr>
      <vt:lpstr>Default Design</vt:lpstr>
      <vt:lpstr>Analyzing Right-Wing Populism in Rural New Hampshire: A Look at the 2016 Presidential Election  By: Hayden Proborowski          Advisor: Professor Dante Scala  Department of Political Science,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Hayden Proborowski</cp:lastModifiedBy>
  <cp:revision>333</cp:revision>
  <cp:lastPrinted>2014-02-24T14:53:09Z</cp:lastPrinted>
  <dcterms:created xsi:type="dcterms:W3CDTF">2004-07-26T21:45:23Z</dcterms:created>
  <dcterms:modified xsi:type="dcterms:W3CDTF">2017-07-19T20:26:58Z</dcterms:modified>
  <cp:category>science research poster</cp:category>
</cp:coreProperties>
</file>