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rels" ContentType="application/vnd.openxmlformats-package.relationships+xml"/>
  <Default Extension="vml" ContentType="application/vnd.openxmlformats-officedocument.vmlDrawing"/>
  <Default Extension="wdp" ContentType="image/vnd.ms-photo"/>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7BA3"/>
    <a:srgbClr val="3B7193"/>
    <a:srgbClr val="F3F5FA"/>
    <a:srgbClr val="CDD2DE"/>
    <a:srgbClr val="E3E9E5"/>
    <a:srgbClr val="2C556E"/>
    <a:srgbClr val="E7E7E5"/>
    <a:srgbClr val="E4E7E8"/>
    <a:srgbClr val="EDE8DF"/>
    <a:srgbClr val="E0E9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713" autoAdjust="0"/>
    <p:restoredTop sz="94423" autoAdjust="0"/>
  </p:normalViewPr>
  <p:slideViewPr>
    <p:cSldViewPr snapToGrid="0" snapToObjects="1" showGuides="1">
      <p:cViewPr>
        <p:scale>
          <a:sx n="30" d="100"/>
          <a:sy n="30" d="100"/>
        </p:scale>
        <p:origin x="2128" y="-760"/>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commentAuthors" Target="commentAuthor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7/21/17</a:t>
            </a:fld>
            <a:endParaRPr lang="en-US"/>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
            <a:ext cx="43891200" cy="4371975"/>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a:p>
        </p:txBody>
      </p:sp>
      <p:sp>
        <p:nvSpPr>
          <p:cNvPr id="9" name="Rectangle 9"/>
          <p:cNvSpPr>
            <a:spLocks noChangeArrowheads="1"/>
          </p:cNvSpPr>
          <p:nvPr/>
        </p:nvSpPr>
        <p:spPr bwMode="auto">
          <a:xfrm flipV="1">
            <a:off x="0" y="4371975"/>
            <a:ext cx="43891200" cy="433386"/>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baseline="-25000"/>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a:solidFill>
                  <a:schemeClr val="bg1">
                    <a:lumMod val="75000"/>
                  </a:schemeClr>
                </a:solidFill>
                <a:latin typeface="Arial" charset="0"/>
              </a:rPr>
              <a:t>www.PosterPresentations.com</a:t>
            </a:r>
          </a:p>
        </p:txBody>
      </p:sp>
      <p:sp>
        <p:nvSpPr>
          <p:cNvPr id="30" name="Rounded Rectangle 29"/>
          <p:cNvSpPr/>
          <p:nvPr userDrawn="1"/>
        </p:nvSpPr>
        <p:spPr>
          <a:xfrm>
            <a:off x="506697" y="5267325"/>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userDrawn="1"/>
        </p:nvSpPr>
        <p:spPr>
          <a:xfrm>
            <a:off x="33164748" y="5257799"/>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userDrawn="1"/>
        </p:nvSpPr>
        <p:spPr>
          <a:xfrm>
            <a:off x="11233151" y="5257798"/>
            <a:ext cx="21428073" cy="26736675"/>
          </a:xfrm>
          <a:prstGeom prst="roundRect">
            <a:avLst>
              <a:gd name="adj" fmla="val 4574"/>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a:solidFill>
                    <a:srgbClr val="FF0000"/>
                  </a:solidFill>
                  <a:latin typeface="Trebuchet MS" pitchFamily="34" charset="0"/>
                </a:rPr>
                <a:t>(—THIS SIDEBAR DOES NOT PRINT—)</a:t>
              </a:r>
              <a:endParaRPr lang="en-US" sz="3200" b="1" spc="600">
                <a:solidFill>
                  <a:schemeClr val="bg1"/>
                </a:solidFill>
                <a:latin typeface="Trebuchet MS" pitchFamily="34" charset="0"/>
              </a:endParaRPr>
            </a:p>
            <a:p>
              <a:pPr algn="ctr"/>
              <a:r>
                <a:rPr lang="en-US" sz="4000" b="1" spc="600">
                  <a:solidFill>
                    <a:schemeClr val="bg1"/>
                  </a:solidFill>
                  <a:latin typeface="Trebuchet MS" pitchFamily="34" charset="0"/>
                </a:rPr>
                <a:t>DESIGN</a:t>
              </a:r>
              <a:r>
                <a:rPr lang="en-US" sz="4000" b="1" spc="600" baseline="0">
                  <a:solidFill>
                    <a:schemeClr val="bg1"/>
                  </a:solidFill>
                  <a:latin typeface="Trebuchet MS" pitchFamily="34" charset="0"/>
                </a:rPr>
                <a:t> </a:t>
              </a:r>
              <a:r>
                <a:rPr lang="en-US" sz="4000" b="1" spc="600">
                  <a:solidFill>
                    <a:schemeClr val="bg1"/>
                  </a:solidFill>
                  <a:latin typeface="Trebuchet MS" pitchFamily="34" charset="0"/>
                </a:rPr>
                <a:t>GUIDE</a:t>
              </a:r>
            </a:p>
            <a:p>
              <a:pPr algn="ctr"/>
              <a:endParaRPr lang="en-US" sz="2800" b="1">
                <a:latin typeface="Trebuchet MS" pitchFamily="34" charset="0"/>
              </a:endParaRPr>
            </a:p>
            <a:p>
              <a:pPr defTabSz="3765639"/>
              <a:r>
                <a:rPr lang="en-US" sz="2800" i="0">
                  <a:latin typeface="Trebuchet MS" pitchFamily="34" charset="0"/>
                </a:rPr>
                <a:t>This PowerPoint</a:t>
              </a:r>
              <a:r>
                <a:rPr lang="en-US" sz="2800" i="0" baseline="0">
                  <a:latin typeface="Trebuchet MS" pitchFamily="34" charset="0"/>
                </a:rPr>
                <a:t> </a:t>
              </a:r>
              <a:r>
                <a:rPr lang="en-US" sz="2800" i="0">
                  <a:latin typeface="Trebuchet MS" pitchFamily="34" charset="0"/>
                </a:rPr>
                <a:t>2007 template produces</a:t>
              </a:r>
              <a:r>
                <a:rPr lang="en-US" sz="2800" i="0" baseline="0">
                  <a:latin typeface="Trebuchet MS" pitchFamily="34" charset="0"/>
                </a:rPr>
                <a:t> </a:t>
              </a:r>
              <a:r>
                <a:rPr lang="en-US" sz="2800" i="0">
                  <a:latin typeface="Trebuchet MS" pitchFamily="34" charset="0"/>
                </a:rPr>
                <a:t>a 36”x48” trifold presentation poster. </a:t>
              </a:r>
              <a:r>
                <a:rPr lang="en-US" sz="2800">
                  <a:latin typeface="Trebuchet MS" pitchFamily="34" charset="0"/>
                </a:rPr>
                <a:t>You</a:t>
              </a:r>
              <a:r>
                <a:rPr lang="en-US" sz="2800" baseline="0">
                  <a:latin typeface="Trebuchet MS" pitchFamily="34" charset="0"/>
                </a:rPr>
                <a:t> can u</a:t>
              </a:r>
              <a:r>
                <a:rPr lang="en-US" sz="2800">
                  <a:latin typeface="Trebuchet MS" pitchFamily="34" charset="0"/>
                </a:rPr>
                <a:t>se</a:t>
              </a:r>
              <a:r>
                <a:rPr lang="en-US" sz="2800" baseline="0">
                  <a:latin typeface="Trebuchet MS" pitchFamily="34" charset="0"/>
                </a:rPr>
                <a:t> it to create your research poster and </a:t>
              </a:r>
              <a:r>
                <a:rPr lang="en-US" sz="2800">
                  <a:latin typeface="Trebuchet MS" pitchFamily="34" charset="0"/>
                </a:rPr>
                <a:t>save valuable time placing titles, subtitles,</a:t>
              </a:r>
              <a:r>
                <a:rPr lang="en-US" sz="2800" baseline="0">
                  <a:latin typeface="Trebuchet MS" pitchFamily="34" charset="0"/>
                </a:rPr>
                <a:t> text, and graphics</a:t>
              </a:r>
              <a:r>
                <a:rPr lang="en-US" sz="2800">
                  <a:latin typeface="Trebuchet MS" pitchFamily="34" charset="0"/>
                </a:rPr>
                <a:t>. </a:t>
              </a:r>
            </a:p>
            <a:p>
              <a:pPr defTabSz="3765639"/>
              <a:endParaRPr lang="en-US" sz="2800">
                <a:latin typeface="Trebuchet MS" pitchFamily="34" charset="0"/>
              </a:endParaRPr>
            </a:p>
            <a:p>
              <a:pPr defTabSz="4389219"/>
              <a:r>
                <a:rPr lang="en-US" sz="2800">
                  <a:latin typeface="Trebuchet MS" pitchFamily="34" charset="0"/>
                </a:rPr>
                <a:t>We provide a series of online tutorials that will guide you through the poster design process and answer your poster production questions. To view our template tutorials, go online to </a:t>
              </a:r>
              <a:r>
                <a:rPr lang="en-US" sz="2800" b="1">
                  <a:solidFill>
                    <a:srgbClr val="FFC000"/>
                  </a:solidFill>
                  <a:latin typeface="Trebuchet MS" pitchFamily="34" charset="0"/>
                </a:rPr>
                <a:t>PosterPresentations.com</a:t>
              </a:r>
              <a:r>
                <a:rPr lang="en-US" sz="2800" b="1">
                  <a:solidFill>
                    <a:schemeClr val="bg1"/>
                  </a:solidFill>
                  <a:latin typeface="Trebuchet MS" pitchFamily="34" charset="0"/>
                </a:rPr>
                <a:t> </a:t>
              </a:r>
              <a:r>
                <a:rPr lang="en-US" sz="2800">
                  <a:solidFill>
                    <a:schemeClr val="bg1"/>
                  </a:solidFill>
                  <a:latin typeface="Trebuchet MS" pitchFamily="34" charset="0"/>
                </a:rPr>
                <a:t>and click on HELP DESK.</a:t>
              </a:r>
            </a:p>
            <a:p>
              <a:pPr defTabSz="4389219"/>
              <a:endParaRPr lang="en-US" sz="2800">
                <a:latin typeface="Trebuchet MS" pitchFamily="34" charset="0"/>
              </a:endParaRPr>
            </a:p>
            <a:p>
              <a:pPr defTabSz="4389219"/>
              <a:r>
                <a:rPr lang="en-US" sz="2800">
                  <a:solidFill>
                    <a:schemeClr val="bg1"/>
                  </a:solidFill>
                  <a:latin typeface="Trebuchet MS" pitchFamily="34" charset="0"/>
                </a:rPr>
                <a:t>When</a:t>
              </a:r>
              <a:r>
                <a:rPr lang="en-US" sz="2800" baseline="0">
                  <a:solidFill>
                    <a:schemeClr val="bg1"/>
                  </a:solidFill>
                  <a:latin typeface="Trebuchet MS" pitchFamily="34" charset="0"/>
                </a:rPr>
                <a:t> you are ready to print your poster</a:t>
              </a:r>
              <a:r>
                <a:rPr lang="en-US" sz="2800">
                  <a:solidFill>
                    <a:schemeClr val="bg1"/>
                  </a:solidFill>
                  <a:latin typeface="Trebuchet MS" pitchFamily="34" charset="0"/>
                </a:rPr>
                <a:t>,</a:t>
              </a:r>
              <a:r>
                <a:rPr lang="en-US" sz="2800" baseline="0">
                  <a:solidFill>
                    <a:schemeClr val="bg1"/>
                  </a:solidFill>
                  <a:latin typeface="Trebuchet MS" pitchFamily="34" charset="0"/>
                </a:rPr>
                <a:t> go online to </a:t>
              </a:r>
              <a:r>
                <a:rPr lang="en-US" sz="2800" b="0">
                  <a:solidFill>
                    <a:schemeClr val="bg1"/>
                  </a:solidFill>
                  <a:latin typeface="Trebuchet MS" pitchFamily="34" charset="0"/>
                </a:rPr>
                <a:t>PosterPresentations.com</a:t>
              </a:r>
              <a:r>
                <a:rPr lang="en-US" sz="2800">
                  <a:solidFill>
                    <a:schemeClr val="bg1"/>
                  </a:solidFill>
                  <a:latin typeface="Trebuchet MS" pitchFamily="34" charset="0"/>
                </a:rPr>
                <a:t/>
              </a:r>
              <a:br>
                <a:rPr lang="en-US" sz="2800">
                  <a:solidFill>
                    <a:schemeClr val="bg1"/>
                  </a:solidFill>
                  <a:latin typeface="Trebuchet MS" pitchFamily="34" charset="0"/>
                </a:rPr>
              </a:br>
              <a:endParaRPr lang="en-US" sz="2800">
                <a:solidFill>
                  <a:schemeClr val="bg1"/>
                </a:solidFill>
                <a:latin typeface="Trebuchet MS" pitchFamily="34" charset="0"/>
              </a:endParaRPr>
            </a:p>
            <a:p>
              <a:pPr algn="l" defTabSz="3765639"/>
              <a:r>
                <a:rPr lang="en-US" sz="2800" b="0">
                  <a:solidFill>
                    <a:schemeClr val="bg1"/>
                  </a:solidFill>
                  <a:latin typeface="Trebuchet MS" pitchFamily="34" charset="0"/>
                </a:rPr>
                <a:t>Need</a:t>
              </a:r>
              <a:r>
                <a:rPr lang="en-US" sz="2800" b="0" baseline="0">
                  <a:solidFill>
                    <a:schemeClr val="bg1"/>
                  </a:solidFill>
                  <a:latin typeface="Trebuchet MS" pitchFamily="34" charset="0"/>
                </a:rPr>
                <a:t> assistance? Call us at </a:t>
              </a:r>
              <a:r>
                <a:rPr lang="en-US" sz="2800" b="0">
                  <a:solidFill>
                    <a:srgbClr val="FFC000"/>
                  </a:solidFill>
                  <a:latin typeface="Trebuchet MS" pitchFamily="34" charset="0"/>
                </a:rPr>
                <a:t>1.510.649.3001</a:t>
              </a:r>
            </a:p>
            <a:p>
              <a:pPr algn="l" defTabSz="3765639"/>
              <a:endParaRPr lang="en-US" sz="3600" b="1">
                <a:solidFill>
                  <a:srgbClr val="FFFF00"/>
                </a:solidFill>
                <a:latin typeface="Trebuchet MS" pitchFamily="34" charset="0"/>
              </a:endParaRPr>
            </a:p>
            <a:p>
              <a:pPr algn="ctr"/>
              <a:endParaRPr lang="en-US" sz="2400" b="1">
                <a:solidFill>
                  <a:schemeClr val="bg1"/>
                </a:solidFill>
                <a:latin typeface="Trebuchet MS" pitchFamily="34" charset="0"/>
              </a:endParaRPr>
            </a:p>
            <a:p>
              <a:pPr algn="ctr"/>
              <a:r>
                <a:rPr lang="en-US" sz="4000" b="1" spc="600">
                  <a:solidFill>
                    <a:schemeClr val="bg1"/>
                  </a:solidFill>
                  <a:latin typeface="Trebuchet MS" pitchFamily="34" charset="0"/>
                </a:rPr>
                <a:t>QUICK START</a:t>
              </a:r>
            </a:p>
            <a:p>
              <a:pPr algn="ctr"/>
              <a:endParaRPr lang="en-US" sz="3200" b="1" baseline="0">
                <a:solidFill>
                  <a:schemeClr val="bg1"/>
                </a:solidFill>
                <a:latin typeface="Trebuchet MS" pitchFamily="34" charset="0"/>
              </a:endParaRPr>
            </a:p>
            <a:p>
              <a:pPr algn="ctr"/>
              <a:r>
                <a:rPr lang="en-US" sz="3200" b="1" baseline="0">
                  <a:solidFill>
                    <a:srgbClr val="FFC000"/>
                  </a:solidFill>
                  <a:latin typeface="Trebuchet MS" pitchFamily="34" charset="0"/>
                </a:rPr>
                <a:t>Zoom in and out</a:t>
              </a:r>
            </a:p>
            <a:p>
              <a:pPr marL="1892300" indent="-1892300" algn="l" defTabSz="850900"/>
              <a:r>
                <a:rPr lang="en-US" sz="2400" b="0" baseline="0">
                  <a:solidFill>
                    <a:schemeClr val="bg1"/>
                  </a:solidFill>
                  <a:latin typeface="Trebuchet MS" pitchFamily="34" charset="0"/>
                </a:rPr>
                <a:t>	</a:t>
              </a:r>
              <a:r>
                <a:rPr lang="en-US" sz="2400" b="0" baseline="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a:solidFill>
                    <a:schemeClr val="bg1">
                      <a:lumMod val="75000"/>
                    </a:schemeClr>
                  </a:solidFill>
                  <a:latin typeface="Trebuchet MS" pitchFamily="34" charset="0"/>
                </a:rPr>
                <a:t>	</a:t>
              </a:r>
              <a:r>
                <a:rPr lang="en-US" sz="2400" b="0" baseline="0">
                  <a:solidFill>
                    <a:schemeClr val="bg1">
                      <a:lumMod val="75000"/>
                    </a:schemeClr>
                  </a:solidFill>
                  <a:latin typeface="Trebuchet MS" pitchFamily="34" charset="0"/>
                </a:rPr>
                <a:t>Go to VIEW &gt; ZOOM.</a:t>
              </a:r>
            </a:p>
            <a:p>
              <a:pPr algn="l"/>
              <a:endParaRPr lang="en-US" sz="2800" b="0" baseline="0">
                <a:solidFill>
                  <a:schemeClr val="bg1"/>
                </a:solidFill>
                <a:latin typeface="Trebuchet MS" pitchFamily="34" charset="0"/>
              </a:endParaRPr>
            </a:p>
            <a:p>
              <a:pPr algn="ctr"/>
              <a:r>
                <a:rPr lang="en-US" sz="3200" b="1" baseline="0">
                  <a:solidFill>
                    <a:srgbClr val="FFC000"/>
                  </a:solidFill>
                  <a:latin typeface="Trebuchet MS" pitchFamily="34" charset="0"/>
                </a:rPr>
                <a:t>Title, Authors, and Affiliations</a:t>
              </a:r>
            </a:p>
            <a:p>
              <a:pPr algn="l"/>
              <a:r>
                <a:rPr lang="en-US" sz="2400" b="0" baseline="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a:solidFill>
                  <a:schemeClr val="bg1">
                    <a:lumMod val="75000"/>
                  </a:schemeClr>
                </a:solidFill>
                <a:latin typeface="Trebuchet MS" pitchFamily="34" charset="0"/>
              </a:endParaRPr>
            </a:p>
            <a:p>
              <a:pPr algn="l"/>
              <a:r>
                <a:rPr lang="en-US" sz="2400" b="1" spc="300" baseline="0">
                  <a:solidFill>
                    <a:srgbClr val="FFC000"/>
                  </a:solidFill>
                  <a:latin typeface="Trebuchet MS" pitchFamily="34" charset="0"/>
                </a:rPr>
                <a:t>TIP</a:t>
              </a:r>
              <a:r>
                <a:rPr lang="en-US" sz="2400" b="1" baseline="0">
                  <a:solidFill>
                    <a:srgbClr val="FFC000"/>
                  </a:solidFill>
                  <a:latin typeface="Trebuchet MS" pitchFamily="34" charset="0"/>
                </a:rPr>
                <a:t>: </a:t>
              </a:r>
              <a:r>
                <a:rPr lang="en-US" sz="2400" b="0" baseline="0">
                  <a:solidFill>
                    <a:schemeClr val="bg1">
                      <a:lumMod val="75000"/>
                    </a:schemeClr>
                  </a:solidFill>
                  <a:latin typeface="Trebuchet MS" pitchFamily="34" charset="0"/>
                </a:rPr>
                <a:t>The font size of your title should be bigger than your name(s) and institution name(s).</a:t>
              </a:r>
            </a:p>
            <a:p>
              <a:pPr algn="l"/>
              <a:r>
                <a:rPr lang="en-US" sz="2800" b="1" baseline="0">
                  <a:solidFill>
                    <a:schemeClr val="bg1"/>
                  </a:solidFill>
                  <a:latin typeface="Trebuchet MS" pitchFamily="34" charset="0"/>
                </a:rPr>
                <a:t/>
              </a:r>
              <a:br>
                <a:rPr lang="en-US" sz="2800" b="1" baseline="0">
                  <a:solidFill>
                    <a:schemeClr val="bg1"/>
                  </a:solidFill>
                  <a:latin typeface="Trebuchet MS" pitchFamily="34" charset="0"/>
                </a:rPr>
              </a:br>
              <a:endParaRPr lang="en-US" sz="2800" b="1">
                <a:solidFill>
                  <a:schemeClr val="bg1"/>
                </a:solidFill>
                <a:latin typeface="Trebuchet MS" pitchFamily="34" charset="0"/>
              </a:endParaRPr>
            </a:p>
            <a:p>
              <a:pPr algn="ctr"/>
              <a:endParaRPr lang="en-US" sz="2800" b="1">
                <a:solidFill>
                  <a:srgbClr val="FFC000"/>
                </a:solidFill>
                <a:latin typeface="Trebuchet MS" pitchFamily="34" charset="0"/>
              </a:endParaRPr>
            </a:p>
            <a:p>
              <a:pPr algn="ctr"/>
              <a:endParaRPr lang="en-US" sz="2800" b="1">
                <a:solidFill>
                  <a:srgbClr val="FFC000"/>
                </a:solidFill>
                <a:latin typeface="Trebuchet MS" pitchFamily="34" charset="0"/>
              </a:endParaRPr>
            </a:p>
            <a:p>
              <a:pPr algn="ctr"/>
              <a:r>
                <a:rPr lang="en-US" sz="3200" b="1">
                  <a:solidFill>
                    <a:srgbClr val="FFC000"/>
                  </a:solidFill>
                  <a:latin typeface="Trebuchet MS" pitchFamily="34" charset="0"/>
                </a:rPr>
                <a:t>Adding Logos</a:t>
              </a:r>
              <a:r>
                <a:rPr lang="en-US" sz="3200" b="1" baseline="0">
                  <a:solidFill>
                    <a:srgbClr val="FFC000"/>
                  </a:solidFill>
                  <a:latin typeface="Trebuchet MS" pitchFamily="34" charset="0"/>
                </a:rPr>
                <a:t> / Seals</a:t>
              </a:r>
            </a:p>
            <a:p>
              <a:pPr algn="l"/>
              <a:r>
                <a:rPr lang="en-US" sz="2400" b="0" baseline="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a:solidFill>
                  <a:schemeClr val="bg1">
                    <a:lumMod val="75000"/>
                  </a:schemeClr>
                </a:solidFill>
                <a:latin typeface="Trebuchet MS" pitchFamily="34" charset="0"/>
              </a:endParaRPr>
            </a:p>
            <a:p>
              <a:pPr algn="l"/>
              <a:r>
                <a:rPr lang="en-US" sz="2400" b="1" spc="300" baseline="0">
                  <a:solidFill>
                    <a:srgbClr val="FFC000"/>
                  </a:solidFill>
                  <a:latin typeface="Trebuchet MS" pitchFamily="34" charset="0"/>
                </a:rPr>
                <a:t>TIP:</a:t>
              </a:r>
              <a:r>
                <a:rPr lang="en-US" sz="2400" b="1" spc="0" baseline="0">
                  <a:solidFill>
                    <a:srgbClr val="FFC000"/>
                  </a:solidFill>
                  <a:latin typeface="Trebuchet MS" pitchFamily="34" charset="0"/>
                </a:rPr>
                <a:t> </a:t>
              </a:r>
              <a:r>
                <a:rPr lang="en-US" sz="2400" b="0" baseline="0">
                  <a:solidFill>
                    <a:schemeClr val="bg1">
                      <a:lumMod val="75000"/>
                    </a:schemeClr>
                  </a:solidFill>
                  <a:latin typeface="Trebuchet MS" pitchFamily="34" charset="0"/>
                </a:rPr>
                <a:t>See if your school’s logo is available on our free poster templates page.</a:t>
              </a:r>
            </a:p>
            <a:p>
              <a:pPr algn="l"/>
              <a:endParaRPr lang="en-US" sz="2400" b="0" baseline="0">
                <a:latin typeface="Trebuchet MS" pitchFamily="34" charset="0"/>
              </a:endParaRPr>
            </a:p>
            <a:p>
              <a:pPr algn="ctr"/>
              <a:r>
                <a:rPr lang="en-US" sz="3200" b="1" baseline="0">
                  <a:solidFill>
                    <a:srgbClr val="FFC000"/>
                  </a:solidFill>
                  <a:latin typeface="Trebuchet MS" pitchFamily="34" charset="0"/>
                </a:rPr>
                <a:t>Photographs / Graphics</a:t>
              </a:r>
            </a:p>
            <a:p>
              <a:pPr algn="l" defTabSz="977900"/>
              <a:r>
                <a:rPr lang="en-US" sz="2400" b="0" baseline="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a:solidFill>
                    <a:schemeClr val="bg1">
                      <a:lumMod val="75000"/>
                    </a:schemeClr>
                  </a:solidFill>
                  <a:latin typeface="Trebuchet MS" pitchFamily="34" charset="0"/>
                </a:rPr>
                <a:t>disproportionally.</a:t>
              </a:r>
            </a:p>
            <a:p>
              <a:pPr algn="l" defTabSz="977900"/>
              <a:endParaRPr lang="en-US" sz="2400" b="0" baseline="0">
                <a:latin typeface="Trebuchet MS" pitchFamily="34" charset="0"/>
              </a:endParaRPr>
            </a:p>
            <a:p>
              <a:pPr algn="ctr"/>
              <a:endParaRPr lang="en-US" sz="2800" b="1" baseline="0">
                <a:solidFill>
                  <a:srgbClr val="FFC000"/>
                </a:solidFill>
                <a:latin typeface="Trebuchet MS" pitchFamily="34" charset="0"/>
              </a:endParaRPr>
            </a:p>
            <a:p>
              <a:pPr algn="ctr"/>
              <a:endParaRPr lang="en-US" sz="2800" b="1" baseline="0">
                <a:solidFill>
                  <a:srgbClr val="FFC000"/>
                </a:solidFill>
                <a:latin typeface="Trebuchet MS" pitchFamily="34" charset="0"/>
              </a:endParaRPr>
            </a:p>
            <a:p>
              <a:pPr algn="ctr"/>
              <a:endParaRPr lang="en-US" sz="2800" b="1" baseline="0">
                <a:solidFill>
                  <a:srgbClr val="FFC000"/>
                </a:solidFill>
                <a:latin typeface="Trebuchet MS" pitchFamily="34" charset="0"/>
              </a:endParaRPr>
            </a:p>
            <a:p>
              <a:pPr algn="ctr"/>
              <a:endParaRPr lang="en-US" sz="2800" b="1" baseline="0">
                <a:solidFill>
                  <a:srgbClr val="FFC000"/>
                </a:solidFill>
                <a:latin typeface="Trebuchet MS" pitchFamily="34" charset="0"/>
              </a:endParaRPr>
            </a:p>
            <a:p>
              <a:pPr algn="ctr"/>
              <a:endParaRPr lang="en-US" sz="2800" b="1" baseline="0">
                <a:solidFill>
                  <a:srgbClr val="FFC000"/>
                </a:solidFill>
                <a:latin typeface="Trebuchet MS" pitchFamily="34" charset="0"/>
              </a:endParaRPr>
            </a:p>
            <a:p>
              <a:pPr algn="ctr"/>
              <a:endParaRPr lang="en-US" sz="2800" b="1" baseline="0">
                <a:solidFill>
                  <a:srgbClr val="FFC000"/>
                </a:solidFill>
                <a:latin typeface="Trebuchet MS" pitchFamily="34" charset="0"/>
              </a:endParaRPr>
            </a:p>
            <a:p>
              <a:pPr algn="ctr"/>
              <a:r>
                <a:rPr lang="en-US" sz="3200" b="1" baseline="0">
                  <a:solidFill>
                    <a:srgbClr val="FFC000"/>
                  </a:solidFill>
                  <a:latin typeface="Trebuchet MS" pitchFamily="34" charset="0"/>
                </a:rPr>
                <a:t>Image Quality Check</a:t>
              </a:r>
            </a:p>
            <a:p>
              <a:pPr lvl="0" algn="l" defTabSz="977900"/>
              <a:r>
                <a:rPr lang="en-US" sz="2400" b="0" baseline="0">
                  <a:solidFill>
                    <a:schemeClr val="bg1">
                      <a:lumMod val="75000"/>
                    </a:schemeClr>
                  </a:solidFill>
                  <a:latin typeface="Trebuchet MS" pitchFamily="34" charset="0"/>
                </a:rPr>
                <a:t>Zoom in and look at your images at 100% magnification. If they look good they will print well. </a:t>
              </a:r>
              <a:endParaRPr lang="en-US" sz="2800" b="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4"/>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6"/>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a:solidFill>
                        <a:schemeClr val="tx1"/>
                      </a:solidFill>
                    </a:rPr>
                    <a:t>ORIGINAL</a:t>
                  </a: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6"/>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a:solidFill>
                        <a:schemeClr val="bg1"/>
                      </a:solidFill>
                    </a:rPr>
                    <a:t>DISTORTED</a:t>
                  </a:r>
                  <a:endParaRPr lang="en-US" sz="700" b="1">
                    <a:solidFill>
                      <a:schemeClr val="bg1"/>
                    </a:solidFill>
                  </a:endParaRPr>
                </a:p>
              </p:txBody>
            </p:sp>
          </p:grpSp>
          <p:pic>
            <p:nvPicPr>
              <p:cNvPr id="60" name="Picture 59"/>
              <p:cNvPicPr>
                <a:picLocks noChangeAspect="1"/>
              </p:cNvPicPr>
              <p:nvPr userDrawn="1"/>
            </p:nvPicPr>
            <p:blipFill>
              <a:blip r:embed="rId7"/>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a:solidFill>
                      <a:schemeClr val="bg1"/>
                    </a:solidFill>
                  </a:rPr>
                  <a:t>Corner</a:t>
                </a:r>
                <a:r>
                  <a:rPr lang="en-US" sz="1600" baseline="0">
                    <a:solidFill>
                      <a:schemeClr val="bg1"/>
                    </a:solidFill>
                  </a:rPr>
                  <a:t> handles</a:t>
                </a:r>
                <a:endParaRPr lang="en-US" sz="160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484"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485"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a:solidFill>
                      <a:srgbClr val="92D050"/>
                    </a:solidFill>
                  </a:rPr>
                  <a:t>Good</a:t>
                </a:r>
                <a:r>
                  <a:rPr lang="en-US" sz="1600" baseline="0">
                    <a:solidFill>
                      <a:srgbClr val="92D050"/>
                    </a:solidFill>
                  </a:rPr>
                  <a:t> </a:t>
                </a:r>
                <a:r>
                  <a:rPr lang="en-US" sz="1600" baseline="0">
                    <a:solidFill>
                      <a:schemeClr val="bg1"/>
                    </a:solidFill>
                  </a:rPr>
                  <a:t>printing quality</a:t>
                </a:r>
                <a:endParaRPr lang="en-US" sz="160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a:solidFill>
                      <a:srgbClr val="FF0000"/>
                    </a:solidFill>
                  </a:rPr>
                  <a:t>Bad </a:t>
                </a:r>
                <a:r>
                  <a:rPr lang="en-US" sz="1600">
                    <a:solidFill>
                      <a:schemeClr val="bg1"/>
                    </a:solidFill>
                  </a:rPr>
                  <a:t>printing quality</a:t>
                </a: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a:solidFill>
                    <a:schemeClr val="bg1"/>
                  </a:solidFill>
                  <a:latin typeface="Trebuchet MS" pitchFamily="34" charset="0"/>
                </a:rPr>
                <a:t>QUICK START (cont.)</a:t>
              </a:r>
            </a:p>
            <a:p>
              <a:pPr algn="ctr"/>
              <a:endParaRPr lang="en-US" sz="3600" b="1" baseline="0">
                <a:solidFill>
                  <a:schemeClr val="bg1"/>
                </a:solidFill>
                <a:latin typeface="Trebuchet MS" pitchFamily="34" charset="0"/>
              </a:endParaRPr>
            </a:p>
            <a:p>
              <a:pPr algn="ctr"/>
              <a:r>
                <a:rPr lang="en-US" sz="3200" b="1" baseline="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a:solidFill>
                  <a:schemeClr val="bg1">
                    <a:lumMod val="75000"/>
                  </a:schemeClr>
                </a:solidFill>
                <a:latin typeface="Trebuchet MS" pitchFamily="34" charset="0"/>
              </a:endParaRPr>
            </a:p>
            <a:p>
              <a:pPr marL="0" indent="0" algn="l" defTabSz="114300"/>
              <a:endParaRPr lang="en-US" sz="2400" b="0" baseline="0">
                <a:solidFill>
                  <a:schemeClr val="bg1">
                    <a:lumMod val="75000"/>
                  </a:schemeClr>
                </a:solidFill>
                <a:latin typeface="Trebuchet MS" pitchFamily="34" charset="0"/>
              </a:endParaRPr>
            </a:p>
            <a:p>
              <a:pPr marL="0" indent="0" algn="l" defTabSz="114300"/>
              <a:endParaRPr lang="en-US" sz="2400" b="0" baseline="0">
                <a:solidFill>
                  <a:schemeClr val="bg1">
                    <a:lumMod val="75000"/>
                  </a:schemeClr>
                </a:solidFill>
                <a:latin typeface="Trebuchet MS" pitchFamily="34" charset="0"/>
              </a:endParaRPr>
            </a:p>
            <a:p>
              <a:pPr marL="0" indent="0" algn="l" defTabSz="114300"/>
              <a:endParaRPr lang="en-US" sz="2400" b="0" baseline="0">
                <a:solidFill>
                  <a:schemeClr val="bg1">
                    <a:lumMod val="75000"/>
                  </a:schemeClr>
                </a:solidFill>
                <a:latin typeface="Trebuchet MS" pitchFamily="34" charset="0"/>
              </a:endParaRPr>
            </a:p>
            <a:p>
              <a:pPr marL="0" indent="0" algn="l" defTabSz="114300"/>
              <a:endParaRPr lang="en-US" sz="2400" b="0" baseline="0">
                <a:solidFill>
                  <a:schemeClr val="bg1">
                    <a:lumMod val="75000"/>
                  </a:schemeClr>
                </a:solidFill>
                <a:latin typeface="Trebuchet MS" pitchFamily="34" charset="0"/>
              </a:endParaRPr>
            </a:p>
            <a:p>
              <a:pPr marL="0" indent="0" algn="l" defTabSz="114300"/>
              <a:endParaRPr lang="en-US" sz="2400" b="0" baseline="0">
                <a:solidFill>
                  <a:schemeClr val="bg1">
                    <a:lumMod val="75000"/>
                  </a:schemeClr>
                </a:solidFill>
                <a:latin typeface="Trebuchet MS" pitchFamily="34" charset="0"/>
              </a:endParaRPr>
            </a:p>
            <a:p>
              <a:pPr marL="0" indent="0" algn="l" defTabSz="114300"/>
              <a:endParaRPr lang="en-US" sz="2400" b="0" baseline="0">
                <a:solidFill>
                  <a:schemeClr val="bg1">
                    <a:lumMod val="75000"/>
                  </a:schemeClr>
                </a:solidFill>
                <a:latin typeface="Trebuchet MS" pitchFamily="34" charset="0"/>
              </a:endParaRPr>
            </a:p>
            <a:p>
              <a:pPr marL="0" indent="0" algn="l" defTabSz="114300"/>
              <a:r>
                <a:rPr lang="en-US" sz="2400" b="0" baseline="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a:solidFill>
                  <a:schemeClr val="bg1">
                    <a:lumMod val="75000"/>
                  </a:schemeClr>
                </a:solidFill>
                <a:latin typeface="Trebuchet MS" pitchFamily="34" charset="0"/>
              </a:endParaRPr>
            </a:p>
            <a:p>
              <a:pPr algn="ctr"/>
              <a:r>
                <a:rPr lang="en-US" sz="3200" b="1" baseline="0">
                  <a:solidFill>
                    <a:srgbClr val="FFC000"/>
                  </a:solidFill>
                  <a:latin typeface="Trebuchet MS" pitchFamily="34" charset="0"/>
                </a:rPr>
                <a:t>How to add Text</a:t>
              </a:r>
            </a:p>
            <a:p>
              <a:pPr marL="3265488" lvl="2" indent="0" algn="l" defTabSz="114300"/>
              <a:r>
                <a:rPr lang="en-US" sz="2400" b="0" baseline="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a:solidFill>
                    <a:schemeClr val="bg1">
                      <a:lumMod val="75000"/>
                    </a:schemeClr>
                  </a:solidFill>
                  <a:latin typeface="Trebuchet MS" pitchFamily="34" charset="0"/>
                </a:rPr>
                <a:t> </a:t>
              </a:r>
              <a:r>
                <a:rPr kumimoji="0" lang="en-US" sz="3200" b="1" i="0" u="none" strike="noStrike" kern="1200" cap="none" spc="0" normalizeH="0" baseline="0" noProof="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a:solidFill>
                  <a:schemeClr val="bg1">
                    <a:lumMod val="75000"/>
                  </a:schemeClr>
                </a:solidFill>
                <a:latin typeface="Trebuchet MS" pitchFamily="34" charset="0"/>
              </a:endParaRPr>
            </a:p>
            <a:p>
              <a:pPr marL="1518341" lvl="2" indent="0" algn="l" defTabSz="114300"/>
              <a:endParaRPr lang="en-US" sz="2400" b="0" baseline="0">
                <a:solidFill>
                  <a:schemeClr val="bg1">
                    <a:lumMod val="75000"/>
                  </a:schemeClr>
                </a:solidFill>
                <a:latin typeface="Trebuchet MS" pitchFamily="34" charset="0"/>
              </a:endParaRPr>
            </a:p>
            <a:p>
              <a:pPr algn="ctr"/>
              <a:r>
                <a:rPr lang="en-US" sz="3200" b="1" baseline="0">
                  <a:solidFill>
                    <a:srgbClr val="FFC000"/>
                  </a:solidFill>
                  <a:latin typeface="Trebuchet MS" pitchFamily="34" charset="0"/>
                </a:rPr>
                <a:t>How to add Tables</a:t>
              </a:r>
            </a:p>
            <a:p>
              <a:pPr marL="1730375" lvl="1" indent="0" algn="l" defTabSz="114300"/>
              <a:r>
                <a:rPr lang="en-US" sz="2400" b="0" baseline="0">
                  <a:solidFill>
                    <a:schemeClr val="bg1">
                      <a:lumMod val="75000"/>
                    </a:schemeClr>
                  </a:solidFill>
                  <a:latin typeface="Trebuchet MS" pitchFamily="34" charset="0"/>
                </a:rPr>
                <a:t>To add a table from scratch go to the INSERT menu and </a:t>
              </a:r>
              <a:br>
                <a:rPr lang="en-US" sz="2400" b="0" baseline="0">
                  <a:solidFill>
                    <a:schemeClr val="bg1">
                      <a:lumMod val="75000"/>
                    </a:schemeClr>
                  </a:solidFill>
                  <a:latin typeface="Trebuchet MS" pitchFamily="34" charset="0"/>
                </a:rPr>
              </a:br>
              <a:r>
                <a:rPr lang="en-US" sz="2400" b="0" baseline="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486"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9" name="Picture 6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487"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a:solidFill>
                      <a:schemeClr val="tx2"/>
                    </a:solidFill>
                    <a:latin typeface="Trebuchet MS" pitchFamily="34" charset="0"/>
                  </a:rPr>
                  <a:t>Student</a:t>
                </a:r>
                <a:r>
                  <a:rPr lang="en-US" sz="2400" baseline="0">
                    <a:solidFill>
                      <a:schemeClr val="tx2"/>
                    </a:solidFill>
                    <a:latin typeface="Trebuchet MS" pitchFamily="34" charset="0"/>
                  </a:rPr>
                  <a:t> discounts are available on our Facebook page.</a:t>
                </a:r>
                <a:br>
                  <a:rPr lang="en-US" sz="2400" baseline="0">
                    <a:solidFill>
                      <a:schemeClr val="tx2"/>
                    </a:solidFill>
                    <a:latin typeface="Trebuchet MS" pitchFamily="34" charset="0"/>
                  </a:rPr>
                </a:br>
                <a:r>
                  <a:rPr lang="en-US" sz="2400" baseline="0">
                    <a:solidFill>
                      <a:schemeClr val="tx2"/>
                    </a:solidFill>
                    <a:latin typeface="Trebuchet MS" pitchFamily="34" charset="0"/>
                  </a:rPr>
                  <a:t>Go to </a:t>
                </a:r>
                <a:r>
                  <a:rPr lang="en-US" sz="2400" u="sng" baseline="0">
                    <a:solidFill>
                      <a:schemeClr val="tx2"/>
                    </a:solidFill>
                    <a:latin typeface="Trebuchet MS" pitchFamily="34" charset="0"/>
                  </a:rPr>
                  <a:t>PosterPresentations.com</a:t>
                </a:r>
                <a:r>
                  <a:rPr lang="en-US" sz="2400" baseline="0">
                    <a:solidFill>
                      <a:schemeClr val="tx2"/>
                    </a:solidFill>
                    <a:latin typeface="Trebuchet MS" pitchFamily="34" charset="0"/>
                  </a:rPr>
                  <a:t> and click on the FB icon. </a:t>
                </a:r>
                <a:endParaRPr lang="en-US" sz="2400">
                  <a:solidFill>
                    <a:schemeClr val="tx2"/>
                  </a:solidFill>
                  <a:latin typeface="Trebuchet MS" pitchFamily="34" charset="0"/>
                </a:endParaRPr>
              </a:p>
            </p:txBody>
          </p:sp>
        </p:grpSp>
        <p:sp>
          <p:nvSpPr>
            <p:cNvPr id="72" name="TextBox 71"/>
            <p:cNvSpPr txBox="1"/>
            <p:nvPr userDrawn="1"/>
          </p:nvSpPr>
          <p:spPr>
            <a:xfrm>
              <a:off x="44262808" y="31169782"/>
              <a:ext cx="6870215" cy="1399638"/>
            </a:xfrm>
            <a:prstGeom prst="rect">
              <a:avLst/>
            </a:prstGeom>
            <a:noFill/>
          </p:spPr>
          <p:txBody>
            <a:bodyPr wrap="square" lIns="65304" tIns="32651" rIns="65304" bIns="32651" rtlCol="0">
              <a:spAutoFit/>
            </a:bodyPr>
            <a:lstStyle/>
            <a:p>
              <a:pPr marL="344488" indent="-344488">
                <a:lnSpc>
                  <a:spcPts val="2600"/>
                </a:lnSpc>
              </a:pPr>
              <a:r>
                <a:rPr lang="en-US" sz="2800">
                  <a:solidFill>
                    <a:schemeClr val="bg1"/>
                  </a:solidFill>
                </a:rPr>
                <a:t>©2015</a:t>
              </a:r>
              <a:r>
                <a:rPr lang="en-US" sz="2800" baseline="0">
                  <a:solidFill>
                    <a:schemeClr val="bg1"/>
                  </a:solidFill>
                </a:rPr>
                <a:t> </a:t>
              </a:r>
              <a:r>
                <a:rPr lang="en-US" sz="2800">
                  <a:solidFill>
                    <a:schemeClr val="bg1"/>
                  </a:solidFill>
                </a:rPr>
                <a:t>PosterPresentations.com</a:t>
              </a:r>
              <a:br>
                <a:rPr lang="en-US" sz="2800">
                  <a:solidFill>
                    <a:schemeClr val="bg1"/>
                  </a:solidFill>
                </a:rPr>
              </a:br>
              <a:r>
                <a:rPr lang="en-US" sz="2400">
                  <a:solidFill>
                    <a:schemeClr val="bg1"/>
                  </a:solidFill>
                </a:rPr>
                <a:t>2117 Fourth Street ,</a:t>
              </a:r>
              <a:r>
                <a:rPr lang="en-US" sz="2400" baseline="0">
                  <a:solidFill>
                    <a:schemeClr val="bg1"/>
                  </a:solidFill>
                </a:rPr>
                <a:t> Unit C        </a:t>
              </a:r>
            </a:p>
            <a:p>
              <a:pPr marL="344488" indent="0">
                <a:lnSpc>
                  <a:spcPts val="2600"/>
                </a:lnSpc>
              </a:pPr>
              <a:r>
                <a:rPr lang="en-US" sz="2400" baseline="0">
                  <a:solidFill>
                    <a:schemeClr val="bg1"/>
                  </a:solidFill>
                </a:rPr>
                <a:t>Berkeley CA </a:t>
              </a:r>
              <a:r>
                <a:rPr lang="en-US" sz="2000" baseline="0">
                  <a:solidFill>
                    <a:schemeClr val="bg1"/>
                  </a:solidFill>
                </a:rPr>
                <a:t>94710</a:t>
              </a:r>
              <a:r>
                <a:rPr lang="en-US" sz="2400" baseline="0">
                  <a:solidFill>
                    <a:schemeClr val="bg1"/>
                  </a:solidFill>
                </a:rPr>
                <a:t/>
              </a:r>
              <a:br>
                <a:rPr lang="en-US" sz="2400" baseline="0">
                  <a:solidFill>
                    <a:schemeClr val="bg1"/>
                  </a:solidFill>
                </a:rPr>
              </a:br>
              <a:r>
                <a:rPr lang="en-US" sz="2400" b="1" baseline="0">
                  <a:solidFill>
                    <a:srgbClr val="FFFF00"/>
                  </a:solidFill>
                </a:rPr>
                <a:t>posterpresenter@gmail.com</a:t>
              </a:r>
              <a:endParaRPr lang="en-US" sz="2800" b="1">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8.jpeg"/><Relationship Id="rId12" Type="http://schemas.microsoft.com/office/2007/relationships/hdphoto" Target="../media/hdphoto2.wdp"/><Relationship Id="rId13" Type="http://schemas.openxmlformats.org/officeDocument/2006/relationships/image" Target="../media/image19.jpeg"/><Relationship Id="rId14" Type="http://schemas.microsoft.com/office/2007/relationships/hdphoto" Target="../media/hdphoto3.wdp"/><Relationship Id="rId15" Type="http://schemas.openxmlformats.org/officeDocument/2006/relationships/image" Target="../media/image20.png"/><Relationship Id="rId16" Type="http://schemas.openxmlformats.org/officeDocument/2006/relationships/image" Target="../media/image21.png"/><Relationship Id="rId17" Type="http://schemas.openxmlformats.org/officeDocument/2006/relationships/image" Target="../media/image22.jpg"/><Relationship Id="rId18" Type="http://schemas.openxmlformats.org/officeDocument/2006/relationships/image" Target="../media/image23.jp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jpeg"/><Relationship Id="rId6" Type="http://schemas.openxmlformats.org/officeDocument/2006/relationships/image" Target="../media/image14.png"/><Relationship Id="rId7" Type="http://schemas.openxmlformats.org/officeDocument/2006/relationships/image" Target="../media/image15.png"/><Relationship Id="rId8" Type="http://schemas.openxmlformats.org/officeDocument/2006/relationships/image" Target="../media/image16.jpeg"/><Relationship Id="rId9" Type="http://schemas.openxmlformats.org/officeDocument/2006/relationships/image" Target="../media/image17.jpeg"/><Relationship Id="rId10"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35000">
              <a:schemeClr val="accent5">
                <a:lumMod val="60000"/>
                <a:lumOff val="40000"/>
              </a:schemeClr>
            </a:gs>
            <a:gs pos="100000">
              <a:schemeClr val="accent5">
                <a:lumMod val="20000"/>
                <a:lumOff val="80000"/>
              </a:schemeClr>
            </a:gs>
          </a:gsLst>
          <a:lin ang="13500000" scaled="1"/>
          <a:tileRect/>
        </a:gra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89963" y="6546115"/>
            <a:ext cx="10196513" cy="11689332"/>
          </a:xfrm>
        </p:spPr>
        <p:txBody>
          <a:bodyPr/>
          <a:lstStyle/>
          <a:p>
            <a:r>
              <a:rPr lang="en-US" sz="3200" dirty="0" smtClean="0">
                <a:solidFill>
                  <a:schemeClr val="tx1"/>
                </a:solidFill>
              </a:rPr>
              <a:t>Nutrients </a:t>
            </a:r>
            <a:r>
              <a:rPr lang="en-US" sz="3200" dirty="0">
                <a:solidFill>
                  <a:schemeClr val="tx1"/>
                </a:solidFill>
              </a:rPr>
              <a:t>are the key to plant growth however excessive nutrients can be bad for the </a:t>
            </a:r>
            <a:r>
              <a:rPr lang="en-US" sz="3200" dirty="0" smtClean="0">
                <a:solidFill>
                  <a:schemeClr val="tx1"/>
                </a:solidFill>
              </a:rPr>
              <a:t>environment and </a:t>
            </a:r>
            <a:r>
              <a:rPr lang="en-US" sz="3200" dirty="0">
                <a:solidFill>
                  <a:schemeClr val="tx1"/>
                </a:solidFill>
              </a:rPr>
              <a:t>can cause </a:t>
            </a:r>
            <a:r>
              <a:rPr lang="en-US" sz="3200" dirty="0" smtClean="0">
                <a:solidFill>
                  <a:schemeClr val="tx1"/>
                </a:solidFill>
              </a:rPr>
              <a:t>eutrophication in water bodies. </a:t>
            </a:r>
            <a:r>
              <a:rPr lang="en-US" sz="3200" dirty="0">
                <a:solidFill>
                  <a:schemeClr val="tx1"/>
                </a:solidFill>
              </a:rPr>
              <a:t>Eutrophication </a:t>
            </a:r>
            <a:r>
              <a:rPr lang="en-US" sz="3200" dirty="0" smtClean="0">
                <a:solidFill>
                  <a:schemeClr val="tx1"/>
                </a:solidFill>
              </a:rPr>
              <a:t>is the </a:t>
            </a:r>
            <a:r>
              <a:rPr lang="en-US" sz="3200" dirty="0">
                <a:solidFill>
                  <a:schemeClr val="tx1"/>
                </a:solidFill>
              </a:rPr>
              <a:t>excessive growth and decay of plants </a:t>
            </a:r>
            <a:r>
              <a:rPr lang="en-US" sz="3200" dirty="0" smtClean="0">
                <a:solidFill>
                  <a:schemeClr val="tx1"/>
                </a:solidFill>
              </a:rPr>
              <a:t>which in turn directly </a:t>
            </a:r>
            <a:r>
              <a:rPr lang="en-US" sz="3200" dirty="0">
                <a:solidFill>
                  <a:schemeClr val="tx1"/>
                </a:solidFill>
              </a:rPr>
              <a:t>affects the water quality and </a:t>
            </a:r>
            <a:r>
              <a:rPr lang="en-US" sz="3200" dirty="0" smtClean="0">
                <a:solidFill>
                  <a:schemeClr val="tx1"/>
                </a:solidFill>
              </a:rPr>
              <a:t>aquatic habitat.</a:t>
            </a:r>
          </a:p>
          <a:p>
            <a:r>
              <a:rPr lang="en-US" sz="3200" dirty="0" smtClean="0">
                <a:solidFill>
                  <a:schemeClr val="tx1"/>
                </a:solidFill>
              </a:rPr>
              <a:t>One </a:t>
            </a:r>
            <a:r>
              <a:rPr lang="en-US" sz="3200" dirty="0">
                <a:solidFill>
                  <a:schemeClr val="tx1"/>
                </a:solidFill>
              </a:rPr>
              <a:t>of the largest causes of </a:t>
            </a:r>
            <a:r>
              <a:rPr lang="en-US" sz="3200" dirty="0" smtClean="0">
                <a:solidFill>
                  <a:schemeClr val="tx1"/>
                </a:solidFill>
              </a:rPr>
              <a:t>excessive nutrients </a:t>
            </a:r>
            <a:r>
              <a:rPr lang="en-US" sz="3200" dirty="0">
                <a:solidFill>
                  <a:schemeClr val="tx1"/>
                </a:solidFill>
              </a:rPr>
              <a:t>in </a:t>
            </a:r>
            <a:r>
              <a:rPr lang="en-US" sz="3200" dirty="0" smtClean="0">
                <a:solidFill>
                  <a:schemeClr val="tx1"/>
                </a:solidFill>
              </a:rPr>
              <a:t>receiving </a:t>
            </a:r>
            <a:r>
              <a:rPr lang="en-US" sz="3200" dirty="0">
                <a:solidFill>
                  <a:schemeClr val="tx1"/>
                </a:solidFill>
              </a:rPr>
              <a:t>water is stormwater runoff, which washes away </a:t>
            </a:r>
            <a:r>
              <a:rPr lang="en-US" sz="3200" dirty="0" smtClean="0">
                <a:solidFill>
                  <a:schemeClr val="tx1"/>
                </a:solidFill>
              </a:rPr>
              <a:t>nutrients </a:t>
            </a:r>
            <a:r>
              <a:rPr lang="en-US" sz="3200" dirty="0">
                <a:solidFill>
                  <a:schemeClr val="tx1"/>
                </a:solidFill>
              </a:rPr>
              <a:t>from </a:t>
            </a:r>
            <a:r>
              <a:rPr lang="en-US" sz="3200" dirty="0" smtClean="0">
                <a:solidFill>
                  <a:schemeClr val="tx1"/>
                </a:solidFill>
              </a:rPr>
              <a:t>human habitat </a:t>
            </a:r>
            <a:r>
              <a:rPr lang="en-US" sz="3200" dirty="0">
                <a:solidFill>
                  <a:schemeClr val="tx1"/>
                </a:solidFill>
              </a:rPr>
              <a:t>to surface water sources. </a:t>
            </a:r>
            <a:endParaRPr lang="en-US" sz="3200" dirty="0" smtClean="0">
              <a:solidFill>
                <a:schemeClr val="tx1"/>
              </a:solidFill>
            </a:endParaRPr>
          </a:p>
          <a:p>
            <a:r>
              <a:rPr lang="en-US" sz="3200" dirty="0" smtClean="0">
                <a:solidFill>
                  <a:schemeClr val="tx1"/>
                </a:solidFill>
              </a:rPr>
              <a:t>In </a:t>
            </a:r>
            <a:r>
              <a:rPr lang="en-US" sz="3200" dirty="0">
                <a:solidFill>
                  <a:schemeClr val="tx1"/>
                </a:solidFill>
              </a:rPr>
              <a:t>order to remove nitrogen and other nutrients from water, </a:t>
            </a:r>
            <a:r>
              <a:rPr lang="en-US" sz="3200" dirty="0" smtClean="0">
                <a:solidFill>
                  <a:schemeClr val="tx1"/>
                </a:solidFill>
              </a:rPr>
              <a:t>green </a:t>
            </a:r>
            <a:r>
              <a:rPr lang="en-US" sz="3200" dirty="0" smtClean="0">
                <a:solidFill>
                  <a:schemeClr val="tx1"/>
                </a:solidFill>
              </a:rPr>
              <a:t>infrastructure, like </a:t>
            </a:r>
            <a:r>
              <a:rPr lang="en-US" sz="3200" dirty="0">
                <a:solidFill>
                  <a:schemeClr val="tx1"/>
                </a:solidFill>
              </a:rPr>
              <a:t>b</a:t>
            </a:r>
            <a:r>
              <a:rPr lang="en-US" sz="3200" dirty="0" smtClean="0">
                <a:solidFill>
                  <a:schemeClr val="tx1"/>
                </a:solidFill>
              </a:rPr>
              <a:t>ioretention systems, must </a:t>
            </a:r>
            <a:r>
              <a:rPr lang="en-US" sz="3200" dirty="0">
                <a:solidFill>
                  <a:schemeClr val="tx1"/>
                </a:solidFill>
              </a:rPr>
              <a:t>be </a:t>
            </a:r>
            <a:r>
              <a:rPr lang="en-US" sz="3200" dirty="0" smtClean="0">
                <a:solidFill>
                  <a:schemeClr val="tx1"/>
                </a:solidFill>
              </a:rPr>
              <a:t>designed and implemented. To remove nitrogen, green infrastructure systems typically have pools of water in them with very low oxygen levels.  This component may be challenging to include at many sites, and therefore an alternative would be helpful.</a:t>
            </a:r>
          </a:p>
          <a:p>
            <a:r>
              <a:rPr lang="en-US" sz="3200" dirty="0">
                <a:solidFill>
                  <a:schemeClr val="tx1"/>
                </a:solidFill>
              </a:rPr>
              <a:t> Different soil media </a:t>
            </a:r>
            <a:r>
              <a:rPr lang="en-US" sz="3200" dirty="0" smtClean="0">
                <a:solidFill>
                  <a:schemeClr val="tx1"/>
                </a:solidFill>
              </a:rPr>
              <a:t>have </a:t>
            </a:r>
            <a:r>
              <a:rPr lang="en-US" sz="3200" dirty="0">
                <a:solidFill>
                  <a:schemeClr val="tx1"/>
                </a:solidFill>
              </a:rPr>
              <a:t>been used </a:t>
            </a:r>
            <a:r>
              <a:rPr lang="en-US" sz="3200" dirty="0" smtClean="0">
                <a:solidFill>
                  <a:schemeClr val="tx1"/>
                </a:solidFill>
              </a:rPr>
              <a:t>in bioretention systems to </a:t>
            </a:r>
            <a:r>
              <a:rPr lang="en-US" sz="3200" dirty="0">
                <a:solidFill>
                  <a:schemeClr val="tx1"/>
                </a:solidFill>
              </a:rPr>
              <a:t>effectively remove </a:t>
            </a:r>
            <a:r>
              <a:rPr lang="en-US" sz="3200" dirty="0" smtClean="0">
                <a:solidFill>
                  <a:schemeClr val="tx1"/>
                </a:solidFill>
              </a:rPr>
              <a:t>phosphorus </a:t>
            </a:r>
            <a:r>
              <a:rPr lang="en-US" sz="3200" dirty="0">
                <a:solidFill>
                  <a:schemeClr val="tx1"/>
                </a:solidFill>
              </a:rPr>
              <a:t>from </a:t>
            </a:r>
            <a:r>
              <a:rPr lang="en-US" sz="3200" dirty="0" smtClean="0">
                <a:solidFill>
                  <a:schemeClr val="tx1"/>
                </a:solidFill>
              </a:rPr>
              <a:t>runoff, however none to date have been reported in peer-reviewed literature, that remove nitrogen . Recently at stormwater conferences, </a:t>
            </a:r>
            <a:r>
              <a:rPr lang="en-US" sz="3200" dirty="0" smtClean="0">
                <a:solidFill>
                  <a:schemeClr val="tx1"/>
                </a:solidFill>
              </a:rPr>
              <a:t>coco pith </a:t>
            </a:r>
            <a:r>
              <a:rPr lang="en-US" sz="3200" dirty="0">
                <a:solidFill>
                  <a:schemeClr val="tx1"/>
                </a:solidFill>
              </a:rPr>
              <a:t>has been proposed to </a:t>
            </a:r>
            <a:r>
              <a:rPr lang="en-US" sz="3200" dirty="0" smtClean="0">
                <a:solidFill>
                  <a:schemeClr val="tx1"/>
                </a:solidFill>
              </a:rPr>
              <a:t>be used </a:t>
            </a:r>
            <a:r>
              <a:rPr lang="en-US" sz="3200" dirty="0">
                <a:solidFill>
                  <a:schemeClr val="tx1"/>
                </a:solidFill>
              </a:rPr>
              <a:t>in </a:t>
            </a:r>
            <a:r>
              <a:rPr lang="en-US" sz="3200" dirty="0" smtClean="0">
                <a:solidFill>
                  <a:schemeClr val="tx1"/>
                </a:solidFill>
              </a:rPr>
              <a:t>bioretention  systems for nitrogen removal.</a:t>
            </a:r>
            <a:endParaRPr lang="en-US" sz="3200" dirty="0">
              <a:solidFill>
                <a:schemeClr val="tx1"/>
              </a:solidFill>
            </a:endParaRPr>
          </a:p>
          <a:p>
            <a:endParaRPr lang="en-US" sz="3200" dirty="0">
              <a:solidFill>
                <a:schemeClr val="tx1"/>
              </a:solidFill>
            </a:endParaRPr>
          </a:p>
        </p:txBody>
      </p:sp>
      <p:sp>
        <p:nvSpPr>
          <p:cNvPr id="3" name="Text Placeholder 2"/>
          <p:cNvSpPr>
            <a:spLocks noGrp="1"/>
          </p:cNvSpPr>
          <p:nvPr>
            <p:ph type="body" sz="quarter" idx="11"/>
          </p:nvPr>
        </p:nvSpPr>
        <p:spPr>
          <a:xfrm>
            <a:off x="527049" y="5625396"/>
            <a:ext cx="10196513" cy="923322"/>
          </a:xfrm>
        </p:spPr>
        <p:txBody>
          <a:bodyPr/>
          <a:lstStyle/>
          <a:p>
            <a:r>
              <a:rPr lang="en-US" sz="4800"/>
              <a:t>Introduction:</a:t>
            </a:r>
          </a:p>
        </p:txBody>
      </p:sp>
      <p:sp>
        <p:nvSpPr>
          <p:cNvPr id="10" name="Text Placeholder 9"/>
          <p:cNvSpPr>
            <a:spLocks noGrp="1"/>
          </p:cNvSpPr>
          <p:nvPr>
            <p:ph type="body" sz="quarter" idx="24"/>
          </p:nvPr>
        </p:nvSpPr>
        <p:spPr>
          <a:xfrm>
            <a:off x="11307250" y="5256065"/>
            <a:ext cx="21338719" cy="1661985"/>
          </a:xfrm>
        </p:spPr>
        <p:txBody>
          <a:bodyPr/>
          <a:lstStyle/>
          <a:p>
            <a:r>
              <a:rPr lang="en-US" sz="4800"/>
              <a:t>Methods</a:t>
            </a:r>
            <a:r>
              <a:rPr lang="en-US" sz="4800" smtClean="0"/>
              <a:t>:  A column study was conducted to study the nitrogen removal characteristics of coco pith mixed into bioretention soil media</a:t>
            </a:r>
            <a:endParaRPr lang="en-US" sz="4800"/>
          </a:p>
        </p:txBody>
      </p:sp>
      <p:sp>
        <p:nvSpPr>
          <p:cNvPr id="15" name="Text Placeholder 14"/>
          <p:cNvSpPr>
            <a:spLocks noGrp="1"/>
          </p:cNvSpPr>
          <p:nvPr>
            <p:ph type="body" sz="quarter" idx="29"/>
          </p:nvPr>
        </p:nvSpPr>
        <p:spPr>
          <a:xfrm>
            <a:off x="33203811" y="24961710"/>
            <a:ext cx="10201275" cy="923322"/>
          </a:xfrm>
        </p:spPr>
        <p:txBody>
          <a:bodyPr/>
          <a:lstStyle/>
          <a:p>
            <a:r>
              <a:rPr lang="en-US" sz="4800"/>
              <a:t>References:</a:t>
            </a:r>
          </a:p>
        </p:txBody>
      </p:sp>
      <p:sp>
        <p:nvSpPr>
          <p:cNvPr id="16" name="Text Placeholder 15"/>
          <p:cNvSpPr>
            <a:spLocks noGrp="1"/>
          </p:cNvSpPr>
          <p:nvPr>
            <p:ph type="body" sz="quarter" idx="30"/>
          </p:nvPr>
        </p:nvSpPr>
        <p:spPr>
          <a:xfrm>
            <a:off x="33957175" y="26191714"/>
            <a:ext cx="8997131" cy="5890821"/>
          </a:xfrm>
        </p:spPr>
        <p:txBody>
          <a:bodyPr/>
          <a:lstStyle/>
          <a:p>
            <a:r>
              <a:rPr lang="en-US" sz="1800" dirty="0">
                <a:solidFill>
                  <a:schemeClr val="tx1"/>
                </a:solidFill>
              </a:rPr>
              <a:t>Erickson, A. J., Gulliver, J. S., &amp; Weiss, P. T. (2007). Enhanced sand filtration for storm water phosphorus removal. Journal of Environmental Engineering, 133(5), 485-497. </a:t>
            </a:r>
          </a:p>
          <a:p>
            <a:r>
              <a:rPr lang="en-US" sz="1800" dirty="0">
                <a:solidFill>
                  <a:schemeClr val="tx1"/>
                </a:solidFill>
              </a:rPr>
              <a:t>Morgan, J., </a:t>
            </a:r>
            <a:r>
              <a:rPr lang="en-US" sz="1800" dirty="0" err="1">
                <a:solidFill>
                  <a:schemeClr val="tx1"/>
                </a:solidFill>
              </a:rPr>
              <a:t>Hozalski</a:t>
            </a:r>
            <a:r>
              <a:rPr lang="en-US" sz="1800" dirty="0">
                <a:solidFill>
                  <a:schemeClr val="tx1"/>
                </a:solidFill>
              </a:rPr>
              <a:t>, R. M., &amp; Gulliver, J. S. When Do We Need to Replace Bioretention Media? Water Environment Federation and the American Society of Civil Engineers (W.E.F. and A.S.C.E), 1998. </a:t>
            </a:r>
          </a:p>
          <a:p>
            <a:r>
              <a:rPr lang="en-US" sz="1800" dirty="0">
                <a:solidFill>
                  <a:schemeClr val="tx1"/>
                </a:solidFill>
              </a:rPr>
              <a:t>University of New Hampshire Stormwater Center (UNHSC), (2009). Biennial Report - 2009. </a:t>
            </a:r>
          </a:p>
          <a:p>
            <a:r>
              <a:rPr lang="en-US" sz="1800" dirty="0">
                <a:solidFill>
                  <a:schemeClr val="tx1"/>
                </a:solidFill>
              </a:rPr>
              <a:t>University of New Hampshire, Durham, NH. University of New Hampshire Stormwater Center (UNHSC), (2012). Biennial Report - 2012. University of New Hampshire, Durham, NH. </a:t>
            </a:r>
          </a:p>
          <a:p>
            <a:r>
              <a:rPr lang="en-US" sz="1800" dirty="0" err="1">
                <a:solidFill>
                  <a:schemeClr val="tx1"/>
                </a:solidFill>
              </a:rPr>
              <a:t>Mitsch</a:t>
            </a:r>
            <a:r>
              <a:rPr lang="en-US" sz="1800" dirty="0">
                <a:solidFill>
                  <a:schemeClr val="tx1"/>
                </a:solidFill>
              </a:rPr>
              <a:t>, W. J., and </a:t>
            </a:r>
            <a:r>
              <a:rPr lang="en-US" sz="1800" dirty="0" err="1">
                <a:solidFill>
                  <a:schemeClr val="tx1"/>
                </a:solidFill>
              </a:rPr>
              <a:t>Gosselink</a:t>
            </a:r>
            <a:r>
              <a:rPr lang="en-US" sz="1800" dirty="0">
                <a:solidFill>
                  <a:schemeClr val="tx1"/>
                </a:solidFill>
              </a:rPr>
              <a:t>, J. G. (2000). "The value of wetlands: importance of scale and landscape setting." Ecological Economics, 35(1), 25-33. </a:t>
            </a:r>
          </a:p>
          <a:p>
            <a:r>
              <a:rPr lang="en-US" sz="1800" dirty="0" err="1">
                <a:solidFill>
                  <a:schemeClr val="tx1"/>
                </a:solidFill>
              </a:rPr>
              <a:t>Mitsch</a:t>
            </a:r>
            <a:r>
              <a:rPr lang="en-US" sz="1800" dirty="0">
                <a:solidFill>
                  <a:schemeClr val="tx1"/>
                </a:solidFill>
              </a:rPr>
              <a:t>, W. </a:t>
            </a:r>
            <a:r>
              <a:rPr lang="en-US" sz="1800" dirty="0" err="1">
                <a:solidFill>
                  <a:schemeClr val="tx1"/>
                </a:solidFill>
              </a:rPr>
              <a:t>J.,and</a:t>
            </a:r>
            <a:r>
              <a:rPr lang="en-US" sz="1800" dirty="0">
                <a:solidFill>
                  <a:schemeClr val="tx1"/>
                </a:solidFill>
              </a:rPr>
              <a:t> </a:t>
            </a:r>
            <a:r>
              <a:rPr lang="en-US" sz="1800" dirty="0" err="1">
                <a:solidFill>
                  <a:schemeClr val="tx1"/>
                </a:solidFill>
              </a:rPr>
              <a:t>Gosselink</a:t>
            </a:r>
            <a:r>
              <a:rPr lang="en-US" sz="1800" dirty="0">
                <a:solidFill>
                  <a:schemeClr val="tx1"/>
                </a:solidFill>
              </a:rPr>
              <a:t>, J. G. (2000). Wetlands, 3rd edition. John Wiley &amp; Sons, Inc. </a:t>
            </a:r>
          </a:p>
          <a:p>
            <a:r>
              <a:rPr lang="en-US" sz="1800" dirty="0">
                <a:solidFill>
                  <a:schemeClr val="tx1"/>
                </a:solidFill>
              </a:rPr>
              <a:t>Iulia </a:t>
            </a:r>
            <a:r>
              <a:rPr lang="en-US" sz="1800" dirty="0" err="1">
                <a:solidFill>
                  <a:schemeClr val="tx1"/>
                </a:solidFill>
              </a:rPr>
              <a:t>Barbu</a:t>
            </a:r>
            <a:r>
              <a:rPr lang="en-US" sz="1800" dirty="0">
                <a:solidFill>
                  <a:schemeClr val="tx1"/>
                </a:solidFill>
              </a:rPr>
              <a:t>,(2014) Investigation of Bioretention Soil Media and Amendments for Treatment of Nutrients from Stormwater Runoff, University of New Hampshire, Durham, NH. </a:t>
            </a:r>
          </a:p>
          <a:p>
            <a:r>
              <a:rPr lang="en-US" sz="1800" dirty="0">
                <a:solidFill>
                  <a:schemeClr val="tx1"/>
                </a:solidFill>
              </a:rPr>
              <a:t>"At the Forefront of Bioretention Media Specifications: An Interview with Curtis </a:t>
            </a:r>
            <a:r>
              <a:rPr lang="en-US" sz="1800" dirty="0" err="1">
                <a:solidFill>
                  <a:schemeClr val="tx1"/>
                </a:solidFill>
              </a:rPr>
              <a:t>Hinman</a:t>
            </a:r>
            <a:r>
              <a:rPr lang="en-US" sz="1800" dirty="0">
                <a:solidFill>
                  <a:schemeClr val="tx1"/>
                </a:solidFill>
              </a:rPr>
              <a:t>." Interview by Nathalie </a:t>
            </a:r>
            <a:r>
              <a:rPr lang="en-US" sz="1800" dirty="0" err="1">
                <a:solidFill>
                  <a:schemeClr val="tx1"/>
                </a:solidFill>
              </a:rPr>
              <a:t>Shanstrom</a:t>
            </a:r>
            <a:r>
              <a:rPr lang="en-US" sz="1800" dirty="0">
                <a:solidFill>
                  <a:schemeClr val="tx1"/>
                </a:solidFill>
              </a:rPr>
              <a:t>. GREEN INFRASTRUCTURE. </a:t>
            </a:r>
            <a:r>
              <a:rPr lang="en-US" sz="1800" dirty="0" err="1">
                <a:solidFill>
                  <a:schemeClr val="tx1"/>
                </a:solidFill>
              </a:rPr>
              <a:t>N.p</a:t>
            </a:r>
            <a:r>
              <a:rPr lang="en-US" sz="1800" dirty="0">
                <a:solidFill>
                  <a:schemeClr val="tx1"/>
                </a:solidFill>
              </a:rPr>
              <a:t>., 26 Jan. 2015. Web. 26 Mar. 2017. </a:t>
            </a:r>
          </a:p>
          <a:p>
            <a:pPr marL="457200" indent="-457200">
              <a:buFont typeface="Arial" panose="020B0604020202020204" pitchFamily="34" charset="0"/>
              <a:buChar char="•"/>
            </a:pPr>
            <a:endParaRPr lang="en-US" sz="1800" dirty="0">
              <a:solidFill>
                <a:schemeClr val="tx1"/>
              </a:solidFill>
            </a:endParaRPr>
          </a:p>
        </p:txBody>
      </p:sp>
      <p:sp>
        <p:nvSpPr>
          <p:cNvPr id="19" name="Text Placeholder 18"/>
          <p:cNvSpPr>
            <a:spLocks noGrp="1"/>
          </p:cNvSpPr>
          <p:nvPr>
            <p:ph type="body" sz="quarter" idx="150"/>
          </p:nvPr>
        </p:nvSpPr>
        <p:spPr>
          <a:xfrm>
            <a:off x="4779818" y="2687574"/>
            <a:ext cx="21421724" cy="1280160"/>
          </a:xfrm>
        </p:spPr>
        <p:txBody>
          <a:bodyPr>
            <a:normAutofit/>
          </a:bodyPr>
          <a:lstStyle/>
          <a:p>
            <a:pPr algn="l"/>
            <a:r>
              <a:rPr lang="en-US" sz="6000" smtClean="0"/>
              <a:t>Rezwan Ali, Mentor: Dr. Thomas P. Ballestero</a:t>
            </a:r>
            <a:endParaRPr lang="en-US" sz="6000"/>
          </a:p>
        </p:txBody>
      </p:sp>
      <p:sp>
        <p:nvSpPr>
          <p:cNvPr id="43" name="Text Placeholder 42"/>
          <p:cNvSpPr>
            <a:spLocks noGrp="1"/>
          </p:cNvSpPr>
          <p:nvPr>
            <p:ph type="body" sz="quarter" idx="184"/>
          </p:nvPr>
        </p:nvSpPr>
        <p:spPr>
          <a:xfrm>
            <a:off x="4779818" y="3607554"/>
            <a:ext cx="21421724" cy="1163782"/>
          </a:xfrm>
        </p:spPr>
        <p:txBody>
          <a:bodyPr>
            <a:normAutofit fontScale="77500" lnSpcReduction="20000"/>
          </a:bodyPr>
          <a:lstStyle/>
          <a:p>
            <a:pPr algn="l"/>
            <a:r>
              <a:rPr lang="en-US" smtClean="0"/>
              <a:t>Department of Civil end Environmental Engineering, University of New Hampshire, Durham NH</a:t>
            </a:r>
            <a:endParaRPr lang="en-US"/>
          </a:p>
        </p:txBody>
      </p:sp>
      <p:sp>
        <p:nvSpPr>
          <p:cNvPr id="44" name="Text Placeholder 43"/>
          <p:cNvSpPr>
            <a:spLocks noGrp="1"/>
          </p:cNvSpPr>
          <p:nvPr>
            <p:ph type="body" sz="quarter" idx="185"/>
          </p:nvPr>
        </p:nvSpPr>
        <p:spPr>
          <a:xfrm>
            <a:off x="4779818" y="53065"/>
            <a:ext cx="40495855" cy="1759084"/>
          </a:xfrm>
        </p:spPr>
        <p:txBody>
          <a:bodyPr>
            <a:noAutofit/>
          </a:bodyPr>
          <a:lstStyle/>
          <a:p>
            <a:pPr algn="l"/>
            <a:r>
              <a:rPr lang="en-US" sz="8000" dirty="0"/>
              <a:t>Investigation of Coco pith in Bioretention for treatment of nutrients (nitrogen) </a:t>
            </a:r>
            <a:endParaRPr lang="en-US" sz="8000" dirty="0" smtClean="0"/>
          </a:p>
          <a:p>
            <a:pPr algn="l"/>
            <a:r>
              <a:rPr lang="en-US" sz="8000" dirty="0" smtClean="0"/>
              <a:t>From </a:t>
            </a:r>
            <a:r>
              <a:rPr lang="en-US" sz="8000" dirty="0"/>
              <a:t>Storm water Runoff</a:t>
            </a:r>
            <a:endParaRPr lang="en-US" sz="8200" dirty="0"/>
          </a:p>
        </p:txBody>
      </p:sp>
      <p:sp>
        <p:nvSpPr>
          <p:cNvPr id="99" name="Text Placeholder 1"/>
          <p:cNvSpPr>
            <a:spLocks noGrp="1"/>
          </p:cNvSpPr>
          <p:nvPr>
            <p:ph type="body" sz="quarter" idx="10"/>
          </p:nvPr>
        </p:nvSpPr>
        <p:spPr>
          <a:xfrm>
            <a:off x="472147" y="22167288"/>
            <a:ext cx="10148740" cy="4499671"/>
          </a:xfrm>
        </p:spPr>
        <p:txBody>
          <a:bodyPr/>
          <a:lstStyle/>
          <a:p>
            <a:r>
              <a:rPr lang="en-US" sz="3200" dirty="0" smtClean="0">
                <a:solidFill>
                  <a:schemeClr val="tx1"/>
                </a:solidFill>
              </a:rPr>
              <a:t>Cocopith </a:t>
            </a:r>
            <a:r>
              <a:rPr lang="en-US" sz="3200" dirty="0">
                <a:solidFill>
                  <a:schemeClr val="tx1"/>
                </a:solidFill>
              </a:rPr>
              <a:t>is the outside layer that surrounds the shell of the coconut. It is mainly made of </a:t>
            </a:r>
            <a:r>
              <a:rPr lang="en-US" sz="3200" dirty="0" smtClean="0">
                <a:solidFill>
                  <a:schemeClr val="tx1"/>
                </a:solidFill>
              </a:rPr>
              <a:t>fibers.  These fibers are commonly used </a:t>
            </a:r>
            <a:r>
              <a:rPr lang="en-US" sz="3200" dirty="0">
                <a:solidFill>
                  <a:schemeClr val="tx1"/>
                </a:solidFill>
              </a:rPr>
              <a:t>to manufacture rope, carpets, doormats, upholstery stuffing, </a:t>
            </a:r>
            <a:r>
              <a:rPr lang="en-US" sz="3200" dirty="0" smtClean="0">
                <a:solidFill>
                  <a:schemeClr val="tx1"/>
                </a:solidFill>
              </a:rPr>
              <a:t>brushes, and erosion control products. </a:t>
            </a:r>
          </a:p>
          <a:p>
            <a:r>
              <a:rPr lang="en-US" sz="3200" dirty="0" smtClean="0">
                <a:solidFill>
                  <a:schemeClr val="tx1"/>
                </a:solidFill>
              </a:rPr>
              <a:t>Coco pith has a </a:t>
            </a:r>
            <a:r>
              <a:rPr lang="en-US" sz="3200" dirty="0">
                <a:solidFill>
                  <a:schemeClr val="tx1"/>
                </a:solidFill>
              </a:rPr>
              <a:t>great water holding capacity. </a:t>
            </a:r>
            <a:r>
              <a:rPr lang="en-US" sz="3200" dirty="0" smtClean="0">
                <a:solidFill>
                  <a:schemeClr val="tx1"/>
                </a:solidFill>
              </a:rPr>
              <a:t>It also has a </a:t>
            </a:r>
            <a:r>
              <a:rPr lang="en-US" sz="3200" dirty="0">
                <a:solidFill>
                  <a:schemeClr val="tx1"/>
                </a:solidFill>
              </a:rPr>
              <a:t>consistent uniform texture composed of </a:t>
            </a:r>
            <a:r>
              <a:rPr lang="en-US" sz="3200" dirty="0" smtClean="0">
                <a:solidFill>
                  <a:schemeClr val="tx1"/>
                </a:solidFill>
              </a:rPr>
              <a:t>millions of </a:t>
            </a:r>
            <a:r>
              <a:rPr lang="en-US" sz="3200" dirty="0">
                <a:solidFill>
                  <a:schemeClr val="tx1"/>
                </a:solidFill>
              </a:rPr>
              <a:t>capillary micro-sponges that absorb and hold up to eight times their weight in water </a:t>
            </a:r>
            <a:r>
              <a:rPr lang="en-US" sz="3200" dirty="0" smtClean="0">
                <a:solidFill>
                  <a:schemeClr val="tx1"/>
                </a:solidFill>
              </a:rPr>
              <a:t>and nutrients</a:t>
            </a:r>
            <a:endParaRPr lang="en-US" sz="3200" dirty="0">
              <a:solidFill>
                <a:schemeClr val="tx1"/>
              </a:solidFill>
            </a:endParaRPr>
          </a:p>
        </p:txBody>
      </p:sp>
      <p:sp>
        <p:nvSpPr>
          <p:cNvPr id="107" name="Text Placeholder 11"/>
          <p:cNvSpPr>
            <a:spLocks noGrp="1"/>
          </p:cNvSpPr>
          <p:nvPr>
            <p:ph type="body" sz="quarter" idx="26"/>
          </p:nvPr>
        </p:nvSpPr>
        <p:spPr>
          <a:xfrm>
            <a:off x="21613862" y="18027034"/>
            <a:ext cx="4665369" cy="954085"/>
          </a:xfrm>
        </p:spPr>
        <p:txBody>
          <a:bodyPr/>
          <a:lstStyle/>
          <a:p>
            <a:pPr algn="ctr"/>
            <a:r>
              <a:rPr lang="en-US" sz="3200" i="1" dirty="0" smtClean="0">
                <a:solidFill>
                  <a:schemeClr val="tx1"/>
                </a:solidFill>
              </a:rPr>
              <a:t>Vertical columns</a:t>
            </a:r>
            <a:endParaRPr lang="en-US" sz="3200" i="1" dirty="0">
              <a:solidFill>
                <a:schemeClr val="tx1"/>
              </a:solidFill>
            </a:endParaRPr>
          </a:p>
        </p:txBody>
      </p:sp>
      <p:grpSp>
        <p:nvGrpSpPr>
          <p:cNvPr id="25" name="Group 24"/>
          <p:cNvGrpSpPr/>
          <p:nvPr/>
        </p:nvGrpSpPr>
        <p:grpSpPr>
          <a:xfrm>
            <a:off x="11187849" y="19051678"/>
            <a:ext cx="21618575" cy="559585"/>
            <a:chOff x="11218862" y="16954500"/>
            <a:chExt cx="21618575" cy="559585"/>
          </a:xfrm>
        </p:grpSpPr>
        <p:sp>
          <p:nvSpPr>
            <p:cNvPr id="7" name="Rectangle 6"/>
            <p:cNvSpPr/>
            <p:nvPr/>
          </p:nvSpPr>
          <p:spPr>
            <a:xfrm>
              <a:off x="11218862" y="16954500"/>
              <a:ext cx="21618575" cy="559585"/>
            </a:xfrm>
            <a:prstGeom prst="rect">
              <a:avLst/>
            </a:prstGeom>
            <a:gradFill flip="none" rotWithShape="1">
              <a:gsLst>
                <a:gs pos="0">
                  <a:schemeClr val="accent5">
                    <a:lumMod val="60000"/>
                    <a:lumOff val="40000"/>
                  </a:schemeClr>
                </a:gs>
                <a:gs pos="100000">
                  <a:schemeClr val="accent5">
                    <a:lumMod val="40000"/>
                    <a:lumOff val="6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p:nvCxnSpPr>
          <p:spPr>
            <a:xfrm>
              <a:off x="11221243" y="16954500"/>
              <a:ext cx="21452682"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11221244" y="17514085"/>
              <a:ext cx="21452681"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grpSp>
      <p:sp>
        <p:nvSpPr>
          <p:cNvPr id="73" name="Text Placeholder 5"/>
          <p:cNvSpPr>
            <a:spLocks noGrp="1"/>
          </p:cNvSpPr>
          <p:nvPr>
            <p:ph type="body" sz="quarter" idx="20"/>
          </p:nvPr>
        </p:nvSpPr>
        <p:spPr>
          <a:xfrm>
            <a:off x="336156" y="27140960"/>
            <a:ext cx="10210799" cy="923322"/>
          </a:xfrm>
        </p:spPr>
        <p:txBody>
          <a:bodyPr/>
          <a:lstStyle/>
          <a:p>
            <a:r>
              <a:rPr lang="en-US" sz="4800" dirty="0"/>
              <a:t>Hypothesis:</a:t>
            </a:r>
          </a:p>
        </p:txBody>
      </p:sp>
      <p:sp>
        <p:nvSpPr>
          <p:cNvPr id="80" name="Text Placeholder 5"/>
          <p:cNvSpPr>
            <a:spLocks noGrp="1"/>
          </p:cNvSpPr>
          <p:nvPr>
            <p:ph type="body" sz="quarter" idx="20"/>
          </p:nvPr>
        </p:nvSpPr>
        <p:spPr>
          <a:xfrm>
            <a:off x="472147" y="17702372"/>
            <a:ext cx="10160001" cy="923322"/>
          </a:xfrm>
        </p:spPr>
        <p:txBody>
          <a:bodyPr/>
          <a:lstStyle/>
          <a:p>
            <a:r>
              <a:rPr lang="en-US" sz="4800" dirty="0" smtClean="0"/>
              <a:t>Cocopith </a:t>
            </a:r>
            <a:r>
              <a:rPr lang="en-US" sz="4800" dirty="0"/>
              <a:t>:</a:t>
            </a:r>
          </a:p>
        </p:txBody>
      </p:sp>
      <p:sp>
        <p:nvSpPr>
          <p:cNvPr id="2048" name="TextBox 2047"/>
          <p:cNvSpPr txBox="1"/>
          <p:nvPr/>
        </p:nvSpPr>
        <p:spPr>
          <a:xfrm>
            <a:off x="11953232" y="11308926"/>
            <a:ext cx="4567569" cy="1077218"/>
          </a:xfrm>
          <a:prstGeom prst="rect">
            <a:avLst/>
          </a:prstGeom>
          <a:noFill/>
        </p:spPr>
        <p:txBody>
          <a:bodyPr wrap="square" rtlCol="0">
            <a:spAutoFit/>
          </a:bodyPr>
          <a:lstStyle/>
          <a:p>
            <a:pPr algn="ctr"/>
            <a:r>
              <a:rPr lang="en-US" sz="3200" dirty="0" smtClean="0">
                <a:latin typeface="Times New Roman" panose="02020603050405020304" pitchFamily="18" charset="0"/>
                <a:cs typeface="Times New Roman" panose="02020603050405020304" pitchFamily="18" charset="0"/>
              </a:rPr>
              <a:t>Step </a:t>
            </a:r>
            <a:r>
              <a:rPr lang="en-US" sz="3200" dirty="0" smtClean="0">
                <a:latin typeface="Times New Roman" panose="02020603050405020304" pitchFamily="18" charset="0"/>
                <a:cs typeface="Times New Roman" panose="02020603050405020304" pitchFamily="18" charset="0"/>
              </a:rPr>
              <a:t>1: Shred the cocopith into small pieces </a:t>
            </a:r>
            <a:endParaRPr lang="en-US" sz="32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7879685" y="7053611"/>
            <a:ext cx="4935741" cy="969496"/>
          </a:xfrm>
          <a:prstGeom prst="rect">
            <a:avLst/>
          </a:prstGeom>
          <a:noFill/>
        </p:spPr>
        <p:txBody>
          <a:bodyPr wrap="square" rtlCol="0">
            <a:spAutoFit/>
          </a:bodyPr>
          <a:lstStyle/>
          <a:p>
            <a:pPr algn="ctr"/>
            <a:r>
              <a:rPr lang="en-US" sz="3200" dirty="0" smtClean="0">
                <a:latin typeface="Times New Roman" panose="02020603050405020304" pitchFamily="18" charset="0"/>
                <a:cs typeface="Times New Roman" panose="02020603050405020304" pitchFamily="18" charset="0"/>
              </a:rPr>
              <a:t>Preparing columns </a:t>
            </a:r>
            <a:endParaRPr lang="en-US" sz="3200" dirty="0">
              <a:latin typeface="Times New Roman" panose="02020603050405020304" pitchFamily="18" charset="0"/>
              <a:cs typeface="Times New Roman" panose="02020603050405020304" pitchFamily="18" charset="0"/>
            </a:endParaRPr>
          </a:p>
          <a:p>
            <a:endParaRPr lang="en-US" sz="25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2305970" y="20111096"/>
            <a:ext cx="19221202" cy="830997"/>
          </a:xfrm>
          <a:prstGeom prst="rect">
            <a:avLst/>
          </a:prstGeom>
          <a:noFill/>
        </p:spPr>
        <p:txBody>
          <a:bodyPr wrap="square" rtlCol="0">
            <a:spAutoFit/>
          </a:bodyPr>
          <a:lstStyle/>
          <a:p>
            <a:pPr algn="ctr"/>
            <a:r>
              <a:rPr lang="en-US" sz="4800" b="1" u="sng" dirty="0" smtClean="0">
                <a:solidFill>
                  <a:schemeClr val="accent5">
                    <a:lumMod val="50000"/>
                  </a:schemeClr>
                </a:solidFill>
              </a:rPr>
              <a:t>Data Analysis:</a:t>
            </a:r>
            <a:endParaRPr lang="en-US" sz="4800" b="1" u="sng" dirty="0">
              <a:solidFill>
                <a:schemeClr val="accent5">
                  <a:lumMod val="50000"/>
                </a:schemeClr>
              </a:solidFill>
            </a:endParaRPr>
          </a:p>
        </p:txBody>
      </p:sp>
      <p:sp>
        <p:nvSpPr>
          <p:cNvPr id="24" name="TextBox 23"/>
          <p:cNvSpPr txBox="1"/>
          <p:nvPr/>
        </p:nvSpPr>
        <p:spPr>
          <a:xfrm>
            <a:off x="22256690" y="21253518"/>
            <a:ext cx="9194475" cy="6001643"/>
          </a:xfrm>
          <a:prstGeom prst="rect">
            <a:avLst/>
          </a:prstGeom>
          <a:noFill/>
        </p:spPr>
        <p:txBody>
          <a:bodyPr wrap="square" rtlCol="0">
            <a:spAutoFit/>
          </a:bodyPr>
          <a:lstStyle/>
          <a:p>
            <a:pPr marL="457200" indent="-457200">
              <a:buFont typeface="Arial" charset="0"/>
              <a:buChar char="•"/>
            </a:pPr>
            <a:r>
              <a:rPr lang="en-US" sz="3200" dirty="0">
                <a:latin typeface="Times New Roman" charset="0"/>
                <a:ea typeface="Times New Roman" charset="0"/>
                <a:cs typeface="Times New Roman" charset="0"/>
              </a:rPr>
              <a:t>Data results (influent and effluent concentrations), will be converted to nitrogen </a:t>
            </a:r>
            <a:r>
              <a:rPr lang="en-US" sz="3200" dirty="0" smtClean="0">
                <a:latin typeface="Times New Roman" charset="0"/>
                <a:ea typeface="Times New Roman" charset="0"/>
                <a:cs typeface="Times New Roman" charset="0"/>
              </a:rPr>
              <a:t>removal:</a:t>
            </a:r>
          </a:p>
          <a:p>
            <a:pPr lvl="1"/>
            <a:r>
              <a:rPr lang="en-US" sz="3200" dirty="0" smtClean="0">
                <a:latin typeface="Times New Roman" charset="0"/>
                <a:ea typeface="Times New Roman" charset="0"/>
                <a:cs typeface="Times New Roman" charset="0"/>
              </a:rPr>
              <a:t> </a:t>
            </a:r>
            <a:r>
              <a:rPr lang="en-US" sz="3200" dirty="0">
                <a:latin typeface="Times New Roman" charset="0"/>
                <a:ea typeface="Times New Roman" charset="0"/>
                <a:cs typeface="Times New Roman" charset="0"/>
              </a:rPr>
              <a:t>(</a:t>
            </a:r>
            <a:r>
              <a:rPr lang="en-US" sz="3200" dirty="0" err="1">
                <a:latin typeface="Times New Roman" charset="0"/>
                <a:ea typeface="Times New Roman" charset="0"/>
                <a:cs typeface="Times New Roman" charset="0"/>
              </a:rPr>
              <a:t>C</a:t>
            </a:r>
            <a:r>
              <a:rPr lang="en-US" sz="3200" baseline="-25000" dirty="0" err="1">
                <a:latin typeface="Times New Roman" charset="0"/>
                <a:ea typeface="Times New Roman" charset="0"/>
                <a:cs typeface="Times New Roman" charset="0"/>
              </a:rPr>
              <a:t>in</a:t>
            </a:r>
            <a:r>
              <a:rPr lang="en-US" sz="3200" dirty="0">
                <a:latin typeface="Times New Roman" charset="0"/>
                <a:ea typeface="Times New Roman" charset="0"/>
                <a:cs typeface="Times New Roman" charset="0"/>
              </a:rPr>
              <a:t> – </a:t>
            </a:r>
            <a:r>
              <a:rPr lang="en-US" sz="3200" dirty="0" err="1">
                <a:latin typeface="Times New Roman" charset="0"/>
                <a:ea typeface="Times New Roman" charset="0"/>
                <a:cs typeface="Times New Roman" charset="0"/>
              </a:rPr>
              <a:t>C</a:t>
            </a:r>
            <a:r>
              <a:rPr lang="en-US" sz="3200" baseline="-25000" dirty="0" err="1">
                <a:latin typeface="Times New Roman" charset="0"/>
                <a:ea typeface="Times New Roman" charset="0"/>
                <a:cs typeface="Times New Roman" charset="0"/>
              </a:rPr>
              <a:t>out</a:t>
            </a:r>
            <a:r>
              <a:rPr lang="en-US" sz="3200" dirty="0">
                <a:latin typeface="Times New Roman" charset="0"/>
                <a:ea typeface="Times New Roman" charset="0"/>
                <a:cs typeface="Times New Roman" charset="0"/>
              </a:rPr>
              <a:t>)/</a:t>
            </a:r>
            <a:r>
              <a:rPr lang="en-US" sz="3200" dirty="0" err="1">
                <a:latin typeface="Times New Roman" charset="0"/>
                <a:ea typeface="Times New Roman" charset="0"/>
                <a:cs typeface="Times New Roman" charset="0"/>
              </a:rPr>
              <a:t>C</a:t>
            </a:r>
            <a:r>
              <a:rPr lang="en-US" sz="3200" baseline="-25000" dirty="0" err="1">
                <a:latin typeface="Times New Roman" charset="0"/>
                <a:ea typeface="Times New Roman" charset="0"/>
                <a:cs typeface="Times New Roman" charset="0"/>
              </a:rPr>
              <a:t>in</a:t>
            </a:r>
            <a:r>
              <a:rPr lang="en-US" sz="3200" dirty="0" smtClean="0">
                <a:latin typeface="Times New Roman" charset="0"/>
                <a:ea typeface="Times New Roman" charset="0"/>
                <a:cs typeface="Times New Roman" charset="0"/>
              </a:rPr>
              <a:t>.</a:t>
            </a:r>
          </a:p>
          <a:p>
            <a:pPr marL="457200" indent="-457200">
              <a:buFont typeface="Arial" charset="0"/>
              <a:buChar char="•"/>
            </a:pPr>
            <a:endParaRPr lang="en-US" sz="3200" dirty="0">
              <a:latin typeface="Times New Roman" charset="0"/>
              <a:ea typeface="Times New Roman" charset="0"/>
              <a:cs typeface="Times New Roman" charset="0"/>
            </a:endParaRPr>
          </a:p>
          <a:p>
            <a:pPr marL="457200" indent="-457200">
              <a:buFont typeface="Arial" charset="0"/>
              <a:buChar char="•"/>
            </a:pPr>
            <a:r>
              <a:rPr lang="en-US" sz="3200" dirty="0">
                <a:latin typeface="Times New Roman" charset="0"/>
                <a:ea typeface="Times New Roman" charset="0"/>
                <a:cs typeface="Times New Roman" charset="0"/>
              </a:rPr>
              <a:t>Next the nitrogen removal of columns will be determined. Any removal attributed to the controls will be subtracted from the coco pith column removal in order to isolate the nitrogen removal</a:t>
            </a:r>
            <a:r>
              <a:rPr lang="en-US" sz="3200" dirty="0" smtClean="0">
                <a:latin typeface="Times New Roman" charset="0"/>
                <a:ea typeface="Times New Roman" charset="0"/>
                <a:cs typeface="Times New Roman" charset="0"/>
              </a:rPr>
              <a:t>.</a:t>
            </a:r>
          </a:p>
          <a:p>
            <a:pPr marL="457200" indent="-457200">
              <a:buFont typeface="Arial" charset="0"/>
              <a:buChar char="•"/>
            </a:pPr>
            <a:endParaRPr lang="en-US" sz="3200" dirty="0">
              <a:latin typeface="Times New Roman" charset="0"/>
              <a:ea typeface="Times New Roman" charset="0"/>
              <a:cs typeface="Times New Roman" charset="0"/>
            </a:endParaRPr>
          </a:p>
          <a:p>
            <a:pPr marL="457200" indent="-457200">
              <a:buFont typeface="Arial" charset="0"/>
              <a:buChar char="•"/>
            </a:pPr>
            <a:r>
              <a:rPr lang="en-US" sz="3200" dirty="0">
                <a:latin typeface="Times New Roman" charset="0"/>
                <a:ea typeface="Times New Roman" charset="0"/>
                <a:cs typeface="Times New Roman" charset="0"/>
              </a:rPr>
              <a:t> Regression will be employed to determine if there is a relation between coco pith percent and </a:t>
            </a:r>
            <a:r>
              <a:rPr lang="en-US" sz="3200" dirty="0" smtClean="0">
                <a:latin typeface="Times New Roman" charset="0"/>
                <a:ea typeface="Times New Roman" charset="0"/>
                <a:cs typeface="Times New Roman" charset="0"/>
              </a:rPr>
              <a:t>nitrogen removal </a:t>
            </a:r>
            <a:endParaRPr lang="en-US" sz="3200" dirty="0">
              <a:latin typeface="Times New Roman" charset="0"/>
              <a:ea typeface="Times New Roman" charset="0"/>
              <a:cs typeface="Times New Roman" charset="0"/>
            </a:endParaRPr>
          </a:p>
        </p:txBody>
      </p:sp>
      <p:sp>
        <p:nvSpPr>
          <p:cNvPr id="31" name="Rectangle 30"/>
          <p:cNvSpPr/>
          <p:nvPr/>
        </p:nvSpPr>
        <p:spPr>
          <a:xfrm>
            <a:off x="22252332" y="27643143"/>
            <a:ext cx="9337148" cy="830997"/>
          </a:xfrm>
          <a:prstGeom prst="rect">
            <a:avLst/>
          </a:prstGeom>
        </p:spPr>
        <p:txBody>
          <a:bodyPr wrap="square">
            <a:spAutoFit/>
          </a:bodyPr>
          <a:lstStyle/>
          <a:p>
            <a:pPr lvl="0" algn="ctr">
              <a:spcBef>
                <a:spcPct val="20000"/>
              </a:spcBef>
            </a:pPr>
            <a:r>
              <a:rPr lang="en-US" sz="4800" b="1" u="sng" smtClean="0">
                <a:solidFill>
                  <a:srgbClr val="738AC8">
                    <a:lumMod val="50000"/>
                  </a:srgbClr>
                </a:solidFill>
                <a:latin typeface="Times New Roman" panose="02020603050405020304" pitchFamily="18" charset="0"/>
                <a:cs typeface="Times New Roman" panose="02020603050405020304" pitchFamily="18" charset="0"/>
              </a:rPr>
              <a:t>Expected results:</a:t>
            </a:r>
            <a:endParaRPr lang="en-US" sz="4800" b="1" u="sng">
              <a:solidFill>
                <a:srgbClr val="738AC8">
                  <a:lumMod val="50000"/>
                </a:srgbClr>
              </a:solidFill>
              <a:latin typeface="Times New Roman" panose="02020603050405020304" pitchFamily="18" charset="0"/>
              <a:cs typeface="Times New Roman" panose="02020603050405020304" pitchFamily="18" charset="0"/>
            </a:endParaRPr>
          </a:p>
        </p:txBody>
      </p:sp>
      <p:sp>
        <p:nvSpPr>
          <p:cNvPr id="45" name="TextBox 44"/>
          <p:cNvSpPr txBox="1"/>
          <p:nvPr/>
        </p:nvSpPr>
        <p:spPr>
          <a:xfrm>
            <a:off x="22444476" y="28801740"/>
            <a:ext cx="8952860" cy="255454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Based on background research and reviewing the properties of </a:t>
            </a:r>
            <a:r>
              <a:rPr lang="en-US" sz="3200" smtClean="0">
                <a:latin typeface="Times New Roman" panose="02020603050405020304" pitchFamily="18" charset="0"/>
                <a:cs typeface="Times New Roman" panose="02020603050405020304" pitchFamily="18" charset="0"/>
              </a:rPr>
              <a:t>cocopith</a:t>
            </a:r>
            <a:r>
              <a:rPr lang="en-US" sz="3200" smtClean="0">
                <a:latin typeface="Times New Roman" panose="02020603050405020304" pitchFamily="18" charset="0"/>
                <a:cs typeface="Times New Roman" panose="02020603050405020304" pitchFamily="18" charset="0"/>
              </a:rPr>
              <a:t>, it is expected that columns with more cocopith will remove more nitrogen from inflow </a:t>
            </a:r>
            <a:r>
              <a:rPr lang="en-US" sz="3200" smtClean="0">
                <a:latin typeface="Times New Roman" panose="02020603050405020304" pitchFamily="18" charset="0"/>
                <a:cs typeface="Times New Roman" panose="02020603050405020304" pitchFamily="18" charset="0"/>
              </a:rPr>
              <a:t>solutions</a:t>
            </a:r>
            <a:r>
              <a:rPr lang="en-US" sz="3200" smtClean="0">
                <a:latin typeface="Times New Roman" panose="02020603050405020304" pitchFamily="18" charset="0"/>
                <a:cs typeface="Times New Roman" panose="02020603050405020304" pitchFamily="18" charset="0"/>
              </a:rPr>
              <a:t>.</a:t>
            </a:r>
            <a:endParaRPr lang="en-US" sz="3200">
              <a:latin typeface="Times New Roman" panose="02020603050405020304" pitchFamily="18" charset="0"/>
              <a:cs typeface="Times New Roman" panose="02020603050405020304" pitchFamily="18" charset="0"/>
            </a:endParaRPr>
          </a:p>
          <a:p>
            <a:r>
              <a:rPr lang="en-US" sz="3200">
                <a:latin typeface="Times New Roman" panose="02020603050405020304" pitchFamily="18" charset="0"/>
                <a:cs typeface="Times New Roman" panose="02020603050405020304" pitchFamily="18" charset="0"/>
              </a:rPr>
              <a:t>       </a:t>
            </a:r>
          </a:p>
        </p:txBody>
      </p:sp>
      <p:pic>
        <p:nvPicPr>
          <p:cNvPr id="22" name="Picture 21"/>
          <p:cNvPicPr>
            <a:picLocks noChangeAspect="1"/>
          </p:cNvPicPr>
          <p:nvPr/>
        </p:nvPicPr>
        <p:blipFill>
          <a:blip r:embed="rId3"/>
          <a:stretch>
            <a:fillRect/>
          </a:stretch>
        </p:blipFill>
        <p:spPr>
          <a:xfrm>
            <a:off x="782148" y="352340"/>
            <a:ext cx="3166397" cy="3804344"/>
          </a:xfrm>
          <a:prstGeom prst="rect">
            <a:avLst/>
          </a:prstGeom>
        </p:spPr>
      </p:pic>
      <p:sp>
        <p:nvSpPr>
          <p:cNvPr id="27" name="TextBox 26"/>
          <p:cNvSpPr txBox="1"/>
          <p:nvPr/>
        </p:nvSpPr>
        <p:spPr>
          <a:xfrm>
            <a:off x="27545987" y="7745862"/>
            <a:ext cx="4986433" cy="10926068"/>
          </a:xfrm>
          <a:prstGeom prst="rect">
            <a:avLst/>
          </a:prstGeom>
          <a:noFill/>
        </p:spPr>
        <p:txBody>
          <a:bodyPr wrap="square" rtlCol="0">
            <a:spAutoFit/>
          </a:bodyPr>
          <a:lstStyle/>
          <a:p>
            <a:pPr marL="457200" indent="-457200">
              <a:buFont typeface="Arial" charset="0"/>
              <a:buChar char="•"/>
            </a:pPr>
            <a:r>
              <a:rPr lang="en-US" sz="3200" dirty="0" smtClean="0">
                <a:latin typeface="Times New Roman" panose="02020603050405020304" pitchFamily="18" charset="0"/>
                <a:cs typeface="Times New Roman" panose="02020603050405020304" pitchFamily="18" charset="0"/>
              </a:rPr>
              <a:t>A vertical column study was conducted.</a:t>
            </a:r>
          </a:p>
          <a:p>
            <a:pPr marL="457200" indent="-457200">
              <a:buFont typeface="Arial"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buFont typeface="Arial" charset="0"/>
              <a:buChar char="•"/>
            </a:pPr>
            <a:r>
              <a:rPr lang="en-US" sz="3200" dirty="0" smtClean="0">
                <a:latin typeface="Times New Roman" panose="02020603050405020304" pitchFamily="18" charset="0"/>
                <a:cs typeface="Times New Roman" panose="02020603050405020304" pitchFamily="18" charset="0"/>
              </a:rPr>
              <a:t>Total 9 columns, each representing different amounts of coco pith and </a:t>
            </a:r>
            <a:r>
              <a:rPr lang="en-US" sz="3200" dirty="0">
                <a:latin typeface="Times New Roman" panose="02020603050405020304" pitchFamily="18" charset="0"/>
                <a:cs typeface="Times New Roman" panose="02020603050405020304" pitchFamily="18" charset="0"/>
              </a:rPr>
              <a:t>b</a:t>
            </a:r>
            <a:r>
              <a:rPr lang="en-US" sz="3200" dirty="0" smtClean="0">
                <a:latin typeface="Times New Roman" panose="02020603050405020304" pitchFamily="18" charset="0"/>
                <a:cs typeface="Times New Roman" panose="02020603050405020304" pitchFamily="18" charset="0"/>
              </a:rPr>
              <a:t>ioretention soil</a:t>
            </a:r>
          </a:p>
          <a:p>
            <a:pPr marL="457200" indent="-457200">
              <a:buFont typeface="Arial"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buFont typeface="Arial" charset="0"/>
              <a:buChar char="•"/>
            </a:pPr>
            <a:r>
              <a:rPr lang="en-US" sz="3200" dirty="0" smtClean="0">
                <a:latin typeface="Times New Roman" panose="02020603050405020304" pitchFamily="18" charset="0"/>
                <a:cs typeface="Times New Roman" panose="02020603050405020304" pitchFamily="18" charset="0"/>
              </a:rPr>
              <a:t>1L of  inflow solutions of a known nitrate  concentration is run through each of the columns with a retention time about 8-12 hours.</a:t>
            </a:r>
          </a:p>
          <a:p>
            <a:pPr marL="457200" indent="-457200">
              <a:buFont typeface="Arial" charset="0"/>
              <a:buChar char="•"/>
            </a:pPr>
            <a:endParaRPr lang="en-US" sz="3200" dirty="0">
              <a:latin typeface="Times New Roman" panose="02020603050405020304" pitchFamily="18" charset="0"/>
              <a:cs typeface="Times New Roman" panose="02020603050405020304" pitchFamily="18" charset="0"/>
            </a:endParaRPr>
          </a:p>
          <a:p>
            <a:pPr marL="457200" indent="-457200">
              <a:buFont typeface="Arial" charset="0"/>
              <a:buChar char="•"/>
            </a:pPr>
            <a:r>
              <a:rPr lang="en-US" sz="3200" dirty="0" smtClean="0">
                <a:latin typeface="Times New Roman" panose="02020603050405020304" pitchFamily="18" charset="0"/>
                <a:cs typeface="Times New Roman" panose="02020603050405020304" pitchFamily="18" charset="0"/>
              </a:rPr>
              <a:t>Effluent solutions collected from each column and sent to a water analysis laboratory for analysis </a:t>
            </a:r>
          </a:p>
          <a:p>
            <a:pPr marL="457200" indent="-457200">
              <a:buFont typeface="Arial"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buFont typeface="Arial" charset="0"/>
              <a:buChar char="•"/>
            </a:pPr>
            <a:endParaRPr lang="en-US" sz="3200" dirty="0">
              <a:latin typeface="Times New Roman" panose="02020603050405020304" pitchFamily="18" charset="0"/>
              <a:cs typeface="Times New Roman" panose="02020603050405020304" pitchFamily="18" charset="0"/>
            </a:endParaRPr>
          </a:p>
        </p:txBody>
      </p:sp>
      <p:pic>
        <p:nvPicPr>
          <p:cNvPr id="2049" name="Picture 2048"/>
          <p:cNvPicPr>
            <a:picLocks noChangeAspect="1"/>
          </p:cNvPicPr>
          <p:nvPr/>
        </p:nvPicPr>
        <p:blipFill>
          <a:blip r:embed="rId4"/>
          <a:stretch>
            <a:fillRect/>
          </a:stretch>
        </p:blipFill>
        <p:spPr>
          <a:xfrm>
            <a:off x="31034382" y="1483414"/>
            <a:ext cx="6594066" cy="2673270"/>
          </a:xfrm>
          <a:prstGeom prst="rect">
            <a:avLst/>
          </a:prstGeom>
        </p:spPr>
      </p:pic>
      <p:sp>
        <p:nvSpPr>
          <p:cNvPr id="46" name="Text Placeholder 1"/>
          <p:cNvSpPr>
            <a:spLocks noGrp="1"/>
          </p:cNvSpPr>
          <p:nvPr>
            <p:ph type="body" sz="quarter" idx="10"/>
          </p:nvPr>
        </p:nvSpPr>
        <p:spPr>
          <a:xfrm>
            <a:off x="537737" y="28270980"/>
            <a:ext cx="10148740" cy="1446528"/>
          </a:xfrm>
        </p:spPr>
        <p:txBody>
          <a:bodyPr/>
          <a:lstStyle/>
          <a:p>
            <a:r>
              <a:rPr lang="en-US" sz="3200" dirty="0" smtClean="0">
                <a:solidFill>
                  <a:schemeClr val="tx1"/>
                </a:solidFill>
              </a:rPr>
              <a:t>Cocopith can remove nitrogen from stormwater runoff when it is used in the Bioretention as a media.</a:t>
            </a:r>
            <a:endParaRPr lang="en-US" sz="3200" dirty="0">
              <a:solidFill>
                <a:schemeClr val="tx1"/>
              </a:solidFill>
            </a:endParaRPr>
          </a:p>
        </p:txBody>
      </p:sp>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55410" y="1519209"/>
            <a:ext cx="4498896" cy="2670236"/>
          </a:xfrm>
          <a:prstGeom prst="rect">
            <a:avLst/>
          </a:prstGeom>
        </p:spPr>
      </p:pic>
      <p:pic>
        <p:nvPicPr>
          <p:cNvPr id="18" name="Picture 17"/>
          <p:cNvPicPr>
            <a:picLocks noChangeAspect="1"/>
          </p:cNvPicPr>
          <p:nvPr/>
        </p:nvPicPr>
        <p:blipFill>
          <a:blip r:embed="rId6"/>
          <a:stretch>
            <a:fillRect/>
          </a:stretch>
        </p:blipFill>
        <p:spPr>
          <a:xfrm>
            <a:off x="782148" y="19131406"/>
            <a:ext cx="4182218" cy="2847079"/>
          </a:xfrm>
          <a:prstGeom prst="rect">
            <a:avLst/>
          </a:prstGeom>
        </p:spPr>
      </p:pic>
      <p:pic>
        <p:nvPicPr>
          <p:cNvPr id="20" name="Picture 19"/>
          <p:cNvPicPr>
            <a:picLocks noChangeAspect="1"/>
          </p:cNvPicPr>
          <p:nvPr/>
        </p:nvPicPr>
        <p:blipFill>
          <a:blip r:embed="rId7"/>
          <a:stretch>
            <a:fillRect/>
          </a:stretch>
        </p:blipFill>
        <p:spPr>
          <a:xfrm>
            <a:off x="5283431" y="19131597"/>
            <a:ext cx="5132994" cy="2847079"/>
          </a:xfrm>
          <a:prstGeom prst="rect">
            <a:avLst/>
          </a:prstGeom>
        </p:spPr>
      </p:pic>
      <p:pic>
        <p:nvPicPr>
          <p:cNvPr id="40" name="Picture 39" descr="19190809_10207339498485824_1262888210_n.jpg"/>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20691339" y="13533839"/>
            <a:ext cx="6173592" cy="4630194"/>
          </a:xfrm>
          <a:prstGeom prst="rect">
            <a:avLst/>
          </a:prstGeom>
        </p:spPr>
      </p:pic>
      <p:pic>
        <p:nvPicPr>
          <p:cNvPr id="41" name="Content Placeholder 3" descr="19619316_10207442762227353_1215406025_o.jpg"/>
          <p:cNvPicPr>
            <a:picLocks noChangeAspect="1"/>
          </p:cNvPicPr>
          <p:nvPr/>
        </p:nvPicPr>
        <p:blipFill>
          <a:blip r:embed="rId9" cstate="email">
            <a:extLst>
              <a:ext uri="{BEBA8EAE-BF5A-486C-A8C5-ECC9F3942E4B}">
                <a14:imgProps xmlns:a14="http://schemas.microsoft.com/office/drawing/2010/main">
                  <a14:imgLayer r:embed="rId10">
                    <a14:imgEffect>
                      <a14:brightnessContrast bright="20000" contrast="-40000"/>
                    </a14:imgEffect>
                  </a14:imgLayer>
                </a14:imgProps>
              </a:ext>
              <a:ext uri="{28A0092B-C50C-407E-A947-70E740481C1C}">
                <a14:useLocalDpi xmlns:a14="http://schemas.microsoft.com/office/drawing/2010/main" val="0"/>
              </a:ext>
            </a:extLst>
          </a:blip>
          <a:srcRect t="29200" b="29200"/>
          <a:stretch>
            <a:fillRect/>
          </a:stretch>
        </p:blipFill>
        <p:spPr>
          <a:xfrm>
            <a:off x="11541293" y="7749737"/>
            <a:ext cx="5550358" cy="3473345"/>
          </a:xfrm>
          <a:prstGeom prst="rect">
            <a:avLst/>
          </a:prstGeom>
        </p:spPr>
      </p:pic>
      <p:pic>
        <p:nvPicPr>
          <p:cNvPr id="42" name="Content Placeholder 3" descr="19576524_10207442761987347_1378242075_o.jpg"/>
          <p:cNvPicPr>
            <a:picLocks noChangeAspect="1"/>
          </p:cNvPicPr>
          <p:nvPr/>
        </p:nvPicPr>
        <p:blipFill rotWithShape="1">
          <a:blip r:embed="rId11" cstate="email">
            <a:extLst>
              <a:ext uri="{BEBA8EAE-BF5A-486C-A8C5-ECC9F3942E4B}">
                <a14:imgProps xmlns:a14="http://schemas.microsoft.com/office/drawing/2010/main">
                  <a14:imgLayer r:embed="rId12">
                    <a14:imgEffect>
                      <a14:brightnessContrast bright="20000" contrast="-20000"/>
                    </a14:imgEffect>
                  </a14:imgLayer>
                </a14:imgProps>
              </a:ext>
              <a:ext uri="{28A0092B-C50C-407E-A947-70E740481C1C}">
                <a14:useLocalDpi xmlns:a14="http://schemas.microsoft.com/office/drawing/2010/main" val="0"/>
              </a:ext>
            </a:extLst>
          </a:blip>
          <a:srcRect t="38034" b="20366"/>
          <a:stretch/>
        </p:blipFill>
        <p:spPr>
          <a:xfrm>
            <a:off x="17454095" y="7745862"/>
            <a:ext cx="5786922" cy="3485014"/>
          </a:xfrm>
          <a:prstGeom prst="rect">
            <a:avLst/>
          </a:prstGeom>
        </p:spPr>
      </p:pic>
      <p:pic>
        <p:nvPicPr>
          <p:cNvPr id="47" name="Picture 46" descr="19532833_10207442761947346_1328079812_o.jpg"/>
          <p:cNvPicPr>
            <a:picLocks noChangeAspect="1"/>
          </p:cNvPicPr>
          <p:nvPr/>
        </p:nvPicPr>
        <p:blipFill>
          <a:blip r:embed="rId13" cstate="email">
            <a:extLst>
              <a:ext uri="{BEBA8EAE-BF5A-486C-A8C5-ECC9F3942E4B}">
                <a14:imgProps xmlns:a14="http://schemas.microsoft.com/office/drawing/2010/main">
                  <a14:imgLayer r:embed="rId1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3603461" y="7747107"/>
            <a:ext cx="3511824" cy="4684773"/>
          </a:xfrm>
          <a:prstGeom prst="rect">
            <a:avLst/>
          </a:prstGeom>
        </p:spPr>
      </p:pic>
      <p:sp>
        <p:nvSpPr>
          <p:cNvPr id="48" name="TextBox 47"/>
          <p:cNvSpPr txBox="1"/>
          <p:nvPr/>
        </p:nvSpPr>
        <p:spPr>
          <a:xfrm>
            <a:off x="17946468" y="11349830"/>
            <a:ext cx="4567569" cy="1077218"/>
          </a:xfrm>
          <a:prstGeom prst="rect">
            <a:avLst/>
          </a:prstGeom>
          <a:noFill/>
        </p:spPr>
        <p:txBody>
          <a:bodyPr wrap="square" rtlCol="0">
            <a:spAutoFit/>
          </a:bodyPr>
          <a:lstStyle/>
          <a:p>
            <a:pPr algn="ctr"/>
            <a:r>
              <a:rPr lang="en-US" sz="3200" smtClean="0">
                <a:latin typeface="Times New Roman" panose="02020603050405020304" pitchFamily="18" charset="0"/>
                <a:cs typeface="Times New Roman" panose="02020603050405020304" pitchFamily="18" charset="0"/>
              </a:rPr>
              <a:t>Step </a:t>
            </a:r>
            <a:r>
              <a:rPr lang="en-US" sz="3200" smtClean="0">
                <a:latin typeface="Times New Roman" panose="02020603050405020304" pitchFamily="18" charset="0"/>
                <a:cs typeface="Times New Roman" panose="02020603050405020304" pitchFamily="18" charset="0"/>
              </a:rPr>
              <a:t>2: Mix cocopith with the bioretention soil</a:t>
            </a:r>
            <a:endParaRPr lang="en-US" sz="3200">
              <a:latin typeface="Times New Roman" panose="02020603050405020304" pitchFamily="18" charset="0"/>
              <a:cs typeface="Times New Roman" panose="02020603050405020304" pitchFamily="18" charset="0"/>
            </a:endParaRPr>
          </a:p>
        </p:txBody>
      </p:sp>
      <p:sp>
        <p:nvSpPr>
          <p:cNvPr id="49" name="TextBox 48"/>
          <p:cNvSpPr txBox="1"/>
          <p:nvPr/>
        </p:nvSpPr>
        <p:spPr>
          <a:xfrm>
            <a:off x="23075588" y="12518036"/>
            <a:ext cx="4567569" cy="1077218"/>
          </a:xfrm>
          <a:prstGeom prst="rect">
            <a:avLst/>
          </a:prstGeom>
          <a:noFill/>
        </p:spPr>
        <p:txBody>
          <a:bodyPr wrap="square" rtlCol="0">
            <a:spAutoFit/>
          </a:bodyPr>
          <a:lstStyle/>
          <a:p>
            <a:pPr algn="ctr"/>
            <a:r>
              <a:rPr lang="en-US" sz="3200" dirty="0" smtClean="0">
                <a:latin typeface="Times New Roman" panose="02020603050405020304" pitchFamily="18" charset="0"/>
                <a:cs typeface="Times New Roman" panose="02020603050405020304" pitchFamily="18" charset="0"/>
              </a:rPr>
              <a:t>Step </a:t>
            </a:r>
            <a:r>
              <a:rPr lang="en-US" sz="3200" dirty="0" smtClean="0">
                <a:latin typeface="Times New Roman" panose="02020603050405020304" pitchFamily="18" charset="0"/>
                <a:cs typeface="Times New Roman" panose="02020603050405020304" pitchFamily="18" charset="0"/>
              </a:rPr>
              <a:t>3: Fill the columns with the mixture </a:t>
            </a:r>
            <a:endParaRPr lang="en-US" sz="3200" dirty="0">
              <a:latin typeface="Times New Roman" panose="02020603050405020304" pitchFamily="18" charset="0"/>
              <a:cs typeface="Times New Roman" panose="02020603050405020304" pitchFamily="18" charset="0"/>
            </a:endParaRPr>
          </a:p>
        </p:txBody>
      </p:sp>
      <p:pic>
        <p:nvPicPr>
          <p:cNvPr id="50" name="Content Placeholder 3" descr="Screen Shot 2017-06-28 at 7.51.53 AM.png"/>
          <p:cNvPicPr>
            <a:picLocks noChangeAspect="1"/>
          </p:cNvPicPr>
          <p:nvPr/>
        </p:nvPicPr>
        <p:blipFill>
          <a:blip r:embed="rId15" cstate="email">
            <a:extLst>
              <a:ext uri="{28A0092B-C50C-407E-A947-70E740481C1C}">
                <a14:useLocalDpi xmlns:a14="http://schemas.microsoft.com/office/drawing/2010/main" val="0"/>
              </a:ext>
            </a:extLst>
          </a:blip>
          <a:srcRect t="816" b="816"/>
          <a:stretch>
            <a:fillRect/>
          </a:stretch>
        </p:blipFill>
        <p:spPr>
          <a:xfrm>
            <a:off x="11446563" y="13401087"/>
            <a:ext cx="8563721" cy="4752972"/>
          </a:xfrm>
          <a:prstGeom prst="rect">
            <a:avLst/>
          </a:prstGeom>
        </p:spPr>
      </p:pic>
      <p:sp>
        <p:nvSpPr>
          <p:cNvPr id="51" name="Text Placeholder 11"/>
          <p:cNvSpPr>
            <a:spLocks noGrp="1"/>
          </p:cNvSpPr>
          <p:nvPr>
            <p:ph type="body" sz="quarter" idx="26"/>
          </p:nvPr>
        </p:nvSpPr>
        <p:spPr>
          <a:xfrm>
            <a:off x="12695140" y="18029145"/>
            <a:ext cx="6376631" cy="954085"/>
          </a:xfrm>
        </p:spPr>
        <p:txBody>
          <a:bodyPr/>
          <a:lstStyle/>
          <a:p>
            <a:pPr algn="ctr"/>
            <a:r>
              <a:rPr lang="en-US" sz="3200" i="1" smtClean="0">
                <a:solidFill>
                  <a:schemeClr val="tx1"/>
                </a:solidFill>
              </a:rPr>
              <a:t>% </a:t>
            </a:r>
            <a:r>
              <a:rPr lang="en-US" sz="3200" i="1">
                <a:solidFill>
                  <a:schemeClr val="tx1"/>
                </a:solidFill>
              </a:rPr>
              <a:t>C</a:t>
            </a:r>
            <a:r>
              <a:rPr lang="en-US" sz="3200" i="1" smtClean="0">
                <a:solidFill>
                  <a:schemeClr val="tx1"/>
                </a:solidFill>
              </a:rPr>
              <a:t>ocopith in each columns</a:t>
            </a:r>
            <a:endParaRPr lang="en-US" sz="3200" i="1">
              <a:solidFill>
                <a:schemeClr val="tx1"/>
              </a:solidFill>
            </a:endParaRPr>
          </a:p>
        </p:txBody>
      </p:sp>
      <p:sp>
        <p:nvSpPr>
          <p:cNvPr id="52" name="Text Placeholder 1"/>
          <p:cNvSpPr>
            <a:spLocks noGrp="1"/>
          </p:cNvSpPr>
          <p:nvPr>
            <p:ph type="body" sz="quarter" idx="10"/>
          </p:nvPr>
        </p:nvSpPr>
        <p:spPr>
          <a:xfrm>
            <a:off x="11685939" y="21068798"/>
            <a:ext cx="10148740" cy="5681533"/>
          </a:xfrm>
        </p:spPr>
        <p:txBody>
          <a:bodyPr/>
          <a:lstStyle/>
          <a:p>
            <a:r>
              <a:rPr lang="en-US" sz="3200" dirty="0" smtClean="0">
                <a:solidFill>
                  <a:schemeClr val="tx1"/>
                </a:solidFill>
              </a:rPr>
              <a:t>Samples are analyzed for the following compounds:</a:t>
            </a:r>
          </a:p>
          <a:p>
            <a:pPr marL="457200" indent="-457200">
              <a:buFont typeface="Arial" charset="0"/>
              <a:buChar char="•"/>
            </a:pPr>
            <a:r>
              <a:rPr lang="en-US" sz="3200" dirty="0">
                <a:solidFill>
                  <a:schemeClr val="tx1"/>
                </a:solidFill>
              </a:rPr>
              <a:t>T</a:t>
            </a:r>
            <a:r>
              <a:rPr lang="en-US" sz="3200" dirty="0" smtClean="0">
                <a:solidFill>
                  <a:schemeClr val="tx1"/>
                </a:solidFill>
              </a:rPr>
              <a:t>otal </a:t>
            </a:r>
            <a:r>
              <a:rPr lang="en-US" sz="3200" dirty="0">
                <a:solidFill>
                  <a:schemeClr val="tx1"/>
                </a:solidFill>
              </a:rPr>
              <a:t>dissolved nitrogen (</a:t>
            </a:r>
            <a:r>
              <a:rPr lang="en-US" sz="3200" dirty="0" smtClean="0">
                <a:solidFill>
                  <a:schemeClr val="tx1"/>
                </a:solidFill>
              </a:rPr>
              <a:t>TDN) dissolved </a:t>
            </a:r>
            <a:r>
              <a:rPr lang="en-US" sz="3200" dirty="0">
                <a:solidFill>
                  <a:schemeClr val="tx1"/>
                </a:solidFill>
              </a:rPr>
              <a:t>organic </a:t>
            </a:r>
            <a:endParaRPr lang="en-US" sz="3200" dirty="0" smtClean="0">
              <a:solidFill>
                <a:schemeClr val="tx1"/>
              </a:solidFill>
            </a:endParaRPr>
          </a:p>
          <a:p>
            <a:pPr marL="457200" indent="-457200">
              <a:buFont typeface="Arial" charset="0"/>
              <a:buChar char="•"/>
            </a:pPr>
            <a:r>
              <a:rPr lang="en-US" sz="3200" dirty="0">
                <a:solidFill>
                  <a:schemeClr val="tx1"/>
                </a:solidFill>
              </a:rPr>
              <a:t>N</a:t>
            </a:r>
            <a:r>
              <a:rPr lang="en-US" sz="3200" dirty="0" smtClean="0">
                <a:solidFill>
                  <a:schemeClr val="tx1"/>
                </a:solidFill>
              </a:rPr>
              <a:t>itrogen </a:t>
            </a:r>
            <a:r>
              <a:rPr lang="en-US" sz="3200" dirty="0">
                <a:solidFill>
                  <a:schemeClr val="tx1"/>
                </a:solidFill>
              </a:rPr>
              <a:t>(DON</a:t>
            </a:r>
            <a:r>
              <a:rPr lang="en-US" sz="3200" dirty="0" smtClean="0">
                <a:solidFill>
                  <a:schemeClr val="tx1"/>
                </a:solidFill>
              </a:rPr>
              <a:t>)</a:t>
            </a:r>
            <a:endParaRPr lang="en-US" sz="3200" dirty="0">
              <a:solidFill>
                <a:schemeClr val="tx1"/>
              </a:solidFill>
            </a:endParaRPr>
          </a:p>
          <a:p>
            <a:pPr marL="457200" indent="-457200">
              <a:buFont typeface="Arial" charset="0"/>
              <a:buChar char="•"/>
            </a:pPr>
            <a:r>
              <a:rPr lang="en-US" sz="3200" dirty="0">
                <a:solidFill>
                  <a:schemeClr val="tx1"/>
                </a:solidFill>
              </a:rPr>
              <a:t>D</a:t>
            </a:r>
            <a:r>
              <a:rPr lang="en-US" sz="3200" dirty="0" smtClean="0">
                <a:solidFill>
                  <a:schemeClr val="tx1"/>
                </a:solidFill>
              </a:rPr>
              <a:t>issolved </a:t>
            </a:r>
            <a:r>
              <a:rPr lang="en-US" sz="3200" dirty="0">
                <a:solidFill>
                  <a:schemeClr val="tx1"/>
                </a:solidFill>
              </a:rPr>
              <a:t>inorganic nitrogen (DIN),</a:t>
            </a:r>
          </a:p>
          <a:p>
            <a:pPr marL="457200" indent="-457200">
              <a:buFont typeface="Arial" charset="0"/>
              <a:buChar char="•"/>
            </a:pPr>
            <a:r>
              <a:rPr lang="en-US" sz="3200" dirty="0">
                <a:solidFill>
                  <a:schemeClr val="tx1"/>
                </a:solidFill>
              </a:rPr>
              <a:t>N</a:t>
            </a:r>
            <a:r>
              <a:rPr lang="en-US" sz="3200" dirty="0" smtClean="0">
                <a:solidFill>
                  <a:schemeClr val="tx1"/>
                </a:solidFill>
              </a:rPr>
              <a:t>itrate </a:t>
            </a:r>
            <a:r>
              <a:rPr lang="en-US" sz="3200" dirty="0">
                <a:solidFill>
                  <a:schemeClr val="tx1"/>
                </a:solidFill>
              </a:rPr>
              <a:t>(</a:t>
            </a:r>
            <a:r>
              <a:rPr lang="en-US" sz="3200" dirty="0" smtClean="0">
                <a:solidFill>
                  <a:schemeClr val="tx1"/>
                </a:solidFill>
              </a:rPr>
              <a:t>NO</a:t>
            </a:r>
            <a:r>
              <a:rPr lang="en-US" sz="3200" baseline="-25000" dirty="0" smtClean="0">
                <a:solidFill>
                  <a:schemeClr val="tx1"/>
                </a:solidFill>
              </a:rPr>
              <a:t>3</a:t>
            </a:r>
            <a:r>
              <a:rPr lang="en-US" sz="3200" baseline="30000" dirty="0" smtClean="0">
                <a:solidFill>
                  <a:schemeClr val="tx1"/>
                </a:solidFill>
              </a:rPr>
              <a:t>-</a:t>
            </a:r>
            <a:r>
              <a:rPr lang="en-US" sz="3200" dirty="0" smtClean="0">
                <a:solidFill>
                  <a:schemeClr val="tx1"/>
                </a:solidFill>
              </a:rPr>
              <a:t>)</a:t>
            </a:r>
            <a:endParaRPr lang="en-US" sz="3200" dirty="0">
              <a:solidFill>
                <a:schemeClr val="tx1"/>
              </a:solidFill>
            </a:endParaRPr>
          </a:p>
          <a:p>
            <a:pPr marL="457200" indent="-457200">
              <a:buFont typeface="Arial" charset="0"/>
              <a:buChar char="•"/>
            </a:pPr>
            <a:r>
              <a:rPr lang="en-US" sz="3200" dirty="0">
                <a:solidFill>
                  <a:schemeClr val="tx1"/>
                </a:solidFill>
              </a:rPr>
              <a:t>N</a:t>
            </a:r>
            <a:r>
              <a:rPr lang="en-US" sz="3200" dirty="0" smtClean="0">
                <a:solidFill>
                  <a:schemeClr val="tx1"/>
                </a:solidFill>
              </a:rPr>
              <a:t>itrite </a:t>
            </a:r>
            <a:r>
              <a:rPr lang="en-US" sz="3200" dirty="0">
                <a:solidFill>
                  <a:schemeClr val="tx1"/>
                </a:solidFill>
              </a:rPr>
              <a:t>(</a:t>
            </a:r>
            <a:r>
              <a:rPr lang="en-US" sz="3200" dirty="0" smtClean="0">
                <a:solidFill>
                  <a:schemeClr val="tx1"/>
                </a:solidFill>
              </a:rPr>
              <a:t>NO</a:t>
            </a:r>
            <a:r>
              <a:rPr lang="en-US" sz="3200" baseline="-25000" dirty="0" smtClean="0">
                <a:solidFill>
                  <a:schemeClr val="tx1"/>
                </a:solidFill>
              </a:rPr>
              <a:t>2</a:t>
            </a:r>
            <a:r>
              <a:rPr lang="en-US" sz="3200" baseline="30000" dirty="0" smtClean="0">
                <a:solidFill>
                  <a:schemeClr val="tx1"/>
                </a:solidFill>
              </a:rPr>
              <a:t>-</a:t>
            </a:r>
            <a:r>
              <a:rPr lang="en-US" sz="3200" dirty="0" smtClean="0">
                <a:solidFill>
                  <a:schemeClr val="tx1"/>
                </a:solidFill>
              </a:rPr>
              <a:t>)</a:t>
            </a:r>
            <a:endParaRPr lang="en-US" sz="3200" dirty="0">
              <a:solidFill>
                <a:schemeClr val="tx1"/>
              </a:solidFill>
            </a:endParaRPr>
          </a:p>
          <a:p>
            <a:pPr marL="457200" indent="-457200">
              <a:buFont typeface="Arial" charset="0"/>
              <a:buChar char="•"/>
            </a:pPr>
            <a:r>
              <a:rPr lang="en-US" sz="3200" dirty="0">
                <a:solidFill>
                  <a:schemeClr val="tx1"/>
                </a:solidFill>
              </a:rPr>
              <a:t>A</a:t>
            </a:r>
            <a:r>
              <a:rPr lang="en-US" sz="3200" dirty="0" smtClean="0">
                <a:solidFill>
                  <a:schemeClr val="tx1"/>
                </a:solidFill>
              </a:rPr>
              <a:t>mmonium </a:t>
            </a:r>
            <a:r>
              <a:rPr lang="en-US" sz="3200" dirty="0">
                <a:solidFill>
                  <a:schemeClr val="tx1"/>
                </a:solidFill>
              </a:rPr>
              <a:t>(</a:t>
            </a:r>
            <a:r>
              <a:rPr lang="en-US" sz="3200" dirty="0" smtClean="0">
                <a:solidFill>
                  <a:schemeClr val="tx1"/>
                </a:solidFill>
              </a:rPr>
              <a:t>NH</a:t>
            </a:r>
            <a:r>
              <a:rPr lang="en-US" sz="3200" baseline="-25000" dirty="0" smtClean="0">
                <a:solidFill>
                  <a:schemeClr val="tx1"/>
                </a:solidFill>
              </a:rPr>
              <a:t>4</a:t>
            </a:r>
            <a:r>
              <a:rPr lang="en-US" sz="3200" baseline="30000" dirty="0" smtClean="0">
                <a:solidFill>
                  <a:schemeClr val="tx1"/>
                </a:solidFill>
              </a:rPr>
              <a:t>+</a:t>
            </a:r>
            <a:r>
              <a:rPr lang="en-US" sz="3200" dirty="0" smtClean="0">
                <a:solidFill>
                  <a:schemeClr val="tx1"/>
                </a:solidFill>
              </a:rPr>
              <a:t>),</a:t>
            </a:r>
            <a:endParaRPr lang="en-US" sz="3200" dirty="0">
              <a:solidFill>
                <a:schemeClr val="tx1"/>
              </a:solidFill>
            </a:endParaRPr>
          </a:p>
          <a:p>
            <a:pPr marL="457200" indent="-457200">
              <a:buFont typeface="Arial" charset="0"/>
              <a:buChar char="•"/>
            </a:pPr>
            <a:r>
              <a:rPr lang="en-US" sz="3200" dirty="0">
                <a:solidFill>
                  <a:schemeClr val="tx1"/>
                </a:solidFill>
              </a:rPr>
              <a:t>D</a:t>
            </a:r>
            <a:r>
              <a:rPr lang="en-US" sz="3200" dirty="0" smtClean="0">
                <a:solidFill>
                  <a:schemeClr val="tx1"/>
                </a:solidFill>
              </a:rPr>
              <a:t>issolved </a:t>
            </a:r>
            <a:r>
              <a:rPr lang="en-US" sz="3200" dirty="0">
                <a:solidFill>
                  <a:schemeClr val="tx1"/>
                </a:solidFill>
              </a:rPr>
              <a:t>organic carbon (DOC) </a:t>
            </a:r>
          </a:p>
          <a:p>
            <a:endParaRPr lang="en-US" sz="3200" dirty="0">
              <a:solidFill>
                <a:schemeClr val="tx1"/>
              </a:solidFill>
            </a:endParaRPr>
          </a:p>
        </p:txBody>
      </p:sp>
      <p:pic>
        <p:nvPicPr>
          <p:cNvPr id="54" name="Content Placeholder 3" descr="Screen Shot 2017-06-28 at 8.21.36 AM.png"/>
          <p:cNvPicPr>
            <a:picLocks noChangeAspect="1"/>
          </p:cNvPicPr>
          <p:nvPr/>
        </p:nvPicPr>
        <p:blipFill>
          <a:blip r:embed="rId16" cstate="email">
            <a:extLst>
              <a:ext uri="{28A0092B-C50C-407E-A947-70E740481C1C}">
                <a14:useLocalDpi xmlns:a14="http://schemas.microsoft.com/office/drawing/2010/main" val="0"/>
              </a:ext>
            </a:extLst>
          </a:blip>
          <a:srcRect t="-32444" b="-32444"/>
          <a:stretch>
            <a:fillRect/>
          </a:stretch>
        </p:blipFill>
        <p:spPr>
          <a:xfrm>
            <a:off x="11747992" y="25728195"/>
            <a:ext cx="9970474" cy="5496847"/>
          </a:xfrm>
          <a:prstGeom prst="rect">
            <a:avLst/>
          </a:prstGeom>
        </p:spPr>
      </p:pic>
      <p:sp>
        <p:nvSpPr>
          <p:cNvPr id="55" name="Text Placeholder 11"/>
          <p:cNvSpPr>
            <a:spLocks noGrp="1"/>
          </p:cNvSpPr>
          <p:nvPr>
            <p:ph type="body" sz="quarter" idx="26"/>
          </p:nvPr>
        </p:nvSpPr>
        <p:spPr>
          <a:xfrm>
            <a:off x="12674985" y="30270957"/>
            <a:ext cx="6416939" cy="954085"/>
          </a:xfrm>
        </p:spPr>
        <p:txBody>
          <a:bodyPr/>
          <a:lstStyle/>
          <a:p>
            <a:pPr algn="ctr"/>
            <a:r>
              <a:rPr lang="en-US" sz="3200" i="1" smtClean="0">
                <a:solidFill>
                  <a:schemeClr val="tx1"/>
                </a:solidFill>
              </a:rPr>
              <a:t>Analytical methods (EPA certified)</a:t>
            </a:r>
            <a:endParaRPr lang="en-US" sz="3200" i="1">
              <a:solidFill>
                <a:schemeClr val="tx1"/>
              </a:solidFill>
            </a:endParaRPr>
          </a:p>
        </p:txBody>
      </p:sp>
      <p:sp>
        <p:nvSpPr>
          <p:cNvPr id="56" name="Rectangle 55"/>
          <p:cNvSpPr/>
          <p:nvPr/>
        </p:nvSpPr>
        <p:spPr>
          <a:xfrm>
            <a:off x="33296391" y="6087057"/>
            <a:ext cx="9337148" cy="830997"/>
          </a:xfrm>
          <a:prstGeom prst="rect">
            <a:avLst/>
          </a:prstGeom>
        </p:spPr>
        <p:txBody>
          <a:bodyPr wrap="square">
            <a:spAutoFit/>
          </a:bodyPr>
          <a:lstStyle/>
          <a:p>
            <a:pPr lvl="0" algn="ctr">
              <a:spcBef>
                <a:spcPct val="20000"/>
              </a:spcBef>
            </a:pPr>
            <a:r>
              <a:rPr lang="en-US" sz="4800" b="1" u="sng">
                <a:solidFill>
                  <a:srgbClr val="738AC8">
                    <a:lumMod val="50000"/>
                  </a:srgbClr>
                </a:solidFill>
                <a:latin typeface="Times New Roman" panose="02020603050405020304" pitchFamily="18" charset="0"/>
                <a:cs typeface="Times New Roman" panose="02020603050405020304" pitchFamily="18" charset="0"/>
              </a:rPr>
              <a:t>Future Work:</a:t>
            </a:r>
          </a:p>
        </p:txBody>
      </p:sp>
      <p:sp>
        <p:nvSpPr>
          <p:cNvPr id="57" name="TextBox 56"/>
          <p:cNvSpPr txBox="1"/>
          <p:nvPr/>
        </p:nvSpPr>
        <p:spPr>
          <a:xfrm>
            <a:off x="33799176" y="7538359"/>
            <a:ext cx="8952860" cy="5016758"/>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If the data shows </a:t>
            </a:r>
            <a:r>
              <a:rPr lang="en-US" sz="3200" dirty="0" smtClean="0">
                <a:latin typeface="Times New Roman" panose="02020603050405020304" pitchFamily="18" charset="0"/>
                <a:cs typeface="Times New Roman" panose="02020603050405020304" pitchFamily="18" charset="0"/>
              </a:rPr>
              <a:t>enough evidence </a:t>
            </a:r>
            <a:r>
              <a:rPr lang="en-US" sz="3200" dirty="0" smtClean="0">
                <a:latin typeface="Times New Roman" panose="02020603050405020304" pitchFamily="18" charset="0"/>
                <a:cs typeface="Times New Roman" panose="02020603050405020304" pitchFamily="18" charset="0"/>
              </a:rPr>
              <a:t>that </a:t>
            </a:r>
            <a:r>
              <a:rPr lang="en-US" sz="3200" dirty="0" smtClean="0">
                <a:latin typeface="Times New Roman" panose="02020603050405020304" pitchFamily="18" charset="0"/>
                <a:cs typeface="Times New Roman" panose="02020603050405020304" pitchFamily="18" charset="0"/>
              </a:rPr>
              <a:t>cocopith </a:t>
            </a:r>
            <a:r>
              <a:rPr lang="en-US" sz="3200" dirty="0" smtClean="0">
                <a:latin typeface="Times New Roman" panose="02020603050405020304" pitchFamily="18" charset="0"/>
                <a:cs typeface="Times New Roman" panose="02020603050405020304" pitchFamily="18" charset="0"/>
              </a:rPr>
              <a:t>can remove </a:t>
            </a:r>
            <a:r>
              <a:rPr lang="en-US" sz="3200" dirty="0" smtClean="0">
                <a:latin typeface="Times New Roman" panose="02020603050405020304" pitchFamily="18" charset="0"/>
                <a:cs typeface="Times New Roman" panose="02020603050405020304" pitchFamily="18" charset="0"/>
              </a:rPr>
              <a:t>nitrogen </a:t>
            </a:r>
            <a:r>
              <a:rPr lang="en-US" sz="3200" dirty="0" smtClean="0">
                <a:latin typeface="Times New Roman" panose="02020603050405020304" pitchFamily="18" charset="0"/>
                <a:cs typeface="Times New Roman" panose="02020603050405020304" pitchFamily="18" charset="0"/>
              </a:rPr>
              <a:t>from stormwater runoff, the next step will be testing for how long it can perform before getting exhausted and needing to be replaced.</a:t>
            </a: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Then coco pith will be used in an actual bioretention systems which will be monitored to see how it performs throughout different seasons and whether vegetation can grow on it.</a:t>
            </a:r>
          </a:p>
          <a:p>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pic>
        <p:nvPicPr>
          <p:cNvPr id="59" name="Content Placeholder 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5343100" y="12812080"/>
            <a:ext cx="5922699" cy="4442023"/>
          </a:xfrm>
          <a:prstGeom prst="rect">
            <a:avLst/>
          </a:prstGeom>
        </p:spPr>
      </p:pic>
      <p:pic>
        <p:nvPicPr>
          <p:cNvPr id="60" name="Picture 5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4331415" y="19164738"/>
            <a:ext cx="8248650" cy="4286250"/>
          </a:xfrm>
          <a:prstGeom prst="rect">
            <a:avLst/>
          </a:prstGeom>
        </p:spPr>
      </p:pic>
      <p:sp>
        <p:nvSpPr>
          <p:cNvPr id="61" name="Text Placeholder 11"/>
          <p:cNvSpPr>
            <a:spLocks noGrp="1"/>
          </p:cNvSpPr>
          <p:nvPr>
            <p:ph type="body" sz="quarter" idx="26"/>
          </p:nvPr>
        </p:nvSpPr>
        <p:spPr>
          <a:xfrm>
            <a:off x="34889168" y="17483655"/>
            <a:ext cx="6376631" cy="954085"/>
          </a:xfrm>
        </p:spPr>
        <p:txBody>
          <a:bodyPr/>
          <a:lstStyle/>
          <a:p>
            <a:pPr algn="ctr"/>
            <a:r>
              <a:rPr lang="en-US" sz="3200" i="1" smtClean="0">
                <a:solidFill>
                  <a:schemeClr val="tx1"/>
                </a:solidFill>
              </a:rPr>
              <a:t>A typical bioretention system</a:t>
            </a:r>
            <a:endParaRPr lang="en-US" sz="3200" i="1">
              <a:solidFill>
                <a:schemeClr val="tx1"/>
              </a:solidFill>
            </a:endParaRPr>
          </a:p>
        </p:txBody>
      </p:sp>
      <p:sp>
        <p:nvSpPr>
          <p:cNvPr id="62" name="Text Placeholder 11"/>
          <p:cNvSpPr>
            <a:spLocks noGrp="1"/>
          </p:cNvSpPr>
          <p:nvPr>
            <p:ph type="body" sz="quarter" idx="26"/>
          </p:nvPr>
        </p:nvSpPr>
        <p:spPr>
          <a:xfrm>
            <a:off x="34380908" y="23700943"/>
            <a:ext cx="8199157" cy="1446528"/>
          </a:xfrm>
        </p:spPr>
        <p:txBody>
          <a:bodyPr/>
          <a:lstStyle/>
          <a:p>
            <a:pPr algn="ctr"/>
            <a:r>
              <a:rPr lang="en-US" sz="3200" i="1" smtClean="0">
                <a:solidFill>
                  <a:schemeClr val="tx1"/>
                </a:solidFill>
              </a:rPr>
              <a:t>Cross-sectional area of a bioretention system</a:t>
            </a:r>
            <a:endParaRPr lang="en-US" sz="3200" i="1">
              <a:solidFill>
                <a:schemeClr val="tx1"/>
              </a:solidFill>
            </a:endParaRPr>
          </a:p>
        </p:txBody>
      </p:sp>
    </p:spTree>
    <p:extLst>
      <p:ext uri="{BB962C8B-B14F-4D97-AF65-F5344CB8AC3E}">
        <p14:creationId xmlns:p14="http://schemas.microsoft.com/office/powerpoint/2010/main" val="285253631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sterPresentations.com-36x48_Trifold_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4886</TotalTime>
  <Words>960</Words>
  <Application>Microsoft Macintosh PowerPoint</Application>
  <PresentationFormat>Custom</PresentationFormat>
  <Paragraphs>64</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Calibri</vt:lpstr>
      <vt:lpstr>Times New Roman</vt:lpstr>
      <vt:lpstr>Trebuchet MS</vt:lpstr>
      <vt:lpstr>Arial</vt:lpstr>
      <vt:lpstr>PosterPresentations.com-36x48_Trifold_Template-V3</vt:lpstr>
      <vt:lpstr>Image</vt:lpstr>
      <vt:lpstr>PowerPoint Presentation</vt:lpstr>
    </vt:vector>
  </TitlesOfParts>
  <Company>Hewlett-Packard Company</Company>
  <LinksUpToDate>false</LinksUpToDate>
  <SharedDoc>false</SharedDoc>
  <HyperlinksChanged>false</HyperlinksChanged>
  <AppVersion>15.0030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Rezwan Ali</cp:lastModifiedBy>
  <cp:revision>192</cp:revision>
  <dcterms:created xsi:type="dcterms:W3CDTF">2012-02-03T23:30:52Z</dcterms:created>
  <dcterms:modified xsi:type="dcterms:W3CDTF">2017-07-21T15:22:03Z</dcterms:modified>
</cp:coreProperties>
</file>