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45720000" cy="32004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080">
          <p15:clr>
            <a:srgbClr val="A4A3A4"/>
          </p15:clr>
        </p15:guide>
        <p15:guide id="2" pos="1440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E8CE"/>
    <a:srgbClr val="CFE8CE"/>
    <a:srgbClr val="BDDFBB"/>
    <a:srgbClr val="E2EAC8"/>
    <a:srgbClr val="DBE5BD"/>
    <a:srgbClr val="800000"/>
    <a:srgbClr val="000066"/>
    <a:srgbClr val="CFDC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>
      <p:cViewPr>
        <p:scale>
          <a:sx n="30" d="100"/>
          <a:sy n="30" d="100"/>
        </p:scale>
        <p:origin x="-1435" y="-2309"/>
      </p:cViewPr>
      <p:guideLst>
        <p:guide orient="horz" pos="10080"/>
        <p:guide pos="1440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68DA5047-FBE1-4996-8890-388712FFABAB}" type="datetimeFigureOut">
              <a:rPr lang="en-US" altLang="en-US"/>
              <a:pPr>
                <a:defRPr/>
              </a:pPr>
              <a:t>8/3/2017</a:t>
            </a:fld>
            <a:endParaRPr lang="en-US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685800"/>
            <a:ext cx="48958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754E192-0107-49F2-92E5-81CDCB2F90B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961235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8A795EEA-78E2-49D5-916B-1DD38A722102}" type="slidenum">
              <a:rPr lang="en-US" altLang="en-US" smtClean="0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1</a:t>
            </a:fld>
            <a:endParaRPr lang="en-US" altLang="en-US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14219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0" y="9942513"/>
            <a:ext cx="38862000" cy="68595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0" y="18135600"/>
            <a:ext cx="32004000" cy="8178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0851B0-EA9C-450C-92B2-6B545C85947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24348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9A1877-D42F-40CC-9DA6-A3B0D6C3218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96907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11563" y="20566063"/>
            <a:ext cx="38862000" cy="6356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11563" y="13565188"/>
            <a:ext cx="38862000" cy="70008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4A8A0B-D2CD-419F-9322-423AA164486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76168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0" y="9245600"/>
            <a:ext cx="19354800" cy="1920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936200" y="9245600"/>
            <a:ext cx="19354800" cy="1920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20A2EE-29CA-4801-92CC-CBC9E231C22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592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1281113"/>
            <a:ext cx="41148000" cy="533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7164388"/>
            <a:ext cx="20200938" cy="29845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86000" y="10148888"/>
            <a:ext cx="20200938" cy="1844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3225125" y="7164388"/>
            <a:ext cx="20208875" cy="29845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3225125" y="10148888"/>
            <a:ext cx="20208875" cy="1844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E882E5-2584-4922-8A59-E993286E233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84959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3D327F-93DB-43F7-85A3-BB62B677EA0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99526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233F9-0DBE-4963-8C94-BE52031401F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67052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1274763"/>
            <a:ext cx="15041563" cy="54229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875250" y="1274763"/>
            <a:ext cx="25558750" cy="273145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86000" y="6697663"/>
            <a:ext cx="15041563" cy="218916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63939B-59A1-4059-B3AE-6B71D4DF0D9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460176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61438" y="22402800"/>
            <a:ext cx="27432000" cy="26447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961438" y="2859088"/>
            <a:ext cx="27432000" cy="19202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61438" y="25047575"/>
            <a:ext cx="27432000" cy="3756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B29DE5-FAF0-4B3F-AAC0-167416968A9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1649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7D4DBC-0235-4639-B557-66D790EC082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0419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2575500" y="2844800"/>
            <a:ext cx="9715500" cy="25603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0" y="2844800"/>
            <a:ext cx="28994100" cy="25603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E43A53-F7FF-46B7-A73E-1FB587C50F6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36332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4000">
              <a:schemeClr val="accent1">
                <a:lumMod val="90000"/>
                <a:lumOff val="10000"/>
                <a:alpha val="95000"/>
              </a:schemeClr>
            </a:gs>
            <a:gs pos="34000">
              <a:schemeClr val="bg1">
                <a:lumMod val="100000"/>
              </a:schemeClr>
            </a:gs>
            <a:gs pos="66000">
              <a:schemeClr val="bg1"/>
            </a:gs>
            <a:gs pos="0">
              <a:schemeClr val="accent2">
                <a:lumMod val="100000"/>
                <a:alpha val="85000"/>
              </a:schemeClr>
            </a:gs>
            <a:gs pos="76000">
              <a:schemeClr val="accent1">
                <a:lumMod val="90000"/>
                <a:lumOff val="10000"/>
                <a:alpha val="95000"/>
              </a:schemeClr>
            </a:gs>
            <a:gs pos="99000">
              <a:schemeClr val="accent2">
                <a:lumMod val="100000"/>
                <a:alpha val="8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0" y="2844800"/>
            <a:ext cx="388620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44133" tIns="222067" rIns="444133" bIns="22206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0" y="9245600"/>
            <a:ext cx="38862000" cy="1920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44133" tIns="222067" rIns="444133" bIns="22206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0" y="29159200"/>
            <a:ext cx="9525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44133" tIns="222067" rIns="444133" bIns="222067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68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5621000" y="29159200"/>
            <a:ext cx="14478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44133" tIns="222067" rIns="444133" bIns="222067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68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2766000" y="29159200"/>
            <a:ext cx="9525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44133" tIns="222067" rIns="444133" bIns="222067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6800"/>
            </a:lvl1pPr>
          </a:lstStyle>
          <a:p>
            <a:pPr>
              <a:defRPr/>
            </a:pPr>
            <a:fld id="{9C1744CE-9AC6-4578-BAFE-5F7AEDA4824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41825" rtl="0" eaLnBrk="0" fontAlgn="base" hangingPunct="0">
        <a:spcBef>
          <a:spcPct val="0"/>
        </a:spcBef>
        <a:spcAft>
          <a:spcPct val="0"/>
        </a:spcAft>
        <a:defRPr sz="21400">
          <a:solidFill>
            <a:schemeClr val="tx2"/>
          </a:solidFill>
          <a:latin typeface="+mj-lt"/>
          <a:ea typeface="MS PGothic" panose="020B0600070205080204" pitchFamily="34" charset="-128"/>
          <a:cs typeface="+mj-cs"/>
        </a:defRPr>
      </a:lvl1pPr>
      <a:lvl2pPr algn="ctr" defTabSz="4441825" rtl="0" eaLnBrk="0" fontAlgn="base" hangingPunct="0">
        <a:spcBef>
          <a:spcPct val="0"/>
        </a:spcBef>
        <a:spcAft>
          <a:spcPct val="0"/>
        </a:spcAft>
        <a:defRPr sz="21400">
          <a:solidFill>
            <a:schemeClr val="tx2"/>
          </a:solidFill>
          <a:latin typeface="Times New Roman" pitchFamily="18" charset="0"/>
          <a:ea typeface="MS PGothic" panose="020B0600070205080204" pitchFamily="34" charset="-128"/>
        </a:defRPr>
      </a:lvl2pPr>
      <a:lvl3pPr algn="ctr" defTabSz="4441825" rtl="0" eaLnBrk="0" fontAlgn="base" hangingPunct="0">
        <a:spcBef>
          <a:spcPct val="0"/>
        </a:spcBef>
        <a:spcAft>
          <a:spcPct val="0"/>
        </a:spcAft>
        <a:defRPr sz="21400">
          <a:solidFill>
            <a:schemeClr val="tx2"/>
          </a:solidFill>
          <a:latin typeface="Times New Roman" pitchFamily="18" charset="0"/>
          <a:ea typeface="MS PGothic" panose="020B0600070205080204" pitchFamily="34" charset="-128"/>
        </a:defRPr>
      </a:lvl3pPr>
      <a:lvl4pPr algn="ctr" defTabSz="4441825" rtl="0" eaLnBrk="0" fontAlgn="base" hangingPunct="0">
        <a:spcBef>
          <a:spcPct val="0"/>
        </a:spcBef>
        <a:spcAft>
          <a:spcPct val="0"/>
        </a:spcAft>
        <a:defRPr sz="21400">
          <a:solidFill>
            <a:schemeClr val="tx2"/>
          </a:solidFill>
          <a:latin typeface="Times New Roman" pitchFamily="18" charset="0"/>
          <a:ea typeface="MS PGothic" panose="020B0600070205080204" pitchFamily="34" charset="-128"/>
        </a:defRPr>
      </a:lvl4pPr>
      <a:lvl5pPr algn="ctr" defTabSz="4441825" rtl="0" eaLnBrk="0" fontAlgn="base" hangingPunct="0">
        <a:spcBef>
          <a:spcPct val="0"/>
        </a:spcBef>
        <a:spcAft>
          <a:spcPct val="0"/>
        </a:spcAft>
        <a:defRPr sz="21400">
          <a:solidFill>
            <a:schemeClr val="tx2"/>
          </a:solidFill>
          <a:latin typeface="Times New Roman" pitchFamily="18" charset="0"/>
          <a:ea typeface="MS PGothic" panose="020B0600070205080204" pitchFamily="34" charset="-128"/>
        </a:defRPr>
      </a:lvl5pPr>
      <a:lvl6pPr marL="457200" algn="ctr" defTabSz="4441825" rtl="0" fontAlgn="base">
        <a:spcBef>
          <a:spcPct val="0"/>
        </a:spcBef>
        <a:spcAft>
          <a:spcPct val="0"/>
        </a:spcAft>
        <a:defRPr sz="21400">
          <a:solidFill>
            <a:schemeClr val="tx2"/>
          </a:solidFill>
          <a:latin typeface="Times New Roman" pitchFamily="18" charset="0"/>
        </a:defRPr>
      </a:lvl6pPr>
      <a:lvl7pPr marL="914400" algn="ctr" defTabSz="4441825" rtl="0" fontAlgn="base">
        <a:spcBef>
          <a:spcPct val="0"/>
        </a:spcBef>
        <a:spcAft>
          <a:spcPct val="0"/>
        </a:spcAft>
        <a:defRPr sz="21400">
          <a:solidFill>
            <a:schemeClr val="tx2"/>
          </a:solidFill>
          <a:latin typeface="Times New Roman" pitchFamily="18" charset="0"/>
        </a:defRPr>
      </a:lvl7pPr>
      <a:lvl8pPr marL="1371600" algn="ctr" defTabSz="4441825" rtl="0" fontAlgn="base">
        <a:spcBef>
          <a:spcPct val="0"/>
        </a:spcBef>
        <a:spcAft>
          <a:spcPct val="0"/>
        </a:spcAft>
        <a:defRPr sz="21400">
          <a:solidFill>
            <a:schemeClr val="tx2"/>
          </a:solidFill>
          <a:latin typeface="Times New Roman" pitchFamily="18" charset="0"/>
        </a:defRPr>
      </a:lvl8pPr>
      <a:lvl9pPr marL="1828800" algn="ctr" defTabSz="4441825" rtl="0" fontAlgn="base">
        <a:spcBef>
          <a:spcPct val="0"/>
        </a:spcBef>
        <a:spcAft>
          <a:spcPct val="0"/>
        </a:spcAft>
        <a:defRPr sz="21400">
          <a:solidFill>
            <a:schemeClr val="tx2"/>
          </a:solidFill>
          <a:latin typeface="Times New Roman" pitchFamily="18" charset="0"/>
        </a:defRPr>
      </a:lvl9pPr>
    </p:titleStyle>
    <p:bodyStyle>
      <a:lvl1pPr marL="1665288" indent="-1665288" algn="l" defTabSz="4441825" rtl="0" eaLnBrk="0" fontAlgn="base" hangingPunct="0">
        <a:spcBef>
          <a:spcPct val="20000"/>
        </a:spcBef>
        <a:spcAft>
          <a:spcPct val="0"/>
        </a:spcAft>
        <a:buChar char="•"/>
        <a:defRPr sz="155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1pPr>
      <a:lvl2pPr marL="3608388" indent="-1387475" algn="l" defTabSz="4441825" rtl="0" eaLnBrk="0" fontAlgn="base" hangingPunct="0">
        <a:spcBef>
          <a:spcPct val="20000"/>
        </a:spcBef>
        <a:spcAft>
          <a:spcPct val="0"/>
        </a:spcAft>
        <a:buChar char="–"/>
        <a:defRPr sz="13600">
          <a:solidFill>
            <a:schemeClr val="tx1"/>
          </a:solidFill>
          <a:latin typeface="+mn-lt"/>
          <a:ea typeface="MS PGothic" panose="020B0600070205080204" pitchFamily="34" charset="-128"/>
        </a:defRPr>
      </a:lvl2pPr>
      <a:lvl3pPr marL="5551488" indent="-1109663" algn="l" defTabSz="4441825" rtl="0" eaLnBrk="0" fontAlgn="base" hangingPunct="0">
        <a:spcBef>
          <a:spcPct val="20000"/>
        </a:spcBef>
        <a:spcAft>
          <a:spcPct val="0"/>
        </a:spcAft>
        <a:buChar char="•"/>
        <a:defRPr sz="11700">
          <a:solidFill>
            <a:schemeClr val="tx1"/>
          </a:solidFill>
          <a:latin typeface="+mn-lt"/>
          <a:ea typeface="MS PGothic" panose="020B0600070205080204" pitchFamily="34" charset="-128"/>
        </a:defRPr>
      </a:lvl3pPr>
      <a:lvl4pPr marL="7772400" indent="-1109663" algn="l" defTabSz="4441825" rtl="0" eaLnBrk="0" fontAlgn="base" hangingPunct="0">
        <a:spcBef>
          <a:spcPct val="20000"/>
        </a:spcBef>
        <a:spcAft>
          <a:spcPct val="0"/>
        </a:spcAft>
        <a:buChar char="–"/>
        <a:defRPr sz="9700">
          <a:solidFill>
            <a:schemeClr val="tx1"/>
          </a:solidFill>
          <a:latin typeface="+mn-lt"/>
          <a:ea typeface="MS PGothic" panose="020B0600070205080204" pitchFamily="34" charset="-128"/>
        </a:defRPr>
      </a:lvl4pPr>
      <a:lvl5pPr marL="9993313" indent="-1111250" algn="l" defTabSz="4441825" rtl="0" eaLnBrk="0" fontAlgn="base" hangingPunct="0">
        <a:spcBef>
          <a:spcPct val="20000"/>
        </a:spcBef>
        <a:spcAft>
          <a:spcPct val="0"/>
        </a:spcAft>
        <a:buChar char="»"/>
        <a:defRPr sz="9700">
          <a:solidFill>
            <a:schemeClr val="tx1"/>
          </a:solidFill>
          <a:latin typeface="+mn-lt"/>
          <a:ea typeface="MS PGothic" panose="020B0600070205080204" pitchFamily="34" charset="-128"/>
        </a:defRPr>
      </a:lvl5pPr>
      <a:lvl6pPr marL="10450513" indent="-1111250" algn="l" defTabSz="4441825" rtl="0" fontAlgn="base">
        <a:spcBef>
          <a:spcPct val="20000"/>
        </a:spcBef>
        <a:spcAft>
          <a:spcPct val="0"/>
        </a:spcAft>
        <a:buChar char="»"/>
        <a:defRPr sz="9700">
          <a:solidFill>
            <a:schemeClr val="tx1"/>
          </a:solidFill>
          <a:latin typeface="+mn-lt"/>
        </a:defRPr>
      </a:lvl6pPr>
      <a:lvl7pPr marL="10907713" indent="-1111250" algn="l" defTabSz="4441825" rtl="0" fontAlgn="base">
        <a:spcBef>
          <a:spcPct val="20000"/>
        </a:spcBef>
        <a:spcAft>
          <a:spcPct val="0"/>
        </a:spcAft>
        <a:buChar char="»"/>
        <a:defRPr sz="9700">
          <a:solidFill>
            <a:schemeClr val="tx1"/>
          </a:solidFill>
          <a:latin typeface="+mn-lt"/>
        </a:defRPr>
      </a:lvl7pPr>
      <a:lvl8pPr marL="11364913" indent="-1111250" algn="l" defTabSz="4441825" rtl="0" fontAlgn="base">
        <a:spcBef>
          <a:spcPct val="20000"/>
        </a:spcBef>
        <a:spcAft>
          <a:spcPct val="0"/>
        </a:spcAft>
        <a:buChar char="»"/>
        <a:defRPr sz="9700">
          <a:solidFill>
            <a:schemeClr val="tx1"/>
          </a:solidFill>
          <a:latin typeface="+mn-lt"/>
        </a:defRPr>
      </a:lvl8pPr>
      <a:lvl9pPr marL="11822113" indent="-1111250" algn="l" defTabSz="4441825" rtl="0" fontAlgn="base">
        <a:spcBef>
          <a:spcPct val="20000"/>
        </a:spcBef>
        <a:spcAft>
          <a:spcPct val="0"/>
        </a:spcAft>
        <a:buChar char="»"/>
        <a:defRPr sz="97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1.png"/><Relationship Id="rId10" Type="http://schemas.openxmlformats.org/officeDocument/2006/relationships/image" Target="../media/image8.png"/><Relationship Id="rId4" Type="http://schemas.openxmlformats.org/officeDocument/2006/relationships/image" Target="../media/image2.emf"/><Relationship Id="rId9" Type="http://schemas.openxmlformats.org/officeDocument/2006/relationships/image" Target="../media/image7.jpe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6"/>
          <p:cNvSpPr txBox="1">
            <a:spLocks noChangeArrowheads="1"/>
          </p:cNvSpPr>
          <p:nvPr/>
        </p:nvSpPr>
        <p:spPr bwMode="auto">
          <a:xfrm>
            <a:off x="4000500" y="501650"/>
            <a:ext cx="37719000" cy="17843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155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13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1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6000" b="1" dirty="0" smtClean="0">
                <a:solidFill>
                  <a:srgbClr val="000066"/>
                </a:solidFill>
                <a:latin typeface="Verdana" panose="020B0604030504040204" pitchFamily="34" charset="0"/>
              </a:rPr>
              <a:t>Quality of MPW welds </a:t>
            </a:r>
            <a:r>
              <a:rPr lang="en-US" altLang="en-US" sz="6000" b="1" dirty="0">
                <a:solidFill>
                  <a:srgbClr val="000066"/>
                </a:solidFill>
                <a:latin typeface="Verdana" panose="020B0604030504040204" pitchFamily="34" charset="0"/>
              </a:rPr>
              <a:t>with Variable Energy Input in Cu to </a:t>
            </a:r>
            <a:r>
              <a:rPr lang="en-US" altLang="en-US" sz="6000" b="1" dirty="0" err="1" smtClean="0">
                <a:solidFill>
                  <a:srgbClr val="000066"/>
                </a:solidFill>
                <a:latin typeface="Verdana" panose="020B0604030504040204" pitchFamily="34" charset="0"/>
              </a:rPr>
              <a:t>CuTi</a:t>
            </a:r>
            <a:r>
              <a:rPr lang="en-US" altLang="en-US" sz="6000" b="1" dirty="0" smtClean="0">
                <a:solidFill>
                  <a:srgbClr val="000066"/>
                </a:solidFill>
                <a:latin typeface="Verdana" panose="020B0604030504040204" pitchFamily="34" charset="0"/>
              </a:rPr>
              <a:t> </a:t>
            </a:r>
            <a:r>
              <a:rPr lang="en-US" altLang="en-US" sz="6000" b="1" dirty="0">
                <a:solidFill>
                  <a:srgbClr val="000066"/>
                </a:solidFill>
                <a:latin typeface="Verdana" panose="020B0604030504040204" pitchFamily="34" charset="0"/>
              </a:rPr>
              <a:t>Welding</a:t>
            </a:r>
            <a:endParaRPr lang="en-US" altLang="en-US" sz="6600" dirty="0">
              <a:solidFill>
                <a:srgbClr val="000066"/>
              </a:solidFill>
              <a:latin typeface="Verdana" panose="020B0604030504040204" pitchFamily="34" charset="0"/>
              <a:cs typeface="Times New Roman" panose="02020603050405020304" pitchFamily="18" charset="0"/>
            </a:endParaRPr>
          </a:p>
          <a:p>
            <a:pPr algn="ctr" eaLnBrk="1" hangingPunct="1">
              <a:spcBef>
                <a:spcPct val="25000"/>
              </a:spcBef>
              <a:buFontTx/>
              <a:buNone/>
            </a:pPr>
            <a:r>
              <a:rPr lang="en-US" altLang="en-US" sz="4000" b="1" dirty="0">
                <a:solidFill>
                  <a:srgbClr val="993300"/>
                </a:solidFill>
                <a:latin typeface="Verdana" panose="020B0604030504040204" pitchFamily="34" charset="0"/>
              </a:rPr>
              <a:t>Andrew Sturm  ◊  North Middlesex Regional High School  ◊  sturmat92@gmail.com</a:t>
            </a:r>
            <a:endParaRPr lang="en-US" altLang="en-US" sz="3200" dirty="0">
              <a:solidFill>
                <a:srgbClr val="993300"/>
              </a:solidFill>
              <a:latin typeface="Verdana" panose="020B0604030504040204" pitchFamily="34" charset="0"/>
            </a:endParaRPr>
          </a:p>
        </p:txBody>
      </p:sp>
      <p:pic>
        <p:nvPicPr>
          <p:cNvPr id="3075" name="Picture 116" descr="NSF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0" y="533400"/>
            <a:ext cx="3276600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Box 13"/>
          <p:cNvSpPr txBox="1">
            <a:spLocks noChangeArrowheads="1"/>
          </p:cNvSpPr>
          <p:nvPr/>
        </p:nvSpPr>
        <p:spPr bwMode="auto">
          <a:xfrm>
            <a:off x="1054100" y="3810000"/>
            <a:ext cx="9372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155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13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1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Introduction/Background</a:t>
            </a:r>
          </a:p>
        </p:txBody>
      </p:sp>
      <p:sp>
        <p:nvSpPr>
          <p:cNvPr id="3078" name="TextBox 14"/>
          <p:cNvSpPr txBox="1">
            <a:spLocks noChangeArrowheads="1"/>
          </p:cNvSpPr>
          <p:nvPr/>
        </p:nvSpPr>
        <p:spPr bwMode="auto">
          <a:xfrm>
            <a:off x="1054100" y="18135600"/>
            <a:ext cx="9372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155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13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1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Methods</a:t>
            </a:r>
          </a:p>
        </p:txBody>
      </p:sp>
      <p:sp>
        <p:nvSpPr>
          <p:cNvPr id="3079" name="TextBox 15"/>
          <p:cNvSpPr txBox="1">
            <a:spLocks noChangeArrowheads="1"/>
          </p:cNvSpPr>
          <p:nvPr/>
        </p:nvSpPr>
        <p:spPr bwMode="auto">
          <a:xfrm>
            <a:off x="15309850" y="3657600"/>
            <a:ext cx="9372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155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13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1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Results</a:t>
            </a:r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15011400" y="3962400"/>
            <a:ext cx="0" cy="250698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30480000" y="3886200"/>
            <a:ext cx="0" cy="250698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82" name="TextBox 22"/>
          <p:cNvSpPr txBox="1">
            <a:spLocks noChangeArrowheads="1"/>
          </p:cNvSpPr>
          <p:nvPr/>
        </p:nvSpPr>
        <p:spPr bwMode="auto">
          <a:xfrm>
            <a:off x="31635700" y="8077200"/>
            <a:ext cx="93726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155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13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1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 smtClean="0"/>
              <a:t>Discussion/ Summary of Data</a:t>
            </a:r>
            <a:endParaRPr lang="en-US" altLang="en-US" sz="3600" b="1" dirty="0"/>
          </a:p>
        </p:txBody>
      </p:sp>
      <p:sp>
        <p:nvSpPr>
          <p:cNvPr id="3083" name="TextBox 23"/>
          <p:cNvSpPr txBox="1">
            <a:spLocks noChangeArrowheads="1"/>
          </p:cNvSpPr>
          <p:nvPr/>
        </p:nvSpPr>
        <p:spPr bwMode="auto">
          <a:xfrm>
            <a:off x="31635700" y="16268700"/>
            <a:ext cx="93726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155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13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1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 smtClean="0"/>
              <a:t>Conclusion</a:t>
            </a:r>
            <a:endParaRPr lang="en-US" altLang="en-US" sz="3600" b="1" dirty="0"/>
          </a:p>
        </p:txBody>
      </p:sp>
      <p:sp>
        <p:nvSpPr>
          <p:cNvPr id="3084" name="TextBox 24"/>
          <p:cNvSpPr txBox="1">
            <a:spLocks noChangeArrowheads="1"/>
          </p:cNvSpPr>
          <p:nvPr/>
        </p:nvSpPr>
        <p:spPr bwMode="auto">
          <a:xfrm>
            <a:off x="31635700" y="26633488"/>
            <a:ext cx="93726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155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13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1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 smtClean="0"/>
              <a:t>References/ Resources</a:t>
            </a:r>
            <a:endParaRPr lang="en-US" altLang="en-US" sz="3600" b="1" dirty="0"/>
          </a:p>
        </p:txBody>
      </p:sp>
      <p:sp>
        <p:nvSpPr>
          <p:cNvPr id="3085" name="TextBox 25"/>
          <p:cNvSpPr txBox="1">
            <a:spLocks noChangeArrowheads="1"/>
          </p:cNvSpPr>
          <p:nvPr/>
        </p:nvSpPr>
        <p:spPr bwMode="auto">
          <a:xfrm>
            <a:off x="30556200" y="29836408"/>
            <a:ext cx="13215937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155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136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11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Acknowledgements</a:t>
            </a:r>
            <a:r>
              <a:rPr lang="en-US" altLang="en-US" sz="3600" dirty="0"/>
              <a:t> – </a:t>
            </a:r>
            <a:r>
              <a:rPr lang="en-US" altLang="en-US" sz="2800" dirty="0"/>
              <a:t>This research was supported with funding from the National Science Foundation’s Research Experience for Teachers in Engineering Grant (ENG-1132648). I would also like to extend my sincere gratitude </a:t>
            </a:r>
            <a:r>
              <a:rPr lang="en-US" altLang="en-US" sz="2800" dirty="0" smtClean="0"/>
              <a:t>to </a:t>
            </a:r>
            <a:r>
              <a:rPr lang="en-US" altLang="en-US" sz="2800" dirty="0"/>
              <a:t>Donald </a:t>
            </a:r>
            <a:r>
              <a:rPr lang="en-US" altLang="en-US" sz="2800" dirty="0" err="1"/>
              <a:t>Wason</a:t>
            </a:r>
            <a:r>
              <a:rPr lang="en-US" altLang="en-US" sz="2800" dirty="0"/>
              <a:t>, Ava </a:t>
            </a:r>
            <a:r>
              <a:rPr lang="en-US" altLang="en-US" sz="2800" dirty="0" err="1" smtClean="0"/>
              <a:t>Rohacek</a:t>
            </a:r>
            <a:r>
              <a:rPr lang="en-US" altLang="en-US" sz="2800" dirty="0" smtClean="0"/>
              <a:t>, </a:t>
            </a:r>
            <a:r>
              <a:rPr lang="en-US" altLang="en-US" sz="2800" dirty="0" err="1"/>
              <a:t>Shunyi</a:t>
            </a:r>
            <a:r>
              <a:rPr lang="en-US" altLang="en-US" sz="2800" dirty="0"/>
              <a:t> </a:t>
            </a:r>
            <a:r>
              <a:rPr lang="en-US" altLang="en-US" sz="2800" dirty="0" err="1"/>
              <a:t>Zang</a:t>
            </a:r>
            <a:r>
              <a:rPr lang="en-US" altLang="en-US" sz="2800" dirty="0"/>
              <a:t>, Ben Mitchell, Dr. Brad Kinsey, </a:t>
            </a:r>
            <a:r>
              <a:rPr lang="en-US" altLang="en-US" sz="2800" dirty="0" smtClean="0"/>
              <a:t>and Dr</a:t>
            </a:r>
            <a:r>
              <a:rPr lang="en-US" altLang="en-US" sz="2800" dirty="0"/>
              <a:t>. Stephen Hale.</a:t>
            </a:r>
          </a:p>
        </p:txBody>
      </p:sp>
      <p:pic>
        <p:nvPicPr>
          <p:cNvPr id="3086" name="Picture 14" descr="lc_lthdful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435" b="60323"/>
          <a:stretch>
            <a:fillRect/>
          </a:stretch>
        </p:blipFill>
        <p:spPr bwMode="auto">
          <a:xfrm>
            <a:off x="533400" y="152400"/>
            <a:ext cx="2317750" cy="337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087600" y="4836497"/>
            <a:ext cx="14872812" cy="277306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endParaRPr lang="en-US" sz="2800" dirty="0"/>
          </a:p>
          <a:p>
            <a:pPr>
              <a:defRPr/>
            </a:pPr>
            <a:endParaRPr lang="en-US" sz="2800" dirty="0"/>
          </a:p>
          <a:p>
            <a:pPr>
              <a:defRPr/>
            </a:pPr>
            <a:endParaRPr lang="en-US" sz="2800" dirty="0"/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US" sz="2800" dirty="0"/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US" sz="2800" dirty="0"/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US" sz="2800" dirty="0"/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US" sz="2800" dirty="0"/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US" sz="2800" dirty="0"/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US" sz="2800" dirty="0"/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US" sz="2800" dirty="0"/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US" sz="2800" dirty="0"/>
          </a:p>
          <a:p>
            <a:pPr>
              <a:defRPr/>
            </a:pPr>
            <a:endParaRPr lang="en-US" sz="2800" dirty="0"/>
          </a:p>
          <a:p>
            <a:pPr algn="ctr">
              <a:defRPr/>
            </a:pPr>
            <a:r>
              <a:rPr lang="en-US" sz="3200" u="sng" dirty="0" smtClean="0">
                <a:solidFill>
                  <a:schemeClr val="accent2"/>
                </a:solidFill>
              </a:rPr>
              <a:t>Evidence </a:t>
            </a:r>
            <a:r>
              <a:rPr lang="en-US" sz="3200" u="sng" dirty="0">
                <a:solidFill>
                  <a:schemeClr val="accent2"/>
                </a:solidFill>
              </a:rPr>
              <a:t>of Confirmation of </a:t>
            </a:r>
            <a:r>
              <a:rPr lang="en-US" sz="3200" u="sng" dirty="0" smtClean="0">
                <a:solidFill>
                  <a:schemeClr val="accent2"/>
                </a:solidFill>
              </a:rPr>
              <a:t>Welds</a:t>
            </a:r>
            <a:endParaRPr lang="en-US" sz="2800" u="sng" dirty="0"/>
          </a:p>
          <a:p>
            <a:pPr>
              <a:defRPr/>
            </a:pPr>
            <a:r>
              <a:rPr lang="en-US" sz="3200" b="1" dirty="0" smtClean="0">
                <a:solidFill>
                  <a:schemeClr val="accent2"/>
                </a:solidFill>
              </a:rPr>
              <a:t>40</a:t>
            </a:r>
            <a:r>
              <a:rPr lang="en-US" sz="3200" b="1" dirty="0" smtClean="0">
                <a:solidFill>
                  <a:schemeClr val="accent2"/>
                </a:solidFill>
              </a:rPr>
              <a:t>%</a:t>
            </a:r>
          </a:p>
          <a:p>
            <a:pPr>
              <a:defRPr/>
            </a:pPr>
            <a:r>
              <a:rPr lang="en-US" sz="3200" b="1" dirty="0" smtClean="0">
                <a:solidFill>
                  <a:schemeClr val="accent2"/>
                </a:solidFill>
              </a:rPr>
              <a:t>									     </a:t>
            </a:r>
          </a:p>
          <a:p>
            <a:pPr>
              <a:defRPr/>
            </a:pPr>
            <a:r>
              <a:rPr lang="en-US" sz="3200" b="1" dirty="0">
                <a:solidFill>
                  <a:schemeClr val="accent2"/>
                </a:solidFill>
              </a:rPr>
              <a:t>	</a:t>
            </a:r>
            <a:r>
              <a:rPr lang="en-US" sz="3200" b="1" dirty="0" smtClean="0">
                <a:solidFill>
                  <a:schemeClr val="accent2"/>
                </a:solidFill>
              </a:rPr>
              <a:t>								     </a:t>
            </a:r>
            <a:r>
              <a:rPr lang="en-US" sz="2800" dirty="0" smtClean="0"/>
              <a:t>Graph 1: graph of 40% energy push out </a:t>
            </a:r>
            <a:endParaRPr lang="en-US" sz="3200" b="1" dirty="0">
              <a:solidFill>
                <a:schemeClr val="accent2"/>
              </a:solidFill>
            </a:endParaRPr>
          </a:p>
          <a:p>
            <a:pPr>
              <a:defRPr/>
            </a:pPr>
            <a:r>
              <a:rPr lang="en-US" sz="2800" dirty="0" smtClean="0"/>
              <a:t>									      test. Shows no major peak indicating a </a:t>
            </a:r>
            <a:endParaRPr lang="en-US" sz="2800" dirty="0" smtClean="0"/>
          </a:p>
          <a:p>
            <a:pPr>
              <a:defRPr/>
            </a:pPr>
            <a:r>
              <a:rPr lang="en-US" sz="2800" u="sng" dirty="0" smtClean="0"/>
              <a:t>		       						</a:t>
            </a:r>
            <a:r>
              <a:rPr lang="en-US" sz="2800" dirty="0" smtClean="0"/>
              <a:t>	      weld likely did not form and force shown</a:t>
            </a:r>
            <a:endParaRPr lang="en-US" sz="2800" u="sng" dirty="0"/>
          </a:p>
          <a:p>
            <a:pPr>
              <a:defRPr/>
            </a:pPr>
            <a:r>
              <a:rPr lang="en-US" sz="2800" u="sng" dirty="0" smtClean="0"/>
              <a:t>		 </a:t>
            </a:r>
            <a:r>
              <a:rPr lang="en-US" sz="2800" dirty="0" smtClean="0"/>
              <a:t>							      measures the friction of the tubes </a:t>
            </a:r>
            <a:r>
              <a:rPr lang="en-US" sz="2800" dirty="0" smtClean="0"/>
              <a:t>sliding</a:t>
            </a:r>
            <a:endParaRPr lang="en-US" sz="2800" u="sng" dirty="0" smtClean="0"/>
          </a:p>
          <a:p>
            <a:pPr algn="ctr">
              <a:defRPr/>
            </a:pPr>
            <a:endParaRPr lang="en-US" sz="2800" u="sng" dirty="0" smtClean="0"/>
          </a:p>
          <a:p>
            <a:pPr algn="ctr">
              <a:defRPr/>
            </a:pPr>
            <a:endParaRPr lang="en-US" sz="2800" u="sng" dirty="0"/>
          </a:p>
          <a:p>
            <a:pPr algn="ctr">
              <a:defRPr/>
            </a:pPr>
            <a:endParaRPr lang="en-US" sz="2800" u="sng" dirty="0"/>
          </a:p>
          <a:p>
            <a:pPr algn="ctr">
              <a:defRPr/>
            </a:pPr>
            <a:endParaRPr lang="en-US" sz="2800" u="sng" dirty="0" smtClean="0"/>
          </a:p>
          <a:p>
            <a:pPr algn="ctr">
              <a:defRPr/>
            </a:pPr>
            <a:endParaRPr lang="en-US" sz="2800" u="sng" dirty="0" smtClean="0"/>
          </a:p>
          <a:p>
            <a:pPr algn="ctr">
              <a:defRPr/>
            </a:pPr>
            <a:endParaRPr lang="en-US" sz="2800" u="sng" dirty="0" smtClean="0"/>
          </a:p>
          <a:p>
            <a:pPr algn="ctr">
              <a:defRPr/>
            </a:pPr>
            <a:endParaRPr lang="en-US" sz="2800" u="sng" dirty="0"/>
          </a:p>
          <a:p>
            <a:pPr>
              <a:defRPr/>
            </a:pPr>
            <a:endParaRPr lang="en-US" sz="2800" dirty="0"/>
          </a:p>
          <a:p>
            <a:pPr>
              <a:defRPr/>
            </a:pPr>
            <a:r>
              <a:rPr lang="en-US" sz="3200" b="1" dirty="0">
                <a:solidFill>
                  <a:schemeClr val="accent2"/>
                </a:solidFill>
              </a:rPr>
              <a:t>50</a:t>
            </a:r>
            <a:r>
              <a:rPr lang="en-US" sz="3200" b="1" dirty="0" smtClean="0">
                <a:solidFill>
                  <a:schemeClr val="accent2"/>
                </a:solidFill>
              </a:rPr>
              <a:t>%</a:t>
            </a:r>
          </a:p>
          <a:p>
            <a:pPr>
              <a:defRPr/>
            </a:pPr>
            <a:endParaRPr lang="en-US" sz="3200" b="1" dirty="0" smtClean="0">
              <a:solidFill>
                <a:schemeClr val="accent2"/>
              </a:solidFill>
            </a:endParaRPr>
          </a:p>
          <a:p>
            <a:pPr>
              <a:defRPr/>
            </a:pPr>
            <a:endParaRPr lang="en-US" sz="3200" b="1" dirty="0">
              <a:solidFill>
                <a:schemeClr val="accent2"/>
              </a:solidFill>
            </a:endParaRPr>
          </a:p>
          <a:p>
            <a:pPr>
              <a:defRPr/>
            </a:pPr>
            <a:endParaRPr lang="en-US" sz="2800" dirty="0"/>
          </a:p>
          <a:p>
            <a:pPr>
              <a:defRPr/>
            </a:pPr>
            <a:endParaRPr lang="en-US" sz="2800" dirty="0"/>
          </a:p>
          <a:p>
            <a:pPr>
              <a:defRPr/>
            </a:pPr>
            <a:r>
              <a:rPr lang="en-US" sz="2800" dirty="0"/>
              <a:t>	</a:t>
            </a:r>
          </a:p>
          <a:p>
            <a:pPr>
              <a:defRPr/>
            </a:pPr>
            <a:r>
              <a:rPr lang="en-US" sz="2800" dirty="0"/>
              <a:t>                     </a:t>
            </a:r>
          </a:p>
          <a:p>
            <a:pPr>
              <a:defRPr/>
            </a:pPr>
            <a:endParaRPr lang="en-US" sz="2800" dirty="0"/>
          </a:p>
          <a:p>
            <a:pPr>
              <a:defRPr/>
            </a:pPr>
            <a:endParaRPr lang="en-US" sz="2800" dirty="0"/>
          </a:p>
          <a:p>
            <a:pPr>
              <a:defRPr/>
            </a:pPr>
            <a:r>
              <a:rPr lang="en-US" sz="2800" dirty="0"/>
              <a:t>	 								  </a:t>
            </a:r>
          </a:p>
          <a:p>
            <a:pPr>
              <a:defRPr/>
            </a:pPr>
            <a:endParaRPr lang="en-US" sz="2800" dirty="0"/>
          </a:p>
          <a:p>
            <a:pPr>
              <a:defRPr/>
            </a:pPr>
            <a:endParaRPr lang="en-US" sz="2800" dirty="0"/>
          </a:p>
          <a:p>
            <a:pPr>
              <a:defRPr/>
            </a:pPr>
            <a:endParaRPr lang="en-US" sz="2800" dirty="0"/>
          </a:p>
          <a:p>
            <a:pPr>
              <a:defRPr/>
            </a:pPr>
            <a:endParaRPr lang="en-US" sz="2800" dirty="0"/>
          </a:p>
          <a:p>
            <a:pPr>
              <a:defRPr/>
            </a:pPr>
            <a:r>
              <a:rPr lang="en-US" sz="2800" dirty="0" smtClean="0"/>
              <a:t>Graph </a:t>
            </a:r>
            <a:r>
              <a:rPr lang="en-US" sz="2800" dirty="0"/>
              <a:t>2</a:t>
            </a:r>
            <a:r>
              <a:rPr lang="en-US" sz="2800" dirty="0" smtClean="0"/>
              <a:t>: </a:t>
            </a:r>
            <a:r>
              <a:rPr lang="en-US" sz="2800" dirty="0"/>
              <a:t>graph of 50% energy push out test Approx. force </a:t>
            </a:r>
            <a:r>
              <a:rPr lang="en-US" sz="2800" dirty="0" smtClean="0"/>
              <a:t>     Image 6: 50% sample failed during cut</a:t>
            </a:r>
          </a:p>
          <a:p>
            <a:pPr>
              <a:defRPr/>
            </a:pPr>
            <a:r>
              <a:rPr lang="en-US" sz="2800" dirty="0"/>
              <a:t>of 15 </a:t>
            </a:r>
            <a:r>
              <a:rPr lang="en-US" sz="2800" dirty="0" err="1"/>
              <a:t>kN</a:t>
            </a:r>
            <a:r>
              <a:rPr lang="en-US" sz="2800" dirty="0"/>
              <a:t> </a:t>
            </a:r>
            <a:r>
              <a:rPr lang="en-US" sz="2800" dirty="0" smtClean="0"/>
              <a:t>before failure of weld</a:t>
            </a:r>
            <a:endParaRPr lang="en-US" sz="2800" dirty="0"/>
          </a:p>
          <a:p>
            <a:pPr>
              <a:defRPr/>
            </a:pPr>
            <a:endParaRPr lang="en-US" sz="2800" b="1" dirty="0">
              <a:solidFill>
                <a:schemeClr val="accent2"/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/>
                </a:solidFill>
              </a:rPr>
              <a:t>60</a:t>
            </a:r>
            <a:r>
              <a:rPr lang="en-US" sz="3200" b="1" dirty="0" smtClean="0">
                <a:solidFill>
                  <a:schemeClr val="accent2"/>
                </a:solidFill>
              </a:rPr>
              <a:t>%</a:t>
            </a:r>
          </a:p>
          <a:p>
            <a:pPr>
              <a:defRPr/>
            </a:pPr>
            <a:endParaRPr lang="en-US" sz="3200" b="1" dirty="0" smtClean="0">
              <a:solidFill>
                <a:schemeClr val="accent2"/>
              </a:solidFill>
            </a:endParaRPr>
          </a:p>
          <a:p>
            <a:pPr>
              <a:defRPr/>
            </a:pPr>
            <a:endParaRPr lang="en-US" sz="3200" b="1" dirty="0">
              <a:solidFill>
                <a:schemeClr val="accent2"/>
              </a:solidFill>
            </a:endParaRPr>
          </a:p>
          <a:p>
            <a:pPr>
              <a:defRPr/>
            </a:pPr>
            <a:endParaRPr lang="en-US" dirty="0"/>
          </a:p>
          <a:p>
            <a:pPr>
              <a:defRPr/>
            </a:pPr>
            <a:r>
              <a:rPr lang="en-US" dirty="0"/>
              <a:t>															</a:t>
            </a:r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sz="2800" dirty="0" smtClean="0"/>
              <a:t>Graph </a:t>
            </a:r>
            <a:r>
              <a:rPr lang="en-US" sz="2800" dirty="0"/>
              <a:t>3</a:t>
            </a:r>
            <a:r>
              <a:rPr lang="en-US" sz="2800" dirty="0" smtClean="0"/>
              <a:t>: </a:t>
            </a:r>
            <a:r>
              <a:rPr lang="en-US" sz="2800" dirty="0"/>
              <a:t>graph of 60% energy push out test Approx. force </a:t>
            </a:r>
            <a:r>
              <a:rPr lang="en-US" sz="2800" dirty="0" smtClean="0"/>
              <a:t>   Image 7: 10x,40x, 100x mag image of </a:t>
            </a:r>
          </a:p>
          <a:p>
            <a:pPr>
              <a:defRPr/>
            </a:pPr>
            <a:r>
              <a:rPr lang="en-US" sz="2800" dirty="0"/>
              <a:t>of 23 </a:t>
            </a:r>
            <a:r>
              <a:rPr lang="en-US" sz="2800" dirty="0" err="1"/>
              <a:t>kN</a:t>
            </a:r>
            <a:r>
              <a:rPr lang="en-US" sz="2800" dirty="0"/>
              <a:t> </a:t>
            </a:r>
            <a:r>
              <a:rPr lang="en-US" sz="2800" dirty="0" smtClean="0"/>
              <a:t>before failure of weld					     60% sample interface</a:t>
            </a:r>
            <a:endParaRPr lang="en-US" sz="2800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5432519"/>
              </p:ext>
            </p:extLst>
          </p:nvPr>
        </p:nvGraphicFramePr>
        <p:xfrm>
          <a:off x="15036800" y="4267200"/>
          <a:ext cx="15443200" cy="567540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888419"/>
                <a:gridCol w="4026282"/>
                <a:gridCol w="4201337"/>
                <a:gridCol w="4327162"/>
              </a:tblGrid>
              <a:tr h="1816629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Percent</a:t>
                      </a:r>
                      <a:r>
                        <a:rPr lang="en-US" sz="3200" baseline="0" dirty="0" smtClean="0"/>
                        <a:t> Energy</a:t>
                      </a:r>
                      <a:endParaRPr lang="en-US" sz="3200" dirty="0"/>
                    </a:p>
                  </a:txBody>
                  <a:tcPr marT="45714" marB="4571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40% (4.8</a:t>
                      </a:r>
                      <a:r>
                        <a:rPr lang="en-US" sz="3200" baseline="0" dirty="0" smtClean="0"/>
                        <a:t> kJ)</a:t>
                      </a:r>
                      <a:endParaRPr lang="en-US" sz="3200" dirty="0"/>
                    </a:p>
                  </a:txBody>
                  <a:tcPr marT="45714" marB="4571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50% (6</a:t>
                      </a:r>
                      <a:r>
                        <a:rPr lang="en-US" sz="3200" baseline="0" dirty="0" smtClean="0"/>
                        <a:t> kJ)</a:t>
                      </a:r>
                      <a:endParaRPr lang="en-US" sz="3200" dirty="0"/>
                    </a:p>
                  </a:txBody>
                  <a:tcPr marT="45714" marB="4571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60% (7.2</a:t>
                      </a:r>
                      <a:r>
                        <a:rPr lang="en-US" sz="3200" baseline="0" dirty="0" smtClean="0"/>
                        <a:t> kJ)</a:t>
                      </a:r>
                      <a:endParaRPr lang="en-US" sz="3200" dirty="0"/>
                    </a:p>
                  </a:txBody>
                  <a:tcPr marT="45714" marB="45714" anchor="ctr"/>
                </a:tc>
              </a:tr>
              <a:tr h="1816629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Weld Measured?</a:t>
                      </a:r>
                      <a:endParaRPr lang="en-US" sz="3200" dirty="0"/>
                    </a:p>
                  </a:txBody>
                  <a:tcPr marT="45714" marB="4571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No</a:t>
                      </a:r>
                      <a:endParaRPr lang="en-US" sz="2800" dirty="0"/>
                    </a:p>
                  </a:txBody>
                  <a:tcPr marT="45714" marB="4571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Yes</a:t>
                      </a:r>
                      <a:endParaRPr lang="en-US" sz="2800" dirty="0"/>
                    </a:p>
                  </a:txBody>
                  <a:tcPr marT="45714" marB="4571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Yes</a:t>
                      </a:r>
                      <a:endParaRPr lang="en-US" sz="2800" dirty="0"/>
                    </a:p>
                  </a:txBody>
                  <a:tcPr marT="45714" marB="45714" anchor="ctr"/>
                </a:tc>
              </a:tr>
              <a:tr h="1816629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Method</a:t>
                      </a:r>
                      <a:r>
                        <a:rPr lang="en-US" sz="3200" baseline="0" dirty="0" smtClean="0"/>
                        <a:t> of </a:t>
                      </a:r>
                      <a:r>
                        <a:rPr lang="en-US" sz="3200" baseline="0" dirty="0" smtClean="0"/>
                        <a:t>Confirmation</a:t>
                      </a:r>
                    </a:p>
                    <a:p>
                      <a:pPr algn="ctr"/>
                      <a:r>
                        <a:rPr lang="en-US" sz="3200" baseline="0" dirty="0" smtClean="0"/>
                        <a:t>(confirmed Y or N)</a:t>
                      </a:r>
                      <a:endParaRPr lang="en-US" sz="3200" dirty="0"/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Push</a:t>
                      </a:r>
                      <a:r>
                        <a:rPr lang="en-US" sz="2800" baseline="0" dirty="0" smtClean="0"/>
                        <a:t> Out</a:t>
                      </a:r>
                    </a:p>
                    <a:p>
                      <a:pPr algn="ctr"/>
                      <a:r>
                        <a:rPr lang="en-US" sz="2800" b="1" baseline="0" dirty="0" smtClean="0">
                          <a:solidFill>
                            <a:srgbClr val="FF0000"/>
                          </a:solidFill>
                        </a:rPr>
                        <a:t>N</a:t>
                      </a:r>
                    </a:p>
                    <a:p>
                      <a:pPr algn="ctr"/>
                      <a:r>
                        <a:rPr lang="en-US" sz="2800" baseline="0" dirty="0" smtClean="0"/>
                        <a:t>Microscope</a:t>
                      </a:r>
                    </a:p>
                    <a:p>
                      <a:pPr algn="ctr"/>
                      <a:r>
                        <a:rPr lang="en-US" sz="2800" b="1" dirty="0" smtClean="0">
                          <a:solidFill>
                            <a:srgbClr val="FF0000"/>
                          </a:solidFill>
                        </a:rPr>
                        <a:t>N</a:t>
                      </a:r>
                      <a:endParaRPr 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Push Out </a:t>
                      </a:r>
                    </a:p>
                    <a:p>
                      <a:pPr algn="ctr"/>
                      <a:r>
                        <a:rPr lang="en-US" sz="2800" b="1" dirty="0" smtClean="0">
                          <a:solidFill>
                            <a:srgbClr val="00B050"/>
                          </a:solidFill>
                        </a:rPr>
                        <a:t>Y</a:t>
                      </a:r>
                    </a:p>
                    <a:p>
                      <a:pPr algn="ctr"/>
                      <a:r>
                        <a:rPr lang="en-US" sz="2800" dirty="0" smtClean="0"/>
                        <a:t>Microscope</a:t>
                      </a:r>
                    </a:p>
                    <a:p>
                      <a:pPr algn="ctr"/>
                      <a:r>
                        <a:rPr lang="en-US" sz="2800" b="1" dirty="0" smtClean="0">
                          <a:solidFill>
                            <a:srgbClr val="FF0000"/>
                          </a:solidFill>
                        </a:rPr>
                        <a:t>N</a:t>
                      </a:r>
                      <a:endParaRPr 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Push Out </a:t>
                      </a:r>
                    </a:p>
                    <a:p>
                      <a:pPr algn="ctr"/>
                      <a:r>
                        <a:rPr lang="en-US" sz="2800" b="1" dirty="0" smtClean="0">
                          <a:solidFill>
                            <a:srgbClr val="00B050"/>
                          </a:solidFill>
                        </a:rPr>
                        <a:t>Y</a:t>
                      </a:r>
                    </a:p>
                    <a:p>
                      <a:pPr algn="ctr"/>
                      <a:r>
                        <a:rPr lang="en-US" sz="2800" dirty="0" smtClean="0"/>
                        <a:t>Microscope</a:t>
                      </a:r>
                    </a:p>
                    <a:p>
                      <a:pPr algn="ctr"/>
                      <a:r>
                        <a:rPr lang="en-US" sz="2800" b="1" dirty="0" smtClean="0">
                          <a:solidFill>
                            <a:srgbClr val="00B050"/>
                          </a:solidFill>
                        </a:rPr>
                        <a:t>Y</a:t>
                      </a:r>
                      <a:endParaRPr lang="en-US" sz="2800" b="1" dirty="0">
                        <a:solidFill>
                          <a:srgbClr val="00B050"/>
                        </a:solidFill>
                      </a:endParaRPr>
                    </a:p>
                  </a:txBody>
                  <a:tcPr marT="45714" marB="45714"/>
                </a:tc>
              </a:tr>
            </a:tbl>
          </a:graphicData>
        </a:graphic>
      </p:graphicFrame>
      <p:pic>
        <p:nvPicPr>
          <p:cNvPr id="3111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7600" y="24495534"/>
            <a:ext cx="8726667" cy="5527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12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9200" y="17983200"/>
            <a:ext cx="6075177" cy="4627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13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91989" y="24347507"/>
            <a:ext cx="6788011" cy="5751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14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66" b="20468"/>
          <a:stretch>
            <a:fillRect/>
          </a:stretch>
        </p:blipFill>
        <p:spPr bwMode="auto">
          <a:xfrm>
            <a:off x="11630025" y="19050000"/>
            <a:ext cx="2924175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15" name="Pictur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33"/>
          <a:stretch>
            <a:fillRect/>
          </a:stretch>
        </p:blipFill>
        <p:spPr bwMode="auto">
          <a:xfrm>
            <a:off x="9809162" y="23353713"/>
            <a:ext cx="4745038" cy="316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28600" y="18821400"/>
            <a:ext cx="11533927" cy="123418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200" spc="-150" dirty="0" smtClean="0"/>
              <a:t>Obtain and cut all samples for use to specific measurements of</a:t>
            </a:r>
          </a:p>
          <a:p>
            <a:r>
              <a:rPr lang="en-US" sz="3200" spc="-150" dirty="0" smtClean="0"/>
              <a:t>40 mm in length for both flyer material (Cu) an shaft (</a:t>
            </a:r>
            <a:r>
              <a:rPr lang="en-US" sz="3200" spc="-150" dirty="0" err="1" smtClean="0"/>
              <a:t>Ti</a:t>
            </a:r>
            <a:r>
              <a:rPr lang="en-US" sz="3200" spc="-150" dirty="0" smtClean="0"/>
              <a:t>), flyer </a:t>
            </a:r>
          </a:p>
          <a:p>
            <a:r>
              <a:rPr lang="en-US" sz="3200" spc="-150" dirty="0"/>
              <a:t>o</a:t>
            </a:r>
            <a:r>
              <a:rPr lang="en-US" sz="3200" spc="-150" dirty="0" smtClean="0"/>
              <a:t>utside diameter of 25.4mm and a thickness of 1.245 mm, and shaft diameter </a:t>
            </a:r>
          </a:p>
          <a:p>
            <a:r>
              <a:rPr lang="en-US" sz="3200" spc="-150" dirty="0" smtClean="0"/>
              <a:t>19.05 mm.                                                                                                             </a:t>
            </a:r>
          </a:p>
          <a:p>
            <a:endParaRPr lang="en-US" sz="3200" spc="-150" dirty="0" smtClean="0"/>
          </a:p>
          <a:p>
            <a:endParaRPr lang="en-US" sz="3200" spc="-15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spc="-150" dirty="0" smtClean="0"/>
              <a:t>Mount samples in MPW machine (Image 3) and run two samples at 40%, </a:t>
            </a:r>
          </a:p>
          <a:p>
            <a:r>
              <a:rPr lang="en-US" sz="3200" spc="-150" dirty="0" smtClean="0"/>
              <a:t>two at 50% and two more at 60%.</a:t>
            </a:r>
          </a:p>
          <a:p>
            <a:endParaRPr lang="en-US" sz="3200" spc="-150" dirty="0" smtClean="0"/>
          </a:p>
          <a:p>
            <a:endParaRPr lang="en-US" sz="3200" spc="-15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spc="-150" dirty="0" smtClean="0"/>
              <a:t>Prepare </a:t>
            </a:r>
            <a:r>
              <a:rPr lang="en-US" sz="3200" spc="-150" dirty="0" err="1" smtClean="0"/>
              <a:t>Instron</a:t>
            </a:r>
            <a:r>
              <a:rPr lang="en-US" sz="3200" spc="-150" dirty="0" smtClean="0"/>
              <a:t> (Image 4) machine for push out tests on one </a:t>
            </a:r>
          </a:p>
          <a:p>
            <a:r>
              <a:rPr lang="en-US" sz="3200" spc="-150" dirty="0"/>
              <a:t>s</a:t>
            </a:r>
            <a:r>
              <a:rPr lang="en-US" sz="3200" spc="-150" dirty="0" smtClean="0"/>
              <a:t>ample </a:t>
            </a:r>
            <a:r>
              <a:rPr lang="en-US" sz="3200" spc="-150" dirty="0"/>
              <a:t>f</a:t>
            </a:r>
            <a:r>
              <a:rPr lang="en-US" sz="3200" spc="-150" dirty="0" smtClean="0"/>
              <a:t>rom the 40%, 50% and 60% energy ranges. Samples</a:t>
            </a:r>
          </a:p>
          <a:p>
            <a:r>
              <a:rPr lang="en-US" sz="3200" spc="-150" dirty="0" smtClean="0"/>
              <a:t>should be run at a rate of 0.02mm of compression per second</a:t>
            </a:r>
          </a:p>
          <a:p>
            <a:r>
              <a:rPr lang="en-US" sz="3200" spc="-150" dirty="0" smtClean="0"/>
              <a:t>and be </a:t>
            </a:r>
            <a:r>
              <a:rPr lang="en-US" sz="3200" spc="-150" dirty="0"/>
              <a:t>a</a:t>
            </a:r>
            <a:r>
              <a:rPr lang="en-US" sz="3200" spc="-150" dirty="0" smtClean="0"/>
              <a:t>llowed to run for approx. 10 mins to compile data on the </a:t>
            </a:r>
          </a:p>
          <a:p>
            <a:r>
              <a:rPr lang="en-US" sz="3200" spc="-150" dirty="0"/>
              <a:t>f</a:t>
            </a:r>
            <a:r>
              <a:rPr lang="en-US" sz="3200" spc="-150" dirty="0" smtClean="0"/>
              <a:t>ailure points of the weld.</a:t>
            </a:r>
          </a:p>
          <a:p>
            <a:endParaRPr lang="en-US" sz="3200" spc="-150" dirty="0" smtClean="0"/>
          </a:p>
          <a:p>
            <a:endParaRPr lang="en-US" sz="3200" spc="-15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spc="-150" dirty="0" smtClean="0"/>
              <a:t>Remaining samples should be prepared by being cut, </a:t>
            </a:r>
          </a:p>
          <a:p>
            <a:r>
              <a:rPr lang="en-US" sz="3200" spc="-150" dirty="0" smtClean="0"/>
              <a:t>Mounted, polished and finally imaged with a 10x, 40x </a:t>
            </a:r>
          </a:p>
          <a:p>
            <a:r>
              <a:rPr lang="en-US" sz="3200" spc="-150" dirty="0" smtClean="0"/>
              <a:t>(or 50x) and 100x magnification.(see Image 5 and 7)</a:t>
            </a:r>
          </a:p>
          <a:p>
            <a:endParaRPr lang="en-US" sz="3200" spc="-150" dirty="0" smtClean="0"/>
          </a:p>
          <a:p>
            <a:endParaRPr lang="en-US" sz="3200" spc="-15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spc="-150" dirty="0" smtClean="0"/>
              <a:t>Calculate the Pressure needed to break the weld in the 50% </a:t>
            </a:r>
          </a:p>
          <a:p>
            <a:r>
              <a:rPr lang="en-US" sz="3200" spc="-150" dirty="0" smtClean="0"/>
              <a:t>and 60% samples and compare to other known values.</a:t>
            </a:r>
          </a:p>
          <a:p>
            <a:endParaRPr lang="en-US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815720" y="27738405"/>
            <a:ext cx="4738480" cy="266539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92979" y="4648200"/>
            <a:ext cx="16710600" cy="122802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	</a:t>
            </a:r>
            <a:r>
              <a:rPr lang="en-US" sz="3200" spc="-150" dirty="0" smtClean="0"/>
              <a:t>MPW (Magnetic Pulse Welding) is a welding process that is classified as a solid state weld.</a:t>
            </a:r>
          </a:p>
          <a:p>
            <a:r>
              <a:rPr lang="en-US" sz="3200" spc="-150" dirty="0" smtClean="0"/>
              <a:t>Solid state welding implies that the interface materials will not reach sufficient temperature for </a:t>
            </a:r>
          </a:p>
          <a:p>
            <a:r>
              <a:rPr lang="en-US" sz="3200" spc="-150" dirty="0" smtClean="0"/>
              <a:t>melting as found </a:t>
            </a:r>
            <a:r>
              <a:rPr lang="en-US" sz="3200" spc="-150" dirty="0"/>
              <a:t>i</a:t>
            </a:r>
            <a:r>
              <a:rPr lang="en-US" sz="3200" spc="-150" dirty="0" smtClean="0"/>
              <a:t>n traditional welding methods. In MPW the materials upon collision begin to</a:t>
            </a:r>
          </a:p>
          <a:p>
            <a:r>
              <a:rPr lang="en-US" sz="3200" spc="-150" dirty="0" smtClean="0"/>
              <a:t>interact on an atomic level without having to melt them. MPW is conducted often in two methods;</a:t>
            </a:r>
          </a:p>
          <a:p>
            <a:r>
              <a:rPr lang="en-US" sz="3200" spc="-150" dirty="0" smtClean="0"/>
              <a:t>Plate to Plate and Tube to Shaft. The primary applications for MPW are in the automotive industry</a:t>
            </a:r>
          </a:p>
          <a:p>
            <a:r>
              <a:rPr lang="en-US" sz="3200" spc="-150" dirty="0" smtClean="0"/>
              <a:t>and electronics industry to combine similar and dissimilar materials at a faster rate than conventional</a:t>
            </a:r>
          </a:p>
          <a:p>
            <a:r>
              <a:rPr lang="en-US" sz="3200" spc="-150" dirty="0" smtClean="0"/>
              <a:t>Welding (</a:t>
            </a:r>
            <a:r>
              <a:rPr lang="en-US" sz="3200" spc="-150" dirty="0" err="1" smtClean="0"/>
              <a:t>Shanthala</a:t>
            </a:r>
            <a:r>
              <a:rPr lang="en-US" sz="3200" spc="-150" dirty="0" smtClean="0"/>
              <a:t> &amp; </a:t>
            </a:r>
            <a:r>
              <a:rPr lang="en-US" sz="3200" spc="-150" dirty="0" err="1" smtClean="0"/>
              <a:t>Sreenivasa</a:t>
            </a:r>
            <a:r>
              <a:rPr lang="en-US" sz="3200" spc="-150" dirty="0" smtClean="0"/>
              <a:t>, 2016; </a:t>
            </a:r>
            <a:r>
              <a:rPr lang="en-US" sz="3200" spc="-150" dirty="0" err="1" smtClean="0"/>
              <a:t>Raoelison</a:t>
            </a:r>
            <a:r>
              <a:rPr lang="en-US" sz="3200" spc="-150" dirty="0" smtClean="0"/>
              <a:t>, 2015). </a:t>
            </a:r>
          </a:p>
          <a:p>
            <a:endParaRPr lang="en-US" sz="3200" spc="-150" dirty="0"/>
          </a:p>
          <a:p>
            <a:r>
              <a:rPr lang="en-US" sz="3200" spc="-150" dirty="0" smtClean="0"/>
              <a:t>	</a:t>
            </a:r>
            <a:r>
              <a:rPr lang="en-US" sz="3200" spc="-150" dirty="0" smtClean="0"/>
              <a:t>The</a:t>
            </a:r>
            <a:r>
              <a:rPr lang="en-US" sz="3200" spc="-150" dirty="0" smtClean="0"/>
              <a:t> </a:t>
            </a:r>
            <a:r>
              <a:rPr lang="en-US" sz="3200" spc="-150" dirty="0" smtClean="0"/>
              <a:t>experiment was a Tube to Shaft method, </a:t>
            </a:r>
            <a:r>
              <a:rPr lang="en-US" sz="3200" spc="-150" dirty="0" smtClean="0"/>
              <a:t>with reference </a:t>
            </a:r>
            <a:r>
              <a:rPr lang="en-US" sz="3200" spc="-150" dirty="0" smtClean="0"/>
              <a:t>to the tube as a flyer </a:t>
            </a:r>
            <a:r>
              <a:rPr lang="en-US" sz="3200" spc="-150" dirty="0" smtClean="0"/>
              <a:t> </a:t>
            </a:r>
            <a:r>
              <a:rPr lang="en-US" sz="3200" spc="-150" dirty="0" err="1" smtClean="0"/>
              <a:t>becasue</a:t>
            </a:r>
            <a:endParaRPr lang="en-US" sz="3200" spc="-150" dirty="0" smtClean="0"/>
          </a:p>
          <a:p>
            <a:r>
              <a:rPr lang="en-US" sz="3200" spc="-150" dirty="0" smtClean="0"/>
              <a:t>it is the material that is moving. Our particular apparatus uses a 12 Kilojoule capacitor that applies a </a:t>
            </a:r>
          </a:p>
          <a:p>
            <a:r>
              <a:rPr lang="en-US" sz="3200" spc="-150" dirty="0" smtClean="0"/>
              <a:t>current to a coil inside of which our sample is placed. The induced current creates an opposing </a:t>
            </a:r>
          </a:p>
          <a:p>
            <a:r>
              <a:rPr lang="en-US" sz="3200" spc="-150" dirty="0" smtClean="0"/>
              <a:t>magnetic field generating a force on the flyer (see Image 1 for schematic of apparatus). Variable</a:t>
            </a:r>
          </a:p>
          <a:p>
            <a:r>
              <a:rPr lang="en-US" sz="3200" spc="-150" dirty="0" smtClean="0"/>
              <a:t>energies are used through the process in order to change the properties of the impact. If the energy </a:t>
            </a:r>
          </a:p>
          <a:p>
            <a:r>
              <a:rPr lang="en-US" sz="3200" spc="-150" dirty="0" smtClean="0"/>
              <a:t>applied from the capacitor to the coil increases the velocity of the impact between flyer and shaft</a:t>
            </a:r>
          </a:p>
          <a:p>
            <a:r>
              <a:rPr lang="en-US" sz="3200" spc="-150" dirty="0" smtClean="0"/>
              <a:t>increases, and therefore the kinetic energy increases. The amount of kinetic energy will </a:t>
            </a:r>
            <a:r>
              <a:rPr lang="en-US" sz="3200" spc="-150" dirty="0" smtClean="0"/>
              <a:t>influence </a:t>
            </a:r>
            <a:r>
              <a:rPr lang="en-US" sz="3200" spc="-150" dirty="0" smtClean="0"/>
              <a:t>the </a:t>
            </a:r>
          </a:p>
          <a:p>
            <a:r>
              <a:rPr lang="en-US" sz="3200" spc="-150" dirty="0" smtClean="0"/>
              <a:t>overall strength of the weld which can be measured experimentally and also visually. An ideal MPW </a:t>
            </a:r>
          </a:p>
          <a:p>
            <a:r>
              <a:rPr lang="en-US" sz="3200" spc="-150" dirty="0" smtClean="0"/>
              <a:t>weld shows a signature wavy weld pattern(see </a:t>
            </a:r>
            <a:r>
              <a:rPr lang="en-US" sz="3200" spc="-150" dirty="0"/>
              <a:t>I</a:t>
            </a:r>
            <a:r>
              <a:rPr lang="en-US" sz="3200" spc="-150" dirty="0" smtClean="0"/>
              <a:t>mage 2)(</a:t>
            </a:r>
            <a:r>
              <a:rPr lang="en-US" sz="3200" spc="-150" dirty="0" err="1" smtClean="0"/>
              <a:t>Nassiri</a:t>
            </a:r>
            <a:r>
              <a:rPr lang="en-US" sz="3200" spc="-150" dirty="0" smtClean="0"/>
              <a:t>, 2016). </a:t>
            </a:r>
            <a:r>
              <a:rPr lang="en-US" sz="3200" spc="-150" dirty="0" smtClean="0"/>
              <a:t>The</a:t>
            </a:r>
            <a:r>
              <a:rPr lang="en-US" sz="3200" spc="-150" dirty="0" smtClean="0"/>
              <a:t> </a:t>
            </a:r>
            <a:r>
              <a:rPr lang="en-US" sz="3200" spc="-150" dirty="0" smtClean="0"/>
              <a:t>goal for the experiment </a:t>
            </a:r>
          </a:p>
          <a:p>
            <a:r>
              <a:rPr lang="en-US" sz="3200" spc="-150" dirty="0" smtClean="0"/>
              <a:t>is to apply three energies to a sample of Cu (Flyer) and </a:t>
            </a:r>
            <a:r>
              <a:rPr lang="en-US" sz="3200" spc="-150" dirty="0" err="1" smtClean="0"/>
              <a:t>CuTi</a:t>
            </a:r>
            <a:r>
              <a:rPr lang="en-US" sz="3200" spc="-150" dirty="0" smtClean="0"/>
              <a:t> (Shaft) and identify if a weld has formed.                    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915068" y="14173200"/>
            <a:ext cx="4581732" cy="34363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0556199" y="8751630"/>
            <a:ext cx="15163801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i="1" u="sng" spc="-150" dirty="0" smtClean="0"/>
              <a:t>40% sample weld was found to be unsuccessful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spc="-150" dirty="0" smtClean="0"/>
              <a:t>Sample fell apart during cutting process and scoring </a:t>
            </a:r>
            <a:r>
              <a:rPr lang="en-US" sz="3200" spc="-150" dirty="0" smtClean="0"/>
              <a:t>marks (impact location) </a:t>
            </a:r>
            <a:r>
              <a:rPr lang="en-US" sz="3200" spc="-150" dirty="0" smtClean="0"/>
              <a:t>show no indication of material attachment</a:t>
            </a:r>
            <a:endParaRPr lang="en-US" sz="3200" spc="-150" dirty="0"/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spc="-150" dirty="0"/>
              <a:t>P</a:t>
            </a:r>
            <a:r>
              <a:rPr lang="en-US" sz="3200" spc="-150" dirty="0" smtClean="0"/>
              <a:t>ush out test was run but showed no indication of a weld failure found on 50% and 60% signified by a sharp peak (Graph 1)</a:t>
            </a:r>
            <a:endParaRPr lang="en-US" sz="3200" spc="-15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i="1" u="sng" spc="-150" dirty="0" smtClean="0"/>
              <a:t>50% sample weld was successful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spc="-150" dirty="0" smtClean="0"/>
              <a:t>Sample fell apart during last stage of cutting (see image 6), but showed material attachment on flyer material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spc="-150" dirty="0" smtClean="0"/>
              <a:t>Push out test showed a peak force of 15 </a:t>
            </a:r>
            <a:r>
              <a:rPr lang="en-US" sz="3200" spc="-150" dirty="0" err="1" smtClean="0"/>
              <a:t>kN</a:t>
            </a:r>
            <a:r>
              <a:rPr lang="en-US" sz="3200" spc="-150" dirty="0" smtClean="0"/>
              <a:t> indicating a pressure of 52.63 MPa before failure (Graph 2)</a:t>
            </a:r>
            <a:endParaRPr lang="en-US" sz="3200" spc="-15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i="1" u="sng" spc="-150" dirty="0" smtClean="0"/>
              <a:t>60% sample weld was successful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spc="-150" dirty="0" smtClean="0"/>
              <a:t>Sample survived cutting process and images were taken of the interface. Wavy pattern was partially observable (see image 7 ), although lowered in quality by the polishing phase.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spc="-150" dirty="0" smtClean="0"/>
              <a:t>Push out test showed a peak force of  23 </a:t>
            </a:r>
            <a:r>
              <a:rPr lang="en-US" sz="3200" spc="-150" dirty="0" err="1" smtClean="0"/>
              <a:t>kN</a:t>
            </a:r>
            <a:r>
              <a:rPr lang="en-US" sz="3200" spc="-150" dirty="0" smtClean="0"/>
              <a:t> indicating pressure of 80.7 MPa before failure (Graph 3)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556200" y="16992600"/>
            <a:ext cx="15250265" cy="94487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spc="-150" dirty="0" smtClean="0"/>
              <a:t>	The conclusion of this project lead to measureable MPW welds in Cu to </a:t>
            </a:r>
            <a:r>
              <a:rPr lang="en-US" sz="3200" spc="-150" dirty="0" err="1" smtClean="0"/>
              <a:t>CuTi</a:t>
            </a:r>
            <a:r>
              <a:rPr lang="en-US" sz="3200" spc="-150" dirty="0" smtClean="0"/>
              <a:t> samples at both 50</a:t>
            </a:r>
          </a:p>
          <a:p>
            <a:r>
              <a:rPr lang="en-US" sz="3200" spc="-150" dirty="0"/>
              <a:t>a</a:t>
            </a:r>
            <a:r>
              <a:rPr lang="en-US" sz="3200" spc="-150" dirty="0" smtClean="0"/>
              <a:t>nd 60% energy from a 12kJ capacitor. The goal was to identify if a weld was formed at the energies </a:t>
            </a:r>
          </a:p>
          <a:p>
            <a:r>
              <a:rPr lang="en-US" sz="3200" spc="-150" dirty="0" smtClean="0"/>
              <a:t>decided </a:t>
            </a:r>
            <a:r>
              <a:rPr lang="en-US" sz="3200" spc="-150" dirty="0" smtClean="0"/>
              <a:t>upon and </a:t>
            </a:r>
            <a:r>
              <a:rPr lang="en-US" sz="3200" spc="-150" dirty="0" smtClean="0"/>
              <a:t>it was observed that</a:t>
            </a:r>
            <a:r>
              <a:rPr lang="en-US" sz="3200" spc="-150" dirty="0" smtClean="0"/>
              <a:t> </a:t>
            </a:r>
            <a:r>
              <a:rPr lang="en-US" sz="3200" spc="-150" dirty="0" smtClean="0"/>
              <a:t>two of three energy </a:t>
            </a:r>
            <a:r>
              <a:rPr lang="en-US" sz="3200" spc="-150" dirty="0" smtClean="0"/>
              <a:t>choices likely </a:t>
            </a:r>
            <a:r>
              <a:rPr lang="en-US" sz="3200" spc="-150" dirty="0" smtClean="0"/>
              <a:t>succeeded. </a:t>
            </a:r>
          </a:p>
          <a:p>
            <a:r>
              <a:rPr lang="en-US" sz="3200" spc="-150" dirty="0"/>
              <a:t>	</a:t>
            </a:r>
            <a:r>
              <a:rPr lang="en-US" sz="3200" spc="-150" dirty="0" smtClean="0"/>
              <a:t>The experiment although a success, has areas for future improvement. One area in particular that</a:t>
            </a:r>
          </a:p>
          <a:p>
            <a:r>
              <a:rPr lang="en-US" sz="3200" spc="-150" dirty="0" smtClean="0"/>
              <a:t>would improve the results would be to measure the highest possible velocity for the impact at a given </a:t>
            </a:r>
          </a:p>
          <a:p>
            <a:r>
              <a:rPr lang="en-US" sz="3200" spc="-150" dirty="0" smtClean="0"/>
              <a:t>energy. </a:t>
            </a:r>
            <a:r>
              <a:rPr lang="en-US" sz="3200" spc="-150" dirty="0" smtClean="0"/>
              <a:t>In</a:t>
            </a:r>
            <a:r>
              <a:rPr lang="en-US" sz="3200" spc="-150" dirty="0" smtClean="0"/>
              <a:t> particular, the </a:t>
            </a:r>
            <a:r>
              <a:rPr lang="en-US" sz="3200" spc="-150" dirty="0" smtClean="0"/>
              <a:t>50% and 60% samples used a constant standoff gap between the flyer and the</a:t>
            </a:r>
          </a:p>
          <a:p>
            <a:r>
              <a:rPr lang="en-US" sz="3200" spc="-150" dirty="0" smtClean="0"/>
              <a:t>shaft meaning that the velocities, although increasing in value with increasing energy, were not the</a:t>
            </a:r>
          </a:p>
          <a:p>
            <a:r>
              <a:rPr lang="en-US" sz="3200" spc="-150" dirty="0" smtClean="0"/>
              <a:t>highest obtainable velocities for the materials. This implies that </a:t>
            </a:r>
            <a:r>
              <a:rPr lang="en-US" sz="3200" spc="-150" dirty="0" smtClean="0"/>
              <a:t>the</a:t>
            </a:r>
            <a:r>
              <a:rPr lang="en-US" sz="3200" spc="-150" dirty="0" smtClean="0"/>
              <a:t> </a:t>
            </a:r>
            <a:r>
              <a:rPr lang="en-US" sz="3200" spc="-150" dirty="0" smtClean="0"/>
              <a:t>welds could have been even better</a:t>
            </a:r>
          </a:p>
          <a:p>
            <a:r>
              <a:rPr lang="en-US" sz="3200" spc="-150" dirty="0" smtClean="0"/>
              <a:t>than what we measured and observed.</a:t>
            </a:r>
          </a:p>
          <a:p>
            <a:r>
              <a:rPr lang="en-US" sz="3200" spc="-150" dirty="0"/>
              <a:t>	</a:t>
            </a:r>
            <a:r>
              <a:rPr lang="en-US" sz="3200" spc="-150" dirty="0" smtClean="0"/>
              <a:t>A few sources of argumentation and lacking clarity can be found because </a:t>
            </a:r>
            <a:r>
              <a:rPr lang="en-US" sz="3200" spc="-150" dirty="0" smtClean="0"/>
              <a:t>the</a:t>
            </a:r>
            <a:r>
              <a:rPr lang="en-US" sz="3200" spc="-150" dirty="0" smtClean="0"/>
              <a:t> </a:t>
            </a:r>
            <a:r>
              <a:rPr lang="en-US" sz="3200" spc="-150" dirty="0" smtClean="0"/>
              <a:t>pressure</a:t>
            </a:r>
          </a:p>
          <a:p>
            <a:r>
              <a:rPr lang="en-US" sz="3200" spc="-150" dirty="0" smtClean="0"/>
              <a:t>measurements do not Indicate the shear strength of the weld as we are pushing perpendicular to the </a:t>
            </a:r>
          </a:p>
          <a:p>
            <a:r>
              <a:rPr lang="en-US" sz="3200" spc="-150" dirty="0" smtClean="0"/>
              <a:t>interface while doing our push out tests. To find the true strength of the weld </a:t>
            </a:r>
            <a:r>
              <a:rPr lang="en-US" sz="3200" spc="-150" dirty="0" smtClean="0"/>
              <a:t>one</a:t>
            </a:r>
            <a:r>
              <a:rPr lang="en-US" sz="3200" spc="-150" dirty="0" smtClean="0"/>
              <a:t> </a:t>
            </a:r>
            <a:r>
              <a:rPr lang="en-US" sz="3200" spc="-150" dirty="0" smtClean="0"/>
              <a:t>would need the area </a:t>
            </a:r>
          </a:p>
          <a:p>
            <a:r>
              <a:rPr lang="en-US" sz="3200" spc="-150" dirty="0"/>
              <a:t>o</a:t>
            </a:r>
            <a:r>
              <a:rPr lang="en-US" sz="3200" spc="-150" dirty="0" smtClean="0"/>
              <a:t>f the interface. Pressures were calculated under the assumption that the highest peak on the graph was</a:t>
            </a:r>
          </a:p>
          <a:p>
            <a:r>
              <a:rPr lang="en-US" sz="3200" spc="-150" dirty="0" smtClean="0"/>
              <a:t>the force indicating the strongest portion of the weld. </a:t>
            </a:r>
          </a:p>
          <a:p>
            <a:r>
              <a:rPr lang="en-US" sz="3200" spc="-150" dirty="0"/>
              <a:t>	</a:t>
            </a:r>
            <a:r>
              <a:rPr lang="en-US" sz="3200" spc="-150" dirty="0" smtClean="0"/>
              <a:t>Ideally, </a:t>
            </a:r>
            <a:r>
              <a:rPr lang="en-US" sz="3200" spc="-150" dirty="0"/>
              <a:t>t</a:t>
            </a:r>
            <a:r>
              <a:rPr lang="en-US" sz="3200" spc="-150" dirty="0" smtClean="0"/>
              <a:t>he experiment would be run over a longer period of time allowing for more samples at </a:t>
            </a:r>
          </a:p>
          <a:p>
            <a:r>
              <a:rPr lang="en-US" sz="3200" spc="-150" dirty="0" smtClean="0"/>
              <a:t>each energy. This would provide multiple push out tests, multiple microscope interface viewings and a </a:t>
            </a:r>
          </a:p>
          <a:p>
            <a:r>
              <a:rPr lang="en-US" sz="3200" spc="-150" dirty="0"/>
              <a:t>g</a:t>
            </a:r>
            <a:r>
              <a:rPr lang="en-US" sz="3200" spc="-150" dirty="0" smtClean="0"/>
              <a:t>reater accuracy in results and understanding of the weld characteristics. MPW is a method that is </a:t>
            </a:r>
          </a:p>
          <a:p>
            <a:r>
              <a:rPr lang="en-US" sz="3200" spc="-150" dirty="0"/>
              <a:t>b</a:t>
            </a:r>
            <a:r>
              <a:rPr lang="en-US" sz="3200" spc="-150" dirty="0" smtClean="0"/>
              <a:t>eneficial </a:t>
            </a:r>
            <a:r>
              <a:rPr lang="en-US" sz="3200" spc="-150" dirty="0" smtClean="0"/>
              <a:t>for its uses of combining dissimilar materials, and should be a key focus for material </a:t>
            </a:r>
          </a:p>
          <a:p>
            <a:r>
              <a:rPr lang="en-US" sz="3200" spc="-150" dirty="0"/>
              <a:t>e</a:t>
            </a:r>
            <a:r>
              <a:rPr lang="en-US" sz="3200" spc="-150" dirty="0" smtClean="0"/>
              <a:t>ngineering in the future.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2400" y="14461969"/>
            <a:ext cx="5227467" cy="245443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1635700" y="3733800"/>
            <a:ext cx="26725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/>
              <a:t>Results Con.</a:t>
            </a:r>
            <a:endParaRPr lang="en-US" sz="3600" b="1" dirty="0"/>
          </a:p>
        </p:txBody>
      </p:sp>
      <p:sp>
        <p:nvSpPr>
          <p:cNvPr id="14" name="Rectangle 13"/>
          <p:cNvSpPr/>
          <p:nvPr/>
        </p:nvSpPr>
        <p:spPr>
          <a:xfrm>
            <a:off x="30861000" y="4267200"/>
            <a:ext cx="13944600" cy="364331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1207378" y="4419600"/>
                <a:ext cx="13369622" cy="347761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800" b="1" u="sng" dirty="0" smtClean="0"/>
                  <a:t>Pressure applied on 50% weld</a:t>
                </a:r>
              </a:p>
              <a:p>
                <a:endParaRPr lang="en-US" sz="2800" dirty="0"/>
              </a:p>
              <a:p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                         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𝑃𝑟𝑒𝑠𝑠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𝑢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𝑟𝑒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𝐹𝑜𝑟𝑐𝑒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𝐴𝑟𝑒𝑎</m:t>
                        </m:r>
                      </m:den>
                    </m:f>
                    <m:r>
                      <a:rPr lang="en-US" sz="2800" b="0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2800" dirty="0" smtClean="0"/>
                  <a:t>			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𝑃𝑟𝑒𝑠𝑠𝑢𝑟𝑒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15000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2.85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sSup>
                          <m:sSup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−4</m:t>
                            </m:r>
                          </m:sup>
                        </m:s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den>
                    </m:f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𝟓𝟐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𝟔𝟑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𝑴𝑷𝒂</m:t>
                    </m:r>
                  </m:oMath>
                </a14:m>
                <a:endParaRPr lang="en-US" sz="2800" b="1" dirty="0" smtClean="0"/>
              </a:p>
              <a:p>
                <a:endParaRPr lang="en-US" sz="2800" dirty="0"/>
              </a:p>
              <a:p>
                <a:r>
                  <a:rPr lang="en-US" sz="2800" b="1" u="sng" dirty="0" smtClean="0"/>
                  <a:t>Pressure applied on 60% weld</a:t>
                </a:r>
              </a:p>
              <a:p>
                <a:endParaRPr lang="en-US" sz="2800" dirty="0" smtClean="0"/>
              </a:p>
              <a:p>
                <a:r>
                  <a:rPr lang="en-US" sz="2800" i="1" dirty="0">
                    <a:latin typeface="Cambria Math" panose="02040503050406030204" pitchFamily="18" charset="0"/>
                  </a:rPr>
                  <a:t> </a:t>
                </a:r>
                <a:r>
                  <a:rPr lang="en-US" sz="2800" i="1" dirty="0" smtClean="0">
                    <a:latin typeface="Cambria Math" panose="02040503050406030204" pitchFamily="18" charset="0"/>
                  </a:rPr>
                  <a:t>                       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𝑃𝑟𝑒𝑠𝑠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𝑢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𝑟𝑒</m:t>
                    </m:r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𝐹𝑜𝑟𝑐𝑒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𝐴𝑟𝑒𝑎</m:t>
                        </m:r>
                      </m:den>
                    </m:f>
                  </m:oMath>
                </a14:m>
                <a:r>
                  <a:rPr lang="en-US" sz="2800" dirty="0" smtClean="0"/>
                  <a:t>			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𝑃𝑟𝑒𝑠𝑠𝑢𝑟𝑒</m:t>
                    </m:r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23000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2.85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sSup>
                          <m:sSup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 panose="02040503050406030204" pitchFamily="18" charset="0"/>
                              </a:rPr>
                              <m:t>−4</m:t>
                            </m:r>
                          </m:sup>
                        </m:s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den>
                    </m:f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𝟖𝟎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𝟕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𝑴𝑷𝒂</m:t>
                    </m:r>
                  </m:oMath>
                </a14:m>
                <a:endParaRPr lang="en-US" sz="2800" b="1" i="1" dirty="0" smtClean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07378" y="4419600"/>
                <a:ext cx="13369622" cy="3477619"/>
              </a:xfrm>
              <a:prstGeom prst="rect">
                <a:avLst/>
              </a:prstGeom>
              <a:blipFill rotWithShape="0">
                <a:blip r:embed="rId14"/>
                <a:stretch>
                  <a:fillRect l="-912" t="-17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5334000" y="14461967"/>
            <a:ext cx="26886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Image 1: Schematic of MPW apparatus</a:t>
            </a:r>
          </a:p>
          <a:p>
            <a:r>
              <a:rPr lang="en-US" sz="2800" dirty="0" smtClean="0"/>
              <a:t>(</a:t>
            </a:r>
            <a:r>
              <a:rPr lang="en-US" sz="2800" dirty="0" err="1" smtClean="0"/>
              <a:t>Nassiri</a:t>
            </a:r>
            <a:r>
              <a:rPr lang="en-US" sz="2800" dirty="0" smtClean="0"/>
              <a:t>, 2016)</a:t>
            </a:r>
            <a:endParaRPr lang="en-US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12433602" y="14461967"/>
            <a:ext cx="27301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Image 2: Signature wavy pattern of MPW</a:t>
            </a:r>
            <a:endParaRPr lang="en-US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11845497" y="22326600"/>
            <a:ext cx="248010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Image 3: MPW </a:t>
            </a:r>
          </a:p>
          <a:p>
            <a:r>
              <a:rPr lang="en-US" sz="2800" dirty="0" smtClean="0"/>
              <a:t>machine</a:t>
            </a:r>
            <a:endParaRPr lang="en-US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9677400" y="26517600"/>
            <a:ext cx="515718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Image 4: </a:t>
            </a:r>
            <a:r>
              <a:rPr lang="en-US" sz="2800" dirty="0" err="1" smtClean="0"/>
              <a:t>Instron</a:t>
            </a:r>
            <a:r>
              <a:rPr lang="en-US" sz="2800" dirty="0"/>
              <a:t> </a:t>
            </a:r>
            <a:r>
              <a:rPr lang="en-US" sz="2800" dirty="0" smtClean="0"/>
              <a:t>Machine used for</a:t>
            </a:r>
          </a:p>
          <a:p>
            <a:r>
              <a:rPr lang="en-US" sz="2800" dirty="0" smtClean="0"/>
              <a:t>Push out tests</a:t>
            </a:r>
            <a:endParaRPr lang="en-US" sz="2800" dirty="0"/>
          </a:p>
        </p:txBody>
      </p:sp>
      <p:sp>
        <p:nvSpPr>
          <p:cNvPr id="20" name="TextBox 19"/>
          <p:cNvSpPr txBox="1"/>
          <p:nvPr/>
        </p:nvSpPr>
        <p:spPr>
          <a:xfrm>
            <a:off x="9675353" y="30403800"/>
            <a:ext cx="45784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Image 5: Microscope used for </a:t>
            </a:r>
          </a:p>
          <a:p>
            <a:r>
              <a:rPr lang="en-US" sz="2800" dirty="0"/>
              <a:t>i</a:t>
            </a:r>
            <a:r>
              <a:rPr lang="en-US" sz="2800" dirty="0" smtClean="0"/>
              <a:t>maging of interfaces</a:t>
            </a:r>
            <a:endParaRPr lang="en-US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30556200" y="27279600"/>
            <a:ext cx="1772793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/>
              <a:t> K. SHANTHALA,T. N. SREENIVASA. Review on electromagnetic welding of dissimilar materials[J</a:t>
            </a:r>
            <a:r>
              <a:rPr lang="en-US" sz="2800" dirty="0" smtClean="0"/>
              <a:t>].</a:t>
            </a:r>
          </a:p>
          <a:p>
            <a:r>
              <a:rPr lang="en-US" sz="2800" dirty="0" smtClean="0"/>
              <a:t> 	Front</a:t>
            </a:r>
            <a:r>
              <a:rPr lang="en-US" sz="2800" dirty="0"/>
              <a:t>. Mech. Eng., 2016, 11(4): 363-373 </a:t>
            </a:r>
            <a:endParaRPr lang="en-US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err="1" smtClean="0"/>
              <a:t>R.N.Raoelison</a:t>
            </a:r>
            <a:r>
              <a:rPr lang="en-US" sz="2800" dirty="0"/>
              <a:t>. Magnetic Pulse welding of Al/Al and Al/Cu Metal Pairs. Journal of </a:t>
            </a:r>
            <a:r>
              <a:rPr lang="en-US" sz="2800" dirty="0" smtClean="0"/>
              <a:t>manufacturing</a:t>
            </a:r>
          </a:p>
          <a:p>
            <a:r>
              <a:rPr lang="en-US" sz="2800" dirty="0"/>
              <a:t>	</a:t>
            </a:r>
            <a:r>
              <a:rPr lang="en-US" sz="2800" dirty="0" smtClean="0"/>
              <a:t> </a:t>
            </a:r>
            <a:r>
              <a:rPr lang="en-US" sz="2800" dirty="0"/>
              <a:t>Processes.,2015, Vol 20 </a:t>
            </a:r>
            <a:r>
              <a:rPr lang="en-US" sz="2800" dirty="0" err="1"/>
              <a:t>pt</a:t>
            </a:r>
            <a:r>
              <a:rPr lang="en-US" sz="2800" dirty="0"/>
              <a:t> 1:112-127  </a:t>
            </a:r>
            <a:endParaRPr lang="en-US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A. </a:t>
            </a:r>
            <a:r>
              <a:rPr lang="en-US" sz="2800" dirty="0" err="1"/>
              <a:t>Nassiri</a:t>
            </a:r>
            <a:r>
              <a:rPr lang="en-US" sz="2800" dirty="0"/>
              <a:t> et al. Shear instability of </a:t>
            </a:r>
            <a:r>
              <a:rPr lang="en-US" sz="2800" dirty="0" smtClean="0"/>
              <a:t>plastically- </a:t>
            </a:r>
            <a:r>
              <a:rPr lang="en-US" sz="2800" dirty="0"/>
              <a:t>deforming metals in high velocity impact welding. </a:t>
            </a:r>
            <a:endParaRPr lang="en-US" sz="2800" dirty="0" smtClean="0"/>
          </a:p>
          <a:p>
            <a:r>
              <a:rPr lang="en-US" sz="2800" dirty="0"/>
              <a:t>	</a:t>
            </a:r>
            <a:r>
              <a:rPr lang="en-US" sz="2800" dirty="0" smtClean="0"/>
              <a:t>J</a:t>
            </a:r>
            <a:r>
              <a:rPr lang="en-US" sz="2800" dirty="0"/>
              <a:t>. Mech. Phys. Solids 95 (2016) 351  </a:t>
            </a:r>
            <a:r>
              <a:rPr lang="en-US" dirty="0" smtClean="0"/>
              <a:t>													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5087600" y="17221821"/>
            <a:ext cx="8721436" cy="540957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5087600" y="11009277"/>
            <a:ext cx="8721436" cy="52923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2969</TotalTime>
  <Words>576</Words>
  <Application>Microsoft Office PowerPoint</Application>
  <PresentationFormat>Custom</PresentationFormat>
  <Paragraphs>195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MS PGothic</vt:lpstr>
      <vt:lpstr>Arial</vt:lpstr>
      <vt:lpstr>Calibri</vt:lpstr>
      <vt:lpstr>Cambria Math</vt:lpstr>
      <vt:lpstr>Times New Roman</vt:lpstr>
      <vt:lpstr>Verdana</vt:lpstr>
      <vt:lpstr>Default Design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</dc:creator>
  <cp:lastModifiedBy>Andrew</cp:lastModifiedBy>
  <cp:revision>270</cp:revision>
  <dcterms:created xsi:type="dcterms:W3CDTF">2007-12-07T15:49:51Z</dcterms:created>
  <dcterms:modified xsi:type="dcterms:W3CDTF">2017-08-03T14:42:52Z</dcterms:modified>
</cp:coreProperties>
</file>