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12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60"/>
  </p:normalViewPr>
  <p:slideViewPr>
    <p:cSldViewPr snapToGrid="0">
      <p:cViewPr>
        <p:scale>
          <a:sx n="28" d="100"/>
          <a:sy n="28" d="100"/>
        </p:scale>
        <p:origin x="-232" y="121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B99D7A-D56D-4268-8731-360583E8D8C1}" type="datetimeFigureOut">
              <a:rPr lang="en-US" smtClean="0"/>
              <a:t>8/3/17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1CEA2-935A-4D18-B9C9-0917D16E3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856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176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476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35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77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255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109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342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986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40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99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708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D7C68-1D5C-4BBD-B2C2-3682AB72F3B8}" type="datetimeFigureOut">
              <a:rPr lang="en-US" smtClean="0"/>
              <a:t>8/3/17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2A3B8-3FE3-43C8-99C1-17C605DFF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37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hyperlink" Target="https://www.optitrack.com/" TargetMode="External"/><Relationship Id="rId9" Type="http://schemas.openxmlformats.org/officeDocument/2006/relationships/hyperlink" Target="https://www.mathworks.com/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43891200" cy="329184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/>
          <p:cNvSpPr/>
          <p:nvPr/>
        </p:nvSpPr>
        <p:spPr>
          <a:xfrm>
            <a:off x="15013777" y="5916375"/>
            <a:ext cx="13716000" cy="2634099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4" name="Rounded Rectangle 23"/>
          <p:cNvSpPr/>
          <p:nvPr/>
        </p:nvSpPr>
        <p:spPr>
          <a:xfrm>
            <a:off x="29216350" y="5916376"/>
            <a:ext cx="13863782" cy="1005774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972118" y="6115122"/>
            <a:ext cx="13716000" cy="858897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938702" y="888834"/>
            <a:ext cx="42075916" cy="472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2998" y="1660240"/>
            <a:ext cx="3899347" cy="378561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0162377" y="1660240"/>
            <a:ext cx="23774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/>
              <a:t>Navigational Tracking of </a:t>
            </a:r>
            <a:r>
              <a:rPr lang="en-US" sz="8000" dirty="0" err="1" smtClean="0"/>
              <a:t>Quadcopters</a:t>
            </a:r>
            <a:r>
              <a:rPr lang="en-US" sz="8000" dirty="0" smtClean="0"/>
              <a:t> using </a:t>
            </a:r>
            <a:r>
              <a:rPr lang="en-US" sz="8000" dirty="0" err="1" smtClean="0"/>
              <a:t>Matlab</a:t>
            </a:r>
            <a:r>
              <a:rPr lang="en-US" sz="8000" dirty="0" smtClean="0"/>
              <a:t> and Simulink Systems  </a:t>
            </a:r>
            <a:endParaRPr lang="en-US" sz="8000" dirty="0"/>
          </a:p>
          <a:p>
            <a:pPr algn="ctr"/>
            <a:r>
              <a:rPr lang="en-US" sz="4000" dirty="0" smtClean="0"/>
              <a:t>Mikhail </a:t>
            </a:r>
            <a:r>
              <a:rPr lang="en-US" sz="4000" dirty="0"/>
              <a:t>Jackson, B.S Earth Science</a:t>
            </a:r>
          </a:p>
          <a:p>
            <a:pPr algn="ctr"/>
            <a:r>
              <a:rPr lang="en-US" sz="4000" dirty="0"/>
              <a:t>Advisor: </a:t>
            </a:r>
            <a:r>
              <a:rPr lang="en-US" sz="4000" dirty="0" smtClean="0"/>
              <a:t>Pablo Yoon and Steve Hale</a:t>
            </a:r>
            <a:endParaRPr lang="en-US" dirty="0"/>
          </a:p>
        </p:txBody>
      </p:sp>
      <p:sp>
        <p:nvSpPr>
          <p:cNvPr id="41" name="Rounded Rectangle 40"/>
          <p:cNvSpPr/>
          <p:nvPr/>
        </p:nvSpPr>
        <p:spPr>
          <a:xfrm>
            <a:off x="943897" y="18937518"/>
            <a:ext cx="13716000" cy="133198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8879617" y="6361436"/>
            <a:ext cx="59843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Simulink Controller and Coordinate Code</a:t>
            </a:r>
            <a:endParaRPr lang="en-US" sz="40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32793132" y="6671887"/>
            <a:ext cx="685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Discussion</a:t>
            </a:r>
            <a:endParaRPr lang="en-US" sz="4000" u="sng" dirty="0"/>
          </a:p>
        </p:txBody>
      </p:sp>
      <p:sp>
        <p:nvSpPr>
          <p:cNvPr id="9" name="Rounded Rectangle 8"/>
          <p:cNvSpPr/>
          <p:nvPr/>
        </p:nvSpPr>
        <p:spPr>
          <a:xfrm>
            <a:off x="29216350" y="23490633"/>
            <a:ext cx="13863782" cy="45346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4959664" y="6420030"/>
            <a:ext cx="5505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Introduction</a:t>
            </a:r>
            <a:endParaRPr lang="en-US" sz="4000" u="sng" dirty="0"/>
          </a:p>
        </p:txBody>
      </p:sp>
      <p:sp>
        <p:nvSpPr>
          <p:cNvPr id="16" name="Rounded Rectangle 15"/>
          <p:cNvSpPr/>
          <p:nvPr/>
        </p:nvSpPr>
        <p:spPr>
          <a:xfrm>
            <a:off x="29216350" y="28289887"/>
            <a:ext cx="13863782" cy="396748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33936777" y="23765895"/>
            <a:ext cx="4177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u="sng" dirty="0" smtClean="0"/>
              <a:t>Acknowledgments</a:t>
            </a:r>
            <a:endParaRPr lang="en-US" sz="4000" u="sng" dirty="0"/>
          </a:p>
        </p:txBody>
      </p:sp>
      <p:sp>
        <p:nvSpPr>
          <p:cNvPr id="18" name="TextBox 17"/>
          <p:cNvSpPr txBox="1"/>
          <p:nvPr/>
        </p:nvSpPr>
        <p:spPr>
          <a:xfrm>
            <a:off x="33643063" y="28306781"/>
            <a:ext cx="47645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References</a:t>
            </a:r>
            <a:endParaRPr lang="en-US" sz="4000" u="sng" dirty="0"/>
          </a:p>
        </p:txBody>
      </p:sp>
      <p:sp>
        <p:nvSpPr>
          <p:cNvPr id="3" name="Oval 2"/>
          <p:cNvSpPr/>
          <p:nvPr/>
        </p:nvSpPr>
        <p:spPr>
          <a:xfrm>
            <a:off x="33150266" y="19845624"/>
            <a:ext cx="133894" cy="13401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16" descr="NSF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4637" y="1638315"/>
            <a:ext cx="32766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Dron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20000"/>
          <a:stretch/>
        </p:blipFill>
        <p:spPr>
          <a:xfrm>
            <a:off x="8827236" y="25259701"/>
            <a:ext cx="4102777" cy="4386618"/>
          </a:xfrm>
          <a:prstGeom prst="rect">
            <a:avLst/>
          </a:prstGeom>
        </p:spPr>
      </p:pic>
      <p:pic>
        <p:nvPicPr>
          <p:cNvPr id="6" name="Picture 5" descr="Cag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123" y="25288514"/>
            <a:ext cx="5840936" cy="43807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2898" y="19096651"/>
            <a:ext cx="83915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u="sng" dirty="0" smtClean="0"/>
              <a:t>Methods</a:t>
            </a:r>
            <a:endParaRPr lang="en-US" sz="4400" u="sng" dirty="0"/>
          </a:p>
        </p:txBody>
      </p:sp>
      <p:pic>
        <p:nvPicPr>
          <p:cNvPr id="8" name="Picture 7" descr="Screen Shot 2017-08-03 at 1.09.33 P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2594" y="21116856"/>
            <a:ext cx="11365041" cy="4648081"/>
          </a:xfrm>
          <a:prstGeom prst="rect">
            <a:avLst/>
          </a:prstGeom>
        </p:spPr>
      </p:pic>
      <p:pic>
        <p:nvPicPr>
          <p:cNvPr id="10" name="Picture 9" descr="Screen Shot 2017-08-03 at 1.06.21 P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3187" y="7771436"/>
            <a:ext cx="12829404" cy="863517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44006" y="7227003"/>
            <a:ext cx="12383003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	Simulink is a sub platform of the </a:t>
            </a:r>
            <a:r>
              <a:rPr lang="en-US" sz="4000" dirty="0" err="1" smtClean="0"/>
              <a:t>Matlab</a:t>
            </a:r>
            <a:r>
              <a:rPr lang="en-US" sz="4000" dirty="0" smtClean="0"/>
              <a:t> programming environment. It allows the user to generate a multitude of modeled systems for design and simulation. Simulink provides a block model set to then modify and construct the design. Simulink also allows the user to set and adjust a series of initial and outside parameters to modify the simulation. Simulink then takes the block model and compiles the algorithmic components from </a:t>
            </a:r>
            <a:r>
              <a:rPr lang="en-US" sz="4000" dirty="0" err="1" smtClean="0"/>
              <a:t>Matlab</a:t>
            </a:r>
            <a:r>
              <a:rPr lang="en-US" sz="4000" dirty="0" smtClean="0"/>
              <a:t>.  Simulink interface can then generate C source code used to run a real time test of the model, </a:t>
            </a:r>
            <a:r>
              <a:rPr lang="en-US" sz="4000" dirty="0"/>
              <a:t>m</a:t>
            </a:r>
            <a:r>
              <a:rPr lang="en-US" sz="4000" dirty="0" smtClean="0"/>
              <a:t>aking model generation faster, more efficient, and user friendly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1945349" y="20490215"/>
            <a:ext cx="111923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 </a:t>
            </a:r>
            <a:endParaRPr lang="en-US" sz="4000" dirty="0"/>
          </a:p>
        </p:txBody>
      </p:sp>
      <p:sp>
        <p:nvSpPr>
          <p:cNvPr id="30" name="Rounded Rectangle 29"/>
          <p:cNvSpPr/>
          <p:nvPr/>
        </p:nvSpPr>
        <p:spPr>
          <a:xfrm>
            <a:off x="937543" y="14972162"/>
            <a:ext cx="13716000" cy="365490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961139" y="15191442"/>
            <a:ext cx="55167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Objective</a:t>
            </a:r>
            <a:endParaRPr lang="en-US" sz="4000" u="sng" dirty="0"/>
          </a:p>
        </p:txBody>
      </p:sp>
      <p:sp>
        <p:nvSpPr>
          <p:cNvPr id="22" name="TextBox 21"/>
          <p:cNvSpPr txBox="1"/>
          <p:nvPr/>
        </p:nvSpPr>
        <p:spPr>
          <a:xfrm>
            <a:off x="2243654" y="16294129"/>
            <a:ext cx="111241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	To connect and track the </a:t>
            </a:r>
            <a:r>
              <a:rPr lang="en-US" sz="4000" dirty="0" err="1" smtClean="0"/>
              <a:t>quadcopter</a:t>
            </a:r>
            <a:r>
              <a:rPr lang="en-US" sz="4000" dirty="0" smtClean="0"/>
              <a:t> with a real time coordinate system controller.</a:t>
            </a:r>
            <a:endParaRPr lang="en-US" sz="4000" dirty="0"/>
          </a:p>
        </p:txBody>
      </p:sp>
      <p:sp>
        <p:nvSpPr>
          <p:cNvPr id="23" name="TextBox 22"/>
          <p:cNvSpPr txBox="1"/>
          <p:nvPr/>
        </p:nvSpPr>
        <p:spPr>
          <a:xfrm>
            <a:off x="2483473" y="20122875"/>
            <a:ext cx="1004678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	</a:t>
            </a:r>
            <a:r>
              <a:rPr lang="en-US" sz="4000" dirty="0" smtClean="0"/>
              <a:t>A camera system by </a:t>
            </a:r>
            <a:r>
              <a:rPr lang="en-US" sz="4000" dirty="0" err="1" smtClean="0"/>
              <a:t>Optitrack</a:t>
            </a:r>
            <a:r>
              <a:rPr lang="en-US" sz="4000" dirty="0" smtClean="0"/>
              <a:t> (figure 1.) was used to track the </a:t>
            </a:r>
            <a:r>
              <a:rPr lang="en-US" sz="4000" dirty="0" err="1" smtClean="0"/>
              <a:t>quadcoptor</a:t>
            </a:r>
            <a:r>
              <a:rPr lang="en-US" sz="4000" dirty="0" smtClean="0"/>
              <a:t> (figure 2.) by implementing and modifying a </a:t>
            </a:r>
            <a:r>
              <a:rPr lang="en-US" sz="4000" dirty="0" err="1" smtClean="0"/>
              <a:t>Matlab</a:t>
            </a:r>
            <a:r>
              <a:rPr lang="en-US" sz="4000" dirty="0" smtClean="0"/>
              <a:t> function.</a:t>
            </a:r>
          </a:p>
          <a:p>
            <a:r>
              <a:rPr lang="en-US" sz="4000" dirty="0"/>
              <a:t>	</a:t>
            </a:r>
            <a:r>
              <a:rPr lang="en-US" sz="4000" dirty="0" smtClean="0"/>
              <a:t>Simulink in combination with </a:t>
            </a:r>
            <a:r>
              <a:rPr lang="en-US" sz="4000" dirty="0" err="1" smtClean="0"/>
              <a:t>Simmechanics</a:t>
            </a:r>
            <a:r>
              <a:rPr lang="en-US" sz="4000" dirty="0" smtClean="0"/>
              <a:t> was then used to build a virtual model of the </a:t>
            </a:r>
            <a:r>
              <a:rPr lang="en-US" sz="4000" dirty="0" err="1" smtClean="0"/>
              <a:t>quadcopter</a:t>
            </a:r>
            <a:r>
              <a:rPr lang="en-US" sz="4000" dirty="0" smtClean="0"/>
              <a:t> which would help in the run simulation of the </a:t>
            </a:r>
            <a:r>
              <a:rPr lang="en-US" sz="4000" dirty="0" err="1" smtClean="0"/>
              <a:t>quadcopter</a:t>
            </a:r>
            <a:r>
              <a:rPr lang="en-US" sz="4000" dirty="0" smtClean="0"/>
              <a:t> design.  </a:t>
            </a:r>
          </a:p>
          <a:p>
            <a:r>
              <a:rPr lang="en-US" sz="4000" dirty="0" smtClean="0"/>
              <a:t> </a:t>
            </a:r>
            <a:endParaRPr lang="en-US" sz="4000" dirty="0"/>
          </a:p>
        </p:txBody>
      </p:sp>
      <p:sp>
        <p:nvSpPr>
          <p:cNvPr id="25" name="TextBox 24"/>
          <p:cNvSpPr txBox="1"/>
          <p:nvPr/>
        </p:nvSpPr>
        <p:spPr>
          <a:xfrm>
            <a:off x="2196737" y="29803582"/>
            <a:ext cx="61124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Figure 1. </a:t>
            </a:r>
            <a:r>
              <a:rPr lang="en-US" sz="4000" dirty="0" err="1" smtClean="0"/>
              <a:t>Optitrack</a:t>
            </a:r>
            <a:r>
              <a:rPr lang="en-US" sz="4000" dirty="0" smtClean="0"/>
              <a:t> tracking camera system, mounted in the </a:t>
            </a:r>
            <a:r>
              <a:rPr lang="en-US" sz="4000" dirty="0" err="1" smtClean="0"/>
              <a:t>quadcopter</a:t>
            </a:r>
            <a:r>
              <a:rPr lang="en-US" sz="4000" dirty="0" smtClean="0"/>
              <a:t> cage. </a:t>
            </a:r>
            <a:endParaRPr lang="en-US" sz="4000" dirty="0"/>
          </a:p>
        </p:txBody>
      </p:sp>
      <p:sp>
        <p:nvSpPr>
          <p:cNvPr id="31" name="TextBox 30"/>
          <p:cNvSpPr txBox="1"/>
          <p:nvPr/>
        </p:nvSpPr>
        <p:spPr>
          <a:xfrm>
            <a:off x="8668871" y="29859459"/>
            <a:ext cx="56921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Figure 2. </a:t>
            </a:r>
            <a:r>
              <a:rPr lang="en-US" sz="4000" dirty="0" err="1" smtClean="0"/>
              <a:t>Astec</a:t>
            </a:r>
            <a:r>
              <a:rPr lang="en-US" sz="4000" dirty="0" smtClean="0"/>
              <a:t> Hummingbird </a:t>
            </a:r>
            <a:r>
              <a:rPr lang="en-US" sz="4000" dirty="0" err="1"/>
              <a:t>q</a:t>
            </a:r>
            <a:r>
              <a:rPr lang="en-US" sz="4000" dirty="0" err="1" smtClean="0"/>
              <a:t>uadcopter</a:t>
            </a:r>
            <a:r>
              <a:rPr lang="en-US" sz="4000" dirty="0" smtClean="0"/>
              <a:t> </a:t>
            </a:r>
            <a:endParaRPr lang="en-US" sz="4000" dirty="0"/>
          </a:p>
        </p:txBody>
      </p:sp>
      <p:sp>
        <p:nvSpPr>
          <p:cNvPr id="32" name="TextBox 31"/>
          <p:cNvSpPr txBox="1"/>
          <p:nvPr/>
        </p:nvSpPr>
        <p:spPr>
          <a:xfrm>
            <a:off x="30232387" y="29474425"/>
            <a:ext cx="113768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hlinkClick r:id="rId8"/>
              </a:rPr>
              <a:t>https://www.optitrack.com</a:t>
            </a:r>
            <a:r>
              <a:rPr lang="en-US" sz="4000" dirty="0" smtClean="0">
                <a:hlinkClick r:id="rId8"/>
              </a:rPr>
              <a:t>/</a:t>
            </a:r>
            <a:endParaRPr lang="en-US" sz="4000" dirty="0" smtClean="0"/>
          </a:p>
          <a:p>
            <a:pPr algn="ctr"/>
            <a:r>
              <a:rPr lang="en-US" sz="4000" dirty="0">
                <a:hlinkClick r:id="rId9"/>
              </a:rPr>
              <a:t>https://www.mathworks.com</a:t>
            </a:r>
            <a:r>
              <a:rPr lang="en-US" sz="4000" dirty="0" smtClean="0">
                <a:hlinkClick r:id="rId9"/>
              </a:rPr>
              <a:t>/</a:t>
            </a:r>
            <a:endParaRPr lang="en-US" sz="4000" dirty="0" smtClean="0"/>
          </a:p>
          <a:p>
            <a:pPr algn="ctr"/>
            <a:endParaRPr lang="en-US" sz="4000" dirty="0"/>
          </a:p>
          <a:p>
            <a:pPr algn="ctr"/>
            <a:endParaRPr lang="en-US" sz="4000" dirty="0"/>
          </a:p>
        </p:txBody>
      </p:sp>
      <p:sp>
        <p:nvSpPr>
          <p:cNvPr id="33" name="TextBox 32"/>
          <p:cNvSpPr txBox="1"/>
          <p:nvPr/>
        </p:nvSpPr>
        <p:spPr>
          <a:xfrm>
            <a:off x="29985446" y="24623756"/>
            <a:ext cx="1243514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	I’d like to thank Steve Hale for allowing this great opportunity of scientific exploration and direction.</a:t>
            </a:r>
          </a:p>
          <a:p>
            <a:r>
              <a:rPr lang="en-US" sz="4000" dirty="0" smtClean="0"/>
              <a:t>Thank you to Pablo Yoon and the entire Mechatronics team for your guidance and continual </a:t>
            </a:r>
            <a:r>
              <a:rPr lang="en-US" sz="4000" smtClean="0"/>
              <a:t>pursuit of </a:t>
            </a:r>
            <a:r>
              <a:rPr lang="en-US" sz="4000" dirty="0" smtClean="0"/>
              <a:t>the project.  </a:t>
            </a:r>
            <a:endParaRPr lang="en-US" sz="4000" dirty="0"/>
          </a:p>
        </p:txBody>
      </p:sp>
      <p:sp>
        <p:nvSpPr>
          <p:cNvPr id="35" name="Rounded Rectangle 34"/>
          <p:cNvSpPr/>
          <p:nvPr/>
        </p:nvSpPr>
        <p:spPr>
          <a:xfrm>
            <a:off x="29218351" y="16193366"/>
            <a:ext cx="13863782" cy="69545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16122859" y="17069996"/>
            <a:ext cx="1160243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	Figure 3. The modified Simulink controller for the </a:t>
            </a:r>
            <a:r>
              <a:rPr lang="en-US" sz="4000" dirty="0" err="1" smtClean="0"/>
              <a:t>quadcopter</a:t>
            </a:r>
            <a:r>
              <a:rPr lang="en-US" sz="4000" dirty="0" smtClean="0"/>
              <a:t> system. Once debugged the controller will output a C source code that can run and execute the commands found within the blocks within the design. </a:t>
            </a:r>
            <a:endParaRPr lang="en-US" sz="4000" dirty="0"/>
          </a:p>
        </p:txBody>
      </p:sp>
      <p:sp>
        <p:nvSpPr>
          <p:cNvPr id="37" name="TextBox 36"/>
          <p:cNvSpPr txBox="1"/>
          <p:nvPr/>
        </p:nvSpPr>
        <p:spPr>
          <a:xfrm>
            <a:off x="16251210" y="26529934"/>
            <a:ext cx="112653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	Figure 4. Shows </a:t>
            </a:r>
            <a:r>
              <a:rPr lang="en-US" sz="4000" dirty="0" smtClean="0"/>
              <a:t>some </a:t>
            </a:r>
            <a:r>
              <a:rPr lang="en-US" sz="4000" dirty="0" smtClean="0"/>
              <a:t>of the modified </a:t>
            </a:r>
            <a:r>
              <a:rPr lang="en-US" sz="4000" dirty="0" err="1" smtClean="0"/>
              <a:t>Matlab</a:t>
            </a:r>
            <a:r>
              <a:rPr lang="en-US" sz="4000" dirty="0" smtClean="0"/>
              <a:t> function provided by </a:t>
            </a:r>
            <a:r>
              <a:rPr lang="en-US" sz="4000" dirty="0" err="1" smtClean="0"/>
              <a:t>Optitrack</a:t>
            </a:r>
            <a:r>
              <a:rPr lang="en-US" sz="4000" dirty="0" smtClean="0"/>
              <a:t>. The code allows for a rigid body </a:t>
            </a:r>
            <a:r>
              <a:rPr lang="en-US" sz="4000" dirty="0" smtClean="0"/>
              <a:t>to be </a:t>
            </a:r>
            <a:r>
              <a:rPr lang="en-US" sz="4000" dirty="0" smtClean="0"/>
              <a:t>monitored by the camera systems and in coordination with the Simulink </a:t>
            </a:r>
            <a:r>
              <a:rPr lang="en-US" sz="4000" dirty="0" smtClean="0"/>
              <a:t>model, it computes </a:t>
            </a:r>
            <a:r>
              <a:rPr lang="en-US" sz="4000" dirty="0" smtClean="0"/>
              <a:t>real time coordinates of the rigid body in movement. </a:t>
            </a:r>
            <a:endParaRPr lang="en-US" sz="4000" dirty="0"/>
          </a:p>
        </p:txBody>
      </p:sp>
      <p:sp>
        <p:nvSpPr>
          <p:cNvPr id="38" name="TextBox 37"/>
          <p:cNvSpPr txBox="1"/>
          <p:nvPr/>
        </p:nvSpPr>
        <p:spPr>
          <a:xfrm>
            <a:off x="31008765" y="16357618"/>
            <a:ext cx="10018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Future Work</a:t>
            </a:r>
            <a:endParaRPr lang="en-US" sz="4000" u="sng" dirty="0"/>
          </a:p>
        </p:txBody>
      </p:sp>
      <p:sp>
        <p:nvSpPr>
          <p:cNvPr id="39" name="TextBox 38"/>
          <p:cNvSpPr txBox="1"/>
          <p:nvPr/>
        </p:nvSpPr>
        <p:spPr>
          <a:xfrm>
            <a:off x="30498917" y="17166450"/>
            <a:ext cx="1138290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	Future work entails linking the entire system together. </a:t>
            </a:r>
            <a:endParaRPr lang="en-US" sz="4000" dirty="0"/>
          </a:p>
          <a:p>
            <a:endParaRPr lang="en-US" sz="4000" dirty="0" smtClean="0"/>
          </a:p>
          <a:p>
            <a:r>
              <a:rPr lang="en-US" sz="4000" dirty="0" smtClean="0"/>
              <a:t>	The system would eventually allow for an array of </a:t>
            </a:r>
            <a:r>
              <a:rPr lang="en-US" sz="4000" dirty="0" err="1" smtClean="0"/>
              <a:t>quadcopters</a:t>
            </a:r>
            <a:r>
              <a:rPr lang="en-US" sz="4000" dirty="0" smtClean="0"/>
              <a:t> to be controlled in sync and within response of one another.</a:t>
            </a:r>
          </a:p>
          <a:p>
            <a:endParaRPr lang="en-US" sz="4000" dirty="0"/>
          </a:p>
          <a:p>
            <a:r>
              <a:rPr lang="en-US" sz="4000" dirty="0" smtClean="0"/>
              <a:t>	Imitate natural swarm movements using controller systems. </a:t>
            </a:r>
            <a:endParaRPr lang="en-US" sz="4000" dirty="0"/>
          </a:p>
        </p:txBody>
      </p:sp>
      <p:sp>
        <p:nvSpPr>
          <p:cNvPr id="40" name="TextBox 39"/>
          <p:cNvSpPr txBox="1"/>
          <p:nvPr/>
        </p:nvSpPr>
        <p:spPr>
          <a:xfrm>
            <a:off x="30430564" y="7995609"/>
            <a:ext cx="1143026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	The system was based off a series of previously constructed models that were modified for the </a:t>
            </a:r>
            <a:r>
              <a:rPr lang="en-US" sz="4000" dirty="0" err="1" smtClean="0"/>
              <a:t>Astec</a:t>
            </a:r>
            <a:r>
              <a:rPr lang="en-US" sz="4000" dirty="0" smtClean="0"/>
              <a:t> Hummingbird </a:t>
            </a:r>
            <a:r>
              <a:rPr lang="en-US" sz="4000" dirty="0" err="1" smtClean="0"/>
              <a:t>quadcopter</a:t>
            </a:r>
            <a:r>
              <a:rPr lang="en-US" sz="4000" dirty="0" smtClean="0"/>
              <a:t>. If successful, the </a:t>
            </a:r>
            <a:r>
              <a:rPr lang="en-US" sz="4000" dirty="0" err="1" smtClean="0"/>
              <a:t>quadcopter</a:t>
            </a:r>
            <a:r>
              <a:rPr lang="en-US" sz="4000" dirty="0" smtClean="0"/>
              <a:t> can be linked to the </a:t>
            </a:r>
            <a:r>
              <a:rPr lang="en-US" sz="4000" dirty="0" err="1"/>
              <a:t>O</a:t>
            </a:r>
            <a:r>
              <a:rPr lang="en-US" sz="4000" smtClean="0"/>
              <a:t>ptitrack</a:t>
            </a:r>
            <a:r>
              <a:rPr lang="en-US" sz="4000" dirty="0" smtClean="0"/>
              <a:t> </a:t>
            </a:r>
            <a:r>
              <a:rPr lang="en-US" sz="4000" dirty="0" smtClean="0"/>
              <a:t>system and Simulink block model to provide environmental and technological applications. </a:t>
            </a:r>
          </a:p>
          <a:p>
            <a:r>
              <a:rPr lang="en-US" sz="4000" dirty="0"/>
              <a:t>	</a:t>
            </a:r>
            <a:r>
              <a:rPr lang="en-US" sz="4000" dirty="0" smtClean="0"/>
              <a:t>The bugs within the controller are from a model based around an alternative </a:t>
            </a:r>
            <a:r>
              <a:rPr lang="en-US" sz="4000" dirty="0" err="1" smtClean="0"/>
              <a:t>quadcopter</a:t>
            </a:r>
            <a:r>
              <a:rPr lang="en-US" sz="4000" dirty="0" smtClean="0"/>
              <a:t>. Using an imported </a:t>
            </a:r>
            <a:r>
              <a:rPr lang="en-US" sz="4000" dirty="0" err="1" smtClean="0"/>
              <a:t>Simmechanic</a:t>
            </a:r>
            <a:r>
              <a:rPr lang="en-US" sz="4000" dirty="0" smtClean="0"/>
              <a:t> model of the </a:t>
            </a:r>
            <a:r>
              <a:rPr lang="en-US" sz="4000" dirty="0" err="1" smtClean="0"/>
              <a:t>Astec</a:t>
            </a:r>
            <a:r>
              <a:rPr lang="en-US" sz="4000" dirty="0" smtClean="0"/>
              <a:t> Hummingbird the controller system should be resolved.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55748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6792</TotalTime>
  <Words>69</Words>
  <Application>Microsoft Macintosh PowerPoint</Application>
  <PresentationFormat>Custom</PresentationFormat>
  <Paragraphs>33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Jackson, Mikhail W</dc:creator>
  <cp:lastModifiedBy>Mikhail Jack</cp:lastModifiedBy>
  <cp:revision>78</cp:revision>
  <dcterms:created xsi:type="dcterms:W3CDTF">2017-04-17T13:02:43Z</dcterms:created>
  <dcterms:modified xsi:type="dcterms:W3CDTF">2017-08-03T19:57:35Z</dcterms:modified>
</cp:coreProperties>
</file>