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9933"/>
    <a:srgbClr val="660033"/>
    <a:srgbClr val="CC99FF"/>
    <a:srgbClr val="FF3399"/>
    <a:srgbClr val="0000CC"/>
    <a:srgbClr val="33CC33"/>
    <a:srgbClr val="88D2AF"/>
    <a:srgbClr val="E7F6E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2787"/>
    <p:restoredTop sz="95268" autoAdjust="0"/>
  </p:normalViewPr>
  <p:slideViewPr>
    <p:cSldViewPr>
      <p:cViewPr>
        <p:scale>
          <a:sx n="20" d="100"/>
          <a:sy n="20" d="100"/>
        </p:scale>
        <p:origin x="1459" y="-475"/>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Kyle\Documents\Short%20term%20CH4%20calc.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oleObject" Target="file:///C:\Users\Kyle\Documents\Long%20term%20CO2%20Calc.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Kyle\Documents\long%20term%20CH4%20calc.xlsx" TargetMode="External"/></Relationships>
</file>

<file path=ppt/charts/_rels/chart4.xml.rels><?xml version="1.0" encoding="UTF-8" standalone="yes"?>
<Relationships xmlns="http://schemas.openxmlformats.org/package/2006/relationships"><Relationship Id="rId3" Type="http://schemas.openxmlformats.org/officeDocument/2006/relationships/oleObject" Target="file:///C:\Users\Kyle\Documents\long%20term%20N2O%20calc.xlsx" TargetMode="External"/><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3" Type="http://schemas.openxmlformats.org/officeDocument/2006/relationships/oleObject" Target="file:///C:\Users\Kyle\Documents\Short%20term%20CO2%20cacl.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70138323226838"/>
          <c:y val="7.0207094494193059E-2"/>
          <c:w val="0.82508386882674145"/>
          <c:h val="0.71987378740632191"/>
        </c:manualLayout>
      </c:layout>
      <c:scatterChart>
        <c:scatterStyle val="lineMarker"/>
        <c:varyColors val="0"/>
        <c:ser>
          <c:idx val="0"/>
          <c:order val="0"/>
          <c:tx>
            <c:strRef>
              <c:f>Summary!$A$2</c:f>
              <c:strCache>
                <c:ptCount val="1"/>
                <c:pt idx="0">
                  <c:v>CC_LTER</c:v>
                </c:pt>
              </c:strCache>
            </c:strRef>
          </c:tx>
          <c:spPr>
            <a:ln w="25400" cap="rnd">
              <a:noFill/>
              <a:round/>
            </a:ln>
            <a:effectLst/>
          </c:spPr>
          <c:marker>
            <c:symbol val="circle"/>
            <c:size val="24"/>
            <c:spPr>
              <a:solidFill>
                <a:srgbClr val="FF9933"/>
              </a:solidFill>
              <a:ln w="9525">
                <a:solidFill>
                  <a:srgbClr val="FF9933"/>
                </a:solidFill>
              </a:ln>
              <a:effectLst/>
            </c:spPr>
          </c:marker>
          <c:xVal>
            <c:numRef>
              <c:f>Summary!$E$2:$E$17</c:f>
              <c:numCache>
                <c:formatCode>[h]:mm:ss;@</c:formatCode>
                <c:ptCount val="16"/>
                <c:pt idx="0">
                  <c:v>0</c:v>
                </c:pt>
                <c:pt idx="1">
                  <c:v>0.21875</c:v>
                </c:pt>
                <c:pt idx="2">
                  <c:v>0.97916666666424135</c:v>
                </c:pt>
                <c:pt idx="3">
                  <c:v>1.2083333333357587</c:v>
                </c:pt>
                <c:pt idx="4">
                  <c:v>1.9791666666642413</c:v>
                </c:pt>
                <c:pt idx="5">
                  <c:v>2.2291666666642413</c:v>
                </c:pt>
                <c:pt idx="6">
                  <c:v>4.9791666666642413</c:v>
                </c:pt>
                <c:pt idx="7">
                  <c:v>5.2430555555547471</c:v>
                </c:pt>
                <c:pt idx="8">
                  <c:v>5.9861111111094942</c:v>
                </c:pt>
                <c:pt idx="9">
                  <c:v>6.2638888888905058</c:v>
                </c:pt>
                <c:pt idx="10">
                  <c:v>6.9895833333357587</c:v>
                </c:pt>
                <c:pt idx="11">
                  <c:v>7.2569444444452529</c:v>
                </c:pt>
                <c:pt idx="12">
                  <c:v>7.9791666666642413</c:v>
                </c:pt>
                <c:pt idx="13">
                  <c:v>8.2083333333357587</c:v>
                </c:pt>
                <c:pt idx="14">
                  <c:v>9.03125</c:v>
                </c:pt>
                <c:pt idx="15">
                  <c:v>9.2604166666642413</c:v>
                </c:pt>
              </c:numCache>
            </c:numRef>
          </c:xVal>
          <c:yVal>
            <c:numRef>
              <c:f>Summary!$H$2:$H$17</c:f>
              <c:numCache>
                <c:formatCode>0.0000</c:formatCode>
                <c:ptCount val="16"/>
                <c:pt idx="0">
                  <c:v>0.82991119953720005</c:v>
                </c:pt>
                <c:pt idx="1">
                  <c:v>2.8908986721272605</c:v>
                </c:pt>
                <c:pt idx="2">
                  <c:v>14.013196520542239</c:v>
                </c:pt>
                <c:pt idx="3">
                  <c:v>7.7103388907201165</c:v>
                </c:pt>
                <c:pt idx="4">
                  <c:v>9.5570634516409125</c:v>
                </c:pt>
                <c:pt idx="5">
                  <c:v>12.706033421466971</c:v>
                </c:pt>
                <c:pt idx="6">
                  <c:v>47.609071590744193</c:v>
                </c:pt>
                <c:pt idx="7">
                  <c:v>66.040601866624087</c:v>
                </c:pt>
                <c:pt idx="8">
                  <c:v>88.569843910957402</c:v>
                </c:pt>
                <c:pt idx="9">
                  <c:v>71.847224231612117</c:v>
                </c:pt>
                <c:pt idx="10">
                  <c:v>75.742749176889134</c:v>
                </c:pt>
                <c:pt idx="11">
                  <c:v>73.033603412111091</c:v>
                </c:pt>
                <c:pt idx="12">
                  <c:v>120.05854124869526</c:v>
                </c:pt>
                <c:pt idx="13">
                  <c:v>63.232888234598903</c:v>
                </c:pt>
                <c:pt idx="14">
                  <c:v>14.552395516716832</c:v>
                </c:pt>
                <c:pt idx="15">
                  <c:v>77.261445230087617</c:v>
                </c:pt>
              </c:numCache>
            </c:numRef>
          </c:yVal>
          <c:smooth val="0"/>
          <c:extLst>
            <c:ext xmlns:c16="http://schemas.microsoft.com/office/drawing/2014/chart" uri="{C3380CC4-5D6E-409C-BE32-E72D297353CC}">
              <c16:uniqueId val="{00000002-D479-4F4B-B859-943BC0EEF1B1}"/>
            </c:ext>
          </c:extLst>
        </c:ser>
        <c:dLbls>
          <c:showLegendKey val="0"/>
          <c:showVal val="0"/>
          <c:showCatName val="0"/>
          <c:showSerName val="0"/>
          <c:showPercent val="0"/>
          <c:showBubbleSize val="0"/>
        </c:dLbls>
        <c:axId val="499629528"/>
        <c:axId val="499629856"/>
        <c:extLst>
          <c:ext xmlns:c15="http://schemas.microsoft.com/office/drawing/2012/chart" uri="{02D57815-91ED-43cb-92C2-25804820EDAC}">
            <c15:filteredScatterSeries>
              <c15:ser>
                <c:idx val="1"/>
                <c:order val="1"/>
                <c:tx>
                  <c:strRef>
                    <c:extLst>
                      <c:ext uri="{02D57815-91ED-43cb-92C2-25804820EDAC}">
                        <c15:formulaRef>
                          <c15:sqref>Summary!$A$18</c15:sqref>
                        </c15:formulaRef>
                      </c:ext>
                    </c:extLst>
                    <c:strCache>
                      <c:ptCount val="1"/>
                      <c:pt idx="0">
                        <c:v>CCBP</c:v>
                      </c:pt>
                    </c:strCache>
                  </c:strRef>
                </c:tx>
                <c:spPr>
                  <a:ln w="25400" cap="rnd">
                    <a:noFill/>
                    <a:round/>
                  </a:ln>
                  <a:effectLst/>
                </c:spPr>
                <c:marker>
                  <c:symbol val="circle"/>
                  <c:size val="5"/>
                  <c:spPr>
                    <a:solidFill>
                      <a:schemeClr val="accent2"/>
                    </a:solidFill>
                    <a:ln w="9525">
                      <a:solidFill>
                        <a:schemeClr val="accent2"/>
                      </a:solidFill>
                    </a:ln>
                    <a:effectLst/>
                  </c:spPr>
                </c:marker>
                <c:xVal>
                  <c:numRef>
                    <c:extLst>
                      <c:ext uri="{02D57815-91ED-43cb-92C2-25804820EDAC}">
                        <c15:formulaRef>
                          <c15:sqref>Summary!$E$18:$E$33</c15:sqref>
                        </c15:formulaRef>
                      </c:ext>
                    </c:extLst>
                    <c:numCache>
                      <c:formatCode>[h]:mm:ss;@</c:formatCode>
                      <c:ptCount val="16"/>
                      <c:pt idx="0">
                        <c:v>0</c:v>
                      </c:pt>
                      <c:pt idx="1">
                        <c:v>0.21875</c:v>
                      </c:pt>
                      <c:pt idx="2">
                        <c:v>0.97916666666424135</c:v>
                      </c:pt>
                      <c:pt idx="3">
                        <c:v>1.2083333333357587</c:v>
                      </c:pt>
                      <c:pt idx="4">
                        <c:v>1.9791666666642413</c:v>
                      </c:pt>
                      <c:pt idx="5">
                        <c:v>2.2291666666642413</c:v>
                      </c:pt>
                      <c:pt idx="6">
                        <c:v>4.9791666666642413</c:v>
                      </c:pt>
                      <c:pt idx="7">
                        <c:v>5.2430555555547471</c:v>
                      </c:pt>
                      <c:pt idx="8">
                        <c:v>5.9861111111094942</c:v>
                      </c:pt>
                      <c:pt idx="9">
                        <c:v>6.2638888888905058</c:v>
                      </c:pt>
                      <c:pt idx="10">
                        <c:v>6.9895833333357587</c:v>
                      </c:pt>
                      <c:pt idx="11">
                        <c:v>7.2569444444452529</c:v>
                      </c:pt>
                      <c:pt idx="12">
                        <c:v>7.9791666666642413</c:v>
                      </c:pt>
                      <c:pt idx="13">
                        <c:v>8.2083333333357587</c:v>
                      </c:pt>
                      <c:pt idx="14">
                        <c:v>9.03125</c:v>
                      </c:pt>
                      <c:pt idx="15">
                        <c:v>9.2604166666642413</c:v>
                      </c:pt>
                    </c:numCache>
                  </c:numRef>
                </c:xVal>
                <c:yVal>
                  <c:numRef>
                    <c:extLst>
                      <c:ext uri="{02D57815-91ED-43cb-92C2-25804820EDAC}">
                        <c15:formulaRef>
                          <c15:sqref>Summary!$H$18:$H$33</c15:sqref>
                        </c15:formulaRef>
                      </c:ext>
                    </c:extLst>
                    <c:numCache>
                      <c:formatCode>0.0000</c:formatCode>
                      <c:ptCount val="16"/>
                      <c:pt idx="0">
                        <c:v>1.0088694638821634</c:v>
                      </c:pt>
                      <c:pt idx="1">
                        <c:v>1.5997375700860621</c:v>
                      </c:pt>
                      <c:pt idx="2">
                        <c:v>7.7222150099939642</c:v>
                      </c:pt>
                      <c:pt idx="3">
                        <c:v>5.7563882321258184</c:v>
                      </c:pt>
                      <c:pt idx="4">
                        <c:v>4.5418943977701236</c:v>
                      </c:pt>
                      <c:pt idx="5">
                        <c:v>6.7099383802943846</c:v>
                      </c:pt>
                      <c:pt idx="6">
                        <c:v>6.0680463974363246</c:v>
                      </c:pt>
                      <c:pt idx="7">
                        <c:v>26.058396720730197</c:v>
                      </c:pt>
                      <c:pt idx="8">
                        <c:v>10.177754165587311</c:v>
                      </c:pt>
                      <c:pt idx="9">
                        <c:v>11.951075597140459</c:v>
                      </c:pt>
                      <c:pt idx="10">
                        <c:v>22.611025319700111</c:v>
                      </c:pt>
                      <c:pt idx="11">
                        <c:v>11.440135967812031</c:v>
                      </c:pt>
                      <c:pt idx="12">
                        <c:v>14.545606669164011</c:v>
                      </c:pt>
                      <c:pt idx="13">
                        <c:v>13.705494250983572</c:v>
                      </c:pt>
                      <c:pt idx="14">
                        <c:v>10.622303935148926</c:v>
                      </c:pt>
                      <c:pt idx="15">
                        <c:v>30.710497080754124</c:v>
                      </c:pt>
                    </c:numCache>
                  </c:numRef>
                </c:yVal>
                <c:smooth val="0"/>
                <c:extLst>
                  <c:ext xmlns:c16="http://schemas.microsoft.com/office/drawing/2014/chart" uri="{C3380CC4-5D6E-409C-BE32-E72D297353CC}">
                    <c16:uniqueId val="{00000003-D479-4F4B-B859-943BC0EEF1B1}"/>
                  </c:ext>
                </c:extLst>
              </c15:ser>
            </c15:filteredScatterSeries>
            <c15:filteredScatterSeries>
              <c15:ser>
                <c:idx val="2"/>
                <c:order val="2"/>
                <c:tx>
                  <c:strRef>
                    <c:extLst xmlns:c15="http://schemas.microsoft.com/office/drawing/2012/chart">
                      <c:ext xmlns:c15="http://schemas.microsoft.com/office/drawing/2012/chart" uri="{02D57815-91ED-43cb-92C2-25804820EDAC}">
                        <c15:formulaRef>
                          <c15:sqref>Summary!$A$34</c15:sqref>
                        </c15:formulaRef>
                      </c:ext>
                    </c:extLst>
                    <c:strCache>
                      <c:ptCount val="1"/>
                      <c:pt idx="0">
                        <c:v>CCP2</c:v>
                      </c:pt>
                    </c:strCache>
                  </c:strRef>
                </c:tx>
                <c:spPr>
                  <a:ln w="25400" cap="rnd">
                    <a:noFill/>
                    <a:round/>
                  </a:ln>
                  <a:effectLst/>
                </c:spPr>
                <c:marker>
                  <c:symbol val="circle"/>
                  <c:size val="5"/>
                  <c:spPr>
                    <a:solidFill>
                      <a:schemeClr val="accent3"/>
                    </a:solidFill>
                    <a:ln w="9525">
                      <a:solidFill>
                        <a:schemeClr val="accent3"/>
                      </a:solidFill>
                    </a:ln>
                    <a:effectLst/>
                  </c:spPr>
                </c:marker>
                <c:xVal>
                  <c:numRef>
                    <c:extLst xmlns:c15="http://schemas.microsoft.com/office/drawing/2012/chart">
                      <c:ext xmlns:c15="http://schemas.microsoft.com/office/drawing/2012/chart" uri="{02D57815-91ED-43cb-92C2-25804820EDAC}">
                        <c15:formulaRef>
                          <c15:sqref>Summary!$E$34:$E$49</c15:sqref>
                        </c15:formulaRef>
                      </c:ext>
                    </c:extLst>
                    <c:numCache>
                      <c:formatCode>[h]:mm:ss;@</c:formatCode>
                      <c:ptCount val="16"/>
                      <c:pt idx="0">
                        <c:v>0</c:v>
                      </c:pt>
                      <c:pt idx="1">
                        <c:v>0.21875</c:v>
                      </c:pt>
                      <c:pt idx="2">
                        <c:v>0.97916666666424135</c:v>
                      </c:pt>
                      <c:pt idx="3">
                        <c:v>1.2083333333357587</c:v>
                      </c:pt>
                      <c:pt idx="4">
                        <c:v>1.9791666666642413</c:v>
                      </c:pt>
                      <c:pt idx="5">
                        <c:v>2.2291666666642413</c:v>
                      </c:pt>
                      <c:pt idx="6">
                        <c:v>4.9791666666642413</c:v>
                      </c:pt>
                      <c:pt idx="7">
                        <c:v>5.2430555555547471</c:v>
                      </c:pt>
                      <c:pt idx="8">
                        <c:v>5.9861111111094942</c:v>
                      </c:pt>
                      <c:pt idx="9">
                        <c:v>6.2638888888905058</c:v>
                      </c:pt>
                      <c:pt idx="10">
                        <c:v>6.9895833333357587</c:v>
                      </c:pt>
                      <c:pt idx="11">
                        <c:v>7.2569444444452529</c:v>
                      </c:pt>
                      <c:pt idx="12">
                        <c:v>7.9791666666642413</c:v>
                      </c:pt>
                      <c:pt idx="13">
                        <c:v>8.2083333333357587</c:v>
                      </c:pt>
                      <c:pt idx="14">
                        <c:v>9.03125</c:v>
                      </c:pt>
                      <c:pt idx="15">
                        <c:v>9.2604166666642413</c:v>
                      </c:pt>
                    </c:numCache>
                  </c:numRef>
                </c:xVal>
                <c:yVal>
                  <c:numRef>
                    <c:extLst xmlns:c15="http://schemas.microsoft.com/office/drawing/2012/chart">
                      <c:ext xmlns:c15="http://schemas.microsoft.com/office/drawing/2012/chart" uri="{02D57815-91ED-43cb-92C2-25804820EDAC}">
                        <c15:formulaRef>
                          <c15:sqref>Summary!$H$34:$H$49</c15:sqref>
                        </c15:formulaRef>
                      </c:ext>
                    </c:extLst>
                    <c:numCache>
                      <c:formatCode>0.0000</c:formatCode>
                      <c:ptCount val="16"/>
                      <c:pt idx="0">
                        <c:v>0.51714412573947788</c:v>
                      </c:pt>
                      <c:pt idx="1">
                        <c:v>1.6645641226475534</c:v>
                      </c:pt>
                      <c:pt idx="2">
                        <c:v>8.6464858593081253</c:v>
                      </c:pt>
                      <c:pt idx="3">
                        <c:v>5.091497822688555</c:v>
                      </c:pt>
                      <c:pt idx="4">
                        <c:v>3.9396108162429164</c:v>
                      </c:pt>
                      <c:pt idx="5">
                        <c:v>7.1696120602556697</c:v>
                      </c:pt>
                      <c:pt idx="6">
                        <c:v>6.1498185808290531</c:v>
                      </c:pt>
                      <c:pt idx="7">
                        <c:v>10.60994079520645</c:v>
                      </c:pt>
                      <c:pt idx="8">
                        <c:v>44.206907240202298</c:v>
                      </c:pt>
                      <c:pt idx="9">
                        <c:v>24.821096091686112</c:v>
                      </c:pt>
                      <c:pt idx="10">
                        <c:v>10.106090058537433</c:v>
                      </c:pt>
                      <c:pt idx="11">
                        <c:v>24.324877826914488</c:v>
                      </c:pt>
                      <c:pt idx="12">
                        <c:v>24.331927494448735</c:v>
                      </c:pt>
                      <c:pt idx="13">
                        <c:v>2</c:v>
                      </c:pt>
                      <c:pt idx="14">
                        <c:v>7.7511543392265496</c:v>
                      </c:pt>
                      <c:pt idx="15">
                        <c:v>11.961197302199544</c:v>
                      </c:pt>
                    </c:numCache>
                  </c:numRef>
                </c:yVal>
                <c:smooth val="0"/>
                <c:extLst xmlns:c15="http://schemas.microsoft.com/office/drawing/2012/chart">
                  <c:ext xmlns:c16="http://schemas.microsoft.com/office/drawing/2014/chart" uri="{C3380CC4-5D6E-409C-BE32-E72D297353CC}">
                    <c16:uniqueId val="{00000004-D479-4F4B-B859-943BC0EEF1B1}"/>
                  </c:ext>
                </c:extLst>
              </c15:ser>
            </c15:filteredScatterSeries>
          </c:ext>
        </c:extLst>
      </c:scatterChart>
      <c:valAx>
        <c:axId val="49962952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3200" b="1" dirty="0">
                    <a:solidFill>
                      <a:schemeClr val="tx1"/>
                    </a:solidFill>
                  </a:rPr>
                  <a:t>Hours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h]:mm:ss;@"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crossAx val="499629856"/>
        <c:crosses val="autoZero"/>
        <c:crossBetween val="midCat"/>
      </c:valAx>
      <c:valAx>
        <c:axId val="499629856"/>
        <c:scaling>
          <c:orientation val="minMax"/>
        </c:scaling>
        <c:delete val="0"/>
        <c:axPos val="l"/>
        <c:title>
          <c:tx>
            <c:rich>
              <a:bodyPr rot="-5400000" spcFirstLastPara="1" vertOverflow="ellipsis" vert="horz" wrap="square" anchor="ctr" anchorCtr="1"/>
              <a:lstStyle/>
              <a:p>
                <a:pPr>
                  <a:defRPr sz="3200" b="1" i="0" u="none" strike="noStrike" kern="1200" baseline="0">
                    <a:solidFill>
                      <a:schemeClr val="tx1"/>
                    </a:solidFill>
                    <a:latin typeface="+mn-lt"/>
                    <a:ea typeface="+mn-ea"/>
                    <a:cs typeface="+mn-cs"/>
                  </a:defRPr>
                </a:pPr>
                <a:r>
                  <a:rPr lang="en-US" sz="3200" b="1" dirty="0">
                    <a:solidFill>
                      <a:schemeClr val="tx1"/>
                    </a:solidFill>
                  </a:rPr>
                  <a:t>mg/</a:t>
                </a:r>
                <a:r>
                  <a:rPr lang="en-US" sz="3200" b="1" dirty="0" err="1">
                    <a:solidFill>
                      <a:schemeClr val="tx1"/>
                    </a:solidFill>
                  </a:rPr>
                  <a:t>hr</a:t>
                </a:r>
                <a:r>
                  <a:rPr lang="en-US" sz="3200" b="1" baseline="0" dirty="0">
                    <a:solidFill>
                      <a:schemeClr val="tx1"/>
                    </a:solidFill>
                  </a:rPr>
                  <a:t> CH</a:t>
                </a:r>
                <a:r>
                  <a:rPr lang="en-US" sz="3200" b="1" baseline="-25000" dirty="0">
                    <a:solidFill>
                      <a:schemeClr val="tx1"/>
                    </a:solidFill>
                  </a:rPr>
                  <a:t>4</a:t>
                </a:r>
                <a:endParaRPr lang="en-US" sz="3200" b="1" dirty="0">
                  <a:solidFill>
                    <a:schemeClr val="tx1"/>
                  </a:solidFill>
                </a:endParaRPr>
              </a:p>
            </c:rich>
          </c:tx>
          <c:overlay val="0"/>
          <c:spPr>
            <a:noFill/>
            <a:ln>
              <a:noFill/>
            </a:ln>
            <a:effectLst/>
          </c:spPr>
          <c:txPr>
            <a:bodyPr rot="-5400000" spcFirstLastPara="1" vertOverflow="ellipsis" vert="horz" wrap="square" anchor="ctr" anchorCtr="1"/>
            <a:lstStyle/>
            <a:p>
              <a:pPr>
                <a:defRPr sz="3200" b="1" i="0" u="none" strike="noStrike" kern="1200" baseline="0">
                  <a:solidFill>
                    <a:schemeClr val="tx1"/>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crossAx val="49962952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b" anchorCtr="1"/>
          <a:lstStyle/>
          <a:p>
            <a:pPr>
              <a:defRPr sz="3600" b="1" i="0" u="none" strike="noStrike" kern="1200" spc="0" baseline="0">
                <a:solidFill>
                  <a:schemeClr val="tx1"/>
                </a:solidFill>
                <a:latin typeface="+mn-lt"/>
                <a:ea typeface="+mn-ea"/>
                <a:cs typeface="+mn-cs"/>
              </a:defRPr>
            </a:pPr>
            <a:r>
              <a:rPr lang="en-US" sz="3600" b="1" dirty="0">
                <a:solidFill>
                  <a:schemeClr val="tx1"/>
                </a:solidFill>
              </a:rPr>
              <a:t>Figure 1. Average carbon dioxide production per gram of sediment</a:t>
            </a:r>
          </a:p>
        </c:rich>
      </c:tx>
      <c:layout>
        <c:manualLayout>
          <c:xMode val="edge"/>
          <c:yMode val="edge"/>
          <c:x val="0.1375809629488185"/>
          <c:y val="5.9185913692408202E-3"/>
        </c:manualLayout>
      </c:layout>
      <c:overlay val="0"/>
      <c:spPr>
        <a:noFill/>
        <a:ln>
          <a:noFill/>
        </a:ln>
        <a:effectLst/>
      </c:spPr>
    </c:title>
    <c:autoTitleDeleted val="0"/>
    <c:plotArea>
      <c:layout>
        <c:manualLayout>
          <c:layoutTarget val="inner"/>
          <c:xMode val="edge"/>
          <c:yMode val="edge"/>
          <c:x val="0.10712292220254085"/>
          <c:y val="0.12457049245508109"/>
          <c:w val="0.89287707779745917"/>
          <c:h val="0.72817958971786367"/>
        </c:manualLayout>
      </c:layout>
      <c:barChart>
        <c:barDir val="col"/>
        <c:grouping val="clustered"/>
        <c:varyColors val="0"/>
        <c:ser>
          <c:idx val="6"/>
          <c:order val="0"/>
          <c:tx>
            <c:strRef>
              <c:f>Sheet1!$A$11</c:f>
              <c:strCache>
                <c:ptCount val="1"/>
                <c:pt idx="0">
                  <c:v>SB Chestnut wetland</c:v>
                </c:pt>
              </c:strCache>
            </c:strRef>
          </c:tx>
          <c:spPr>
            <a:solidFill>
              <a:srgbClr val="33CC33"/>
            </a:solidFill>
          </c:spPr>
          <c:invertIfNegative val="0"/>
          <c:val>
            <c:numRef>
              <c:f>Sheet1!$F$11</c:f>
              <c:numCache>
                <c:formatCode>General</c:formatCode>
                <c:ptCount val="1"/>
                <c:pt idx="0">
                  <c:v>7.8849476794813113E-3</c:v>
                </c:pt>
              </c:numCache>
            </c:numRef>
          </c:val>
          <c:extLst>
            <c:ext xmlns:c16="http://schemas.microsoft.com/office/drawing/2014/chart" uri="{C3380CC4-5D6E-409C-BE32-E72D297353CC}">
              <c16:uniqueId val="{00000000-2531-4DE4-BB94-7F5B6F16463D}"/>
            </c:ext>
          </c:extLst>
        </c:ser>
        <c:ser>
          <c:idx val="7"/>
          <c:order val="1"/>
          <c:tx>
            <c:strRef>
              <c:f>Sheet1!$A$12</c:f>
              <c:strCache>
                <c:ptCount val="1"/>
                <c:pt idx="0">
                  <c:v>SB Downstream channel</c:v>
                </c:pt>
              </c:strCache>
            </c:strRef>
          </c:tx>
          <c:spPr>
            <a:solidFill>
              <a:srgbClr val="660033"/>
            </a:solidFill>
          </c:spPr>
          <c:invertIfNegative val="0"/>
          <c:val>
            <c:numRef>
              <c:f>Sheet1!$F$12</c:f>
              <c:numCache>
                <c:formatCode>General</c:formatCode>
                <c:ptCount val="1"/>
                <c:pt idx="0">
                  <c:v>2.3593306354493027E-3</c:v>
                </c:pt>
              </c:numCache>
            </c:numRef>
          </c:val>
          <c:extLst>
            <c:ext xmlns:c16="http://schemas.microsoft.com/office/drawing/2014/chart" uri="{C3380CC4-5D6E-409C-BE32-E72D297353CC}">
              <c16:uniqueId val="{00000001-2531-4DE4-BB94-7F5B6F16463D}"/>
            </c:ext>
          </c:extLst>
        </c:ser>
        <c:ser>
          <c:idx val="8"/>
          <c:order val="2"/>
          <c:tx>
            <c:strRef>
              <c:f>Sheet1!$A$13</c:f>
              <c:strCache>
                <c:ptCount val="1"/>
                <c:pt idx="0">
                  <c:v>SB Dry wetland channel</c:v>
                </c:pt>
              </c:strCache>
            </c:strRef>
          </c:tx>
          <c:spPr>
            <a:solidFill>
              <a:srgbClr val="FF0000"/>
            </a:solidFill>
          </c:spPr>
          <c:invertIfNegative val="0"/>
          <c:val>
            <c:numRef>
              <c:f>Sheet1!$F$13</c:f>
              <c:numCache>
                <c:formatCode>General</c:formatCode>
                <c:ptCount val="1"/>
                <c:pt idx="0">
                  <c:v>9.2419515994226122E-3</c:v>
                </c:pt>
              </c:numCache>
            </c:numRef>
          </c:val>
          <c:extLst>
            <c:ext xmlns:c16="http://schemas.microsoft.com/office/drawing/2014/chart" uri="{C3380CC4-5D6E-409C-BE32-E72D297353CC}">
              <c16:uniqueId val="{00000002-2531-4DE4-BB94-7F5B6F16463D}"/>
            </c:ext>
          </c:extLst>
        </c:ser>
        <c:ser>
          <c:idx val="9"/>
          <c:order val="3"/>
          <c:tx>
            <c:strRef>
              <c:f>Sheet1!$A$14</c:f>
              <c:strCache>
                <c:ptCount val="1"/>
                <c:pt idx="0">
                  <c:v>SB_LTER channel 1 </c:v>
                </c:pt>
              </c:strCache>
            </c:strRef>
          </c:tx>
          <c:spPr>
            <a:solidFill>
              <a:srgbClr val="CC99FF"/>
            </a:solidFill>
          </c:spPr>
          <c:invertIfNegative val="0"/>
          <c:val>
            <c:numRef>
              <c:f>Sheet1!$F$14</c:f>
              <c:numCache>
                <c:formatCode>General</c:formatCode>
                <c:ptCount val="1"/>
                <c:pt idx="0">
                  <c:v>1.154908902484961E-3</c:v>
                </c:pt>
              </c:numCache>
            </c:numRef>
          </c:val>
          <c:extLst>
            <c:ext xmlns:c16="http://schemas.microsoft.com/office/drawing/2014/chart" uri="{C3380CC4-5D6E-409C-BE32-E72D297353CC}">
              <c16:uniqueId val="{00000003-2531-4DE4-BB94-7F5B6F16463D}"/>
            </c:ext>
          </c:extLst>
        </c:ser>
        <c:ser>
          <c:idx val="10"/>
          <c:order val="4"/>
          <c:tx>
            <c:strRef>
              <c:f>Sheet1!$A$15</c:f>
              <c:strCache>
                <c:ptCount val="1"/>
                <c:pt idx="0">
                  <c:v>SB_LTER channel 2</c:v>
                </c:pt>
              </c:strCache>
            </c:strRef>
          </c:tx>
          <c:spPr>
            <a:solidFill>
              <a:srgbClr val="CC99FF"/>
            </a:solidFill>
          </c:spPr>
          <c:invertIfNegative val="0"/>
          <c:val>
            <c:numRef>
              <c:f>Sheet1!$F$15</c:f>
              <c:numCache>
                <c:formatCode>General</c:formatCode>
                <c:ptCount val="1"/>
                <c:pt idx="0">
                  <c:v>2.6558714923442034E-3</c:v>
                </c:pt>
              </c:numCache>
            </c:numRef>
          </c:val>
          <c:extLst>
            <c:ext xmlns:c16="http://schemas.microsoft.com/office/drawing/2014/chart" uri="{C3380CC4-5D6E-409C-BE32-E72D297353CC}">
              <c16:uniqueId val="{00000004-2531-4DE4-BB94-7F5B6F16463D}"/>
            </c:ext>
          </c:extLst>
        </c:ser>
        <c:ser>
          <c:idx val="11"/>
          <c:order val="5"/>
          <c:tx>
            <c:strRef>
              <c:f>Sheet1!$A$16</c:f>
              <c:strCache>
                <c:ptCount val="1"/>
                <c:pt idx="0">
                  <c:v>SB upstream channel</c:v>
                </c:pt>
              </c:strCache>
            </c:strRef>
          </c:tx>
          <c:spPr>
            <a:solidFill>
              <a:srgbClr val="002060"/>
            </a:solidFill>
          </c:spPr>
          <c:invertIfNegative val="0"/>
          <c:val>
            <c:numRef>
              <c:f>Sheet1!$F$16</c:f>
              <c:numCache>
                <c:formatCode>General</c:formatCode>
                <c:ptCount val="1"/>
                <c:pt idx="0">
                  <c:v>7.5096549081630467E-3</c:v>
                </c:pt>
              </c:numCache>
            </c:numRef>
          </c:val>
          <c:extLst>
            <c:ext xmlns:c16="http://schemas.microsoft.com/office/drawing/2014/chart" uri="{C3380CC4-5D6E-409C-BE32-E72D297353CC}">
              <c16:uniqueId val="{00000005-2531-4DE4-BB94-7F5B6F16463D}"/>
            </c:ext>
          </c:extLst>
        </c:ser>
        <c:ser>
          <c:idx val="0"/>
          <c:order val="6"/>
          <c:tx>
            <c:strRef>
              <c:f>Sheet1!$A$4</c:f>
              <c:strCache>
                <c:ptCount val="1"/>
                <c:pt idx="0">
                  <c:v>CC LTER1</c:v>
                </c:pt>
              </c:strCache>
            </c:strRef>
          </c:tx>
          <c:spPr>
            <a:solidFill>
              <a:srgbClr val="FFCC66"/>
            </a:solidFill>
            <a:ln>
              <a:noFill/>
            </a:ln>
            <a:effectLst/>
          </c:spPr>
          <c:invertIfNegative val="0"/>
          <c:val>
            <c:numRef>
              <c:f>Sheet1!$F$4</c:f>
              <c:numCache>
                <c:formatCode>General</c:formatCode>
                <c:ptCount val="1"/>
                <c:pt idx="0">
                  <c:v>3.5250561396412333E-2</c:v>
                </c:pt>
              </c:numCache>
            </c:numRef>
          </c:val>
          <c:extLst>
            <c:ext xmlns:c16="http://schemas.microsoft.com/office/drawing/2014/chart" uri="{C3380CC4-5D6E-409C-BE32-E72D297353CC}">
              <c16:uniqueId val="{00000006-2531-4DE4-BB94-7F5B6F16463D}"/>
            </c:ext>
          </c:extLst>
        </c:ser>
        <c:ser>
          <c:idx val="1"/>
          <c:order val="7"/>
          <c:tx>
            <c:strRef>
              <c:f>Sheet1!$A$5</c:f>
              <c:strCache>
                <c:ptCount val="1"/>
                <c:pt idx="0">
                  <c:v>CCLTER2</c:v>
                </c:pt>
              </c:strCache>
            </c:strRef>
          </c:tx>
          <c:spPr>
            <a:solidFill>
              <a:srgbClr val="FFCC66"/>
            </a:solidFill>
            <a:ln>
              <a:noFill/>
            </a:ln>
            <a:effectLst/>
          </c:spPr>
          <c:invertIfNegative val="0"/>
          <c:val>
            <c:numRef>
              <c:f>Sheet1!$F$5</c:f>
              <c:numCache>
                <c:formatCode>General</c:formatCode>
                <c:ptCount val="1"/>
                <c:pt idx="0">
                  <c:v>3.3741559672092067E-2</c:v>
                </c:pt>
              </c:numCache>
            </c:numRef>
          </c:val>
          <c:extLst>
            <c:ext xmlns:c16="http://schemas.microsoft.com/office/drawing/2014/chart" uri="{C3380CC4-5D6E-409C-BE32-E72D297353CC}">
              <c16:uniqueId val="{00000007-2531-4DE4-BB94-7F5B6F16463D}"/>
            </c:ext>
          </c:extLst>
        </c:ser>
        <c:ser>
          <c:idx val="2"/>
          <c:order val="8"/>
          <c:tx>
            <c:strRef>
              <c:f>Sheet1!$A$7</c:f>
              <c:strCache>
                <c:ptCount val="1"/>
                <c:pt idx="0">
                  <c:v>CC Beaver Pond outflow</c:v>
                </c:pt>
              </c:strCache>
            </c:strRef>
          </c:tx>
          <c:spPr>
            <a:solidFill>
              <a:schemeClr val="bg1">
                <a:lumMod val="75000"/>
              </a:schemeClr>
            </a:solidFill>
            <a:ln>
              <a:noFill/>
            </a:ln>
            <a:effectLst/>
          </c:spPr>
          <c:invertIfNegative val="0"/>
          <c:val>
            <c:numRef>
              <c:f>Sheet1!$F$7</c:f>
              <c:numCache>
                <c:formatCode>General</c:formatCode>
                <c:ptCount val="1"/>
                <c:pt idx="0">
                  <c:v>8.4742040844489174E-3</c:v>
                </c:pt>
              </c:numCache>
            </c:numRef>
          </c:val>
          <c:extLst>
            <c:ext xmlns:c16="http://schemas.microsoft.com/office/drawing/2014/chart" uri="{C3380CC4-5D6E-409C-BE32-E72D297353CC}">
              <c16:uniqueId val="{00000008-2531-4DE4-BB94-7F5B6F16463D}"/>
            </c:ext>
          </c:extLst>
        </c:ser>
        <c:ser>
          <c:idx val="3"/>
          <c:order val="9"/>
          <c:tx>
            <c:strRef>
              <c:f>Sheet1!$A$8</c:f>
              <c:strCache>
                <c:ptCount val="1"/>
                <c:pt idx="0">
                  <c:v>CC Beaver Pond 1</c:v>
                </c:pt>
              </c:strCache>
            </c:strRef>
          </c:tx>
          <c:spPr>
            <a:solidFill>
              <a:srgbClr val="FF3399"/>
            </a:solidFill>
            <a:ln>
              <a:noFill/>
            </a:ln>
            <a:effectLst/>
          </c:spPr>
          <c:invertIfNegative val="0"/>
          <c:val>
            <c:numRef>
              <c:f>Sheet1!$F$8</c:f>
              <c:numCache>
                <c:formatCode>General</c:formatCode>
                <c:ptCount val="1"/>
                <c:pt idx="0">
                  <c:v>2.9027557851951557E-2</c:v>
                </c:pt>
              </c:numCache>
            </c:numRef>
          </c:val>
          <c:extLst>
            <c:ext xmlns:c16="http://schemas.microsoft.com/office/drawing/2014/chart" uri="{C3380CC4-5D6E-409C-BE32-E72D297353CC}">
              <c16:uniqueId val="{00000009-2531-4DE4-BB94-7F5B6F16463D}"/>
            </c:ext>
          </c:extLst>
        </c:ser>
        <c:ser>
          <c:idx val="4"/>
          <c:order val="10"/>
          <c:tx>
            <c:strRef>
              <c:f>Sheet1!$A$9</c:f>
              <c:strCache>
                <c:ptCount val="1"/>
                <c:pt idx="0">
                  <c:v>CC Beaver Pond 2</c:v>
                </c:pt>
              </c:strCache>
            </c:strRef>
          </c:tx>
          <c:spPr>
            <a:solidFill>
              <a:srgbClr val="FF3399"/>
            </a:solidFill>
            <a:ln>
              <a:noFill/>
            </a:ln>
            <a:effectLst/>
          </c:spPr>
          <c:invertIfNegative val="0"/>
          <c:val>
            <c:numRef>
              <c:f>Sheet1!$F$9</c:f>
              <c:numCache>
                <c:formatCode>General</c:formatCode>
                <c:ptCount val="1"/>
                <c:pt idx="0">
                  <c:v>1.0399776603848585E-2</c:v>
                </c:pt>
              </c:numCache>
            </c:numRef>
          </c:val>
          <c:extLst>
            <c:ext xmlns:c16="http://schemas.microsoft.com/office/drawing/2014/chart" uri="{C3380CC4-5D6E-409C-BE32-E72D297353CC}">
              <c16:uniqueId val="{0000000A-2531-4DE4-BB94-7F5B6F16463D}"/>
            </c:ext>
          </c:extLst>
        </c:ser>
        <c:ser>
          <c:idx val="5"/>
          <c:order val="11"/>
          <c:tx>
            <c:strRef>
              <c:f>Sheet1!$A$10</c:f>
              <c:strCache>
                <c:ptCount val="1"/>
                <c:pt idx="0">
                  <c:v>CC New beaver pond</c:v>
                </c:pt>
              </c:strCache>
            </c:strRef>
          </c:tx>
          <c:spPr>
            <a:solidFill>
              <a:srgbClr val="0000CC"/>
            </a:solidFill>
            <a:ln>
              <a:noFill/>
            </a:ln>
            <a:effectLst/>
          </c:spPr>
          <c:invertIfNegative val="0"/>
          <c:val>
            <c:numRef>
              <c:f>Sheet1!$F$10</c:f>
              <c:numCache>
                <c:formatCode>General</c:formatCode>
                <c:ptCount val="1"/>
                <c:pt idx="0">
                  <c:v>5.1556836708668688E-2</c:v>
                </c:pt>
              </c:numCache>
            </c:numRef>
          </c:val>
          <c:extLst>
            <c:ext xmlns:c16="http://schemas.microsoft.com/office/drawing/2014/chart" uri="{C3380CC4-5D6E-409C-BE32-E72D297353CC}">
              <c16:uniqueId val="{0000000B-2531-4DE4-BB94-7F5B6F16463D}"/>
            </c:ext>
          </c:extLst>
        </c:ser>
        <c:dLbls>
          <c:showLegendKey val="0"/>
          <c:showVal val="0"/>
          <c:showCatName val="0"/>
          <c:showSerName val="0"/>
          <c:showPercent val="0"/>
          <c:showBubbleSize val="0"/>
        </c:dLbls>
        <c:gapWidth val="75"/>
        <c:overlap val="-25"/>
        <c:axId val="458054520"/>
        <c:axId val="458053208"/>
      </c:barChart>
      <c:catAx>
        <c:axId val="458054520"/>
        <c:scaling>
          <c:orientation val="minMax"/>
        </c:scaling>
        <c:delete val="1"/>
        <c:axPos val="b"/>
        <c:majorTickMark val="none"/>
        <c:minorTickMark val="none"/>
        <c:tickLblPos val="nextTo"/>
        <c:crossAx val="458053208"/>
        <c:crosses val="autoZero"/>
        <c:auto val="1"/>
        <c:lblAlgn val="ctr"/>
        <c:lblOffset val="100"/>
        <c:noMultiLvlLbl val="0"/>
      </c:catAx>
      <c:valAx>
        <c:axId val="458053208"/>
        <c:scaling>
          <c:orientation val="minMax"/>
        </c:scaling>
        <c:delete val="0"/>
        <c:axPos val="l"/>
        <c:majorGridlines>
          <c:spPr>
            <a:ln w="9525" cap="flat" cmpd="sng" algn="ctr">
              <a:solidFill>
                <a:schemeClr val="tx1">
                  <a:lumMod val="15000"/>
                  <a:lumOff val="85000"/>
                </a:schemeClr>
              </a:solidFill>
              <a:round/>
            </a:ln>
            <a:effectLst/>
          </c:spPr>
        </c:majorGridlines>
        <c:title>
          <c:tx>
            <c:rich>
              <a:bodyPr/>
              <a:lstStyle/>
              <a:p>
                <a:pPr>
                  <a:defRPr sz="3200"/>
                </a:pPr>
                <a:r>
                  <a:rPr lang="en-US" sz="3200" dirty="0">
                    <a:latin typeface="+mj-lt"/>
                  </a:rPr>
                  <a:t>Avg.</a:t>
                </a:r>
                <a:r>
                  <a:rPr lang="en-US" sz="3200" baseline="0" dirty="0">
                    <a:latin typeface="+mj-lt"/>
                  </a:rPr>
                  <a:t> </a:t>
                </a:r>
                <a:r>
                  <a:rPr lang="el-GR" sz="3200" baseline="0" dirty="0">
                    <a:latin typeface="+mj-lt"/>
                    <a:cs typeface="Calibri" panose="020F0502020204030204" pitchFamily="34" charset="0"/>
                  </a:rPr>
                  <a:t>μ</a:t>
                </a:r>
                <a:r>
                  <a:rPr lang="en-US" sz="3200" baseline="0" dirty="0">
                    <a:latin typeface="+mj-lt"/>
                    <a:cs typeface="Calibri" panose="020F0502020204030204" pitchFamily="34" charset="0"/>
                  </a:rPr>
                  <a:t>g CO2/g </a:t>
                </a:r>
                <a:r>
                  <a:rPr lang="en-US" sz="3200" baseline="0" dirty="0" err="1">
                    <a:latin typeface="+mj-lt"/>
                    <a:cs typeface="Calibri" panose="020F0502020204030204" pitchFamily="34" charset="0"/>
                  </a:rPr>
                  <a:t>sed</a:t>
                </a:r>
                <a:r>
                  <a:rPr lang="en-US" sz="3200" baseline="0" dirty="0">
                    <a:latin typeface="+mj-lt"/>
                    <a:cs typeface="Calibri" panose="020F0502020204030204" pitchFamily="34" charset="0"/>
                  </a:rPr>
                  <a:t>/day</a:t>
                </a:r>
                <a:endParaRPr lang="en-US" sz="3200" dirty="0">
                  <a:latin typeface="+mj-lt"/>
                </a:endParaRPr>
              </a:p>
            </c:rich>
          </c:tx>
          <c:layout>
            <c:manualLayout>
              <c:xMode val="edge"/>
              <c:yMode val="edge"/>
              <c:x val="1.6412179879300693E-3"/>
              <c:y val="0.3109879967896188"/>
            </c:manualLayout>
          </c:layout>
          <c:overlay val="0"/>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crossAx val="458054520"/>
        <c:crosses val="autoZero"/>
        <c:crossBetween val="between"/>
      </c:valAx>
    </c:plotArea>
    <c:plotVisOnly val="1"/>
    <c:dispBlanksAs val="gap"/>
    <c:showDLblsOverMax val="0"/>
  </c:chart>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1" i="0" u="none" strike="noStrike" kern="1200" spc="0" baseline="0">
                <a:solidFill>
                  <a:schemeClr val="tx1"/>
                </a:solidFill>
                <a:latin typeface="+mn-lt"/>
                <a:ea typeface="+mn-ea"/>
                <a:cs typeface="+mn-cs"/>
              </a:defRPr>
            </a:pPr>
            <a:r>
              <a:rPr lang="en-US" sz="3600" b="1" dirty="0">
                <a:solidFill>
                  <a:schemeClr val="tx1"/>
                </a:solidFill>
              </a:rPr>
              <a:t>Figure 2. Average methane production per</a:t>
            </a:r>
            <a:r>
              <a:rPr lang="en-US" sz="3600" b="1" baseline="0" dirty="0">
                <a:solidFill>
                  <a:schemeClr val="tx1"/>
                </a:solidFill>
              </a:rPr>
              <a:t> gram of sediment</a:t>
            </a:r>
            <a:endParaRPr lang="en-US" sz="3600" b="1" dirty="0">
              <a:solidFill>
                <a:schemeClr val="tx1"/>
              </a:solidFill>
            </a:endParaRPr>
          </a:p>
        </c:rich>
      </c:tx>
      <c:layout>
        <c:manualLayout>
          <c:xMode val="edge"/>
          <c:yMode val="edge"/>
          <c:x val="0.17648291881833567"/>
          <c:y val="1.5544287803759722E-2"/>
        </c:manualLayout>
      </c:layout>
      <c:overlay val="0"/>
      <c:spPr>
        <a:noFill/>
        <a:ln>
          <a:noFill/>
        </a:ln>
        <a:effectLst/>
      </c:spPr>
    </c:title>
    <c:autoTitleDeleted val="0"/>
    <c:plotArea>
      <c:layout>
        <c:manualLayout>
          <c:layoutTarget val="inner"/>
          <c:xMode val="edge"/>
          <c:yMode val="edge"/>
          <c:x val="0.11339347599393057"/>
          <c:y val="8.9815379957311967E-2"/>
          <c:w val="0.88660652400606943"/>
          <c:h val="0.67837703328440002"/>
        </c:manualLayout>
      </c:layout>
      <c:barChart>
        <c:barDir val="col"/>
        <c:grouping val="clustered"/>
        <c:varyColors val="0"/>
        <c:ser>
          <c:idx val="5"/>
          <c:order val="0"/>
          <c:tx>
            <c:strRef>
              <c:f>Sheet2!$A$9</c:f>
              <c:strCache>
                <c:ptCount val="1"/>
                <c:pt idx="0">
                  <c:v>SB Chestnut wetland 2</c:v>
                </c:pt>
              </c:strCache>
            </c:strRef>
          </c:tx>
          <c:spPr>
            <a:solidFill>
              <a:srgbClr val="33CC33"/>
            </a:solidFill>
          </c:spPr>
          <c:invertIfNegative val="0"/>
          <c:val>
            <c:numRef>
              <c:f>Sheet2!$F$9</c:f>
              <c:numCache>
                <c:formatCode>General</c:formatCode>
                <c:ptCount val="1"/>
                <c:pt idx="0">
                  <c:v>0.49102274874421975</c:v>
                </c:pt>
              </c:numCache>
            </c:numRef>
          </c:val>
          <c:extLst>
            <c:ext xmlns:c16="http://schemas.microsoft.com/office/drawing/2014/chart" uri="{C3380CC4-5D6E-409C-BE32-E72D297353CC}">
              <c16:uniqueId val="{00000000-1098-494A-BBD6-45DEFEE947F5}"/>
            </c:ext>
          </c:extLst>
        </c:ser>
        <c:ser>
          <c:idx val="6"/>
          <c:order val="1"/>
          <c:tx>
            <c:strRef>
              <c:f>Sheet2!$A$10</c:f>
              <c:strCache>
                <c:ptCount val="1"/>
                <c:pt idx="0">
                  <c:v>SB Downstream channel</c:v>
                </c:pt>
              </c:strCache>
            </c:strRef>
          </c:tx>
          <c:spPr>
            <a:solidFill>
              <a:srgbClr val="660033"/>
            </a:solidFill>
          </c:spPr>
          <c:invertIfNegative val="0"/>
          <c:val>
            <c:numRef>
              <c:f>Sheet2!$F$10</c:f>
              <c:numCache>
                <c:formatCode>General</c:formatCode>
                <c:ptCount val="1"/>
                <c:pt idx="0">
                  <c:v>8.1641031627282985E-3</c:v>
                </c:pt>
              </c:numCache>
            </c:numRef>
          </c:val>
          <c:extLst>
            <c:ext xmlns:c16="http://schemas.microsoft.com/office/drawing/2014/chart" uri="{C3380CC4-5D6E-409C-BE32-E72D297353CC}">
              <c16:uniqueId val="{00000001-1098-494A-BBD6-45DEFEE947F5}"/>
            </c:ext>
          </c:extLst>
        </c:ser>
        <c:ser>
          <c:idx val="7"/>
          <c:order val="2"/>
          <c:tx>
            <c:strRef>
              <c:f>Sheet2!$A$11</c:f>
              <c:strCache>
                <c:ptCount val="1"/>
                <c:pt idx="0">
                  <c:v>SB Dry wetland channel</c:v>
                </c:pt>
              </c:strCache>
            </c:strRef>
          </c:tx>
          <c:spPr>
            <a:solidFill>
              <a:srgbClr val="FF0000"/>
            </a:solidFill>
          </c:spPr>
          <c:invertIfNegative val="0"/>
          <c:val>
            <c:numRef>
              <c:f>Sheet2!$F$11</c:f>
              <c:numCache>
                <c:formatCode>General</c:formatCode>
                <c:ptCount val="1"/>
                <c:pt idx="0">
                  <c:v>1.0521646386547079</c:v>
                </c:pt>
              </c:numCache>
            </c:numRef>
          </c:val>
          <c:extLst>
            <c:ext xmlns:c16="http://schemas.microsoft.com/office/drawing/2014/chart" uri="{C3380CC4-5D6E-409C-BE32-E72D297353CC}">
              <c16:uniqueId val="{00000002-1098-494A-BBD6-45DEFEE947F5}"/>
            </c:ext>
          </c:extLst>
        </c:ser>
        <c:ser>
          <c:idx val="8"/>
          <c:order val="3"/>
          <c:tx>
            <c:strRef>
              <c:f>Sheet2!$A$12</c:f>
              <c:strCache>
                <c:ptCount val="1"/>
                <c:pt idx="0">
                  <c:v>SB LTER channel 1</c:v>
                </c:pt>
              </c:strCache>
            </c:strRef>
          </c:tx>
          <c:spPr>
            <a:solidFill>
              <a:srgbClr val="CC99FF"/>
            </a:solidFill>
          </c:spPr>
          <c:invertIfNegative val="0"/>
          <c:val>
            <c:numRef>
              <c:f>Sheet2!$F$12</c:f>
              <c:numCache>
                <c:formatCode>General</c:formatCode>
                <c:ptCount val="1"/>
                <c:pt idx="0">
                  <c:v>1.392364160657822E-2</c:v>
                </c:pt>
              </c:numCache>
            </c:numRef>
          </c:val>
          <c:extLst>
            <c:ext xmlns:c16="http://schemas.microsoft.com/office/drawing/2014/chart" uri="{C3380CC4-5D6E-409C-BE32-E72D297353CC}">
              <c16:uniqueId val="{00000003-1098-494A-BBD6-45DEFEE947F5}"/>
            </c:ext>
          </c:extLst>
        </c:ser>
        <c:ser>
          <c:idx val="9"/>
          <c:order val="4"/>
          <c:tx>
            <c:strRef>
              <c:f>Sheet2!$A$14</c:f>
              <c:strCache>
                <c:ptCount val="1"/>
                <c:pt idx="0">
                  <c:v>SB Upstream channel</c:v>
                </c:pt>
              </c:strCache>
            </c:strRef>
          </c:tx>
          <c:spPr>
            <a:solidFill>
              <a:srgbClr val="002060"/>
            </a:solidFill>
          </c:spPr>
          <c:invertIfNegative val="0"/>
          <c:val>
            <c:numRef>
              <c:f>Sheet2!$F$14</c:f>
              <c:numCache>
                <c:formatCode>General</c:formatCode>
                <c:ptCount val="1"/>
                <c:pt idx="0">
                  <c:v>4.7885253484685232E-2</c:v>
                </c:pt>
              </c:numCache>
            </c:numRef>
          </c:val>
          <c:extLst>
            <c:ext xmlns:c16="http://schemas.microsoft.com/office/drawing/2014/chart" uri="{C3380CC4-5D6E-409C-BE32-E72D297353CC}">
              <c16:uniqueId val="{00000004-1098-494A-BBD6-45DEFEE947F5}"/>
            </c:ext>
          </c:extLst>
        </c:ser>
        <c:ser>
          <c:idx val="0"/>
          <c:order val="5"/>
          <c:tx>
            <c:strRef>
              <c:f>Sheet2!$A$3</c:f>
              <c:strCache>
                <c:ptCount val="1"/>
                <c:pt idx="0">
                  <c:v>CC LTER channel</c:v>
                </c:pt>
              </c:strCache>
            </c:strRef>
          </c:tx>
          <c:spPr>
            <a:solidFill>
              <a:srgbClr val="FFCC66"/>
            </a:solidFill>
            <a:ln>
              <a:noFill/>
            </a:ln>
            <a:effectLst/>
          </c:spPr>
          <c:invertIfNegative val="0"/>
          <c:val>
            <c:numRef>
              <c:f>Sheet2!$F$3</c:f>
              <c:numCache>
                <c:formatCode>General</c:formatCode>
                <c:ptCount val="1"/>
                <c:pt idx="0">
                  <c:v>0.22889605331130683</c:v>
                </c:pt>
              </c:numCache>
            </c:numRef>
          </c:val>
          <c:extLst>
            <c:ext xmlns:c16="http://schemas.microsoft.com/office/drawing/2014/chart" uri="{C3380CC4-5D6E-409C-BE32-E72D297353CC}">
              <c16:uniqueId val="{00000005-1098-494A-BBD6-45DEFEE947F5}"/>
            </c:ext>
          </c:extLst>
        </c:ser>
        <c:ser>
          <c:idx val="1"/>
          <c:order val="6"/>
          <c:tx>
            <c:strRef>
              <c:f>Sheet2!$A$4</c:f>
              <c:strCache>
                <c:ptCount val="1"/>
                <c:pt idx="0">
                  <c:v>CC Main channel </c:v>
                </c:pt>
              </c:strCache>
            </c:strRef>
          </c:tx>
          <c:spPr>
            <a:solidFill>
              <a:schemeClr val="accent1">
                <a:lumMod val="60000"/>
                <a:lumOff val="40000"/>
              </a:schemeClr>
            </a:solidFill>
            <a:ln>
              <a:noFill/>
            </a:ln>
            <a:effectLst/>
          </c:spPr>
          <c:invertIfNegative val="0"/>
          <c:val>
            <c:numRef>
              <c:f>Sheet2!$F$4</c:f>
              <c:numCache>
                <c:formatCode>General</c:formatCode>
                <c:ptCount val="1"/>
                <c:pt idx="0">
                  <c:v>6.6701267653261342E-2</c:v>
                </c:pt>
              </c:numCache>
            </c:numRef>
          </c:val>
          <c:extLst>
            <c:ext xmlns:c16="http://schemas.microsoft.com/office/drawing/2014/chart" uri="{C3380CC4-5D6E-409C-BE32-E72D297353CC}">
              <c16:uniqueId val="{00000006-1098-494A-BBD6-45DEFEE947F5}"/>
            </c:ext>
          </c:extLst>
        </c:ser>
        <c:ser>
          <c:idx val="2"/>
          <c:order val="7"/>
          <c:tx>
            <c:strRef>
              <c:f>Sheet2!$A$5</c:f>
              <c:strCache>
                <c:ptCount val="1"/>
                <c:pt idx="0">
                  <c:v>CC Beaver pond</c:v>
                </c:pt>
              </c:strCache>
            </c:strRef>
          </c:tx>
          <c:spPr>
            <a:solidFill>
              <a:srgbClr val="FF3399"/>
            </a:solidFill>
            <a:ln>
              <a:noFill/>
            </a:ln>
            <a:effectLst/>
          </c:spPr>
          <c:invertIfNegative val="0"/>
          <c:val>
            <c:numRef>
              <c:f>Sheet2!$F$5</c:f>
              <c:numCache>
                <c:formatCode>General</c:formatCode>
                <c:ptCount val="1"/>
                <c:pt idx="0">
                  <c:v>0.11812396574824095</c:v>
                </c:pt>
              </c:numCache>
            </c:numRef>
          </c:val>
          <c:extLst>
            <c:ext xmlns:c16="http://schemas.microsoft.com/office/drawing/2014/chart" uri="{C3380CC4-5D6E-409C-BE32-E72D297353CC}">
              <c16:uniqueId val="{00000007-1098-494A-BBD6-45DEFEE947F5}"/>
            </c:ext>
          </c:extLst>
        </c:ser>
        <c:ser>
          <c:idx val="3"/>
          <c:order val="8"/>
          <c:tx>
            <c:strRef>
              <c:f>Sheet2!$A$6</c:f>
              <c:strCache>
                <c:ptCount val="1"/>
                <c:pt idx="0">
                  <c:v>CC Beaver pond outflow</c:v>
                </c:pt>
              </c:strCache>
            </c:strRef>
          </c:tx>
          <c:spPr>
            <a:solidFill>
              <a:schemeClr val="bg1">
                <a:lumMod val="75000"/>
              </a:schemeClr>
            </a:solidFill>
            <a:ln>
              <a:noFill/>
            </a:ln>
            <a:effectLst/>
          </c:spPr>
          <c:invertIfNegative val="0"/>
          <c:val>
            <c:numRef>
              <c:f>Sheet2!$F$6</c:f>
              <c:numCache>
                <c:formatCode>General</c:formatCode>
                <c:ptCount val="1"/>
                <c:pt idx="0">
                  <c:v>8.332387891029383E-2</c:v>
                </c:pt>
              </c:numCache>
            </c:numRef>
          </c:val>
          <c:extLst>
            <c:ext xmlns:c16="http://schemas.microsoft.com/office/drawing/2014/chart" uri="{C3380CC4-5D6E-409C-BE32-E72D297353CC}">
              <c16:uniqueId val="{00000008-1098-494A-BBD6-45DEFEE947F5}"/>
            </c:ext>
          </c:extLst>
        </c:ser>
        <c:ser>
          <c:idx val="4"/>
          <c:order val="9"/>
          <c:tx>
            <c:strRef>
              <c:f>Sheet2!$A$7</c:f>
              <c:strCache>
                <c:ptCount val="1"/>
                <c:pt idx="0">
                  <c:v>CC New Beaver pond</c:v>
                </c:pt>
              </c:strCache>
            </c:strRef>
          </c:tx>
          <c:spPr>
            <a:solidFill>
              <a:srgbClr val="0000CC"/>
            </a:solidFill>
            <a:ln>
              <a:noFill/>
            </a:ln>
            <a:effectLst/>
          </c:spPr>
          <c:invertIfNegative val="0"/>
          <c:val>
            <c:numRef>
              <c:f>Sheet2!$F$7</c:f>
              <c:numCache>
                <c:formatCode>General</c:formatCode>
                <c:ptCount val="1"/>
                <c:pt idx="0">
                  <c:v>0.5664771631148221</c:v>
                </c:pt>
              </c:numCache>
            </c:numRef>
          </c:val>
          <c:extLst>
            <c:ext xmlns:c16="http://schemas.microsoft.com/office/drawing/2014/chart" uri="{C3380CC4-5D6E-409C-BE32-E72D297353CC}">
              <c16:uniqueId val="{00000009-1098-494A-BBD6-45DEFEE947F5}"/>
            </c:ext>
          </c:extLst>
        </c:ser>
        <c:dLbls>
          <c:showLegendKey val="0"/>
          <c:showVal val="0"/>
          <c:showCatName val="0"/>
          <c:showSerName val="0"/>
          <c:showPercent val="0"/>
          <c:showBubbleSize val="0"/>
        </c:dLbls>
        <c:gapWidth val="75"/>
        <c:overlap val="-25"/>
        <c:axId val="499606240"/>
        <c:axId val="499608536"/>
      </c:barChart>
      <c:catAx>
        <c:axId val="499606240"/>
        <c:scaling>
          <c:orientation val="minMax"/>
        </c:scaling>
        <c:delete val="1"/>
        <c:axPos val="b"/>
        <c:majorTickMark val="none"/>
        <c:minorTickMark val="none"/>
        <c:tickLblPos val="nextTo"/>
        <c:crossAx val="499608536"/>
        <c:crosses val="autoZero"/>
        <c:auto val="1"/>
        <c:lblAlgn val="ctr"/>
        <c:lblOffset val="100"/>
        <c:noMultiLvlLbl val="0"/>
      </c:catAx>
      <c:valAx>
        <c:axId val="499608536"/>
        <c:scaling>
          <c:orientation val="minMax"/>
        </c:scaling>
        <c:delete val="0"/>
        <c:axPos val="l"/>
        <c:majorGridlines>
          <c:spPr>
            <a:ln w="9525" cap="flat" cmpd="sng" algn="ctr">
              <a:solidFill>
                <a:schemeClr val="tx1">
                  <a:lumMod val="15000"/>
                  <a:lumOff val="85000"/>
                </a:schemeClr>
              </a:solidFill>
              <a:round/>
            </a:ln>
            <a:effectLst/>
          </c:spPr>
        </c:majorGridlines>
        <c:title>
          <c:tx>
            <c:rich>
              <a:bodyPr/>
              <a:lstStyle/>
              <a:p>
                <a:pPr>
                  <a:defRPr sz="2800"/>
                </a:pPr>
                <a:r>
                  <a:rPr lang="en-US" sz="3200" b="1" i="0" baseline="0" dirty="0">
                    <a:effectLst/>
                  </a:rPr>
                  <a:t>Avg. mg </a:t>
                </a:r>
                <a:r>
                  <a:rPr lang="en-US" sz="2800" b="1" i="0" u="none" strike="noStrike" baseline="0" dirty="0">
                    <a:effectLst/>
                  </a:rPr>
                  <a:t>CH</a:t>
                </a:r>
                <a:r>
                  <a:rPr lang="en-US" sz="2800" b="1" i="0" u="none" strike="noStrike" baseline="-25000" dirty="0">
                    <a:effectLst/>
                  </a:rPr>
                  <a:t>4</a:t>
                </a:r>
                <a:r>
                  <a:rPr lang="en-US" sz="3200" b="1" i="0" baseline="0" dirty="0">
                    <a:effectLst/>
                  </a:rPr>
                  <a:t>/g </a:t>
                </a:r>
                <a:r>
                  <a:rPr lang="en-US" sz="3200" b="1" i="0" baseline="0" dirty="0" err="1">
                    <a:effectLst/>
                  </a:rPr>
                  <a:t>sed</a:t>
                </a:r>
                <a:r>
                  <a:rPr lang="en-US" sz="3200" b="1" i="0" baseline="0" dirty="0">
                    <a:effectLst/>
                  </a:rPr>
                  <a:t>/day</a:t>
                </a:r>
                <a:endParaRPr lang="en-US" sz="3200" dirty="0">
                  <a:effectLst/>
                </a:endParaRPr>
              </a:p>
            </c:rich>
          </c:tx>
          <c:layout>
            <c:manualLayout>
              <c:xMode val="edge"/>
              <c:yMode val="edge"/>
              <c:x val="1.8142055944434382E-2"/>
              <c:y val="0.20391443501607523"/>
            </c:manualLayout>
          </c:layout>
          <c:overlay val="0"/>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499606240"/>
        <c:crosses val="autoZero"/>
        <c:crossBetween val="between"/>
      </c:valAx>
    </c:plotArea>
    <c:plotVisOnly val="1"/>
    <c:dispBlanksAs val="gap"/>
    <c:showDLblsOverMax val="0"/>
  </c:chart>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1" i="0" u="none" strike="noStrike" kern="1200" spc="0" baseline="0">
                <a:solidFill>
                  <a:schemeClr val="tx1"/>
                </a:solidFill>
                <a:latin typeface="+mn-lt"/>
                <a:ea typeface="+mn-ea"/>
                <a:cs typeface="+mn-cs"/>
              </a:defRPr>
            </a:pPr>
            <a:r>
              <a:rPr lang="en-US" sz="3600" b="1" dirty="0">
                <a:solidFill>
                  <a:schemeClr val="tx1"/>
                </a:solidFill>
              </a:rPr>
              <a:t>Figure 3. Average nitrous oxide</a:t>
            </a:r>
            <a:r>
              <a:rPr lang="en-US" sz="3600" b="1" baseline="0" dirty="0">
                <a:solidFill>
                  <a:schemeClr val="tx1"/>
                </a:solidFill>
              </a:rPr>
              <a:t> production per gram of sediment</a:t>
            </a:r>
            <a:endParaRPr lang="en-US" sz="3600" b="1" dirty="0">
              <a:solidFill>
                <a:schemeClr val="tx1"/>
              </a:solidFill>
            </a:endParaRPr>
          </a:p>
        </c:rich>
      </c:tx>
      <c:overlay val="0"/>
      <c:spPr>
        <a:noFill/>
        <a:ln>
          <a:noFill/>
        </a:ln>
        <a:effectLst/>
      </c:spPr>
      <c:txPr>
        <a:bodyPr rot="0" spcFirstLastPara="1" vertOverflow="ellipsis" vert="horz" wrap="square" anchor="ctr" anchorCtr="1"/>
        <a:lstStyle/>
        <a:p>
          <a:pPr>
            <a:defRPr sz="3600" b="1"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4234109911518794"/>
          <c:y val="0.12233832413009503"/>
          <c:w val="0.857658900884812"/>
          <c:h val="0.61849622523613179"/>
        </c:manualLayout>
      </c:layout>
      <c:barChart>
        <c:barDir val="col"/>
        <c:grouping val="clustered"/>
        <c:varyColors val="0"/>
        <c:ser>
          <c:idx val="0"/>
          <c:order val="0"/>
          <c:tx>
            <c:strRef>
              <c:f>summary!$A$59</c:f>
              <c:strCache>
                <c:ptCount val="1"/>
                <c:pt idx="0">
                  <c:v>SB Chestnut wetland2</c:v>
                </c:pt>
              </c:strCache>
            </c:strRef>
          </c:tx>
          <c:spPr>
            <a:solidFill>
              <a:srgbClr val="33CC33"/>
            </a:solidFill>
            <a:ln>
              <a:noFill/>
            </a:ln>
            <a:effectLst/>
          </c:spPr>
          <c:invertIfNegative val="0"/>
          <c:val>
            <c:numRef>
              <c:f>summary!$F$59</c:f>
              <c:numCache>
                <c:formatCode>General</c:formatCode>
                <c:ptCount val="1"/>
                <c:pt idx="0">
                  <c:v>4.7502597395044782E-3</c:v>
                </c:pt>
              </c:numCache>
            </c:numRef>
          </c:val>
          <c:extLst>
            <c:ext xmlns:c16="http://schemas.microsoft.com/office/drawing/2014/chart" uri="{C3380CC4-5D6E-409C-BE32-E72D297353CC}">
              <c16:uniqueId val="{00000000-4D71-4315-A44B-9FE78850D53D}"/>
            </c:ext>
          </c:extLst>
        </c:ser>
        <c:ser>
          <c:idx val="1"/>
          <c:order val="1"/>
          <c:tx>
            <c:strRef>
              <c:f>summary!$A$60</c:f>
              <c:strCache>
                <c:ptCount val="1"/>
                <c:pt idx="0">
                  <c:v>SB downstream channel</c:v>
                </c:pt>
              </c:strCache>
            </c:strRef>
          </c:tx>
          <c:spPr>
            <a:solidFill>
              <a:srgbClr val="660033"/>
            </a:solidFill>
            <a:ln>
              <a:noFill/>
            </a:ln>
            <a:effectLst/>
          </c:spPr>
          <c:invertIfNegative val="0"/>
          <c:val>
            <c:numRef>
              <c:f>summary!$F$60</c:f>
              <c:numCache>
                <c:formatCode>General</c:formatCode>
                <c:ptCount val="1"/>
                <c:pt idx="0">
                  <c:v>5.0744702672521E-4</c:v>
                </c:pt>
              </c:numCache>
            </c:numRef>
          </c:val>
          <c:extLst>
            <c:ext xmlns:c16="http://schemas.microsoft.com/office/drawing/2014/chart" uri="{C3380CC4-5D6E-409C-BE32-E72D297353CC}">
              <c16:uniqueId val="{00000001-4D71-4315-A44B-9FE78850D53D}"/>
            </c:ext>
          </c:extLst>
        </c:ser>
        <c:ser>
          <c:idx val="2"/>
          <c:order val="2"/>
          <c:tx>
            <c:strRef>
              <c:f>summary!$A$61</c:f>
              <c:strCache>
                <c:ptCount val="1"/>
                <c:pt idx="0">
                  <c:v>Sb dry wetland </c:v>
                </c:pt>
              </c:strCache>
            </c:strRef>
          </c:tx>
          <c:spPr>
            <a:solidFill>
              <a:srgbClr val="FF0000"/>
            </a:solidFill>
            <a:ln>
              <a:noFill/>
            </a:ln>
            <a:effectLst/>
          </c:spPr>
          <c:invertIfNegative val="0"/>
          <c:val>
            <c:numRef>
              <c:f>summary!$F$61</c:f>
              <c:numCache>
                <c:formatCode>General</c:formatCode>
                <c:ptCount val="1"/>
                <c:pt idx="0">
                  <c:v>3.732204702128686E-4</c:v>
                </c:pt>
              </c:numCache>
            </c:numRef>
          </c:val>
          <c:extLst>
            <c:ext xmlns:c16="http://schemas.microsoft.com/office/drawing/2014/chart" uri="{C3380CC4-5D6E-409C-BE32-E72D297353CC}">
              <c16:uniqueId val="{00000002-4D71-4315-A44B-9FE78850D53D}"/>
            </c:ext>
          </c:extLst>
        </c:ser>
        <c:ser>
          <c:idx val="3"/>
          <c:order val="3"/>
          <c:tx>
            <c:strRef>
              <c:f>summary!$A$62</c:f>
              <c:strCache>
                <c:ptCount val="1"/>
                <c:pt idx="0">
                  <c:v>SB LTER channel1</c:v>
                </c:pt>
              </c:strCache>
            </c:strRef>
          </c:tx>
          <c:spPr>
            <a:solidFill>
              <a:srgbClr val="CC99FF"/>
            </a:solidFill>
            <a:ln>
              <a:noFill/>
            </a:ln>
            <a:effectLst/>
          </c:spPr>
          <c:invertIfNegative val="0"/>
          <c:val>
            <c:numRef>
              <c:f>summary!$F$62</c:f>
              <c:numCache>
                <c:formatCode>General</c:formatCode>
                <c:ptCount val="1"/>
                <c:pt idx="0">
                  <c:v>2.0982385911324031E-4</c:v>
                </c:pt>
              </c:numCache>
            </c:numRef>
          </c:val>
          <c:extLst>
            <c:ext xmlns:c16="http://schemas.microsoft.com/office/drawing/2014/chart" uri="{C3380CC4-5D6E-409C-BE32-E72D297353CC}">
              <c16:uniqueId val="{00000003-4D71-4315-A44B-9FE78850D53D}"/>
            </c:ext>
          </c:extLst>
        </c:ser>
        <c:ser>
          <c:idx val="4"/>
          <c:order val="4"/>
          <c:tx>
            <c:strRef>
              <c:f>summary!$A$64</c:f>
              <c:strCache>
                <c:ptCount val="1"/>
                <c:pt idx="0">
                  <c:v>SB Upstream channel</c:v>
                </c:pt>
              </c:strCache>
            </c:strRef>
          </c:tx>
          <c:spPr>
            <a:solidFill>
              <a:srgbClr val="002060"/>
            </a:solidFill>
            <a:ln>
              <a:noFill/>
            </a:ln>
            <a:effectLst/>
          </c:spPr>
          <c:invertIfNegative val="0"/>
          <c:val>
            <c:numRef>
              <c:f>summary!$F$64</c:f>
              <c:numCache>
                <c:formatCode>General</c:formatCode>
                <c:ptCount val="1"/>
                <c:pt idx="0">
                  <c:v>4.8455272576861948E-4</c:v>
                </c:pt>
              </c:numCache>
            </c:numRef>
          </c:val>
          <c:extLst>
            <c:ext xmlns:c16="http://schemas.microsoft.com/office/drawing/2014/chart" uri="{C3380CC4-5D6E-409C-BE32-E72D297353CC}">
              <c16:uniqueId val="{00000004-4D71-4315-A44B-9FE78850D53D}"/>
            </c:ext>
          </c:extLst>
        </c:ser>
        <c:ser>
          <c:idx val="5"/>
          <c:order val="5"/>
          <c:tx>
            <c:strRef>
              <c:f>summary!$A$53</c:f>
              <c:strCache>
                <c:ptCount val="1"/>
                <c:pt idx="0">
                  <c:v>CC LTER channel</c:v>
                </c:pt>
              </c:strCache>
            </c:strRef>
          </c:tx>
          <c:spPr>
            <a:solidFill>
              <a:srgbClr val="FFCC66"/>
            </a:solidFill>
            <a:ln>
              <a:noFill/>
            </a:ln>
            <a:effectLst/>
          </c:spPr>
          <c:invertIfNegative val="0"/>
          <c:val>
            <c:numRef>
              <c:f>summary!$F$53</c:f>
              <c:numCache>
                <c:formatCode>General</c:formatCode>
                <c:ptCount val="1"/>
                <c:pt idx="0">
                  <c:v>4.3735424436027468E-4</c:v>
                </c:pt>
              </c:numCache>
            </c:numRef>
          </c:val>
          <c:extLst>
            <c:ext xmlns:c16="http://schemas.microsoft.com/office/drawing/2014/chart" uri="{C3380CC4-5D6E-409C-BE32-E72D297353CC}">
              <c16:uniqueId val="{00000005-4D71-4315-A44B-9FE78850D53D}"/>
            </c:ext>
          </c:extLst>
        </c:ser>
        <c:ser>
          <c:idx val="6"/>
          <c:order val="6"/>
          <c:tx>
            <c:strRef>
              <c:f>summary!$A$54</c:f>
              <c:strCache>
                <c:ptCount val="1"/>
                <c:pt idx="0">
                  <c:v>CC main channel</c:v>
                </c:pt>
              </c:strCache>
            </c:strRef>
          </c:tx>
          <c:spPr>
            <a:solidFill>
              <a:schemeClr val="accent1">
                <a:lumMod val="60000"/>
                <a:lumOff val="40000"/>
              </a:schemeClr>
            </a:solidFill>
            <a:ln>
              <a:noFill/>
            </a:ln>
            <a:effectLst/>
          </c:spPr>
          <c:invertIfNegative val="0"/>
          <c:val>
            <c:numRef>
              <c:f>summary!$F$54</c:f>
              <c:numCache>
                <c:formatCode>General</c:formatCode>
                <c:ptCount val="1"/>
                <c:pt idx="0">
                  <c:v>1.1026668344906578E-3</c:v>
                </c:pt>
              </c:numCache>
            </c:numRef>
          </c:val>
          <c:extLst>
            <c:ext xmlns:c16="http://schemas.microsoft.com/office/drawing/2014/chart" uri="{C3380CC4-5D6E-409C-BE32-E72D297353CC}">
              <c16:uniqueId val="{00000006-4D71-4315-A44B-9FE78850D53D}"/>
            </c:ext>
          </c:extLst>
        </c:ser>
        <c:ser>
          <c:idx val="7"/>
          <c:order val="7"/>
          <c:tx>
            <c:strRef>
              <c:f>summary!$A$55</c:f>
              <c:strCache>
                <c:ptCount val="1"/>
                <c:pt idx="0">
                  <c:v>CC beaver pond</c:v>
                </c:pt>
              </c:strCache>
            </c:strRef>
          </c:tx>
          <c:spPr>
            <a:solidFill>
              <a:srgbClr val="FF3399"/>
            </a:solidFill>
            <a:ln>
              <a:noFill/>
            </a:ln>
            <a:effectLst/>
          </c:spPr>
          <c:invertIfNegative val="0"/>
          <c:val>
            <c:numRef>
              <c:f>summary!$F$55</c:f>
              <c:numCache>
                <c:formatCode>General</c:formatCode>
                <c:ptCount val="1"/>
                <c:pt idx="0">
                  <c:v>1.680951018087794E-3</c:v>
                </c:pt>
              </c:numCache>
            </c:numRef>
          </c:val>
          <c:extLst>
            <c:ext xmlns:c16="http://schemas.microsoft.com/office/drawing/2014/chart" uri="{C3380CC4-5D6E-409C-BE32-E72D297353CC}">
              <c16:uniqueId val="{00000007-4D71-4315-A44B-9FE78850D53D}"/>
            </c:ext>
          </c:extLst>
        </c:ser>
        <c:ser>
          <c:idx val="8"/>
          <c:order val="8"/>
          <c:tx>
            <c:strRef>
              <c:f>summary!$A$56</c:f>
              <c:strCache>
                <c:ptCount val="1"/>
                <c:pt idx="0">
                  <c:v>CC beaver pond outflow</c:v>
                </c:pt>
              </c:strCache>
            </c:strRef>
          </c:tx>
          <c:spPr>
            <a:solidFill>
              <a:schemeClr val="bg1">
                <a:lumMod val="75000"/>
              </a:schemeClr>
            </a:solidFill>
            <a:ln>
              <a:noFill/>
            </a:ln>
            <a:effectLst/>
          </c:spPr>
          <c:invertIfNegative val="0"/>
          <c:val>
            <c:numRef>
              <c:f>summary!$F$56</c:f>
              <c:numCache>
                <c:formatCode>General</c:formatCode>
                <c:ptCount val="1"/>
                <c:pt idx="0">
                  <c:v>3.4241387414042304E-4</c:v>
                </c:pt>
              </c:numCache>
            </c:numRef>
          </c:val>
          <c:extLst>
            <c:ext xmlns:c16="http://schemas.microsoft.com/office/drawing/2014/chart" uri="{C3380CC4-5D6E-409C-BE32-E72D297353CC}">
              <c16:uniqueId val="{00000008-4D71-4315-A44B-9FE78850D53D}"/>
            </c:ext>
          </c:extLst>
        </c:ser>
        <c:ser>
          <c:idx val="9"/>
          <c:order val="9"/>
          <c:tx>
            <c:strRef>
              <c:f>summary!$A$57</c:f>
              <c:strCache>
                <c:ptCount val="1"/>
                <c:pt idx="0">
                  <c:v>CC new beaver pond</c:v>
                </c:pt>
              </c:strCache>
            </c:strRef>
          </c:tx>
          <c:spPr>
            <a:solidFill>
              <a:srgbClr val="0000CC"/>
            </a:solidFill>
            <a:ln>
              <a:noFill/>
            </a:ln>
            <a:effectLst/>
          </c:spPr>
          <c:invertIfNegative val="0"/>
          <c:val>
            <c:numRef>
              <c:f>summary!$F$57</c:f>
              <c:numCache>
                <c:formatCode>General</c:formatCode>
                <c:ptCount val="1"/>
                <c:pt idx="0">
                  <c:v>8.249236142412561E-3</c:v>
                </c:pt>
              </c:numCache>
            </c:numRef>
          </c:val>
          <c:extLst>
            <c:ext xmlns:c16="http://schemas.microsoft.com/office/drawing/2014/chart" uri="{C3380CC4-5D6E-409C-BE32-E72D297353CC}">
              <c16:uniqueId val="{00000009-4D71-4315-A44B-9FE78850D53D}"/>
            </c:ext>
          </c:extLst>
        </c:ser>
        <c:dLbls>
          <c:showLegendKey val="0"/>
          <c:showVal val="0"/>
          <c:showCatName val="0"/>
          <c:showSerName val="0"/>
          <c:showPercent val="0"/>
          <c:showBubbleSize val="0"/>
        </c:dLbls>
        <c:gapWidth val="75"/>
        <c:overlap val="-25"/>
        <c:axId val="456662336"/>
        <c:axId val="456662664"/>
      </c:barChart>
      <c:catAx>
        <c:axId val="456662336"/>
        <c:scaling>
          <c:orientation val="minMax"/>
        </c:scaling>
        <c:delete val="1"/>
        <c:axPos val="b"/>
        <c:majorTickMark val="none"/>
        <c:minorTickMark val="none"/>
        <c:tickLblPos val="nextTo"/>
        <c:crossAx val="456662664"/>
        <c:crosses val="autoZero"/>
        <c:auto val="1"/>
        <c:lblAlgn val="ctr"/>
        <c:lblOffset val="100"/>
        <c:noMultiLvlLbl val="0"/>
      </c:catAx>
      <c:valAx>
        <c:axId val="4566626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3200" b="0" i="0" u="none" strike="noStrike" kern="1200" baseline="0">
                    <a:solidFill>
                      <a:schemeClr val="tx1"/>
                    </a:solidFill>
                    <a:latin typeface="+mn-lt"/>
                    <a:ea typeface="+mn-ea"/>
                    <a:cs typeface="+mn-cs"/>
                  </a:defRPr>
                </a:pPr>
                <a:r>
                  <a:rPr lang="en-US" sz="3200" b="1" i="0" baseline="0" dirty="0">
                    <a:solidFill>
                      <a:schemeClr val="tx1"/>
                    </a:solidFill>
                    <a:effectLst/>
                  </a:rPr>
                  <a:t>Avg. mg N</a:t>
                </a:r>
                <a:r>
                  <a:rPr lang="en-US" sz="3200" b="1" i="0" baseline="-25000" dirty="0">
                    <a:solidFill>
                      <a:schemeClr val="tx1"/>
                    </a:solidFill>
                    <a:effectLst/>
                  </a:rPr>
                  <a:t>2</a:t>
                </a:r>
                <a:r>
                  <a:rPr lang="en-US" sz="3200" b="1" i="0" baseline="0" dirty="0">
                    <a:solidFill>
                      <a:schemeClr val="tx1"/>
                    </a:solidFill>
                    <a:effectLst/>
                  </a:rPr>
                  <a:t>O/g </a:t>
                </a:r>
                <a:r>
                  <a:rPr lang="en-US" sz="3200" b="1" i="0" baseline="0" dirty="0" err="1">
                    <a:solidFill>
                      <a:schemeClr val="tx1"/>
                    </a:solidFill>
                    <a:effectLst/>
                  </a:rPr>
                  <a:t>sed</a:t>
                </a:r>
                <a:r>
                  <a:rPr lang="en-US" sz="3200" b="1" i="0" baseline="0" dirty="0">
                    <a:solidFill>
                      <a:schemeClr val="tx1"/>
                    </a:solidFill>
                    <a:effectLst/>
                  </a:rPr>
                  <a:t>/day</a:t>
                </a:r>
                <a:endParaRPr lang="en-US" sz="3200" dirty="0">
                  <a:solidFill>
                    <a:schemeClr val="tx1"/>
                  </a:solidFill>
                  <a:effectLst/>
                </a:endParaRPr>
              </a:p>
              <a:p>
                <a:pPr marL="0" marR="0" lvl="0" indent="0" algn="ctr" defTabSz="914400" rtl="0" eaLnBrk="1" fontAlgn="auto" latinLnBrk="0" hangingPunct="1">
                  <a:lnSpc>
                    <a:spcPct val="100000"/>
                  </a:lnSpc>
                  <a:spcBef>
                    <a:spcPts val="0"/>
                  </a:spcBef>
                  <a:spcAft>
                    <a:spcPts val="0"/>
                  </a:spcAft>
                  <a:buClrTx/>
                  <a:buSzTx/>
                  <a:buFontTx/>
                  <a:buNone/>
                  <a:tabLst/>
                  <a:defRPr sz="3200">
                    <a:solidFill>
                      <a:schemeClr val="tx1"/>
                    </a:solidFill>
                  </a:defRPr>
                </a:pPr>
                <a:endParaRPr lang="en-US" sz="3200" dirty="0">
                  <a:solidFill>
                    <a:schemeClr val="tx1"/>
                  </a:solidFill>
                </a:endParaRPr>
              </a:p>
            </c:rich>
          </c:tx>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32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456662336"/>
        <c:crosses val="autoZero"/>
        <c:crossBetween val="between"/>
      </c:valAx>
      <c:spPr>
        <a:noFill/>
        <a:ln>
          <a:noFill/>
        </a:ln>
        <a:effectLst/>
      </c:spPr>
    </c:plotArea>
    <c:legend>
      <c:legendPos val="b"/>
      <c:layout>
        <c:manualLayout>
          <c:xMode val="edge"/>
          <c:yMode val="edge"/>
          <c:x val="3.8122527011641357E-4"/>
          <c:y val="0.73827299314548278"/>
          <c:w val="0.99923754945976706"/>
          <c:h val="0.22584638479189004"/>
        </c:manualLayout>
      </c:layout>
      <c:overlay val="0"/>
      <c:spPr>
        <a:noFill/>
        <a:ln>
          <a:noFill/>
        </a:ln>
        <a:effectLst/>
      </c:spPr>
      <c:txPr>
        <a:bodyPr rot="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wrap="square" anchor="ctr" anchorCtr="0"/>
          <a:lstStyle/>
          <a:p>
            <a:pPr>
              <a:defRPr sz="3600" b="1" i="0" u="none" strike="noStrike" kern="1200" spc="0" baseline="0">
                <a:solidFill>
                  <a:schemeClr val="tx1"/>
                </a:solidFill>
                <a:latin typeface="+mn-lt"/>
                <a:ea typeface="+mn-ea"/>
                <a:cs typeface="+mn-cs"/>
              </a:defRPr>
            </a:pPr>
            <a:r>
              <a:rPr lang="en-US" sz="3600" b="1" dirty="0">
                <a:solidFill>
                  <a:schemeClr val="tx1"/>
                </a:solidFill>
              </a:rPr>
              <a:t>Figure</a:t>
            </a:r>
            <a:r>
              <a:rPr lang="en-US" sz="3600" b="1" baseline="0" dirty="0">
                <a:solidFill>
                  <a:schemeClr val="tx1"/>
                </a:solidFill>
              </a:rPr>
              <a:t> 4. Time series of CH</a:t>
            </a:r>
            <a:r>
              <a:rPr lang="en-US" sz="3600" b="1" baseline="-25000" dirty="0">
                <a:solidFill>
                  <a:schemeClr val="tx1"/>
                </a:solidFill>
              </a:rPr>
              <a:t>4</a:t>
            </a:r>
            <a:r>
              <a:rPr lang="en-US" sz="3600" b="1" baseline="0" dirty="0">
                <a:solidFill>
                  <a:schemeClr val="tx1"/>
                </a:solidFill>
              </a:rPr>
              <a:t> and CO</a:t>
            </a:r>
            <a:r>
              <a:rPr lang="en-US" sz="3600" b="1" baseline="-25000" dirty="0">
                <a:solidFill>
                  <a:schemeClr val="tx1"/>
                </a:solidFill>
              </a:rPr>
              <a:t>2</a:t>
            </a:r>
            <a:r>
              <a:rPr lang="en-US" sz="3600" b="1" baseline="0" dirty="0">
                <a:solidFill>
                  <a:schemeClr val="tx1"/>
                </a:solidFill>
              </a:rPr>
              <a:t> concentration at CC LTER monitoring station</a:t>
            </a:r>
            <a:endParaRPr lang="en-US" sz="3600" b="1" dirty="0">
              <a:solidFill>
                <a:schemeClr val="tx1"/>
              </a:solidFill>
            </a:endParaRPr>
          </a:p>
        </c:rich>
      </c:tx>
      <c:layout>
        <c:manualLayout>
          <c:xMode val="edge"/>
          <c:yMode val="edge"/>
          <c:x val="0.18395593869731799"/>
          <c:y val="6.0791958296879556E-2"/>
        </c:manualLayout>
      </c:layout>
      <c:overlay val="0"/>
      <c:spPr>
        <a:noFill/>
        <a:ln>
          <a:noFill/>
        </a:ln>
        <a:effectLst/>
      </c:spPr>
      <c:txPr>
        <a:bodyPr rot="0" spcFirstLastPara="1" vertOverflow="ellipsis" wrap="square" anchor="ctr" anchorCtr="0"/>
        <a:lstStyle/>
        <a:p>
          <a:pPr>
            <a:defRPr sz="3600" b="1"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4130026850092017"/>
          <c:y val="0.16924194371536891"/>
          <c:w val="0.84816333303164693"/>
          <c:h val="0.77817129629629633"/>
        </c:manualLayout>
      </c:layout>
      <c:scatterChart>
        <c:scatterStyle val="lineMarker"/>
        <c:varyColors val="0"/>
        <c:ser>
          <c:idx val="0"/>
          <c:order val="0"/>
          <c:tx>
            <c:strRef>
              <c:f>summary!$A$2</c:f>
              <c:strCache>
                <c:ptCount val="1"/>
                <c:pt idx="0">
                  <c:v>CC_LTER</c:v>
                </c:pt>
              </c:strCache>
            </c:strRef>
          </c:tx>
          <c:spPr>
            <a:ln w="25400" cap="rnd">
              <a:noFill/>
              <a:round/>
            </a:ln>
            <a:effectLst/>
          </c:spPr>
          <c:marker>
            <c:symbol val="circle"/>
            <c:size val="24"/>
            <c:spPr>
              <a:solidFill>
                <a:srgbClr val="FF9933"/>
              </a:solidFill>
              <a:ln w="9525">
                <a:solidFill>
                  <a:srgbClr val="FF9933"/>
                </a:solidFill>
              </a:ln>
              <a:effectLst/>
            </c:spPr>
          </c:marker>
          <c:xVal>
            <c:numRef>
              <c:f>summary!$E$2:$E$17</c:f>
              <c:numCache>
                <c:formatCode>[h]:mm:ss;@</c:formatCode>
                <c:ptCount val="16"/>
                <c:pt idx="0">
                  <c:v>0</c:v>
                </c:pt>
                <c:pt idx="1">
                  <c:v>0.21875</c:v>
                </c:pt>
                <c:pt idx="2">
                  <c:v>0.95486111110949423</c:v>
                </c:pt>
                <c:pt idx="3">
                  <c:v>1.2083333333357587</c:v>
                </c:pt>
                <c:pt idx="4">
                  <c:v>1.9791666666642413</c:v>
                </c:pt>
                <c:pt idx="5">
                  <c:v>2.2291666666642413</c:v>
                </c:pt>
                <c:pt idx="6">
                  <c:v>4.9791666666642413</c:v>
                </c:pt>
                <c:pt idx="7">
                  <c:v>5.2430555555547471</c:v>
                </c:pt>
                <c:pt idx="8">
                  <c:v>5.96875</c:v>
                </c:pt>
                <c:pt idx="9">
                  <c:v>6.2395833333357587</c:v>
                </c:pt>
                <c:pt idx="10">
                  <c:v>6.9895833333357587</c:v>
                </c:pt>
                <c:pt idx="11">
                  <c:v>7.2569444444452529</c:v>
                </c:pt>
                <c:pt idx="12">
                  <c:v>7.9652777777810115</c:v>
                </c:pt>
                <c:pt idx="13">
                  <c:v>8.1875</c:v>
                </c:pt>
                <c:pt idx="14">
                  <c:v>9.03125</c:v>
                </c:pt>
                <c:pt idx="15">
                  <c:v>9.2604166666642413</c:v>
                </c:pt>
              </c:numCache>
            </c:numRef>
          </c:xVal>
          <c:yVal>
            <c:numRef>
              <c:f>summary!$H$2:$H$17</c:f>
              <c:numCache>
                <c:formatCode>General</c:formatCode>
                <c:ptCount val="16"/>
                <c:pt idx="0">
                  <c:v>0.34393873134499553</c:v>
                </c:pt>
                <c:pt idx="1">
                  <c:v>0.43306523548435483</c:v>
                </c:pt>
                <c:pt idx="2">
                  <c:v>0.51343885328185268</c:v>
                </c:pt>
                <c:pt idx="3">
                  <c:v>0.81355349842089741</c:v>
                </c:pt>
                <c:pt idx="4">
                  <c:v>1.2627361139371422</c:v>
                </c:pt>
                <c:pt idx="5">
                  <c:v>1.0926002076799946</c:v>
                </c:pt>
                <c:pt idx="6">
                  <c:v>2.2383871189555213</c:v>
                </c:pt>
                <c:pt idx="7">
                  <c:v>2.4982563153272905</c:v>
                </c:pt>
                <c:pt idx="8">
                  <c:v>2.0741076995531995</c:v>
                </c:pt>
                <c:pt idx="9">
                  <c:v>3.303076576665068</c:v>
                </c:pt>
                <c:pt idx="10">
                  <c:v>5.0069497698055647</c:v>
                </c:pt>
                <c:pt idx="11">
                  <c:v>5.1546838126846737</c:v>
                </c:pt>
                <c:pt idx="12">
                  <c:v>6.1476809869733788</c:v>
                </c:pt>
                <c:pt idx="13">
                  <c:v>8.5873705291183473</c:v>
                </c:pt>
                <c:pt idx="14">
                  <c:v>7.1331420313569547</c:v>
                </c:pt>
                <c:pt idx="15">
                  <c:v>6.6303872274536504</c:v>
                </c:pt>
              </c:numCache>
            </c:numRef>
          </c:yVal>
          <c:smooth val="0"/>
          <c:extLst>
            <c:ext xmlns:c16="http://schemas.microsoft.com/office/drawing/2014/chart" uri="{C3380CC4-5D6E-409C-BE32-E72D297353CC}">
              <c16:uniqueId val="{00000001-A43E-4ED4-8ED0-4BE26E9A3322}"/>
            </c:ext>
          </c:extLst>
        </c:ser>
        <c:dLbls>
          <c:showLegendKey val="0"/>
          <c:showVal val="0"/>
          <c:showCatName val="0"/>
          <c:showSerName val="0"/>
          <c:showPercent val="0"/>
          <c:showBubbleSize val="0"/>
        </c:dLbls>
        <c:axId val="375701136"/>
        <c:axId val="375701464"/>
        <c:extLst>
          <c:ext xmlns:c15="http://schemas.microsoft.com/office/drawing/2012/chart" uri="{02D57815-91ED-43cb-92C2-25804820EDAC}">
            <c15:filteredScatterSeries>
              <c15:ser>
                <c:idx val="1"/>
                <c:order val="1"/>
                <c:tx>
                  <c:strRef>
                    <c:extLst>
                      <c:ext uri="{02D57815-91ED-43cb-92C2-25804820EDAC}">
                        <c15:formulaRef>
                          <c15:sqref>summary!$A$18</c15:sqref>
                        </c15:formulaRef>
                      </c:ext>
                    </c:extLst>
                    <c:strCache>
                      <c:ptCount val="1"/>
                      <c:pt idx="0">
                        <c:v>CCBP</c:v>
                      </c:pt>
                    </c:strCache>
                  </c:strRef>
                </c:tx>
                <c:spPr>
                  <a:ln w="25400" cap="rnd">
                    <a:noFill/>
                    <a:round/>
                  </a:ln>
                  <a:effectLst/>
                </c:spPr>
                <c:marker>
                  <c:symbol val="circle"/>
                  <c:size val="5"/>
                  <c:spPr>
                    <a:solidFill>
                      <a:schemeClr val="accent2"/>
                    </a:solidFill>
                    <a:ln w="9525">
                      <a:solidFill>
                        <a:schemeClr val="accent2"/>
                      </a:solidFill>
                    </a:ln>
                    <a:effectLst/>
                  </c:spPr>
                </c:marker>
                <c:xVal>
                  <c:numRef>
                    <c:extLst>
                      <c:ext uri="{02D57815-91ED-43cb-92C2-25804820EDAC}">
                        <c15:formulaRef>
                          <c15:sqref>summary!$E$19:$E$33</c15:sqref>
                        </c15:formulaRef>
                      </c:ext>
                    </c:extLst>
                    <c:numCache>
                      <c:formatCode>[h]:mm:ss;@</c:formatCode>
                      <c:ptCount val="15"/>
                      <c:pt idx="0">
                        <c:v>0.21875</c:v>
                      </c:pt>
                      <c:pt idx="1">
                        <c:v>0.95486111110949423</c:v>
                      </c:pt>
                      <c:pt idx="2">
                        <c:v>1.2083333333357587</c:v>
                      </c:pt>
                      <c:pt idx="3">
                        <c:v>1.9791666666642413</c:v>
                      </c:pt>
                      <c:pt idx="4">
                        <c:v>2.2291666666642413</c:v>
                      </c:pt>
                      <c:pt idx="5">
                        <c:v>4.9791666666642413</c:v>
                      </c:pt>
                      <c:pt idx="6">
                        <c:v>5.2430555555547471</c:v>
                      </c:pt>
                      <c:pt idx="7">
                        <c:v>5.96875</c:v>
                      </c:pt>
                      <c:pt idx="8">
                        <c:v>6.2395833333357587</c:v>
                      </c:pt>
                      <c:pt idx="9">
                        <c:v>6.9895833333357587</c:v>
                      </c:pt>
                      <c:pt idx="10">
                        <c:v>7.2569444444452529</c:v>
                      </c:pt>
                      <c:pt idx="11">
                        <c:v>7.9652777777810115</c:v>
                      </c:pt>
                      <c:pt idx="12">
                        <c:v>8.1875</c:v>
                      </c:pt>
                      <c:pt idx="13">
                        <c:v>9.03125</c:v>
                      </c:pt>
                      <c:pt idx="14">
                        <c:v>9.2604166666642413</c:v>
                      </c:pt>
                    </c:numCache>
                  </c:numRef>
                </c:xVal>
                <c:yVal>
                  <c:numRef>
                    <c:extLst>
                      <c:ext uri="{02D57815-91ED-43cb-92C2-25804820EDAC}">
                        <c15:formulaRef>
                          <c15:sqref>summary!$I$19:$I$33</c15:sqref>
                        </c15:formulaRef>
                      </c:ext>
                    </c:extLst>
                    <c:numCache>
                      <c:formatCode>0.00</c:formatCode>
                      <c:ptCount val="15"/>
                      <c:pt idx="0">
                        <c:v>6.4032470204915787E-2</c:v>
                      </c:pt>
                      <c:pt idx="1">
                        <c:v>2.7639469883798496E-2</c:v>
                      </c:pt>
                      <c:pt idx="2">
                        <c:v>7.5553473215705574E-2</c:v>
                      </c:pt>
                      <c:pt idx="3">
                        <c:v>5.6818830215606311E-2</c:v>
                      </c:pt>
                      <c:pt idx="4">
                        <c:v>0.11904847996538583</c:v>
                      </c:pt>
                      <c:pt idx="5">
                        <c:v>2.2527849864071282E-2</c:v>
                      </c:pt>
                      <c:pt idx="6">
                        <c:v>0.24320996649203064</c:v>
                      </c:pt>
                      <c:pt idx="7">
                        <c:v>0.1117896541698665</c:v>
                      </c:pt>
                      <c:pt idx="8">
                        <c:v>0.38759279515600825</c:v>
                      </c:pt>
                      <c:pt idx="9">
                        <c:v>0.19556551119585783</c:v>
                      </c:pt>
                      <c:pt idx="10">
                        <c:v>0.50459097336315895</c:v>
                      </c:pt>
                      <c:pt idx="11">
                        <c:v>0.20531114089245828</c:v>
                      </c:pt>
                      <c:pt idx="12">
                        <c:v>0.84252876503478802</c:v>
                      </c:pt>
                      <c:pt idx="13">
                        <c:v>0.20166750002167208</c:v>
                      </c:pt>
                      <c:pt idx="14">
                        <c:v>0.59630224354640038</c:v>
                      </c:pt>
                    </c:numCache>
                  </c:numRef>
                </c:yVal>
                <c:smooth val="0"/>
                <c:extLst>
                  <c:ext xmlns:c16="http://schemas.microsoft.com/office/drawing/2014/chart" uri="{C3380CC4-5D6E-409C-BE32-E72D297353CC}">
                    <c16:uniqueId val="{00000002-A43E-4ED4-8ED0-4BE26E9A3322}"/>
                  </c:ext>
                </c:extLst>
              </c15:ser>
            </c15:filteredScatterSeries>
            <c15:filteredScatterSeries>
              <c15:ser>
                <c:idx val="2"/>
                <c:order val="2"/>
                <c:tx>
                  <c:strRef>
                    <c:extLst xmlns:c15="http://schemas.microsoft.com/office/drawing/2012/chart">
                      <c:ext xmlns:c15="http://schemas.microsoft.com/office/drawing/2012/chart" uri="{02D57815-91ED-43cb-92C2-25804820EDAC}">
                        <c15:formulaRef>
                          <c15:sqref>summary!$A$34</c15:sqref>
                        </c15:formulaRef>
                      </c:ext>
                    </c:extLst>
                    <c:strCache>
                      <c:ptCount val="1"/>
                      <c:pt idx="0">
                        <c:v>CCP2</c:v>
                      </c:pt>
                    </c:strCache>
                  </c:strRef>
                </c:tx>
                <c:spPr>
                  <a:ln w="25400" cap="rnd">
                    <a:noFill/>
                    <a:round/>
                  </a:ln>
                  <a:effectLst/>
                </c:spPr>
                <c:marker>
                  <c:symbol val="circle"/>
                  <c:size val="5"/>
                  <c:spPr>
                    <a:solidFill>
                      <a:schemeClr val="accent3"/>
                    </a:solidFill>
                    <a:ln w="9525">
                      <a:solidFill>
                        <a:schemeClr val="accent3"/>
                      </a:solidFill>
                    </a:ln>
                    <a:effectLst/>
                  </c:spPr>
                </c:marker>
                <c:xVal>
                  <c:numRef>
                    <c:extLst xmlns:c15="http://schemas.microsoft.com/office/drawing/2012/chart">
                      <c:ext xmlns:c15="http://schemas.microsoft.com/office/drawing/2012/chart" uri="{02D57815-91ED-43cb-92C2-25804820EDAC}">
                        <c15:formulaRef>
                          <c15:sqref>summary!$E$35:$E$49</c15:sqref>
                        </c15:formulaRef>
                      </c:ext>
                    </c:extLst>
                    <c:numCache>
                      <c:formatCode>[h]:mm:ss;@</c:formatCode>
                      <c:ptCount val="15"/>
                      <c:pt idx="0">
                        <c:v>0.21875</c:v>
                      </c:pt>
                      <c:pt idx="1">
                        <c:v>0.95486111110949423</c:v>
                      </c:pt>
                      <c:pt idx="2">
                        <c:v>1.2083333333357587</c:v>
                      </c:pt>
                      <c:pt idx="3">
                        <c:v>1.9791666666642413</c:v>
                      </c:pt>
                      <c:pt idx="4">
                        <c:v>2.2291666666642413</c:v>
                      </c:pt>
                      <c:pt idx="5">
                        <c:v>4.9791666666642413</c:v>
                      </c:pt>
                      <c:pt idx="6">
                        <c:v>5.2430555555547471</c:v>
                      </c:pt>
                      <c:pt idx="7">
                        <c:v>5.96875</c:v>
                      </c:pt>
                      <c:pt idx="8">
                        <c:v>6.2395833333357587</c:v>
                      </c:pt>
                      <c:pt idx="9">
                        <c:v>6.9895833333357587</c:v>
                      </c:pt>
                      <c:pt idx="10">
                        <c:v>7.2569444444452529</c:v>
                      </c:pt>
                      <c:pt idx="11">
                        <c:v>7.9652777777810115</c:v>
                      </c:pt>
                      <c:pt idx="12">
                        <c:v>8.1875</c:v>
                      </c:pt>
                      <c:pt idx="13">
                        <c:v>9.03125</c:v>
                      </c:pt>
                      <c:pt idx="14">
                        <c:v>9.2604166666642413</c:v>
                      </c:pt>
                    </c:numCache>
                  </c:numRef>
                </c:xVal>
                <c:yVal>
                  <c:numRef>
                    <c:extLst xmlns:c15="http://schemas.microsoft.com/office/drawing/2012/chart">
                      <c:ext xmlns:c15="http://schemas.microsoft.com/office/drawing/2012/chart" uri="{02D57815-91ED-43cb-92C2-25804820EDAC}">
                        <c15:formulaRef>
                          <c15:sqref>summary!$I$35:$I$49</c15:sqref>
                        </c15:formulaRef>
                      </c:ext>
                    </c:extLst>
                    <c:numCache>
                      <c:formatCode>0.00</c:formatCode>
                      <c:ptCount val="15"/>
                      <c:pt idx="0">
                        <c:v>5.1284569156873738E-2</c:v>
                      </c:pt>
                      <c:pt idx="1">
                        <c:v>2.6941345662826251E-2</c:v>
                      </c:pt>
                      <c:pt idx="2">
                        <c:v>7.8939382342372313E-2</c:v>
                      </c:pt>
                      <c:pt idx="3">
                        <c:v>3.988065146568702E-2</c:v>
                      </c:pt>
                      <c:pt idx="4">
                        <c:v>0.12260088571606802</c:v>
                      </c:pt>
                      <c:pt idx="5">
                        <c:v>1.6305904993557163E-2</c:v>
                      </c:pt>
                      <c:pt idx="6">
                        <c:v>0.20351334003682903</c:v>
                      </c:pt>
                      <c:pt idx="7">
                        <c:v>7.0516034983021475E-2</c:v>
                      </c:pt>
                      <c:pt idx="8">
                        <c:v>0.25668172648721538</c:v>
                      </c:pt>
                      <c:pt idx="9">
                        <c:v>0.1351083288133251</c:v>
                      </c:pt>
                      <c:pt idx="10">
                        <c:v>0.39089561431859665</c:v>
                      </c:pt>
                      <c:pt idx="11">
                        <c:v>0.12421508004743594</c:v>
                      </c:pt>
                      <c:pt idx="12">
                        <c:v>0.65890530490212917</c:v>
                      </c:pt>
                      <c:pt idx="13">
                        <c:v>0.13138877792943787</c:v>
                      </c:pt>
                      <c:pt idx="14">
                        <c:v>0.43375977194771848</c:v>
                      </c:pt>
                    </c:numCache>
                  </c:numRef>
                </c:yVal>
                <c:smooth val="0"/>
                <c:extLst xmlns:c15="http://schemas.microsoft.com/office/drawing/2012/chart">
                  <c:ext xmlns:c16="http://schemas.microsoft.com/office/drawing/2014/chart" uri="{C3380CC4-5D6E-409C-BE32-E72D297353CC}">
                    <c16:uniqueId val="{00000003-A43E-4ED4-8ED0-4BE26E9A3322}"/>
                  </c:ext>
                </c:extLst>
              </c15:ser>
            </c15:filteredScatterSeries>
          </c:ext>
        </c:extLst>
      </c:scatterChart>
      <c:valAx>
        <c:axId val="375701136"/>
        <c:scaling>
          <c:orientation val="minMax"/>
        </c:scaling>
        <c:delete val="1"/>
        <c:axPos val="b"/>
        <c:numFmt formatCode="[h]:mm:ss;@" sourceLinked="1"/>
        <c:majorTickMark val="none"/>
        <c:minorTickMark val="none"/>
        <c:tickLblPos val="nextTo"/>
        <c:crossAx val="375701464"/>
        <c:crosses val="autoZero"/>
        <c:crossBetween val="midCat"/>
      </c:valAx>
      <c:valAx>
        <c:axId val="375701464"/>
        <c:scaling>
          <c:orientation val="minMax"/>
        </c:scaling>
        <c:delete val="0"/>
        <c:axPos val="l"/>
        <c:title>
          <c:tx>
            <c:rich>
              <a:bodyPr rot="-54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r>
                  <a:rPr lang="en-US" sz="3200" b="1" dirty="0" err="1">
                    <a:solidFill>
                      <a:schemeClr val="tx1"/>
                    </a:solidFill>
                    <a:latin typeface="+mn-lt"/>
                    <a:cs typeface="Calibri" panose="020F0502020204030204" pitchFamily="34" charset="0"/>
                  </a:rPr>
                  <a:t>μg</a:t>
                </a:r>
                <a:r>
                  <a:rPr lang="en-US" sz="3200" b="1" dirty="0">
                    <a:solidFill>
                      <a:schemeClr val="tx1"/>
                    </a:solidFill>
                    <a:latin typeface="+mn-lt"/>
                    <a:cs typeface="Calibri" panose="020F0502020204030204" pitchFamily="34" charset="0"/>
                  </a:rPr>
                  <a:t>/</a:t>
                </a:r>
                <a:r>
                  <a:rPr lang="en-US" sz="3200" b="1" dirty="0" err="1">
                    <a:solidFill>
                      <a:schemeClr val="tx1"/>
                    </a:solidFill>
                    <a:latin typeface="+mn-lt"/>
                    <a:cs typeface="Calibri" panose="020F0502020204030204" pitchFamily="34" charset="0"/>
                  </a:rPr>
                  <a:t>hr</a:t>
                </a:r>
                <a:r>
                  <a:rPr lang="en-US" sz="3200" b="1" dirty="0">
                    <a:solidFill>
                      <a:schemeClr val="tx1"/>
                    </a:solidFill>
                    <a:latin typeface="+mn-lt"/>
                    <a:cs typeface="Calibri" panose="020F0502020204030204" pitchFamily="34" charset="0"/>
                  </a:rPr>
                  <a:t> CO</a:t>
                </a:r>
                <a:r>
                  <a:rPr lang="en-US" sz="3200" b="1" baseline="-25000" dirty="0">
                    <a:solidFill>
                      <a:schemeClr val="tx1"/>
                    </a:solidFill>
                    <a:latin typeface="+mn-lt"/>
                    <a:cs typeface="Calibri" panose="020F0502020204030204" pitchFamily="34" charset="0"/>
                  </a:rPr>
                  <a:t>2</a:t>
                </a:r>
                <a:endParaRPr lang="en-US" sz="3200" b="1" dirty="0">
                  <a:solidFill>
                    <a:schemeClr val="tx1"/>
                  </a:solidFill>
                  <a:latin typeface="+mn-lt"/>
                </a:endParaRPr>
              </a:p>
            </c:rich>
          </c:tx>
          <c:overlay val="0"/>
          <c:spPr>
            <a:noFill/>
            <a:ln>
              <a:noFill/>
            </a:ln>
            <a:effectLst/>
          </c:spPr>
          <c:txPr>
            <a:bodyPr rot="-54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crossAx val="37570113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a:defRPr/>
            </a:pPr>
            <a:fld id="{792987DE-D3F3-4EB9-AA72-9BC1948F6F5E}" type="datetimeFigureOut">
              <a:rPr lang="en-US"/>
              <a:pPr>
                <a:defRPr/>
              </a:pPr>
              <a:t>8/2/2017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C32E191-2824-47E7-8127-44C3B2D7A3C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08C9FA-9C2A-40CF-9036-7316E74B6DB6}" type="slidenum">
              <a:rPr lang="en-US" altLang="en-US" smtClean="0">
                <a:latin typeface="Times New Roman" panose="02020603050405020304" pitchFamily="18" charset="0"/>
              </a:rPr>
              <a:pPr>
                <a:spcBef>
                  <a:spcPct val="0"/>
                </a:spcBef>
              </a:pPr>
              <a:t>1</a:t>
            </a:fld>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585"/>
            <a:ext cx="37307520" cy="7055575"/>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lvl1pPr>
            <a:lvl2pPr marL="438912" indent="0" algn="ctr">
              <a:buNone/>
              <a:defRPr/>
            </a:lvl2pPr>
            <a:lvl3pPr marL="877824" indent="0" algn="ctr">
              <a:buNone/>
              <a:defRPr/>
            </a:lvl3pPr>
            <a:lvl4pPr marL="1316736" indent="0" algn="ctr">
              <a:buNone/>
              <a:defRPr/>
            </a:lvl4pPr>
            <a:lvl5pPr marL="1755648" indent="0" algn="ctr">
              <a:buNone/>
              <a:defRPr/>
            </a:lvl5pPr>
            <a:lvl6pPr marL="2194560" indent="0" algn="ctr">
              <a:buNone/>
              <a:defRPr/>
            </a:lvl6pPr>
            <a:lvl7pPr marL="2633472" indent="0" algn="ctr">
              <a:buNone/>
              <a:defRPr/>
            </a:lvl7pPr>
            <a:lvl8pPr marL="3072384" indent="0" algn="ctr">
              <a:buNone/>
              <a:defRPr/>
            </a:lvl8pPr>
            <a:lvl9pPr marL="3511296"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47AB3EA-137B-4BF6-84EE-FED82762309F}" type="slidenum">
              <a:rPr lang="en-US" altLang="en-US"/>
              <a:pPr>
                <a:defRPr/>
              </a:pPr>
              <a:t>‹#›</a:t>
            </a:fld>
            <a:endParaRPr lang="en-US" altLang="en-US"/>
          </a:p>
        </p:txBody>
      </p:sp>
    </p:spTree>
    <p:extLst>
      <p:ext uri="{BB962C8B-B14F-4D97-AF65-F5344CB8AC3E}">
        <p14:creationId xmlns:p14="http://schemas.microsoft.com/office/powerpoint/2010/main" val="3453529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D43C308-92A1-4969-ADFF-1DE215B967EE}" type="slidenum">
              <a:rPr lang="en-US" altLang="en-US"/>
              <a:pPr>
                <a:defRPr/>
              </a:pPr>
              <a:t>‹#›</a:t>
            </a:fld>
            <a:endParaRPr lang="en-US" altLang="en-US"/>
          </a:p>
        </p:txBody>
      </p:sp>
    </p:spTree>
    <p:extLst>
      <p:ext uri="{BB962C8B-B14F-4D97-AF65-F5344CB8AC3E}">
        <p14:creationId xmlns:p14="http://schemas.microsoft.com/office/powerpoint/2010/main" val="2451975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665"/>
            <a:ext cx="37307520" cy="6537960"/>
          </a:xfrm>
        </p:spPr>
        <p:txBody>
          <a:bodyPr anchor="t"/>
          <a:lstStyle>
            <a:lvl1pPr algn="l">
              <a:defRPr sz="3840" b="1" cap="all"/>
            </a:lvl1pPr>
          </a:lstStyle>
          <a:p>
            <a:r>
              <a:rPr lang="en-US"/>
              <a:t>Click to edit Master title style</a:t>
            </a:r>
          </a:p>
        </p:txBody>
      </p:sp>
      <p:sp>
        <p:nvSpPr>
          <p:cNvPr id="3" name="Text Placeholder 2"/>
          <p:cNvSpPr>
            <a:spLocks noGrp="1"/>
          </p:cNvSpPr>
          <p:nvPr>
            <p:ph type="body" idx="1"/>
          </p:nvPr>
        </p:nvSpPr>
        <p:spPr>
          <a:xfrm>
            <a:off x="3467100" y="13952765"/>
            <a:ext cx="37307520" cy="7200900"/>
          </a:xfrm>
        </p:spPr>
        <p:txBody>
          <a:bodyPr anchor="b"/>
          <a:lstStyle>
            <a:lvl1pPr marL="0" indent="0">
              <a:buNone/>
              <a:defRPr sz="1920"/>
            </a:lvl1pPr>
            <a:lvl2pPr marL="438912" indent="0">
              <a:buNone/>
              <a:defRPr sz="1728"/>
            </a:lvl2pPr>
            <a:lvl3pPr marL="877824" indent="0">
              <a:buNone/>
              <a:defRPr sz="1536"/>
            </a:lvl3pPr>
            <a:lvl4pPr marL="1316736" indent="0">
              <a:buNone/>
              <a:defRPr sz="1344"/>
            </a:lvl4pPr>
            <a:lvl5pPr marL="1755648" indent="0">
              <a:buNone/>
              <a:defRPr sz="1344"/>
            </a:lvl5pPr>
            <a:lvl6pPr marL="2194560" indent="0">
              <a:buNone/>
              <a:defRPr sz="1344"/>
            </a:lvl6pPr>
            <a:lvl7pPr marL="2633472" indent="0">
              <a:buNone/>
              <a:defRPr sz="1344"/>
            </a:lvl7pPr>
            <a:lvl8pPr marL="3072384" indent="0">
              <a:buNone/>
              <a:defRPr sz="1344"/>
            </a:lvl8pPr>
            <a:lvl9pPr marL="3511296" indent="0">
              <a:buNone/>
              <a:defRPr sz="1344"/>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EB2C888-AC01-4CBB-9CF2-7884D7D784A3}" type="slidenum">
              <a:rPr lang="en-US" altLang="en-US"/>
              <a:pPr>
                <a:defRPr/>
              </a:pPr>
              <a:t>‹#›</a:t>
            </a:fld>
            <a:endParaRPr lang="en-US" altLang="en-US"/>
          </a:p>
        </p:txBody>
      </p:sp>
    </p:spTree>
    <p:extLst>
      <p:ext uri="{BB962C8B-B14F-4D97-AF65-F5344CB8AC3E}">
        <p14:creationId xmlns:p14="http://schemas.microsoft.com/office/powerpoint/2010/main" val="3695858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1840" y="9509760"/>
            <a:ext cx="18580608" cy="19751040"/>
          </a:xfrm>
        </p:spPr>
        <p:txBody>
          <a:bodyPr/>
          <a:lstStyle>
            <a:lvl1pPr>
              <a:defRPr sz="2688"/>
            </a:lvl1pPr>
            <a:lvl2pPr>
              <a:defRPr sz="2304"/>
            </a:lvl2pPr>
            <a:lvl3pPr>
              <a:defRPr sz="1920"/>
            </a:lvl3pPr>
            <a:lvl4pPr>
              <a:defRPr sz="1728"/>
            </a:lvl4pPr>
            <a:lvl5pPr>
              <a:defRPr sz="1728"/>
            </a:lvl5pPr>
            <a:lvl6pPr>
              <a:defRPr sz="1728"/>
            </a:lvl6pPr>
            <a:lvl7pPr>
              <a:defRPr sz="1728"/>
            </a:lvl7pPr>
            <a:lvl8pPr>
              <a:defRPr sz="1728"/>
            </a:lvl8pPr>
            <a:lvl9pPr>
              <a:defRPr sz="172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8752" y="9509760"/>
            <a:ext cx="18580608" cy="19751040"/>
          </a:xfrm>
        </p:spPr>
        <p:txBody>
          <a:bodyPr/>
          <a:lstStyle>
            <a:lvl1pPr>
              <a:defRPr sz="2688"/>
            </a:lvl1pPr>
            <a:lvl2pPr>
              <a:defRPr sz="2304"/>
            </a:lvl2pPr>
            <a:lvl3pPr>
              <a:defRPr sz="1920"/>
            </a:lvl3pPr>
            <a:lvl4pPr>
              <a:defRPr sz="1728"/>
            </a:lvl4pPr>
            <a:lvl5pPr>
              <a:defRPr sz="1728"/>
            </a:lvl5pPr>
            <a:lvl6pPr>
              <a:defRPr sz="1728"/>
            </a:lvl6pPr>
            <a:lvl7pPr>
              <a:defRPr sz="1728"/>
            </a:lvl7pPr>
            <a:lvl8pPr>
              <a:defRPr sz="1728"/>
            </a:lvl8pPr>
            <a:lvl9pPr>
              <a:defRPr sz="172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689BEA4-6364-42BE-A4D3-66077514CCD9}" type="slidenum">
              <a:rPr lang="en-US" altLang="en-US"/>
              <a:pPr>
                <a:defRPr/>
              </a:pPr>
              <a:t>‹#›</a:t>
            </a:fld>
            <a:endParaRPr lang="en-US" altLang="en-US"/>
          </a:p>
        </p:txBody>
      </p:sp>
    </p:spTree>
    <p:extLst>
      <p:ext uri="{BB962C8B-B14F-4D97-AF65-F5344CB8AC3E}">
        <p14:creationId xmlns:p14="http://schemas.microsoft.com/office/powerpoint/2010/main" val="188682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716"/>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9085"/>
            <a:ext cx="19392900" cy="3069771"/>
          </a:xfrm>
        </p:spPr>
        <p:txBody>
          <a:bodyPr anchor="b"/>
          <a:lstStyle>
            <a:lvl1pPr marL="0" indent="0">
              <a:buNone/>
              <a:defRPr sz="2304" b="1"/>
            </a:lvl1pPr>
            <a:lvl2pPr marL="438912" indent="0">
              <a:buNone/>
              <a:defRPr sz="1920" b="1"/>
            </a:lvl2pPr>
            <a:lvl3pPr marL="877824" indent="0">
              <a:buNone/>
              <a:defRPr sz="1728" b="1"/>
            </a:lvl3pPr>
            <a:lvl4pPr marL="1316736" indent="0">
              <a:buNone/>
              <a:defRPr sz="1536" b="1"/>
            </a:lvl4pPr>
            <a:lvl5pPr marL="1755648" indent="0">
              <a:buNone/>
              <a:defRPr sz="1536" b="1"/>
            </a:lvl5pPr>
            <a:lvl6pPr marL="2194560" indent="0">
              <a:buNone/>
              <a:defRPr sz="1536" b="1"/>
            </a:lvl6pPr>
            <a:lvl7pPr marL="2633472" indent="0">
              <a:buNone/>
              <a:defRPr sz="1536" b="1"/>
            </a:lvl7pPr>
            <a:lvl8pPr marL="3072384" indent="0">
              <a:buNone/>
              <a:defRPr sz="1536" b="1"/>
            </a:lvl8pPr>
            <a:lvl9pPr marL="3511296" indent="0">
              <a:buNone/>
              <a:defRPr sz="1536" b="1"/>
            </a:lvl9pPr>
          </a:lstStyle>
          <a:p>
            <a:pPr lvl="0"/>
            <a:r>
              <a:rPr lang="en-US"/>
              <a:t>Click to edit Master text styles</a:t>
            </a:r>
          </a:p>
        </p:txBody>
      </p:sp>
      <p:sp>
        <p:nvSpPr>
          <p:cNvPr id="4" name="Content Placeholder 3"/>
          <p:cNvSpPr>
            <a:spLocks noGrp="1"/>
          </p:cNvSpPr>
          <p:nvPr>
            <p:ph sz="half" idx="2"/>
          </p:nvPr>
        </p:nvSpPr>
        <p:spPr>
          <a:xfrm>
            <a:off x="2194560" y="10438856"/>
            <a:ext cx="19392900" cy="18967269"/>
          </a:xfrm>
        </p:spPr>
        <p:txBody>
          <a:bodyPr/>
          <a:lstStyle>
            <a:lvl1pPr>
              <a:defRPr sz="2304"/>
            </a:lvl1pPr>
            <a:lvl2pPr>
              <a:defRPr sz="1920"/>
            </a:lvl2pPr>
            <a:lvl3pPr>
              <a:defRPr sz="1728"/>
            </a:lvl3pPr>
            <a:lvl4pPr>
              <a:defRPr sz="1536"/>
            </a:lvl4pPr>
            <a:lvl5pPr>
              <a:defRPr sz="1536"/>
            </a:lvl5pPr>
            <a:lvl6pPr>
              <a:defRPr sz="1536"/>
            </a:lvl6pPr>
            <a:lvl7pPr>
              <a:defRPr sz="1536"/>
            </a:lvl7pPr>
            <a:lvl8pPr>
              <a:defRPr sz="1536"/>
            </a:lvl8pPr>
            <a:lvl9pPr>
              <a:defRPr sz="153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0" y="7369085"/>
            <a:ext cx="19400520" cy="3069771"/>
          </a:xfrm>
        </p:spPr>
        <p:txBody>
          <a:bodyPr anchor="b"/>
          <a:lstStyle>
            <a:lvl1pPr marL="0" indent="0">
              <a:buNone/>
              <a:defRPr sz="2304" b="1"/>
            </a:lvl1pPr>
            <a:lvl2pPr marL="438912" indent="0">
              <a:buNone/>
              <a:defRPr sz="1920" b="1"/>
            </a:lvl2pPr>
            <a:lvl3pPr marL="877824" indent="0">
              <a:buNone/>
              <a:defRPr sz="1728" b="1"/>
            </a:lvl3pPr>
            <a:lvl4pPr marL="1316736" indent="0">
              <a:buNone/>
              <a:defRPr sz="1536" b="1"/>
            </a:lvl4pPr>
            <a:lvl5pPr marL="1755648" indent="0">
              <a:buNone/>
              <a:defRPr sz="1536" b="1"/>
            </a:lvl5pPr>
            <a:lvl6pPr marL="2194560" indent="0">
              <a:buNone/>
              <a:defRPr sz="1536" b="1"/>
            </a:lvl6pPr>
            <a:lvl7pPr marL="2633472" indent="0">
              <a:buNone/>
              <a:defRPr sz="1536" b="1"/>
            </a:lvl7pPr>
            <a:lvl8pPr marL="3072384" indent="0">
              <a:buNone/>
              <a:defRPr sz="1536" b="1"/>
            </a:lvl8pPr>
            <a:lvl9pPr marL="3511296" indent="0">
              <a:buNone/>
              <a:defRPr sz="1536" b="1"/>
            </a:lvl9pPr>
          </a:lstStyle>
          <a:p>
            <a:pPr lvl="0"/>
            <a:r>
              <a:rPr lang="en-US"/>
              <a:t>Click to edit Master text styles</a:t>
            </a:r>
          </a:p>
        </p:txBody>
      </p:sp>
      <p:sp>
        <p:nvSpPr>
          <p:cNvPr id="6" name="Content Placeholder 5"/>
          <p:cNvSpPr>
            <a:spLocks noGrp="1"/>
          </p:cNvSpPr>
          <p:nvPr>
            <p:ph sz="quarter" idx="4"/>
          </p:nvPr>
        </p:nvSpPr>
        <p:spPr>
          <a:xfrm>
            <a:off x="22296120" y="10438856"/>
            <a:ext cx="19400520" cy="18967269"/>
          </a:xfrm>
        </p:spPr>
        <p:txBody>
          <a:bodyPr/>
          <a:lstStyle>
            <a:lvl1pPr>
              <a:defRPr sz="2304"/>
            </a:lvl1pPr>
            <a:lvl2pPr>
              <a:defRPr sz="1920"/>
            </a:lvl2pPr>
            <a:lvl3pPr>
              <a:defRPr sz="1728"/>
            </a:lvl3pPr>
            <a:lvl4pPr>
              <a:defRPr sz="1536"/>
            </a:lvl4pPr>
            <a:lvl5pPr>
              <a:defRPr sz="1536"/>
            </a:lvl5pPr>
            <a:lvl6pPr>
              <a:defRPr sz="1536"/>
            </a:lvl6pPr>
            <a:lvl7pPr>
              <a:defRPr sz="1536"/>
            </a:lvl7pPr>
            <a:lvl8pPr>
              <a:defRPr sz="1536"/>
            </a:lvl8pPr>
            <a:lvl9pPr>
              <a:defRPr sz="153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9BE23E8-FF68-40F2-9040-39773370D752}" type="slidenum">
              <a:rPr lang="en-US" altLang="en-US"/>
              <a:pPr>
                <a:defRPr/>
              </a:pPr>
              <a:t>‹#›</a:t>
            </a:fld>
            <a:endParaRPr lang="en-US" altLang="en-US"/>
          </a:p>
        </p:txBody>
      </p:sp>
    </p:spTree>
    <p:extLst>
      <p:ext uri="{BB962C8B-B14F-4D97-AF65-F5344CB8AC3E}">
        <p14:creationId xmlns:p14="http://schemas.microsoft.com/office/powerpoint/2010/main" val="1184708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A07ABD1-E723-4267-99E6-620F83816AF0}" type="slidenum">
              <a:rPr lang="en-US" altLang="en-US"/>
              <a:pPr>
                <a:defRPr/>
              </a:pPr>
              <a:t>‹#›</a:t>
            </a:fld>
            <a:endParaRPr lang="en-US" altLang="en-US"/>
          </a:p>
        </p:txBody>
      </p:sp>
    </p:spTree>
    <p:extLst>
      <p:ext uri="{BB962C8B-B14F-4D97-AF65-F5344CB8AC3E}">
        <p14:creationId xmlns:p14="http://schemas.microsoft.com/office/powerpoint/2010/main" val="1517181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CE45359-2E29-460B-AE81-0BFA0746AC3A}" type="slidenum">
              <a:rPr lang="en-US" altLang="en-US"/>
              <a:pPr>
                <a:defRPr/>
              </a:pPr>
              <a:t>‹#›</a:t>
            </a:fld>
            <a:endParaRPr lang="en-US" altLang="en-US"/>
          </a:p>
        </p:txBody>
      </p:sp>
    </p:spTree>
    <p:extLst>
      <p:ext uri="{BB962C8B-B14F-4D97-AF65-F5344CB8AC3E}">
        <p14:creationId xmlns:p14="http://schemas.microsoft.com/office/powerpoint/2010/main" val="2641821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185"/>
            <a:ext cx="14439900" cy="5577840"/>
          </a:xfrm>
        </p:spPr>
        <p:txBody>
          <a:bodyPr anchor="b"/>
          <a:lstStyle>
            <a:lvl1pPr algn="l">
              <a:defRPr sz="1920" b="1"/>
            </a:lvl1pPr>
          </a:lstStyle>
          <a:p>
            <a:r>
              <a:rPr lang="en-US"/>
              <a:t>Click to edit Master title style</a:t>
            </a:r>
          </a:p>
        </p:txBody>
      </p:sp>
      <p:sp>
        <p:nvSpPr>
          <p:cNvPr id="3" name="Content Placeholder 2"/>
          <p:cNvSpPr>
            <a:spLocks noGrp="1"/>
          </p:cNvSpPr>
          <p:nvPr>
            <p:ph idx="1"/>
          </p:nvPr>
        </p:nvSpPr>
        <p:spPr>
          <a:xfrm>
            <a:off x="17160240" y="1311185"/>
            <a:ext cx="24536400" cy="28094940"/>
          </a:xfrm>
        </p:spPr>
        <p:txBody>
          <a:bodyPr/>
          <a:lstStyle>
            <a:lvl1pPr>
              <a:defRPr sz="3072"/>
            </a:lvl1pPr>
            <a:lvl2pPr>
              <a:defRPr sz="2688"/>
            </a:lvl2pPr>
            <a:lvl3pPr>
              <a:defRPr sz="2304"/>
            </a:lvl3pPr>
            <a:lvl4pPr>
              <a:defRPr sz="1920"/>
            </a:lvl4pPr>
            <a:lvl5pPr>
              <a:defRPr sz="1920"/>
            </a:lvl5pPr>
            <a:lvl6pPr>
              <a:defRPr sz="1920"/>
            </a:lvl6pPr>
            <a:lvl7pPr>
              <a:defRPr sz="1920"/>
            </a:lvl7pPr>
            <a:lvl8pPr>
              <a:defRPr sz="1920"/>
            </a:lvl8pPr>
            <a:lvl9pPr>
              <a:defRPr sz="19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1" y="6889025"/>
            <a:ext cx="14439900" cy="22517100"/>
          </a:xfrm>
        </p:spPr>
        <p:txBody>
          <a:bodyPr/>
          <a:lstStyle>
            <a:lvl1pPr marL="0" indent="0">
              <a:buNone/>
              <a:defRPr sz="1344"/>
            </a:lvl1pPr>
            <a:lvl2pPr marL="438912" indent="0">
              <a:buNone/>
              <a:defRPr sz="1152"/>
            </a:lvl2pPr>
            <a:lvl3pPr marL="877824" indent="0">
              <a:buNone/>
              <a:defRPr sz="960"/>
            </a:lvl3pPr>
            <a:lvl4pPr marL="1316736" indent="0">
              <a:buNone/>
              <a:defRPr sz="864"/>
            </a:lvl4pPr>
            <a:lvl5pPr marL="1755648" indent="0">
              <a:buNone/>
              <a:defRPr sz="864"/>
            </a:lvl5pPr>
            <a:lvl6pPr marL="2194560" indent="0">
              <a:buNone/>
              <a:defRPr sz="864"/>
            </a:lvl6pPr>
            <a:lvl7pPr marL="2633472" indent="0">
              <a:buNone/>
              <a:defRPr sz="864"/>
            </a:lvl7pPr>
            <a:lvl8pPr marL="3072384" indent="0">
              <a:buNone/>
              <a:defRPr sz="864"/>
            </a:lvl8pPr>
            <a:lvl9pPr marL="3511296" indent="0">
              <a:buNone/>
              <a:defRPr sz="8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F3A8F2-BA20-4F39-AD61-CE764D73CF36}" type="slidenum">
              <a:rPr lang="en-US" altLang="en-US"/>
              <a:pPr>
                <a:defRPr/>
              </a:pPr>
              <a:t>‹#›</a:t>
            </a:fld>
            <a:endParaRPr lang="en-US" altLang="en-US"/>
          </a:p>
        </p:txBody>
      </p:sp>
    </p:spTree>
    <p:extLst>
      <p:ext uri="{BB962C8B-B14F-4D97-AF65-F5344CB8AC3E}">
        <p14:creationId xmlns:p14="http://schemas.microsoft.com/office/powerpoint/2010/main" val="548890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0" y="23042881"/>
            <a:ext cx="26334720" cy="2720340"/>
          </a:xfrm>
        </p:spPr>
        <p:txBody>
          <a:bodyPr anchor="b"/>
          <a:lstStyle>
            <a:lvl1pPr algn="l">
              <a:defRPr sz="1920" b="1"/>
            </a:lvl1pPr>
          </a:lstStyle>
          <a:p>
            <a:r>
              <a:rPr lang="en-US"/>
              <a:t>Click to edit Master title style</a:t>
            </a:r>
          </a:p>
        </p:txBody>
      </p:sp>
      <p:sp>
        <p:nvSpPr>
          <p:cNvPr id="3" name="Picture Placeholder 2"/>
          <p:cNvSpPr>
            <a:spLocks noGrp="1"/>
          </p:cNvSpPr>
          <p:nvPr>
            <p:ph type="pic" idx="1"/>
          </p:nvPr>
        </p:nvSpPr>
        <p:spPr>
          <a:xfrm>
            <a:off x="8602980" y="2940776"/>
            <a:ext cx="26334720" cy="19751040"/>
          </a:xfrm>
        </p:spPr>
        <p:txBody>
          <a:bodyPr/>
          <a:lstStyle>
            <a:lvl1pPr marL="0" indent="0">
              <a:buNone/>
              <a:defRPr sz="3072"/>
            </a:lvl1pPr>
            <a:lvl2pPr marL="438912" indent="0">
              <a:buNone/>
              <a:defRPr sz="2688"/>
            </a:lvl2pPr>
            <a:lvl3pPr marL="877824" indent="0">
              <a:buNone/>
              <a:defRPr sz="2304"/>
            </a:lvl3pPr>
            <a:lvl4pPr marL="1316736" indent="0">
              <a:buNone/>
              <a:defRPr sz="1920"/>
            </a:lvl4pPr>
            <a:lvl5pPr marL="1755648" indent="0">
              <a:buNone/>
              <a:defRPr sz="1920"/>
            </a:lvl5pPr>
            <a:lvl6pPr marL="2194560" indent="0">
              <a:buNone/>
              <a:defRPr sz="1920"/>
            </a:lvl6pPr>
            <a:lvl7pPr marL="2633472" indent="0">
              <a:buNone/>
              <a:defRPr sz="1920"/>
            </a:lvl7pPr>
            <a:lvl8pPr marL="3072384" indent="0">
              <a:buNone/>
              <a:defRPr sz="1920"/>
            </a:lvl8pPr>
            <a:lvl9pPr marL="3511296" indent="0">
              <a:buNone/>
              <a:defRPr sz="1920"/>
            </a:lvl9pPr>
          </a:lstStyle>
          <a:p>
            <a:pPr lvl="0"/>
            <a:endParaRPr lang="en-US" noProof="0"/>
          </a:p>
        </p:txBody>
      </p:sp>
      <p:sp>
        <p:nvSpPr>
          <p:cNvPr id="4" name="Text Placeholder 3"/>
          <p:cNvSpPr>
            <a:spLocks noGrp="1"/>
          </p:cNvSpPr>
          <p:nvPr>
            <p:ph type="body" sz="half" idx="2"/>
          </p:nvPr>
        </p:nvSpPr>
        <p:spPr>
          <a:xfrm>
            <a:off x="8602980" y="25763221"/>
            <a:ext cx="26334720" cy="3863340"/>
          </a:xfrm>
        </p:spPr>
        <p:txBody>
          <a:bodyPr/>
          <a:lstStyle>
            <a:lvl1pPr marL="0" indent="0">
              <a:buNone/>
              <a:defRPr sz="1344"/>
            </a:lvl1pPr>
            <a:lvl2pPr marL="438912" indent="0">
              <a:buNone/>
              <a:defRPr sz="1152"/>
            </a:lvl2pPr>
            <a:lvl3pPr marL="877824" indent="0">
              <a:buNone/>
              <a:defRPr sz="960"/>
            </a:lvl3pPr>
            <a:lvl4pPr marL="1316736" indent="0">
              <a:buNone/>
              <a:defRPr sz="864"/>
            </a:lvl4pPr>
            <a:lvl5pPr marL="1755648" indent="0">
              <a:buNone/>
              <a:defRPr sz="864"/>
            </a:lvl5pPr>
            <a:lvl6pPr marL="2194560" indent="0">
              <a:buNone/>
              <a:defRPr sz="864"/>
            </a:lvl6pPr>
            <a:lvl7pPr marL="2633472" indent="0">
              <a:buNone/>
              <a:defRPr sz="864"/>
            </a:lvl7pPr>
            <a:lvl8pPr marL="3072384" indent="0">
              <a:buNone/>
              <a:defRPr sz="864"/>
            </a:lvl8pPr>
            <a:lvl9pPr marL="3511296" indent="0">
              <a:buNone/>
              <a:defRPr sz="8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BBFF44-7010-4396-9885-A46713095E51}" type="slidenum">
              <a:rPr lang="en-US" altLang="en-US"/>
              <a:pPr>
                <a:defRPr/>
              </a:pPr>
              <a:t>‹#›</a:t>
            </a:fld>
            <a:endParaRPr lang="en-US" altLang="en-US"/>
          </a:p>
        </p:txBody>
      </p:sp>
    </p:spTree>
    <p:extLst>
      <p:ext uri="{BB962C8B-B14F-4D97-AF65-F5344CB8AC3E}">
        <p14:creationId xmlns:p14="http://schemas.microsoft.com/office/powerpoint/2010/main" val="1662394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2DC8205-C07F-4EAC-9204-CC1036804982}" type="slidenum">
              <a:rPr lang="en-US" altLang="en-US"/>
              <a:pPr>
                <a:defRPr/>
              </a:pPr>
              <a:t>‹#›</a:t>
            </a:fld>
            <a:endParaRPr lang="en-US" altLang="en-US"/>
          </a:p>
        </p:txBody>
      </p:sp>
    </p:spTree>
    <p:extLst>
      <p:ext uri="{BB962C8B-B14F-4D97-AF65-F5344CB8AC3E}">
        <p14:creationId xmlns:p14="http://schemas.microsoft.com/office/powerpoint/2010/main" val="174673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6080"/>
            <a:ext cx="9326880" cy="263347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1840" y="2926080"/>
            <a:ext cx="27834336" cy="2633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7D44CD-98A8-407D-B34F-A1781F0CBC7A}" type="slidenum">
              <a:rPr lang="en-US" altLang="en-US"/>
              <a:pPr>
                <a:defRPr/>
              </a:pPr>
              <a:t>‹#›</a:t>
            </a:fld>
            <a:endParaRPr lang="en-US" altLang="en-US"/>
          </a:p>
        </p:txBody>
      </p:sp>
    </p:spTree>
    <p:extLst>
      <p:ext uri="{BB962C8B-B14F-4D97-AF65-F5344CB8AC3E}">
        <p14:creationId xmlns:p14="http://schemas.microsoft.com/office/powerpoint/2010/main" val="2192950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1840" y="2926080"/>
            <a:ext cx="3730752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3291840" y="9509760"/>
            <a:ext cx="37307520" cy="1975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1840" y="29992320"/>
            <a:ext cx="9144000" cy="219456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eaLnBrk="1" hangingPunct="1">
              <a:defRPr sz="6528"/>
            </a:lvl1pPr>
          </a:lstStyle>
          <a:p>
            <a:pPr>
              <a:defRPr/>
            </a:pPr>
            <a:endParaRPr lang="en-US"/>
          </a:p>
        </p:txBody>
      </p:sp>
      <p:sp>
        <p:nvSpPr>
          <p:cNvPr id="1029" name="Rectangle 5"/>
          <p:cNvSpPr>
            <a:spLocks noGrp="1" noChangeArrowheads="1"/>
          </p:cNvSpPr>
          <p:nvPr>
            <p:ph type="ftr" sz="quarter" idx="3"/>
          </p:nvPr>
        </p:nvSpPr>
        <p:spPr bwMode="auto">
          <a:xfrm>
            <a:off x="14996160" y="29992320"/>
            <a:ext cx="13898880" cy="219456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eaLnBrk="1" hangingPunct="1">
              <a:defRPr sz="6528"/>
            </a:lvl1pPr>
          </a:lstStyle>
          <a:p>
            <a:pPr>
              <a:defRPr/>
            </a:pPr>
            <a:endParaRPr lang="en-US"/>
          </a:p>
        </p:txBody>
      </p:sp>
      <p:sp>
        <p:nvSpPr>
          <p:cNvPr id="1030" name="Rectangle 6"/>
          <p:cNvSpPr>
            <a:spLocks noGrp="1" noChangeArrowheads="1"/>
          </p:cNvSpPr>
          <p:nvPr>
            <p:ph type="sldNum" sz="quarter" idx="4"/>
          </p:nvPr>
        </p:nvSpPr>
        <p:spPr bwMode="auto">
          <a:xfrm>
            <a:off x="31455360" y="29992320"/>
            <a:ext cx="9144000" cy="219456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eaLnBrk="1" hangingPunct="1">
              <a:defRPr sz="6528"/>
            </a:lvl1pPr>
          </a:lstStyle>
          <a:p>
            <a:pPr>
              <a:defRPr/>
            </a:pPr>
            <a:fld id="{BB41FFC6-8DB8-4F19-8408-32E4EE41318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64152" rtl="0" eaLnBrk="0" fontAlgn="base" hangingPunct="0">
        <a:spcBef>
          <a:spcPct val="0"/>
        </a:spcBef>
        <a:spcAft>
          <a:spcPct val="0"/>
        </a:spcAft>
        <a:defRPr sz="20544">
          <a:solidFill>
            <a:schemeClr val="tx2"/>
          </a:solidFill>
          <a:latin typeface="+mj-lt"/>
          <a:ea typeface="+mj-ea"/>
          <a:cs typeface="+mj-cs"/>
        </a:defRPr>
      </a:lvl1pPr>
      <a:lvl2pPr algn="ctr" defTabSz="4264152" rtl="0" eaLnBrk="0" fontAlgn="base" hangingPunct="0">
        <a:spcBef>
          <a:spcPct val="0"/>
        </a:spcBef>
        <a:spcAft>
          <a:spcPct val="0"/>
        </a:spcAft>
        <a:defRPr sz="20544">
          <a:solidFill>
            <a:schemeClr val="tx2"/>
          </a:solidFill>
          <a:latin typeface="Times New Roman" pitchFamily="18" charset="0"/>
        </a:defRPr>
      </a:lvl2pPr>
      <a:lvl3pPr algn="ctr" defTabSz="4264152" rtl="0" eaLnBrk="0" fontAlgn="base" hangingPunct="0">
        <a:spcBef>
          <a:spcPct val="0"/>
        </a:spcBef>
        <a:spcAft>
          <a:spcPct val="0"/>
        </a:spcAft>
        <a:defRPr sz="20544">
          <a:solidFill>
            <a:schemeClr val="tx2"/>
          </a:solidFill>
          <a:latin typeface="Times New Roman" pitchFamily="18" charset="0"/>
        </a:defRPr>
      </a:lvl3pPr>
      <a:lvl4pPr algn="ctr" defTabSz="4264152" rtl="0" eaLnBrk="0" fontAlgn="base" hangingPunct="0">
        <a:spcBef>
          <a:spcPct val="0"/>
        </a:spcBef>
        <a:spcAft>
          <a:spcPct val="0"/>
        </a:spcAft>
        <a:defRPr sz="20544">
          <a:solidFill>
            <a:schemeClr val="tx2"/>
          </a:solidFill>
          <a:latin typeface="Times New Roman" pitchFamily="18" charset="0"/>
        </a:defRPr>
      </a:lvl4pPr>
      <a:lvl5pPr algn="ctr" defTabSz="4264152" rtl="0" eaLnBrk="0" fontAlgn="base" hangingPunct="0">
        <a:spcBef>
          <a:spcPct val="0"/>
        </a:spcBef>
        <a:spcAft>
          <a:spcPct val="0"/>
        </a:spcAft>
        <a:defRPr sz="20544">
          <a:solidFill>
            <a:schemeClr val="tx2"/>
          </a:solidFill>
          <a:latin typeface="Times New Roman" pitchFamily="18" charset="0"/>
        </a:defRPr>
      </a:lvl5pPr>
      <a:lvl6pPr marL="438912" algn="ctr" defTabSz="4264152" rtl="0" fontAlgn="base">
        <a:spcBef>
          <a:spcPct val="0"/>
        </a:spcBef>
        <a:spcAft>
          <a:spcPct val="0"/>
        </a:spcAft>
        <a:defRPr sz="20544">
          <a:solidFill>
            <a:schemeClr val="tx2"/>
          </a:solidFill>
          <a:latin typeface="Times New Roman" pitchFamily="18" charset="0"/>
        </a:defRPr>
      </a:lvl6pPr>
      <a:lvl7pPr marL="877824" algn="ctr" defTabSz="4264152" rtl="0" fontAlgn="base">
        <a:spcBef>
          <a:spcPct val="0"/>
        </a:spcBef>
        <a:spcAft>
          <a:spcPct val="0"/>
        </a:spcAft>
        <a:defRPr sz="20544">
          <a:solidFill>
            <a:schemeClr val="tx2"/>
          </a:solidFill>
          <a:latin typeface="Times New Roman" pitchFamily="18" charset="0"/>
        </a:defRPr>
      </a:lvl7pPr>
      <a:lvl8pPr marL="1316736" algn="ctr" defTabSz="4264152" rtl="0" fontAlgn="base">
        <a:spcBef>
          <a:spcPct val="0"/>
        </a:spcBef>
        <a:spcAft>
          <a:spcPct val="0"/>
        </a:spcAft>
        <a:defRPr sz="20544">
          <a:solidFill>
            <a:schemeClr val="tx2"/>
          </a:solidFill>
          <a:latin typeface="Times New Roman" pitchFamily="18" charset="0"/>
        </a:defRPr>
      </a:lvl8pPr>
      <a:lvl9pPr marL="1755648" algn="ctr" defTabSz="4264152" rtl="0" fontAlgn="base">
        <a:spcBef>
          <a:spcPct val="0"/>
        </a:spcBef>
        <a:spcAft>
          <a:spcPct val="0"/>
        </a:spcAft>
        <a:defRPr sz="20544">
          <a:solidFill>
            <a:schemeClr val="tx2"/>
          </a:solidFill>
          <a:latin typeface="Times New Roman" pitchFamily="18" charset="0"/>
        </a:defRPr>
      </a:lvl9pPr>
    </p:titleStyle>
    <p:bodyStyle>
      <a:lvl1pPr marL="1598676" indent="-1598676" algn="l" defTabSz="4264152" rtl="0" eaLnBrk="0" fontAlgn="base" hangingPunct="0">
        <a:spcBef>
          <a:spcPct val="20000"/>
        </a:spcBef>
        <a:spcAft>
          <a:spcPct val="0"/>
        </a:spcAft>
        <a:buChar char="•"/>
        <a:defRPr sz="14880">
          <a:solidFill>
            <a:schemeClr val="tx1"/>
          </a:solidFill>
          <a:latin typeface="+mn-lt"/>
          <a:ea typeface="+mn-ea"/>
          <a:cs typeface="+mn-cs"/>
        </a:defRPr>
      </a:lvl1pPr>
      <a:lvl2pPr marL="3464052" indent="-1331976" algn="l" defTabSz="4264152" rtl="0" eaLnBrk="0" fontAlgn="base" hangingPunct="0">
        <a:spcBef>
          <a:spcPct val="20000"/>
        </a:spcBef>
        <a:spcAft>
          <a:spcPct val="0"/>
        </a:spcAft>
        <a:buChar char="–"/>
        <a:defRPr sz="13056">
          <a:solidFill>
            <a:schemeClr val="tx1"/>
          </a:solidFill>
          <a:latin typeface="+mn-lt"/>
        </a:defRPr>
      </a:lvl2pPr>
      <a:lvl3pPr marL="5329428" indent="-1065276" algn="l" defTabSz="4264152" rtl="0" eaLnBrk="0" fontAlgn="base" hangingPunct="0">
        <a:spcBef>
          <a:spcPct val="20000"/>
        </a:spcBef>
        <a:spcAft>
          <a:spcPct val="0"/>
        </a:spcAft>
        <a:buChar char="•"/>
        <a:defRPr sz="11232">
          <a:solidFill>
            <a:schemeClr val="tx1"/>
          </a:solidFill>
          <a:latin typeface="+mn-lt"/>
        </a:defRPr>
      </a:lvl3pPr>
      <a:lvl4pPr marL="7461504" indent="-1065276" algn="l" defTabSz="4264152" rtl="0" eaLnBrk="0" fontAlgn="base" hangingPunct="0">
        <a:spcBef>
          <a:spcPct val="20000"/>
        </a:spcBef>
        <a:spcAft>
          <a:spcPct val="0"/>
        </a:spcAft>
        <a:buChar char="–"/>
        <a:defRPr sz="9312">
          <a:solidFill>
            <a:schemeClr val="tx1"/>
          </a:solidFill>
          <a:latin typeface="+mn-lt"/>
        </a:defRPr>
      </a:lvl4pPr>
      <a:lvl5pPr marL="9593580" indent="-1066800" algn="l" defTabSz="4264152" rtl="0" eaLnBrk="0" fontAlgn="base" hangingPunct="0">
        <a:spcBef>
          <a:spcPct val="20000"/>
        </a:spcBef>
        <a:spcAft>
          <a:spcPct val="0"/>
        </a:spcAft>
        <a:buChar char="»"/>
        <a:defRPr sz="9312">
          <a:solidFill>
            <a:schemeClr val="tx1"/>
          </a:solidFill>
          <a:latin typeface="+mn-lt"/>
        </a:defRPr>
      </a:lvl5pPr>
      <a:lvl6pPr marL="10032492" indent="-1066800" algn="l" defTabSz="4264152" rtl="0" fontAlgn="base">
        <a:spcBef>
          <a:spcPct val="20000"/>
        </a:spcBef>
        <a:spcAft>
          <a:spcPct val="0"/>
        </a:spcAft>
        <a:buChar char="»"/>
        <a:defRPr sz="9312">
          <a:solidFill>
            <a:schemeClr val="tx1"/>
          </a:solidFill>
          <a:latin typeface="+mn-lt"/>
        </a:defRPr>
      </a:lvl6pPr>
      <a:lvl7pPr marL="10471404" indent="-1066800" algn="l" defTabSz="4264152" rtl="0" fontAlgn="base">
        <a:spcBef>
          <a:spcPct val="20000"/>
        </a:spcBef>
        <a:spcAft>
          <a:spcPct val="0"/>
        </a:spcAft>
        <a:buChar char="»"/>
        <a:defRPr sz="9312">
          <a:solidFill>
            <a:schemeClr val="tx1"/>
          </a:solidFill>
          <a:latin typeface="+mn-lt"/>
        </a:defRPr>
      </a:lvl7pPr>
      <a:lvl8pPr marL="10910316" indent="-1066800" algn="l" defTabSz="4264152" rtl="0" fontAlgn="base">
        <a:spcBef>
          <a:spcPct val="20000"/>
        </a:spcBef>
        <a:spcAft>
          <a:spcPct val="0"/>
        </a:spcAft>
        <a:buChar char="»"/>
        <a:defRPr sz="9312">
          <a:solidFill>
            <a:schemeClr val="tx1"/>
          </a:solidFill>
          <a:latin typeface="+mn-lt"/>
        </a:defRPr>
      </a:lvl8pPr>
      <a:lvl9pPr marL="11349228" indent="-1066800" algn="l" defTabSz="4264152" rtl="0" fontAlgn="base">
        <a:spcBef>
          <a:spcPct val="20000"/>
        </a:spcBef>
        <a:spcAft>
          <a:spcPct val="0"/>
        </a:spcAft>
        <a:buChar char="»"/>
        <a:defRPr sz="9312">
          <a:solidFill>
            <a:schemeClr val="tx1"/>
          </a:solidFill>
          <a:latin typeface="+mn-lt"/>
        </a:defRPr>
      </a:lvl9pPr>
    </p:bodyStyle>
    <p:otherStyle>
      <a:defPPr>
        <a:defRPr lang="en-US"/>
      </a:defPPr>
      <a:lvl1pPr marL="0" algn="l" defTabSz="877824" rtl="0" eaLnBrk="1" latinLnBrk="0" hangingPunct="1">
        <a:defRPr sz="1728" kern="1200">
          <a:solidFill>
            <a:schemeClr val="tx1"/>
          </a:solidFill>
          <a:latin typeface="+mn-lt"/>
          <a:ea typeface="+mn-ea"/>
          <a:cs typeface="+mn-cs"/>
        </a:defRPr>
      </a:lvl1pPr>
      <a:lvl2pPr marL="438912" algn="l" defTabSz="877824" rtl="0" eaLnBrk="1" latinLnBrk="0" hangingPunct="1">
        <a:defRPr sz="1728" kern="1200">
          <a:solidFill>
            <a:schemeClr val="tx1"/>
          </a:solidFill>
          <a:latin typeface="+mn-lt"/>
          <a:ea typeface="+mn-ea"/>
          <a:cs typeface="+mn-cs"/>
        </a:defRPr>
      </a:lvl2pPr>
      <a:lvl3pPr marL="877824" algn="l" defTabSz="877824" rtl="0" eaLnBrk="1" latinLnBrk="0" hangingPunct="1">
        <a:defRPr sz="1728" kern="1200">
          <a:solidFill>
            <a:schemeClr val="tx1"/>
          </a:solidFill>
          <a:latin typeface="+mn-lt"/>
          <a:ea typeface="+mn-ea"/>
          <a:cs typeface="+mn-cs"/>
        </a:defRPr>
      </a:lvl3pPr>
      <a:lvl4pPr marL="1316736" algn="l" defTabSz="877824" rtl="0" eaLnBrk="1" latinLnBrk="0" hangingPunct="1">
        <a:defRPr sz="1728" kern="1200">
          <a:solidFill>
            <a:schemeClr val="tx1"/>
          </a:solidFill>
          <a:latin typeface="+mn-lt"/>
          <a:ea typeface="+mn-ea"/>
          <a:cs typeface="+mn-cs"/>
        </a:defRPr>
      </a:lvl4pPr>
      <a:lvl5pPr marL="1755648" algn="l" defTabSz="877824" rtl="0" eaLnBrk="1" latinLnBrk="0" hangingPunct="1">
        <a:defRPr sz="1728" kern="1200">
          <a:solidFill>
            <a:schemeClr val="tx1"/>
          </a:solidFill>
          <a:latin typeface="+mn-lt"/>
          <a:ea typeface="+mn-ea"/>
          <a:cs typeface="+mn-cs"/>
        </a:defRPr>
      </a:lvl5pPr>
      <a:lvl6pPr marL="2194560" algn="l" defTabSz="877824" rtl="0" eaLnBrk="1" latinLnBrk="0" hangingPunct="1">
        <a:defRPr sz="1728" kern="1200">
          <a:solidFill>
            <a:schemeClr val="tx1"/>
          </a:solidFill>
          <a:latin typeface="+mn-lt"/>
          <a:ea typeface="+mn-ea"/>
          <a:cs typeface="+mn-cs"/>
        </a:defRPr>
      </a:lvl6pPr>
      <a:lvl7pPr marL="2633472" algn="l" defTabSz="877824" rtl="0" eaLnBrk="1" latinLnBrk="0" hangingPunct="1">
        <a:defRPr sz="1728" kern="1200">
          <a:solidFill>
            <a:schemeClr val="tx1"/>
          </a:solidFill>
          <a:latin typeface="+mn-lt"/>
          <a:ea typeface="+mn-ea"/>
          <a:cs typeface="+mn-cs"/>
        </a:defRPr>
      </a:lvl7pPr>
      <a:lvl8pPr marL="3072384" algn="l" defTabSz="877824" rtl="0" eaLnBrk="1" latinLnBrk="0" hangingPunct="1">
        <a:defRPr sz="1728" kern="1200">
          <a:solidFill>
            <a:schemeClr val="tx1"/>
          </a:solidFill>
          <a:latin typeface="+mn-lt"/>
          <a:ea typeface="+mn-ea"/>
          <a:cs typeface="+mn-cs"/>
        </a:defRPr>
      </a:lvl8pPr>
      <a:lvl9pPr marL="3511296" algn="l" defTabSz="877824" rtl="0" eaLnBrk="1" latinLnBrk="0" hangingPunct="1">
        <a:defRPr sz="172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chart" Target="../charts/chart1.xml"/><Relationship Id="rId7"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emf"/><Relationship Id="rId10" Type="http://schemas.openxmlformats.org/officeDocument/2006/relationships/chart" Target="../charts/chart5.xml"/><Relationship Id="rId4" Type="http://schemas.openxmlformats.org/officeDocument/2006/relationships/image" Target="../media/image1.jpg"/><Relationship Id="rId9"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 name="Chart 37"/>
          <p:cNvGraphicFramePr>
            <a:graphicFrameLocks/>
          </p:cNvGraphicFramePr>
          <p:nvPr>
            <p:extLst>
              <p:ext uri="{D42A27DB-BD31-4B8C-83A1-F6EECF244321}">
                <p14:modId xmlns:p14="http://schemas.microsoft.com/office/powerpoint/2010/main" val="3913857769"/>
              </p:ext>
            </p:extLst>
          </p:nvPr>
        </p:nvGraphicFramePr>
        <p:xfrm>
          <a:off x="30699456" y="16554801"/>
          <a:ext cx="12805410" cy="7242962"/>
        </p:xfrm>
        <a:graphic>
          <a:graphicData uri="http://schemas.openxmlformats.org/drawingml/2006/chart">
            <c:chart xmlns:c="http://schemas.openxmlformats.org/drawingml/2006/chart" xmlns:r="http://schemas.openxmlformats.org/officeDocument/2006/relationships" r:id="rId3"/>
          </a:graphicData>
        </a:graphic>
      </p:graphicFrame>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97" y="14533381"/>
            <a:ext cx="13317155" cy="8098019"/>
          </a:xfrm>
          <a:prstGeom prst="rect">
            <a:avLst/>
          </a:prstGeom>
        </p:spPr>
      </p:pic>
      <p:pic>
        <p:nvPicPr>
          <p:cNvPr id="3084" name="Picture 14" descr="lc_lthdfull"/>
          <p:cNvPicPr>
            <a:picLocks noChangeAspect="1" noChangeArrowheads="1"/>
          </p:cNvPicPr>
          <p:nvPr/>
        </p:nvPicPr>
        <p:blipFill>
          <a:blip r:embed="rId5">
            <a:extLst>
              <a:ext uri="{28A0092B-C50C-407E-A947-70E740481C1C}">
                <a14:useLocalDpi xmlns:a14="http://schemas.microsoft.com/office/drawing/2010/main" val="0"/>
              </a:ext>
            </a:extLst>
          </a:blip>
          <a:srcRect r="92435" b="60323"/>
          <a:stretch>
            <a:fillRect/>
          </a:stretch>
        </p:blipFill>
        <p:spPr bwMode="auto">
          <a:xfrm>
            <a:off x="292608" y="1200418"/>
            <a:ext cx="2225040" cy="3244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82752" y="4032679"/>
            <a:ext cx="14679168" cy="5056128"/>
          </a:xfrm>
          <a:prstGeom prst="rect">
            <a:avLst/>
          </a:prstGeom>
          <a:noFill/>
        </p:spPr>
        <p:txBody>
          <a:bodyPr wrap="square" rtlCol="0">
            <a:spAutoFit/>
          </a:bodyPr>
          <a:lstStyle/>
          <a:p>
            <a:r>
              <a:rPr lang="en-US" sz="3600" b="1" dirty="0"/>
              <a:t>Background</a:t>
            </a:r>
          </a:p>
          <a:p>
            <a:r>
              <a:rPr lang="en-US" sz="3200" dirty="0"/>
              <a:t>Carbon dioxide (CO</a:t>
            </a:r>
            <a:r>
              <a:rPr lang="en-US" sz="3200" baseline="-25000" dirty="0"/>
              <a:t>2</a:t>
            </a:r>
            <a:r>
              <a:rPr lang="en-US" sz="3200" dirty="0"/>
              <a:t>),</a:t>
            </a:r>
            <a:r>
              <a:rPr lang="en-US" sz="3200" baseline="-25000" dirty="0"/>
              <a:t> </a:t>
            </a:r>
            <a:r>
              <a:rPr lang="en-US" sz="3200" dirty="0"/>
              <a:t>methane (CH</a:t>
            </a:r>
            <a:r>
              <a:rPr lang="en-US" sz="3200" baseline="-25000" dirty="0"/>
              <a:t>4</a:t>
            </a:r>
            <a:r>
              <a:rPr lang="en-US" sz="3200" dirty="0"/>
              <a:t>), and nitrous oxide (N</a:t>
            </a:r>
            <a:r>
              <a:rPr lang="en-US" sz="3200" baseline="-25000" dirty="0"/>
              <a:t>2</a:t>
            </a:r>
            <a:r>
              <a:rPr lang="en-US" sz="3200" dirty="0"/>
              <a:t>O) are the three most abundant greenhouse gases (GHG’s) in Earth’s atmosphere. It is widely accepted that temperate rivers and streams are regionally significant sources of CO</a:t>
            </a:r>
            <a:r>
              <a:rPr lang="en-US" sz="3200" baseline="-25000" dirty="0"/>
              <a:t>2</a:t>
            </a:r>
            <a:r>
              <a:rPr lang="en-US" sz="3200" dirty="0"/>
              <a:t>, yet their role as CH</a:t>
            </a:r>
            <a:r>
              <a:rPr lang="en-US" sz="3200" baseline="-25000" dirty="0"/>
              <a:t>4 </a:t>
            </a:r>
            <a:r>
              <a:rPr lang="en-US" sz="3200" dirty="0"/>
              <a:t> and N</a:t>
            </a:r>
            <a:r>
              <a:rPr lang="en-US" sz="3200" baseline="-25000" dirty="0"/>
              <a:t>2</a:t>
            </a:r>
            <a:r>
              <a:rPr lang="en-US" sz="3200" dirty="0"/>
              <a:t>O emitters is less well defined. (Campeau and del Giorgio, 2014). Benthic sediments are metabolically active, making them one of the primary sources of GHG’s in fluvial networks. A number of factors play a role in determining GHG production including organic matter (OM) content, temperature, and nutrient availability (Stanley et al 2016). Understanding the drivers of GHG production in aquatic sediments allows one to accurately predict GHG emissions on a larger scale.</a:t>
            </a:r>
            <a:endParaRPr lang="en-US" sz="3200" b="1" dirty="0"/>
          </a:p>
        </p:txBody>
      </p:sp>
      <p:sp>
        <p:nvSpPr>
          <p:cNvPr id="7" name="TextBox 6"/>
          <p:cNvSpPr txBox="1"/>
          <p:nvPr/>
        </p:nvSpPr>
        <p:spPr>
          <a:xfrm>
            <a:off x="621792" y="11356400"/>
            <a:ext cx="14703552" cy="3578800"/>
          </a:xfrm>
          <a:prstGeom prst="rect">
            <a:avLst/>
          </a:prstGeom>
          <a:noFill/>
        </p:spPr>
        <p:txBody>
          <a:bodyPr wrap="square" rtlCol="0">
            <a:spAutoFit/>
          </a:bodyPr>
          <a:lstStyle/>
          <a:p>
            <a:r>
              <a:rPr lang="en-US" sz="3600" b="1" dirty="0"/>
              <a:t>Hypotheses</a:t>
            </a:r>
            <a:endParaRPr lang="en-US" sz="3200" dirty="0"/>
          </a:p>
          <a:p>
            <a:pPr marL="548640" indent="-548640">
              <a:buFont typeface="Arial" panose="020B0604020202020204" pitchFamily="34" charset="0"/>
              <a:buChar char="•"/>
            </a:pPr>
            <a:r>
              <a:rPr lang="en-US" sz="3200" dirty="0"/>
              <a:t>Pools will exhibit greater GHG emissions than flowing channel locations because of increased OM content.</a:t>
            </a:r>
          </a:p>
          <a:p>
            <a:pPr marL="457200" indent="-457200">
              <a:buFont typeface="Arial" panose="020B0604020202020204" pitchFamily="34" charset="0"/>
              <a:buChar char="•"/>
            </a:pPr>
            <a:r>
              <a:rPr lang="en-US" sz="3200" dirty="0"/>
              <a:t>OM will be highly influential on GHG production</a:t>
            </a:r>
          </a:p>
          <a:p>
            <a:pPr marL="914400" lvl="1" indent="-457200">
              <a:buFont typeface="Arial" panose="020B0604020202020204" pitchFamily="34" charset="0"/>
              <a:buChar char="•"/>
            </a:pPr>
            <a:r>
              <a:rPr lang="en-US" sz="3200" dirty="0"/>
              <a:t>Microbes consume OM and respire CO</a:t>
            </a:r>
            <a:r>
              <a:rPr lang="en-US" sz="3200" baseline="-25000" dirty="0"/>
              <a:t>2</a:t>
            </a:r>
            <a:r>
              <a:rPr lang="en-US" sz="3200" dirty="0"/>
              <a:t> under aerobic conditions and CH</a:t>
            </a:r>
            <a:r>
              <a:rPr lang="en-US" sz="3200" baseline="-25000" dirty="0"/>
              <a:t>4</a:t>
            </a:r>
            <a:r>
              <a:rPr lang="en-US" sz="3200" dirty="0"/>
              <a:t> under anoxic conditions</a:t>
            </a:r>
          </a:p>
          <a:p>
            <a:pPr marL="457200" indent="-457200">
              <a:buFont typeface="Arial" panose="020B0604020202020204" pitchFamily="34" charset="0"/>
              <a:buChar char="•"/>
            </a:pPr>
            <a:r>
              <a:rPr lang="en-US" sz="3200" dirty="0"/>
              <a:t>GHG production will plateau after several days</a:t>
            </a:r>
          </a:p>
        </p:txBody>
      </p:sp>
      <p:sp>
        <p:nvSpPr>
          <p:cNvPr id="8" name="TextBox 7"/>
          <p:cNvSpPr txBox="1"/>
          <p:nvPr/>
        </p:nvSpPr>
        <p:spPr>
          <a:xfrm>
            <a:off x="533400" y="14969705"/>
            <a:ext cx="13167360" cy="646331"/>
          </a:xfrm>
          <a:prstGeom prst="rect">
            <a:avLst/>
          </a:prstGeom>
          <a:noFill/>
        </p:spPr>
        <p:txBody>
          <a:bodyPr wrap="square" rtlCol="0">
            <a:spAutoFit/>
          </a:bodyPr>
          <a:lstStyle/>
          <a:p>
            <a:r>
              <a:rPr lang="en-US" sz="3456" b="1" dirty="0"/>
              <a:t>Study </a:t>
            </a:r>
            <a:r>
              <a:rPr lang="en-US" sz="3600" b="1" dirty="0"/>
              <a:t>Locations</a:t>
            </a:r>
            <a:r>
              <a:rPr lang="en-US" sz="3456" b="1" dirty="0"/>
              <a:t>:</a:t>
            </a:r>
            <a:endParaRPr lang="en-US" sz="5184" b="1" dirty="0"/>
          </a:p>
        </p:txBody>
      </p:sp>
      <p:sp>
        <p:nvSpPr>
          <p:cNvPr id="10" name="TextBox 9"/>
          <p:cNvSpPr txBox="1"/>
          <p:nvPr/>
        </p:nvSpPr>
        <p:spPr>
          <a:xfrm>
            <a:off x="31207329" y="23926800"/>
            <a:ext cx="13167360" cy="5876096"/>
          </a:xfrm>
          <a:prstGeom prst="rect">
            <a:avLst/>
          </a:prstGeom>
          <a:noFill/>
        </p:spPr>
        <p:txBody>
          <a:bodyPr wrap="square" rtlCol="0">
            <a:spAutoFit/>
          </a:bodyPr>
          <a:lstStyle/>
          <a:p>
            <a:r>
              <a:rPr lang="en-US" sz="3600" b="1" dirty="0"/>
              <a:t>Discussion</a:t>
            </a:r>
          </a:p>
          <a:p>
            <a:pPr marL="457200" indent="-457200">
              <a:buFont typeface="Arial" panose="020B0604020202020204" pitchFamily="34" charset="0"/>
              <a:buChar char="•"/>
            </a:pPr>
            <a:r>
              <a:rPr lang="en-US" sz="3200" dirty="0"/>
              <a:t>Pools emitted more GHGs than channelized locations</a:t>
            </a:r>
          </a:p>
          <a:p>
            <a:pPr marL="457200" indent="-457200">
              <a:buFont typeface="Arial" panose="020B0604020202020204" pitchFamily="34" charset="0"/>
              <a:buChar char="•"/>
            </a:pPr>
            <a:r>
              <a:rPr lang="en-US" sz="3200" dirty="0"/>
              <a:t>GHG production increased over time</a:t>
            </a:r>
          </a:p>
          <a:p>
            <a:pPr marL="329184" indent="-329184">
              <a:buFont typeface="Arial" panose="020B0604020202020204" pitchFamily="34" charset="0"/>
              <a:buChar char="•"/>
            </a:pPr>
            <a:r>
              <a:rPr lang="en-US" sz="3200" dirty="0"/>
              <a:t>Headwater streams may be significant contributors to GHG emissions on a watershed scale</a:t>
            </a:r>
          </a:p>
          <a:p>
            <a:pPr marL="329184" indent="-329184">
              <a:buFont typeface="Arial" panose="020B0604020202020204" pitchFamily="34" charset="0"/>
              <a:buChar char="•"/>
            </a:pPr>
            <a:r>
              <a:rPr lang="en-US" sz="3200" dirty="0"/>
              <a:t>Short term incubation data will be normalized by sediment mass</a:t>
            </a:r>
          </a:p>
          <a:p>
            <a:pPr marL="329184" indent="-329184">
              <a:buFont typeface="Arial" panose="020B0604020202020204" pitchFamily="34" charset="0"/>
              <a:buChar char="•"/>
            </a:pPr>
            <a:r>
              <a:rPr lang="en-US" sz="3200" dirty="0"/>
              <a:t>% OM data is being processed to assess the relationship with OM content and GHG production</a:t>
            </a:r>
          </a:p>
          <a:p>
            <a:pPr marL="329184" indent="-329184">
              <a:buFont typeface="Arial" panose="020B0604020202020204" pitchFamily="34" charset="0"/>
              <a:buChar char="•"/>
            </a:pPr>
            <a:endParaRPr lang="en-US" sz="3200" dirty="0"/>
          </a:p>
          <a:p>
            <a:endParaRPr lang="en-US" sz="3200" dirty="0"/>
          </a:p>
          <a:p>
            <a:pPr marL="457200" indent="-457200">
              <a:buFont typeface="Arial" panose="020B0604020202020204" pitchFamily="34" charset="0"/>
              <a:buChar char="•"/>
            </a:pPr>
            <a:endParaRPr lang="en-US" sz="5184" b="1" dirty="0"/>
          </a:p>
        </p:txBody>
      </p:sp>
      <p:sp>
        <p:nvSpPr>
          <p:cNvPr id="4" name="TextBox 3"/>
          <p:cNvSpPr txBox="1"/>
          <p:nvPr/>
        </p:nvSpPr>
        <p:spPr>
          <a:xfrm>
            <a:off x="682752" y="8918475"/>
            <a:ext cx="14679168" cy="4113114"/>
          </a:xfrm>
          <a:prstGeom prst="rect">
            <a:avLst/>
          </a:prstGeom>
          <a:noFill/>
        </p:spPr>
        <p:txBody>
          <a:bodyPr wrap="square" rtlCol="0">
            <a:spAutoFit/>
          </a:bodyPr>
          <a:lstStyle/>
          <a:p>
            <a:r>
              <a:rPr lang="en-US" sz="3600" b="1" dirty="0"/>
              <a:t>Research Questions</a:t>
            </a:r>
          </a:p>
          <a:p>
            <a:pPr marL="329184" indent="-329184">
              <a:buFont typeface="Arial" panose="020B0604020202020204" pitchFamily="34" charset="0"/>
              <a:buChar char="•"/>
            </a:pPr>
            <a:r>
              <a:rPr lang="en-US" sz="3200" dirty="0"/>
              <a:t>How does sediment GHG production vary over a segment of two  headwater streams?</a:t>
            </a:r>
          </a:p>
          <a:p>
            <a:pPr marL="786384" lvl="1" indent="-329184">
              <a:buFont typeface="Arial" panose="020B0604020202020204" pitchFamily="34" charset="0"/>
              <a:buChar char="•"/>
            </a:pPr>
            <a:r>
              <a:rPr lang="en-US" sz="3200" dirty="0"/>
              <a:t>Do flowing streambed sediments emit similar amounts of GHGs relative to pooled streambed sediments?</a:t>
            </a:r>
          </a:p>
          <a:p>
            <a:pPr marL="329184" indent="-329184">
              <a:buFont typeface="Arial" panose="020B0604020202020204" pitchFamily="34" charset="0"/>
              <a:buChar char="•"/>
            </a:pPr>
            <a:r>
              <a:rPr lang="en-US" sz="3200" dirty="0"/>
              <a:t>Is GHG production consistent over time?</a:t>
            </a:r>
          </a:p>
          <a:p>
            <a:pPr marL="329184" indent="-329184">
              <a:buFont typeface="Arial" panose="020B0604020202020204" pitchFamily="34" charset="0"/>
              <a:buChar char="•"/>
            </a:pPr>
            <a:endParaRPr lang="en-US" sz="3200" dirty="0"/>
          </a:p>
          <a:p>
            <a:endParaRPr lang="en-US" sz="3456" b="1" dirty="0"/>
          </a:p>
          <a:p>
            <a:endParaRPr lang="en-US" sz="3072" dirty="0"/>
          </a:p>
        </p:txBody>
      </p:sp>
      <p:pic>
        <p:nvPicPr>
          <p:cNvPr id="13" name="Picture 12"/>
          <p:cNvPicPr>
            <a:picLocks noChangeAspect="1"/>
          </p:cNvPicPr>
          <p:nvPr/>
        </p:nvPicPr>
        <p:blipFill rotWithShape="1">
          <a:blip r:embed="rId6">
            <a:extLst>
              <a:ext uri="{28A0092B-C50C-407E-A947-70E740481C1C}">
                <a14:useLocalDpi xmlns:a14="http://schemas.microsoft.com/office/drawing/2010/main" val="0"/>
              </a:ext>
            </a:extLst>
          </a:blip>
          <a:srcRect l="2181" t="15384" b="25641"/>
          <a:stretch/>
        </p:blipFill>
        <p:spPr>
          <a:xfrm>
            <a:off x="682752" y="27432000"/>
            <a:ext cx="12133548" cy="5486400"/>
          </a:xfrm>
          <a:prstGeom prst="rect">
            <a:avLst/>
          </a:prstGeom>
        </p:spPr>
      </p:pic>
      <p:sp>
        <p:nvSpPr>
          <p:cNvPr id="12" name="TextBox 11"/>
          <p:cNvSpPr txBox="1"/>
          <p:nvPr/>
        </p:nvSpPr>
        <p:spPr>
          <a:xfrm>
            <a:off x="30207966" y="24214752"/>
            <a:ext cx="12179808" cy="1057534"/>
          </a:xfrm>
          <a:prstGeom prst="rect">
            <a:avLst/>
          </a:prstGeom>
          <a:noFill/>
        </p:spPr>
        <p:txBody>
          <a:bodyPr wrap="square" rtlCol="0">
            <a:spAutoFit/>
          </a:bodyPr>
          <a:lstStyle/>
          <a:p>
            <a:endParaRPr lang="en-US" sz="3200" dirty="0"/>
          </a:p>
          <a:p>
            <a:endParaRPr lang="en-US" sz="3072" dirty="0"/>
          </a:p>
        </p:txBody>
      </p:sp>
      <p:sp>
        <p:nvSpPr>
          <p:cNvPr id="21" name="Text Box 6"/>
          <p:cNvSpPr txBox="1">
            <a:spLocks noChangeArrowheads="1"/>
          </p:cNvSpPr>
          <p:nvPr/>
        </p:nvSpPr>
        <p:spPr bwMode="auto">
          <a:xfrm>
            <a:off x="3840480" y="1413282"/>
            <a:ext cx="36210240" cy="23042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15500">
                <a:solidFill>
                  <a:schemeClr val="tx1"/>
                </a:solidFill>
                <a:latin typeface="Times New Roman" panose="02020603050405020304" pitchFamily="18" charset="0"/>
              </a:defRPr>
            </a:lvl1pPr>
            <a:lvl2pPr marL="742950" indent="-285750">
              <a:spcBef>
                <a:spcPct val="20000"/>
              </a:spcBef>
              <a:buChar char="–"/>
              <a:defRPr sz="13600">
                <a:solidFill>
                  <a:schemeClr val="tx1"/>
                </a:solidFill>
                <a:latin typeface="Times New Roman" panose="02020603050405020304" pitchFamily="18" charset="0"/>
              </a:defRPr>
            </a:lvl2pPr>
            <a:lvl3pPr marL="1143000" indent="-228600">
              <a:spcBef>
                <a:spcPct val="20000"/>
              </a:spcBef>
              <a:buChar char="•"/>
              <a:defRPr sz="11700">
                <a:solidFill>
                  <a:schemeClr val="tx1"/>
                </a:solidFill>
                <a:latin typeface="Times New Roman" panose="02020603050405020304" pitchFamily="18" charset="0"/>
              </a:defRPr>
            </a:lvl3pPr>
            <a:lvl4pPr marL="1600200" indent="-228600">
              <a:spcBef>
                <a:spcPct val="20000"/>
              </a:spcBef>
              <a:buChar char="–"/>
              <a:defRPr sz="9700">
                <a:solidFill>
                  <a:schemeClr val="tx1"/>
                </a:solidFill>
                <a:latin typeface="Times New Roman" panose="02020603050405020304" pitchFamily="18" charset="0"/>
              </a:defRPr>
            </a:lvl4pPr>
            <a:lvl5pPr marL="2057400" indent="-228600">
              <a:spcBef>
                <a:spcPct val="20000"/>
              </a:spcBef>
              <a:buChar char="»"/>
              <a:defRPr sz="97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97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97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97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9700">
                <a:solidFill>
                  <a:schemeClr val="tx1"/>
                </a:solidFill>
                <a:latin typeface="Times New Roman" panose="02020603050405020304" pitchFamily="18" charset="0"/>
              </a:defRPr>
            </a:lvl9pPr>
          </a:lstStyle>
          <a:p>
            <a:pPr algn="ctr" eaLnBrk="1" hangingPunct="1">
              <a:spcBef>
                <a:spcPct val="0"/>
              </a:spcBef>
              <a:buFontTx/>
              <a:buNone/>
            </a:pPr>
            <a:r>
              <a:rPr lang="en-US" altLang="en-US" sz="5760" b="1" dirty="0">
                <a:solidFill>
                  <a:srgbClr val="000066"/>
                </a:solidFill>
                <a:latin typeface="Verdana" panose="020B0604030504040204" pitchFamily="34" charset="0"/>
              </a:rPr>
              <a:t>Greenhouse Gas Emissions from Aquatic Sediment Incubations</a:t>
            </a:r>
            <a:endParaRPr lang="en-US" altLang="en-US" sz="6336" dirty="0">
              <a:solidFill>
                <a:srgbClr val="000066"/>
              </a:solidFill>
              <a:latin typeface="Verdana" panose="020B0604030504040204" pitchFamily="34" charset="0"/>
              <a:cs typeface="Times New Roman" panose="02020603050405020304" pitchFamily="18" charset="0"/>
            </a:endParaRPr>
          </a:p>
          <a:p>
            <a:pPr algn="ctr" eaLnBrk="1" hangingPunct="1">
              <a:spcBef>
                <a:spcPct val="25000"/>
              </a:spcBef>
              <a:buFontTx/>
              <a:buNone/>
            </a:pPr>
            <a:r>
              <a:rPr lang="en-US" altLang="en-US" sz="3840" b="1" dirty="0">
                <a:solidFill>
                  <a:srgbClr val="993300"/>
                </a:solidFill>
                <a:latin typeface="Verdana" panose="020B0604030504040204" pitchFamily="34" charset="0"/>
              </a:rPr>
              <a:t>Kyle Hacker</a:t>
            </a:r>
            <a:r>
              <a:rPr lang="en-US" altLang="en-US" sz="3840" b="1" baseline="30000" dirty="0">
                <a:solidFill>
                  <a:srgbClr val="993300"/>
                </a:solidFill>
                <a:latin typeface="Verdana" panose="020B0604030504040204" pitchFamily="34" charset="0"/>
              </a:rPr>
              <a:t>1</a:t>
            </a:r>
            <a:r>
              <a:rPr lang="en-US" altLang="en-US" sz="3840" b="1" dirty="0">
                <a:solidFill>
                  <a:srgbClr val="993300"/>
                </a:solidFill>
                <a:latin typeface="Verdana" panose="020B0604030504040204" pitchFamily="34" charset="0"/>
              </a:rPr>
              <a:t>, Andrew Robison</a:t>
            </a:r>
            <a:r>
              <a:rPr lang="en-US" altLang="en-US" sz="3840" b="1" baseline="30000" dirty="0">
                <a:solidFill>
                  <a:srgbClr val="993300"/>
                </a:solidFill>
                <a:latin typeface="Verdana" panose="020B0604030504040204" pitchFamily="34" charset="0"/>
              </a:rPr>
              <a:t>2</a:t>
            </a:r>
            <a:r>
              <a:rPr lang="en-US" altLang="en-US" sz="3840" b="1" dirty="0">
                <a:solidFill>
                  <a:srgbClr val="993300"/>
                </a:solidFill>
                <a:latin typeface="Verdana" panose="020B0604030504040204" pitchFamily="34" charset="0"/>
              </a:rPr>
              <a:t>, Wilfred Wollheim</a:t>
            </a:r>
            <a:r>
              <a:rPr lang="en-US" altLang="en-US" sz="3840" b="1" baseline="30000" dirty="0">
                <a:solidFill>
                  <a:srgbClr val="993300"/>
                </a:solidFill>
                <a:latin typeface="Verdana" panose="020B0604030504040204" pitchFamily="34" charset="0"/>
              </a:rPr>
              <a:t>2</a:t>
            </a:r>
          </a:p>
          <a:p>
            <a:pPr algn="ctr" eaLnBrk="1" hangingPunct="1">
              <a:spcBef>
                <a:spcPct val="25000"/>
              </a:spcBef>
              <a:buFontTx/>
              <a:buNone/>
            </a:pPr>
            <a:r>
              <a:rPr lang="en-US" altLang="en-US" sz="3072" baseline="30000" dirty="0">
                <a:solidFill>
                  <a:srgbClr val="993300"/>
                </a:solidFill>
                <a:latin typeface="Verdana" panose="020B0604030504040204" pitchFamily="34" charset="0"/>
              </a:rPr>
              <a:t>1</a:t>
            </a:r>
            <a:r>
              <a:rPr lang="en-US" altLang="en-US" sz="3072" dirty="0">
                <a:solidFill>
                  <a:srgbClr val="993300"/>
                </a:solidFill>
                <a:latin typeface="Verdana" panose="020B0604030504040204" pitchFamily="34" charset="0"/>
              </a:rPr>
              <a:t> Department Natural Resources and the Environment (NREN), Environmental Science Major  </a:t>
            </a:r>
            <a:r>
              <a:rPr lang="en-US" altLang="en-US" sz="3072" baseline="30000" dirty="0">
                <a:solidFill>
                  <a:srgbClr val="993300"/>
                </a:solidFill>
                <a:latin typeface="Verdana" panose="020B0604030504040204" pitchFamily="34" charset="0"/>
              </a:rPr>
              <a:t>2 </a:t>
            </a:r>
            <a:r>
              <a:rPr lang="en-US" altLang="en-US" sz="3072" dirty="0">
                <a:solidFill>
                  <a:srgbClr val="993300"/>
                </a:solidFill>
                <a:latin typeface="Verdana" panose="020B0604030504040204" pitchFamily="34" charset="0"/>
              </a:rPr>
              <a:t>NREN</a:t>
            </a:r>
            <a:endParaRPr lang="en-US" altLang="en-US" sz="3072" baseline="30000" dirty="0">
              <a:solidFill>
                <a:srgbClr val="993300"/>
              </a:solidFill>
              <a:latin typeface="Verdana" panose="020B0604030504040204" pitchFamily="34" charset="0"/>
            </a:endParaRPr>
          </a:p>
        </p:txBody>
      </p:sp>
      <p:graphicFrame>
        <p:nvGraphicFramePr>
          <p:cNvPr id="22" name="Chart 21"/>
          <p:cNvGraphicFramePr>
            <a:graphicFrameLocks/>
          </p:cNvGraphicFramePr>
          <p:nvPr>
            <p:extLst>
              <p:ext uri="{D42A27DB-BD31-4B8C-83A1-F6EECF244321}">
                <p14:modId xmlns:p14="http://schemas.microsoft.com/office/powerpoint/2010/main" val="1623118332"/>
              </p:ext>
            </p:extLst>
          </p:nvPr>
        </p:nvGraphicFramePr>
        <p:xfrm>
          <a:off x="15388807" y="3948549"/>
          <a:ext cx="14857259" cy="1064307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Chart 23"/>
          <p:cNvGraphicFramePr>
            <a:graphicFrameLocks/>
          </p:cNvGraphicFramePr>
          <p:nvPr>
            <p:extLst>
              <p:ext uri="{D42A27DB-BD31-4B8C-83A1-F6EECF244321}">
                <p14:modId xmlns:p14="http://schemas.microsoft.com/office/powerpoint/2010/main" val="3551060933"/>
              </p:ext>
            </p:extLst>
          </p:nvPr>
        </p:nvGraphicFramePr>
        <p:xfrm>
          <a:off x="15325344" y="13758377"/>
          <a:ext cx="15374112" cy="10615153"/>
        </p:xfrm>
        <a:graphic>
          <a:graphicData uri="http://schemas.openxmlformats.org/drawingml/2006/chart">
            <c:chart xmlns:c="http://schemas.openxmlformats.org/drawingml/2006/chart" xmlns:r="http://schemas.openxmlformats.org/officeDocument/2006/relationships" r:id="rId8"/>
          </a:graphicData>
        </a:graphic>
      </p:graphicFrame>
      <p:sp>
        <p:nvSpPr>
          <p:cNvPr id="28" name="TextBox 27"/>
          <p:cNvSpPr txBox="1"/>
          <p:nvPr/>
        </p:nvSpPr>
        <p:spPr>
          <a:xfrm>
            <a:off x="31207329" y="28607805"/>
            <a:ext cx="12143232" cy="4154984"/>
          </a:xfrm>
          <a:prstGeom prst="rect">
            <a:avLst/>
          </a:prstGeom>
          <a:noFill/>
        </p:spPr>
        <p:txBody>
          <a:bodyPr wrap="square" rtlCol="0">
            <a:spAutoFit/>
          </a:bodyPr>
          <a:lstStyle/>
          <a:p>
            <a:r>
              <a:rPr lang="en-US" sz="3600" b="1" dirty="0"/>
              <a:t>Works Cited</a:t>
            </a:r>
          </a:p>
          <a:p>
            <a:r>
              <a:rPr lang="en-US" dirty="0"/>
              <a:t>Campeau, A. and del Giorgio, P. A. (2014), Patterns in CH</a:t>
            </a:r>
            <a:r>
              <a:rPr lang="en-US" baseline="-25000" dirty="0"/>
              <a:t>4</a:t>
            </a:r>
            <a:r>
              <a:rPr lang="en-US" dirty="0"/>
              <a:t> and CO</a:t>
            </a:r>
            <a:r>
              <a:rPr lang="en-US" baseline="-25000" dirty="0"/>
              <a:t>2</a:t>
            </a:r>
            <a:r>
              <a:rPr lang="en-US" dirty="0"/>
              <a:t> concentrations across boreal rivers: Major drivers and implications for fluvial greenhouse emissions under climate change scenarios. </a:t>
            </a:r>
            <a:r>
              <a:rPr lang="en-US" i="1" dirty="0"/>
              <a:t>Global Change Biology</a:t>
            </a:r>
            <a:r>
              <a:rPr lang="en-US" dirty="0"/>
              <a:t>, </a:t>
            </a:r>
            <a:r>
              <a:rPr lang="en-US" b="1" dirty="0"/>
              <a:t>20</a:t>
            </a:r>
            <a:r>
              <a:rPr lang="en-US" dirty="0"/>
              <a:t>: 1075–1088.</a:t>
            </a:r>
          </a:p>
          <a:p>
            <a:endParaRPr lang="en-US" dirty="0"/>
          </a:p>
          <a:p>
            <a:r>
              <a:rPr lang="en-US" dirty="0"/>
              <a:t>Stanley, E. H., </a:t>
            </a:r>
            <a:r>
              <a:rPr lang="en-US" dirty="0" err="1"/>
              <a:t>Casson</a:t>
            </a:r>
            <a:r>
              <a:rPr lang="en-US" dirty="0"/>
              <a:t>, N. J., Christel, S. T., Crawford, J. T., </a:t>
            </a:r>
            <a:r>
              <a:rPr lang="en-US" dirty="0" err="1"/>
              <a:t>Loken</a:t>
            </a:r>
            <a:r>
              <a:rPr lang="en-US" dirty="0"/>
              <a:t>, L. C. and Oliver, S. K. (2016), The ecology of methane in streams and rivers: patterns, controls, and global significance. </a:t>
            </a:r>
            <a:r>
              <a:rPr lang="en-US" i="1" dirty="0"/>
              <a:t>Ecological Monographs</a:t>
            </a:r>
            <a:r>
              <a:rPr lang="en-US" dirty="0"/>
              <a:t>, </a:t>
            </a:r>
            <a:r>
              <a:rPr lang="en-US" b="1" dirty="0"/>
              <a:t>86</a:t>
            </a:r>
            <a:r>
              <a:rPr lang="en-US" dirty="0"/>
              <a:t>: 146–171. </a:t>
            </a:r>
          </a:p>
          <a:p>
            <a:endParaRPr lang="en-US" sz="3600" b="1" dirty="0"/>
          </a:p>
          <a:p>
            <a:endParaRPr lang="en-US" b="1" dirty="0"/>
          </a:p>
        </p:txBody>
      </p:sp>
      <p:sp>
        <p:nvSpPr>
          <p:cNvPr id="31" name="TextBox 30"/>
          <p:cNvSpPr txBox="1"/>
          <p:nvPr/>
        </p:nvSpPr>
        <p:spPr>
          <a:xfrm>
            <a:off x="292608" y="21884580"/>
            <a:ext cx="15032736" cy="6309420"/>
          </a:xfrm>
          <a:prstGeom prst="rect">
            <a:avLst/>
          </a:prstGeom>
          <a:noFill/>
        </p:spPr>
        <p:txBody>
          <a:bodyPr wrap="square" rtlCol="0">
            <a:spAutoFit/>
          </a:bodyPr>
          <a:lstStyle/>
          <a:p>
            <a:r>
              <a:rPr lang="en-US" sz="3600" b="1" dirty="0"/>
              <a:t>Methods</a:t>
            </a:r>
          </a:p>
          <a:p>
            <a:pPr marL="457200" indent="-457200">
              <a:buFont typeface="Arial" panose="020B0604020202020204" pitchFamily="34" charset="0"/>
              <a:buChar char="•"/>
            </a:pPr>
            <a:r>
              <a:rPr lang="en-US" sz="3200" dirty="0"/>
              <a:t>Two study locations: Cart Creek (CC) in the Parker River watershed and Sawmill Brook (SB) in the Ipswich river watershed</a:t>
            </a:r>
          </a:p>
          <a:p>
            <a:pPr marL="342900" indent="-342900">
              <a:buFont typeface="Arial" panose="020B0604020202020204" pitchFamily="34" charset="0"/>
              <a:buChar char="•"/>
            </a:pPr>
            <a:r>
              <a:rPr lang="en-US" sz="3200" dirty="0"/>
              <a:t>Sediment samples were gathered in the field twice (6/27 and 7/17) using mason jars</a:t>
            </a:r>
          </a:p>
          <a:p>
            <a:pPr marL="342900" indent="-342900">
              <a:buFont typeface="Arial" panose="020B0604020202020204" pitchFamily="34" charset="0"/>
              <a:buChar char="•"/>
            </a:pPr>
            <a:r>
              <a:rPr lang="en-US" sz="3200" dirty="0"/>
              <a:t>Overlying water was replaced with de-ionized water, the jars were sealed, and the incubation period began</a:t>
            </a:r>
          </a:p>
          <a:p>
            <a:pPr marL="342900" indent="-342900">
              <a:buFont typeface="Arial" panose="020B0604020202020204" pitchFamily="34" charset="0"/>
              <a:buChar char="•"/>
            </a:pPr>
            <a:r>
              <a:rPr lang="en-US" sz="3200" dirty="0"/>
              <a:t>Gas samples were collected on long term and short term time scales</a:t>
            </a:r>
          </a:p>
          <a:p>
            <a:pPr marL="800100" lvl="1" indent="-342900">
              <a:buFont typeface="Arial" panose="020B0604020202020204" pitchFamily="34" charset="0"/>
              <a:buChar char="•"/>
            </a:pPr>
            <a:r>
              <a:rPr lang="en-US" sz="3200" dirty="0"/>
              <a:t>Long term samples were collected about every four days</a:t>
            </a:r>
          </a:p>
          <a:p>
            <a:pPr marL="800100" lvl="1" indent="-342900">
              <a:buFont typeface="Arial" panose="020B0604020202020204" pitchFamily="34" charset="0"/>
              <a:buChar char="•"/>
            </a:pPr>
            <a:r>
              <a:rPr lang="en-US" sz="3200" dirty="0"/>
              <a:t>Short term samples were drawn twice daily</a:t>
            </a:r>
          </a:p>
          <a:p>
            <a:pPr marL="342900" indent="-342900">
              <a:buFont typeface="Arial" panose="020B0604020202020204" pitchFamily="34" charset="0"/>
              <a:buChar char="•"/>
            </a:pPr>
            <a:r>
              <a:rPr lang="en-US" sz="3200" dirty="0"/>
              <a:t>Samples were analyzed for CH</a:t>
            </a:r>
            <a:r>
              <a:rPr lang="en-US" sz="3200" baseline="-25000" dirty="0"/>
              <a:t>4</a:t>
            </a:r>
            <a:r>
              <a:rPr lang="en-US" sz="3200" dirty="0"/>
              <a:t> using a Gas Chromatograph, N</a:t>
            </a:r>
            <a:r>
              <a:rPr lang="en-US" sz="3200" baseline="-25000" dirty="0"/>
              <a:t>2</a:t>
            </a:r>
            <a:r>
              <a:rPr lang="en-US" sz="3200" dirty="0"/>
              <a:t>O using an ECD, and CO</a:t>
            </a:r>
            <a:r>
              <a:rPr lang="en-US" sz="3200" baseline="-25000" dirty="0"/>
              <a:t>2</a:t>
            </a:r>
            <a:r>
              <a:rPr lang="en-US" sz="3200" dirty="0"/>
              <a:t> using a </a:t>
            </a:r>
            <a:r>
              <a:rPr lang="en-US" sz="3200" dirty="0" err="1"/>
              <a:t>Licor</a:t>
            </a:r>
            <a:r>
              <a:rPr lang="en-US" sz="3200" dirty="0"/>
              <a:t> machine</a:t>
            </a:r>
          </a:p>
          <a:p>
            <a:r>
              <a:rPr lang="en-US" dirty="0"/>
              <a:t> </a:t>
            </a:r>
          </a:p>
          <a:p>
            <a:pPr lvl="1"/>
            <a:endParaRPr lang="en-US" dirty="0"/>
          </a:p>
        </p:txBody>
      </p:sp>
      <p:graphicFrame>
        <p:nvGraphicFramePr>
          <p:cNvPr id="3072" name="Table 3071"/>
          <p:cNvGraphicFramePr>
            <a:graphicFrameLocks noGrp="1"/>
          </p:cNvGraphicFramePr>
          <p:nvPr>
            <p:extLst>
              <p:ext uri="{D42A27DB-BD31-4B8C-83A1-F6EECF244321}">
                <p14:modId xmlns:p14="http://schemas.microsoft.com/office/powerpoint/2010/main" val="2676827550"/>
              </p:ext>
            </p:extLst>
          </p:nvPr>
        </p:nvGraphicFramePr>
        <p:xfrm>
          <a:off x="30957774" y="5462025"/>
          <a:ext cx="12594338" cy="4011622"/>
        </p:xfrm>
        <a:graphic>
          <a:graphicData uri="http://schemas.openxmlformats.org/drawingml/2006/table">
            <a:tbl>
              <a:tblPr>
                <a:tableStyleId>{5C22544A-7EE6-4342-B048-85BDC9FD1C3A}</a:tableStyleId>
              </a:tblPr>
              <a:tblGrid>
                <a:gridCol w="2200953">
                  <a:extLst>
                    <a:ext uri="{9D8B030D-6E8A-4147-A177-3AD203B41FA5}">
                      <a16:colId xmlns:a16="http://schemas.microsoft.com/office/drawing/2014/main" val="1066575399"/>
                    </a:ext>
                  </a:extLst>
                </a:gridCol>
                <a:gridCol w="3607116">
                  <a:extLst>
                    <a:ext uri="{9D8B030D-6E8A-4147-A177-3AD203B41FA5}">
                      <a16:colId xmlns:a16="http://schemas.microsoft.com/office/drawing/2014/main" val="877148614"/>
                    </a:ext>
                  </a:extLst>
                </a:gridCol>
                <a:gridCol w="3270860">
                  <a:extLst>
                    <a:ext uri="{9D8B030D-6E8A-4147-A177-3AD203B41FA5}">
                      <a16:colId xmlns:a16="http://schemas.microsoft.com/office/drawing/2014/main" val="271985551"/>
                    </a:ext>
                  </a:extLst>
                </a:gridCol>
                <a:gridCol w="3515409">
                  <a:extLst>
                    <a:ext uri="{9D8B030D-6E8A-4147-A177-3AD203B41FA5}">
                      <a16:colId xmlns:a16="http://schemas.microsoft.com/office/drawing/2014/main" val="1518321473"/>
                    </a:ext>
                  </a:extLst>
                </a:gridCol>
              </a:tblGrid>
              <a:tr h="1277294">
                <a:tc>
                  <a:txBody>
                    <a:bodyPr/>
                    <a:lstStyle/>
                    <a:p>
                      <a:pPr algn="l" fontAlgn="b"/>
                      <a:r>
                        <a:rPr lang="en-US" sz="3600" b="1" u="none" strike="noStrike" dirty="0">
                          <a:effectLst/>
                        </a:rPr>
                        <a:t>Flow class</a:t>
                      </a:r>
                      <a:endParaRPr lang="en-US" sz="3600" b="1" i="0" u="none" strike="noStrike" dirty="0">
                        <a:solidFill>
                          <a:srgbClr val="FFFFFF"/>
                        </a:solidFill>
                        <a:effectLst/>
                        <a:latin typeface="Calibri" panose="020F0502020204030204" pitchFamily="34" charset="0"/>
                      </a:endParaRPr>
                    </a:p>
                  </a:txBody>
                  <a:tcPr marL="7620" marR="7620" marT="7620" marB="0" anchor="b">
                    <a:solidFill>
                      <a:srgbClr val="88D2AF"/>
                    </a:solidFill>
                  </a:tcPr>
                </a:tc>
                <a:tc>
                  <a:txBody>
                    <a:bodyPr/>
                    <a:lstStyle/>
                    <a:p>
                      <a:pPr algn="l" fontAlgn="b"/>
                      <a:r>
                        <a:rPr lang="en-US" sz="3600" b="1" u="none" strike="noStrike" dirty="0" err="1">
                          <a:effectLst/>
                        </a:rPr>
                        <a:t>Avg</a:t>
                      </a:r>
                      <a:r>
                        <a:rPr lang="en-US" sz="3600" b="1" u="none" strike="noStrike" dirty="0">
                          <a:effectLst/>
                        </a:rPr>
                        <a:t> CO</a:t>
                      </a:r>
                      <a:r>
                        <a:rPr lang="en-US" sz="3600" b="1" u="none" strike="noStrike" baseline="-25000" dirty="0">
                          <a:effectLst/>
                        </a:rPr>
                        <a:t>2</a:t>
                      </a:r>
                      <a:r>
                        <a:rPr lang="en-US" sz="3600" b="1" u="none" strike="noStrike" dirty="0">
                          <a:effectLst/>
                        </a:rPr>
                        <a:t> production </a:t>
                      </a:r>
                      <a:r>
                        <a:rPr lang="en-US" sz="3600" b="0" u="none" strike="noStrike" dirty="0">
                          <a:effectLst/>
                        </a:rPr>
                        <a:t>(</a:t>
                      </a:r>
                      <a:r>
                        <a:rPr lang="el-GR" sz="3600" b="0" kern="1200" baseline="0" dirty="0">
                          <a:solidFill>
                            <a:schemeClr val="dk1"/>
                          </a:solidFill>
                          <a:latin typeface="+mn-lt"/>
                          <a:ea typeface="+mn-ea"/>
                          <a:cs typeface="Calibri" panose="020F0502020204030204" pitchFamily="34" charset="0"/>
                        </a:rPr>
                        <a:t>μ</a:t>
                      </a:r>
                      <a:r>
                        <a:rPr lang="en-US" sz="3600" b="0" kern="1200" baseline="0" dirty="0">
                          <a:solidFill>
                            <a:schemeClr val="dk1"/>
                          </a:solidFill>
                          <a:latin typeface="+mn-lt"/>
                          <a:ea typeface="+mn-ea"/>
                          <a:cs typeface="Calibri" panose="020F0502020204030204" pitchFamily="34" charset="0"/>
                        </a:rPr>
                        <a:t>g/g </a:t>
                      </a:r>
                      <a:r>
                        <a:rPr lang="en-US" sz="3600" b="0" kern="1200" baseline="0" dirty="0" err="1">
                          <a:solidFill>
                            <a:schemeClr val="dk1"/>
                          </a:solidFill>
                          <a:latin typeface="+mn-lt"/>
                          <a:ea typeface="+mn-ea"/>
                          <a:cs typeface="Calibri" panose="020F0502020204030204" pitchFamily="34" charset="0"/>
                        </a:rPr>
                        <a:t>sed</a:t>
                      </a:r>
                      <a:r>
                        <a:rPr lang="en-US" sz="3600" b="0" kern="1200" baseline="0" dirty="0">
                          <a:solidFill>
                            <a:schemeClr val="dk1"/>
                          </a:solidFill>
                          <a:latin typeface="+mn-lt"/>
                          <a:ea typeface="+mn-ea"/>
                          <a:cs typeface="Calibri" panose="020F0502020204030204" pitchFamily="34" charset="0"/>
                        </a:rPr>
                        <a:t>/day)</a:t>
                      </a:r>
                      <a:endParaRPr lang="en-US" sz="3600" b="0" i="0" u="none" strike="noStrike" dirty="0">
                        <a:solidFill>
                          <a:srgbClr val="FFFFFF"/>
                        </a:solidFill>
                        <a:effectLst/>
                        <a:latin typeface="Calibri" panose="020F0502020204030204" pitchFamily="34" charset="0"/>
                      </a:endParaRPr>
                    </a:p>
                  </a:txBody>
                  <a:tcPr marL="7620" marR="7620" marT="7620" marB="0" anchor="b">
                    <a:solidFill>
                      <a:srgbClr val="88D2AF"/>
                    </a:solidFill>
                  </a:tcPr>
                </a:tc>
                <a:tc>
                  <a:txBody>
                    <a:bodyPr/>
                    <a:lstStyle/>
                    <a:p>
                      <a:pPr algn="l" fontAlgn="b"/>
                      <a:r>
                        <a:rPr lang="en-US" sz="3600" b="1" u="none" strike="noStrike" dirty="0" err="1">
                          <a:effectLst/>
                        </a:rPr>
                        <a:t>Avg</a:t>
                      </a:r>
                      <a:r>
                        <a:rPr lang="en-US" sz="3600" b="1" u="none" strike="noStrike" dirty="0">
                          <a:effectLst/>
                        </a:rPr>
                        <a:t> CH</a:t>
                      </a:r>
                      <a:r>
                        <a:rPr lang="en-US" sz="3600" b="1" u="none" strike="noStrike" baseline="-25000" dirty="0">
                          <a:effectLst/>
                        </a:rPr>
                        <a:t>4 </a:t>
                      </a:r>
                      <a:r>
                        <a:rPr lang="en-US" sz="3600" b="1" u="none" strike="noStrike" dirty="0">
                          <a:effectLst/>
                        </a:rPr>
                        <a:t>production </a:t>
                      </a:r>
                      <a:r>
                        <a:rPr lang="en-US" sz="3600" b="0" u="none" strike="noStrike" dirty="0">
                          <a:effectLst/>
                        </a:rPr>
                        <a:t>(</a:t>
                      </a:r>
                      <a:r>
                        <a:rPr lang="en-US" sz="3600" b="0" i="0" baseline="0" dirty="0">
                          <a:solidFill>
                            <a:schemeClr val="tx1"/>
                          </a:solidFill>
                          <a:effectLst/>
                        </a:rPr>
                        <a:t>mg/g </a:t>
                      </a:r>
                      <a:r>
                        <a:rPr lang="en-US" sz="3600" b="0" i="0" baseline="0" dirty="0" err="1">
                          <a:solidFill>
                            <a:schemeClr val="tx1"/>
                          </a:solidFill>
                          <a:effectLst/>
                        </a:rPr>
                        <a:t>sed</a:t>
                      </a:r>
                      <a:r>
                        <a:rPr lang="en-US" sz="3600" b="0" i="0" baseline="0" dirty="0">
                          <a:solidFill>
                            <a:schemeClr val="tx1"/>
                          </a:solidFill>
                          <a:effectLst/>
                        </a:rPr>
                        <a:t>/day)</a:t>
                      </a:r>
                      <a:endParaRPr lang="en-US" sz="3600" b="0" i="0" u="none" strike="noStrike" dirty="0">
                        <a:solidFill>
                          <a:srgbClr val="FFFFFF"/>
                        </a:solidFill>
                        <a:effectLst/>
                        <a:latin typeface="Calibri" panose="020F0502020204030204" pitchFamily="34" charset="0"/>
                      </a:endParaRPr>
                    </a:p>
                  </a:txBody>
                  <a:tcPr marL="7620" marR="7620" marT="7620" marB="0" anchor="b">
                    <a:solidFill>
                      <a:srgbClr val="88D2AF"/>
                    </a:solidFill>
                  </a:tcPr>
                </a:tc>
                <a:tc>
                  <a:txBody>
                    <a:bodyPr/>
                    <a:lstStyle/>
                    <a:p>
                      <a:pPr algn="l" fontAlgn="b"/>
                      <a:r>
                        <a:rPr lang="en-US" sz="3600" b="1" u="none" strike="noStrike" dirty="0" err="1">
                          <a:effectLst/>
                        </a:rPr>
                        <a:t>Avg</a:t>
                      </a:r>
                      <a:r>
                        <a:rPr lang="en-US" sz="3600" b="1" u="none" strike="noStrike" dirty="0">
                          <a:effectLst/>
                        </a:rPr>
                        <a:t> N</a:t>
                      </a:r>
                      <a:r>
                        <a:rPr lang="en-US" sz="3600" b="1" u="none" strike="noStrike" baseline="-25000" dirty="0">
                          <a:effectLst/>
                        </a:rPr>
                        <a:t>2</a:t>
                      </a:r>
                      <a:r>
                        <a:rPr lang="en-US" sz="3600" b="1" u="none" strike="noStrike" dirty="0">
                          <a:effectLst/>
                        </a:rPr>
                        <a:t>O production </a:t>
                      </a:r>
                      <a:r>
                        <a:rPr lang="en-US" sz="3600" b="0" u="none" strike="noStrike" dirty="0">
                          <a:effectLst/>
                        </a:rPr>
                        <a:t>(</a:t>
                      </a:r>
                      <a:r>
                        <a:rPr lang="en-US" sz="3600" b="0" i="0" baseline="0" dirty="0">
                          <a:solidFill>
                            <a:schemeClr val="tx1"/>
                          </a:solidFill>
                          <a:effectLst/>
                        </a:rPr>
                        <a:t>mg/g </a:t>
                      </a:r>
                      <a:r>
                        <a:rPr lang="en-US" sz="3600" b="0" i="0" baseline="0" dirty="0" err="1">
                          <a:solidFill>
                            <a:schemeClr val="tx1"/>
                          </a:solidFill>
                          <a:effectLst/>
                        </a:rPr>
                        <a:t>sed</a:t>
                      </a:r>
                      <a:r>
                        <a:rPr lang="en-US" sz="3600" b="0" i="0" baseline="0" dirty="0">
                          <a:solidFill>
                            <a:schemeClr val="tx1"/>
                          </a:solidFill>
                          <a:effectLst/>
                        </a:rPr>
                        <a:t>/day)</a:t>
                      </a:r>
                      <a:endParaRPr lang="en-US" sz="3600" b="0" i="0" u="none" strike="noStrike" dirty="0">
                        <a:solidFill>
                          <a:srgbClr val="FFFFFF"/>
                        </a:solidFill>
                        <a:effectLst/>
                        <a:latin typeface="Calibri" panose="020F0502020204030204" pitchFamily="34" charset="0"/>
                      </a:endParaRPr>
                    </a:p>
                  </a:txBody>
                  <a:tcPr marL="7620" marR="7620" marT="7620" marB="0" anchor="b">
                    <a:solidFill>
                      <a:srgbClr val="88D2AF"/>
                    </a:solidFill>
                  </a:tcPr>
                </a:tc>
                <a:extLst>
                  <a:ext uri="{0D108BD9-81ED-4DB2-BD59-A6C34878D82A}">
                    <a16:rowId xmlns:a16="http://schemas.microsoft.com/office/drawing/2014/main" val="3225309322"/>
                  </a:ext>
                </a:extLst>
              </a:tr>
              <a:tr h="1179041">
                <a:tc>
                  <a:txBody>
                    <a:bodyPr/>
                    <a:lstStyle/>
                    <a:p>
                      <a:pPr algn="l" fontAlgn="b"/>
                      <a:r>
                        <a:rPr lang="en-US" sz="3600" b="1" u="none" strike="noStrike" dirty="0">
                          <a:effectLst/>
                        </a:rPr>
                        <a:t>Pool</a:t>
                      </a:r>
                      <a:endParaRPr lang="en-US" sz="3600" b="1" i="0" u="none" strike="noStrike" dirty="0">
                        <a:solidFill>
                          <a:srgbClr val="000000"/>
                        </a:solidFill>
                        <a:effectLst/>
                        <a:latin typeface="Calibri" panose="020F0502020204030204" pitchFamily="34" charset="0"/>
                      </a:endParaRPr>
                    </a:p>
                  </a:txBody>
                  <a:tcPr marL="7620" marR="7620" marT="7620" marB="0" anchor="b">
                    <a:solidFill>
                      <a:srgbClr val="88D2AF"/>
                    </a:solidFill>
                  </a:tcPr>
                </a:tc>
                <a:tc>
                  <a:txBody>
                    <a:bodyPr/>
                    <a:lstStyle/>
                    <a:p>
                      <a:pPr algn="ctr" fontAlgn="b"/>
                      <a:r>
                        <a:rPr lang="en-US" sz="4000" u="none" strike="noStrike" dirty="0">
                          <a:effectLst/>
                        </a:rPr>
                        <a:t>0.025</a:t>
                      </a:r>
                      <a:endParaRPr lang="en-US" sz="40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4000" u="none" strike="noStrike">
                          <a:effectLst/>
                        </a:rPr>
                        <a:t>0.392</a:t>
                      </a:r>
                      <a:endParaRPr lang="en-US" sz="4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4000" u="none" strike="noStrike" dirty="0">
                          <a:effectLst/>
                        </a:rPr>
                        <a:t>0.004</a:t>
                      </a:r>
                      <a:endParaRPr lang="en-US" sz="40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380493362"/>
                  </a:ext>
                </a:extLst>
              </a:tr>
              <a:tr h="1179041">
                <a:tc>
                  <a:txBody>
                    <a:bodyPr/>
                    <a:lstStyle/>
                    <a:p>
                      <a:pPr algn="l" fontAlgn="b"/>
                      <a:r>
                        <a:rPr lang="en-US" sz="3600" b="1" u="none" strike="noStrike" dirty="0">
                          <a:effectLst/>
                        </a:rPr>
                        <a:t>Channel</a:t>
                      </a:r>
                      <a:endParaRPr lang="en-US" sz="3600" b="1" i="0" u="none" strike="noStrike" dirty="0">
                        <a:solidFill>
                          <a:srgbClr val="000000"/>
                        </a:solidFill>
                        <a:effectLst/>
                        <a:latin typeface="Calibri" panose="020F0502020204030204" pitchFamily="34" charset="0"/>
                      </a:endParaRPr>
                    </a:p>
                  </a:txBody>
                  <a:tcPr marL="7620" marR="7620" marT="7620" marB="0" anchor="b">
                    <a:solidFill>
                      <a:srgbClr val="88D2AF"/>
                    </a:solidFill>
                  </a:tcPr>
                </a:tc>
                <a:tc>
                  <a:txBody>
                    <a:bodyPr/>
                    <a:lstStyle/>
                    <a:p>
                      <a:pPr algn="ctr" fontAlgn="b"/>
                      <a:r>
                        <a:rPr lang="en-US" sz="4000" u="none" strike="noStrike" dirty="0">
                          <a:effectLst/>
                        </a:rPr>
                        <a:t>0.013</a:t>
                      </a:r>
                      <a:endParaRPr lang="en-US" sz="40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4000" u="none" strike="noStrike" dirty="0">
                          <a:effectLst/>
                        </a:rPr>
                        <a:t>0.087</a:t>
                      </a:r>
                      <a:endParaRPr lang="en-US" sz="40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4000" u="none" strike="noStrike" dirty="0">
                          <a:effectLst/>
                        </a:rPr>
                        <a:t>0.001</a:t>
                      </a:r>
                      <a:endParaRPr lang="en-US" sz="40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451539703"/>
                  </a:ext>
                </a:extLst>
              </a:tr>
            </a:tbl>
          </a:graphicData>
        </a:graphic>
      </p:graphicFrame>
      <p:graphicFrame>
        <p:nvGraphicFramePr>
          <p:cNvPr id="36" name="Chart 35"/>
          <p:cNvGraphicFramePr>
            <a:graphicFrameLocks/>
          </p:cNvGraphicFramePr>
          <p:nvPr>
            <p:extLst>
              <p:ext uri="{D42A27DB-BD31-4B8C-83A1-F6EECF244321}">
                <p14:modId xmlns:p14="http://schemas.microsoft.com/office/powerpoint/2010/main" val="2139980098"/>
              </p:ext>
            </p:extLst>
          </p:nvPr>
        </p:nvGraphicFramePr>
        <p:xfrm>
          <a:off x="15325344" y="22299855"/>
          <a:ext cx="15374112" cy="1061854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Chart 36"/>
          <p:cNvGraphicFramePr>
            <a:graphicFrameLocks/>
          </p:cNvGraphicFramePr>
          <p:nvPr>
            <p:extLst>
              <p:ext uri="{D42A27DB-BD31-4B8C-83A1-F6EECF244321}">
                <p14:modId xmlns:p14="http://schemas.microsoft.com/office/powerpoint/2010/main" val="4294845019"/>
              </p:ext>
            </p:extLst>
          </p:nvPr>
        </p:nvGraphicFramePr>
        <p:xfrm>
          <a:off x="30175200" y="10455075"/>
          <a:ext cx="13258800" cy="6605183"/>
        </p:xfrm>
        <a:graphic>
          <a:graphicData uri="http://schemas.openxmlformats.org/drawingml/2006/chart">
            <c:chart xmlns:c="http://schemas.openxmlformats.org/drawingml/2006/chart" xmlns:r="http://schemas.openxmlformats.org/officeDocument/2006/relationships" r:id="rId10"/>
          </a:graphicData>
        </a:graphic>
      </p:graphicFrame>
      <p:sp>
        <p:nvSpPr>
          <p:cNvPr id="3073" name="TextBox 3072"/>
          <p:cNvSpPr txBox="1"/>
          <p:nvPr/>
        </p:nvSpPr>
        <p:spPr>
          <a:xfrm>
            <a:off x="6801612" y="15844480"/>
            <a:ext cx="2441448" cy="584775"/>
          </a:xfrm>
          <a:prstGeom prst="rect">
            <a:avLst/>
          </a:prstGeom>
          <a:solidFill>
            <a:schemeClr val="bg1"/>
          </a:solidFill>
        </p:spPr>
        <p:txBody>
          <a:bodyPr wrap="square" rtlCol="0">
            <a:spAutoFit/>
          </a:bodyPr>
          <a:lstStyle/>
          <a:p>
            <a:r>
              <a:rPr lang="en-US" sz="3200" b="1" dirty="0"/>
              <a:t>Cart Creek</a:t>
            </a:r>
          </a:p>
        </p:txBody>
      </p:sp>
      <p:cxnSp>
        <p:nvCxnSpPr>
          <p:cNvPr id="3078" name="Straight Arrow Connector 3077"/>
          <p:cNvCxnSpPr/>
          <p:nvPr/>
        </p:nvCxnSpPr>
        <p:spPr>
          <a:xfrm flipH="1">
            <a:off x="6749526" y="16429255"/>
            <a:ext cx="449851" cy="25854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533400" y="19242300"/>
            <a:ext cx="2898648" cy="584775"/>
          </a:xfrm>
          <a:prstGeom prst="rect">
            <a:avLst/>
          </a:prstGeom>
          <a:solidFill>
            <a:schemeClr val="bg1"/>
          </a:solidFill>
        </p:spPr>
        <p:txBody>
          <a:bodyPr wrap="square" rtlCol="0">
            <a:spAutoFit/>
          </a:bodyPr>
          <a:lstStyle/>
          <a:p>
            <a:r>
              <a:rPr lang="en-US" sz="3200" b="1" dirty="0"/>
              <a:t>Sawmill Brook</a:t>
            </a:r>
          </a:p>
        </p:txBody>
      </p:sp>
      <p:cxnSp>
        <p:nvCxnSpPr>
          <p:cNvPr id="46" name="Straight Arrow Connector 45"/>
          <p:cNvCxnSpPr/>
          <p:nvPr/>
        </p:nvCxnSpPr>
        <p:spPr>
          <a:xfrm flipH="1">
            <a:off x="2590800" y="19770240"/>
            <a:ext cx="151774" cy="77389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81" name="TextBox 3080"/>
          <p:cNvSpPr txBox="1"/>
          <p:nvPr/>
        </p:nvSpPr>
        <p:spPr>
          <a:xfrm>
            <a:off x="6801612" y="10744200"/>
            <a:ext cx="184731" cy="461665"/>
          </a:xfrm>
          <a:prstGeom prst="rect">
            <a:avLst/>
          </a:prstGeom>
          <a:noFill/>
        </p:spPr>
        <p:txBody>
          <a:bodyPr wrap="none" rtlCol="0">
            <a:spAutoFit/>
          </a:bodyPr>
          <a:lstStyle/>
          <a:p>
            <a:endParaRPr lang="en-US" dirty="0"/>
          </a:p>
        </p:txBody>
      </p:sp>
      <p:sp>
        <p:nvSpPr>
          <p:cNvPr id="3082" name="TextBox 3081"/>
          <p:cNvSpPr txBox="1"/>
          <p:nvPr/>
        </p:nvSpPr>
        <p:spPr>
          <a:xfrm>
            <a:off x="30708600" y="4039927"/>
            <a:ext cx="12192001" cy="1200329"/>
          </a:xfrm>
          <a:prstGeom prst="rect">
            <a:avLst/>
          </a:prstGeom>
          <a:noFill/>
        </p:spPr>
        <p:txBody>
          <a:bodyPr wrap="square" rtlCol="0">
            <a:spAutoFit/>
          </a:bodyPr>
          <a:lstStyle/>
          <a:p>
            <a:r>
              <a:rPr lang="en-US" sz="3600" b="1" dirty="0"/>
              <a:t>Table 1. Average greenhouse gas production at pooled and channelized sampling locations</a:t>
            </a:r>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12290</TotalTime>
  <Words>554</Words>
  <Application>Microsoft Office PowerPoint</Application>
  <PresentationFormat>Custom</PresentationFormat>
  <Paragraphs>62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 New Roman</vt:lpstr>
      <vt:lpstr>Verdana</vt:lpstr>
      <vt:lpstr>Default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Kyle Hacker</cp:lastModifiedBy>
  <cp:revision>344</cp:revision>
  <cp:lastPrinted>2016-08-03T19:50:47Z</cp:lastPrinted>
  <dcterms:created xsi:type="dcterms:W3CDTF">2007-12-07T15:49:51Z</dcterms:created>
  <dcterms:modified xsi:type="dcterms:W3CDTF">2017-08-04T13:47:46Z</dcterms:modified>
</cp:coreProperties>
</file>