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charts/chart7.xml" ContentType="application/vnd.openxmlformats-officedocument.drawingml.chart+xml"/>
  <Override PartName="/ppt/theme/themeOverride7.xml" ContentType="application/vnd.openxmlformats-officedocument.themeOverride+xml"/>
  <Override PartName="/ppt/charts/chart8.xml" ContentType="application/vnd.openxmlformats-officedocument.drawingml.chart+xml"/>
  <Override PartName="/ppt/theme/themeOverride8.xml" ContentType="application/vnd.openxmlformats-officedocument.themeOverride+xml"/>
  <Override PartName="/ppt/charts/chart9.xml" ContentType="application/vnd.openxmlformats-officedocument.drawingml.chart+xml"/>
  <Override PartName="/ppt/theme/themeOverride9.xml" ContentType="application/vnd.openxmlformats-officedocument.themeOverride+xml"/>
  <Override PartName="/ppt/charts/chart10.xml" ContentType="application/vnd.openxmlformats-officedocument.drawingml.chart+xml"/>
  <Override PartName="/ppt/theme/themeOverride10.xml" ContentType="application/vnd.openxmlformats-officedocument.themeOverride+xml"/>
  <Override PartName="/ppt/charts/chart11.xml" ContentType="application/vnd.openxmlformats-officedocument.drawingml.chart+xml"/>
  <Override PartName="/ppt/theme/themeOverride11.xml" ContentType="application/vnd.openxmlformats-officedocument.themeOverride+xml"/>
  <Override PartName="/ppt/charts/chart12.xml" ContentType="application/vnd.openxmlformats-officedocument.drawingml.chart+xml"/>
  <Override PartName="/ppt/theme/themeOverride12.xml" ContentType="application/vnd.openxmlformats-officedocument.themeOverride+xml"/>
  <Override PartName="/ppt/charts/chart13.xml" ContentType="application/vnd.openxmlformats-officedocument.drawingml.chart+xml"/>
  <Override PartName="/ppt/theme/themeOverride13.xml" ContentType="application/vnd.openxmlformats-officedocument.themeOverride+xml"/>
  <Override PartName="/ppt/charts/chart14.xml" ContentType="application/vnd.openxmlformats-officedocument.drawingml.chart+xml"/>
  <Override PartName="/ppt/theme/themeOverride14.xml" ContentType="application/vnd.openxmlformats-officedocument.themeOverride+xml"/>
  <Override PartName="/ppt/charts/chart15.xml" ContentType="application/vnd.openxmlformats-officedocument.drawingml.chart+xml"/>
  <Override PartName="/ppt/theme/themeOverride15.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Override PartName="/ppt/charts/colors4.xml" ContentType="application/vnd.ms-office.chartcolorstyle+xml"/>
  <Override PartName="/ppt/charts/style4.xml" ContentType="application/vnd.ms-office.chartstyle+xml"/>
  <Override PartName="/ppt/charts/colors5.xml" ContentType="application/vnd.ms-office.chartcolorstyle+xml"/>
  <Override PartName="/ppt/charts/style5.xml" ContentType="application/vnd.ms-office.chartstyle+xml"/>
  <Override PartName="/ppt/charts/colors6.xml" ContentType="application/vnd.ms-office.chartcolorstyle+xml"/>
  <Override PartName="/ppt/charts/style6.xml" ContentType="application/vnd.ms-office.chartstyle+xml"/>
  <Override PartName="/ppt/charts/colors7.xml" ContentType="application/vnd.ms-office.chartcolorstyle+xml"/>
  <Override PartName="/ppt/charts/style7.xml" ContentType="application/vnd.ms-office.chartstyle+xml"/>
  <Override PartName="/ppt/charts/colors8.xml" ContentType="application/vnd.ms-office.chartcolorstyle+xml"/>
  <Override PartName="/ppt/charts/style8.xml" ContentType="application/vnd.ms-office.chartstyle+xml"/>
  <Override PartName="/ppt/charts/colors9.xml" ContentType="application/vnd.ms-office.chartcolorstyle+xml"/>
  <Override PartName="/ppt/charts/style9.xml" ContentType="application/vnd.ms-office.chartstyle+xml"/>
  <Override PartName="/ppt/charts/colors10.xml" ContentType="application/vnd.ms-office.chartcolorstyle+xml"/>
  <Override PartName="/ppt/charts/style10.xml" ContentType="application/vnd.ms-office.chartstyle+xml"/>
  <Override PartName="/ppt/charts/colors11.xml" ContentType="application/vnd.ms-office.chartcolorstyle+xml"/>
  <Override PartName="/ppt/charts/style11.xml" ContentType="application/vnd.ms-office.chartstyle+xml"/>
  <Override PartName="/ppt/charts/colors12.xml" ContentType="application/vnd.ms-office.chartcolorstyle+xml"/>
  <Override PartName="/ppt/charts/style12.xml" ContentType="application/vnd.ms-office.chartstyle+xml"/>
  <Override PartName="/ppt/charts/colors13.xml" ContentType="application/vnd.ms-office.chartcolorstyle+xml"/>
  <Override PartName="/ppt/charts/style13.xml" ContentType="application/vnd.ms-office.chartstyle+xml"/>
  <Override PartName="/ppt/charts/colors14.xml" ContentType="application/vnd.ms-office.chartcolorstyle+xml"/>
  <Override PartName="/ppt/charts/style14.xml" ContentType="application/vnd.ms-office.chartstyle+xml"/>
  <Override PartName="/ppt/charts/colors15.xml" ContentType="application/vnd.ms-office.chartcolorstyle+xml"/>
  <Override PartName="/ppt/charts/style15.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47548800" cy="329184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0368">
          <p15:clr>
            <a:srgbClr val="A4A3A4"/>
          </p15:clr>
        </p15:guide>
        <p15:guide id="2" pos="1497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395" autoAdjust="0"/>
    <p:restoredTop sz="94660"/>
  </p:normalViewPr>
  <p:slideViewPr>
    <p:cSldViewPr snapToGrid="0" snapToObjects="1">
      <p:cViewPr>
        <p:scale>
          <a:sx n="25" d="100"/>
          <a:sy n="25" d="100"/>
        </p:scale>
        <p:origin x="-1206" y="12"/>
      </p:cViewPr>
      <p:guideLst>
        <p:guide orient="horz" pos="10368"/>
        <p:guide pos="1497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openxmlformats.org/officeDocument/2006/relationships/package" Target="../embeddings/Microsoft_Excel_Worksheet1.xlsx"/><Relationship Id="rId1" Type="http://schemas.openxmlformats.org/officeDocument/2006/relationships/themeOverride" Target="../theme/themeOverride1.xml"/><Relationship Id="rId4" Type="http://schemas.microsoft.com/office/2011/relationships/chartStyle" Target="style1.xml"/></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openxmlformats.org/officeDocument/2006/relationships/package" Target="../embeddings/Microsoft_Excel_Worksheet2.xlsx"/><Relationship Id="rId1" Type="http://schemas.openxmlformats.org/officeDocument/2006/relationships/themeOverride" Target="../theme/themeOverride2.xml"/><Relationship Id="rId4" Type="http://schemas.microsoft.com/office/2011/relationships/chartStyle" Target="style2.xml"/></Relationships>
</file>

<file path=ppt/charts/_rels/chart3.xml.rels><?xml version="1.0" encoding="UTF-8" standalone="yes"?>
<Relationships xmlns="http://schemas.openxmlformats.org/package/2006/relationships"><Relationship Id="rId3" Type="http://schemas.microsoft.com/office/2011/relationships/chartColorStyle" Target="colors3.xml"/><Relationship Id="rId2" Type="http://schemas.openxmlformats.org/officeDocument/2006/relationships/package" Target="../embeddings/Microsoft_Excel_Worksheet3.xlsx"/><Relationship Id="rId1" Type="http://schemas.openxmlformats.org/officeDocument/2006/relationships/themeOverride" Target="../theme/themeOverride3.xml"/><Relationship Id="rId4" Type="http://schemas.microsoft.com/office/2011/relationships/chartStyle" Target="style3.xml"/></Relationships>
</file>

<file path=ppt/charts/_rels/chart4.xml.rels><?xml version="1.0" encoding="UTF-8" standalone="yes"?>
<Relationships xmlns="http://schemas.openxmlformats.org/package/2006/relationships"><Relationship Id="rId3" Type="http://schemas.microsoft.com/office/2011/relationships/chartColorStyle" Target="colors4.xml"/><Relationship Id="rId2" Type="http://schemas.openxmlformats.org/officeDocument/2006/relationships/package" Target="../embeddings/Microsoft_Excel_Worksheet4.xlsx"/><Relationship Id="rId1" Type="http://schemas.openxmlformats.org/officeDocument/2006/relationships/themeOverride" Target="../theme/themeOverride4.xml"/><Relationship Id="rId4" Type="http://schemas.microsoft.com/office/2011/relationships/chartStyle" Target="style4.xml"/></Relationships>
</file>

<file path=ppt/charts/_rels/chart5.xml.rels><?xml version="1.0" encoding="UTF-8" standalone="yes"?>
<Relationships xmlns="http://schemas.openxmlformats.org/package/2006/relationships"><Relationship Id="rId3" Type="http://schemas.microsoft.com/office/2011/relationships/chartColorStyle" Target="colors5.xml"/><Relationship Id="rId2" Type="http://schemas.openxmlformats.org/officeDocument/2006/relationships/package" Target="../embeddings/Microsoft_Excel_Worksheet5.xlsx"/><Relationship Id="rId1" Type="http://schemas.openxmlformats.org/officeDocument/2006/relationships/themeOverride" Target="../theme/themeOverride5.xml"/><Relationship Id="rId4" Type="http://schemas.microsoft.com/office/2011/relationships/chartStyle" Target="style5.xml"/></Relationships>
</file>

<file path=ppt/charts/_rels/chart6.xml.rels><?xml version="1.0" encoding="UTF-8" standalone="yes"?>
<Relationships xmlns="http://schemas.openxmlformats.org/package/2006/relationships"><Relationship Id="rId3" Type="http://schemas.microsoft.com/office/2011/relationships/chartColorStyle" Target="colors6.xml"/><Relationship Id="rId2" Type="http://schemas.openxmlformats.org/officeDocument/2006/relationships/package" Target="../embeddings/Microsoft_Excel_Worksheet6.xlsx"/><Relationship Id="rId1" Type="http://schemas.openxmlformats.org/officeDocument/2006/relationships/themeOverride" Target="../theme/themeOverride6.xml"/><Relationship Id="rId4" Type="http://schemas.microsoft.com/office/2011/relationships/chartStyle" Target="style6.xml"/></Relationships>
</file>

<file path=ppt/charts/_rels/chart7.xml.rels><?xml version="1.0" encoding="UTF-8" standalone="yes"?>
<Relationships xmlns="http://schemas.openxmlformats.org/package/2006/relationships"><Relationship Id="rId3" Type="http://schemas.microsoft.com/office/2011/relationships/chartColorStyle" Target="colors7.xml"/><Relationship Id="rId2" Type="http://schemas.openxmlformats.org/officeDocument/2006/relationships/package" Target="../embeddings/Microsoft_Excel_Worksheet7.xlsx"/><Relationship Id="rId1" Type="http://schemas.openxmlformats.org/officeDocument/2006/relationships/themeOverride" Target="../theme/themeOverride7.xml"/><Relationship Id="rId4" Type="http://schemas.microsoft.com/office/2011/relationships/chartStyle" Target="style7.xml"/></Relationships>
</file>

<file path=ppt/charts/_rels/chart8.xml.rels><?xml version="1.0" encoding="UTF-8" standalone="yes"?>
<Relationships xmlns="http://schemas.openxmlformats.org/package/2006/relationships"><Relationship Id="rId3" Type="http://schemas.microsoft.com/office/2011/relationships/chartColorStyle" Target="colors8.xml"/><Relationship Id="rId2" Type="http://schemas.openxmlformats.org/officeDocument/2006/relationships/package" Target="../embeddings/Microsoft_Excel_Worksheet8.xlsx"/><Relationship Id="rId1" Type="http://schemas.openxmlformats.org/officeDocument/2006/relationships/themeOverride" Target="../theme/themeOverride8.xml"/><Relationship Id="rId4" Type="http://schemas.microsoft.com/office/2011/relationships/chartStyle" Target="style8.xml"/></Relationships>
</file>

<file path=ppt/charts/_rels/chart9.xml.rels><?xml version="1.0" encoding="UTF-8" standalone="yes"?>
<Relationships xmlns="http://schemas.openxmlformats.org/package/2006/relationships"><Relationship Id="rId3" Type="http://schemas.microsoft.com/office/2011/relationships/chartColorStyle" Target="colors9.xml"/><Relationship Id="rId2" Type="http://schemas.openxmlformats.org/officeDocument/2006/relationships/package" Target="../embeddings/Microsoft_Excel_Worksheet9.xlsx"/><Relationship Id="rId1" Type="http://schemas.openxmlformats.org/officeDocument/2006/relationships/themeOverride" Target="../theme/themeOverride9.xml"/><Relationship Id="rId4"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microsoft.com/office/2011/relationships/chartColorStyle" Target="colors10.xml"/><Relationship Id="rId2" Type="http://schemas.openxmlformats.org/officeDocument/2006/relationships/package" Target="../embeddings/Microsoft_Excel_Worksheet10.xlsx"/><Relationship Id="rId1" Type="http://schemas.openxmlformats.org/officeDocument/2006/relationships/themeOverride" Target="../theme/themeOverride10.xml"/><Relationship Id="rId4"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microsoft.com/office/2011/relationships/chartColorStyle" Target="colors11.xml"/><Relationship Id="rId2" Type="http://schemas.openxmlformats.org/officeDocument/2006/relationships/package" Target="../embeddings/Microsoft_Excel_Worksheet11.xlsx"/><Relationship Id="rId1" Type="http://schemas.openxmlformats.org/officeDocument/2006/relationships/themeOverride" Target="../theme/themeOverride11.xml"/><Relationship Id="rId4"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microsoft.com/office/2011/relationships/chartColorStyle" Target="colors12.xml"/><Relationship Id="rId2" Type="http://schemas.openxmlformats.org/officeDocument/2006/relationships/package" Target="../embeddings/Microsoft_Excel_Worksheet12.xlsx"/><Relationship Id="rId1" Type="http://schemas.openxmlformats.org/officeDocument/2006/relationships/themeOverride" Target="../theme/themeOverride12.xml"/><Relationship Id="rId4"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microsoft.com/office/2011/relationships/chartColorStyle" Target="colors13.xml"/><Relationship Id="rId2" Type="http://schemas.openxmlformats.org/officeDocument/2006/relationships/package" Target="../embeddings/Microsoft_Excel_Worksheet13.xlsx"/><Relationship Id="rId1" Type="http://schemas.openxmlformats.org/officeDocument/2006/relationships/themeOverride" Target="../theme/themeOverride13.xml"/><Relationship Id="rId4"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microsoft.com/office/2011/relationships/chartColorStyle" Target="colors14.xml"/><Relationship Id="rId2" Type="http://schemas.openxmlformats.org/officeDocument/2006/relationships/package" Target="../embeddings/Microsoft_Excel_Worksheet14.xlsx"/><Relationship Id="rId1" Type="http://schemas.openxmlformats.org/officeDocument/2006/relationships/themeOverride" Target="../theme/themeOverride14.xml"/><Relationship Id="rId4"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microsoft.com/office/2011/relationships/chartColorStyle" Target="colors15.xml"/><Relationship Id="rId2" Type="http://schemas.openxmlformats.org/officeDocument/2006/relationships/package" Target="../embeddings/Microsoft_Excel_Worksheet15.xlsx"/><Relationship Id="rId1" Type="http://schemas.openxmlformats.org/officeDocument/2006/relationships/themeOverride" Target="../theme/themeOverride15.xml"/><Relationship Id="rId4" Type="http://schemas.microsoft.com/office/2011/relationships/chartStyle" Target="style1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lineChart>
        <c:grouping val="standard"/>
        <c:varyColors val="0"/>
        <c:ser>
          <c:idx val="0"/>
          <c:order val="0"/>
          <c:tx>
            <c:v>PD Storm</c:v>
          </c:tx>
          <c:spPr>
            <a:ln w="28575" cap="rnd">
              <a:solidFill>
                <a:srgbClr val="00B050"/>
              </a:solidFill>
              <a:prstDash val="sysDot"/>
              <a:round/>
            </a:ln>
            <a:effectLst/>
          </c:spPr>
          <c:marker>
            <c:symbol val="triangle"/>
            <c:size val="7"/>
            <c:spPr>
              <a:solidFill>
                <a:srgbClr val="00B050"/>
              </a:solidFill>
              <a:ln w="9525">
                <a:solidFill>
                  <a:srgbClr val="00B050"/>
                </a:solidFill>
                <a:prstDash val="sysDot"/>
              </a:ln>
              <a:effectLst/>
            </c:spPr>
          </c:marker>
          <c:cat>
            <c:numRef>
              <c:f>'[4]ID Pivot Table (Best fit)'!$F$4:$F$13</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'[5]PD Storm Pivot Table (Model 1) '!$D$34:$D$43</c:f>
              <c:numCache>
                <c:formatCode>General</c:formatCode>
                <c:ptCount val="10"/>
                <c:pt idx="0">
                  <c:v>185.02415999999999</c:v>
                </c:pt>
                <c:pt idx="1">
                  <c:v>272.65234000000004</c:v>
                </c:pt>
                <c:pt idx="2">
                  <c:v>273.12715000000003</c:v>
                </c:pt>
                <c:pt idx="3">
                  <c:v>264.72426000000002</c:v>
                </c:pt>
                <c:pt idx="4">
                  <c:v>265.55568000000005</c:v>
                </c:pt>
                <c:pt idx="5">
                  <c:v>113.01622</c:v>
                </c:pt>
                <c:pt idx="6">
                  <c:v>154.76053999999996</c:v>
                </c:pt>
                <c:pt idx="7">
                  <c:v>175.78387000000001</c:v>
                </c:pt>
                <c:pt idx="8">
                  <c:v>125.02373000000001</c:v>
                </c:pt>
                <c:pt idx="9">
                  <c:v>82.886840000000007</c:v>
                </c:pt>
              </c:numCache>
            </c:numRef>
          </c:val>
          <c:smooth val="0"/>
        </c:ser>
        <c:ser>
          <c:idx val="1"/>
          <c:order val="1"/>
          <c:tx>
            <c:v>PD Baseflow</c:v>
          </c:tx>
          <c:spPr>
            <a:ln w="28575" cap="rnd">
              <a:solidFill>
                <a:schemeClr val="accent2"/>
              </a:solidFill>
              <a:round/>
            </a:ln>
            <a:effectLst/>
          </c:spPr>
          <c:marker>
            <c:symbol val="circle"/>
            <c:size val="5"/>
            <c:spPr>
              <a:solidFill>
                <a:schemeClr val="accent2"/>
              </a:solidFill>
              <a:ln w="9525">
                <a:solidFill>
                  <a:schemeClr val="accent2"/>
                </a:solidFill>
                <a:prstDash val="solid"/>
              </a:ln>
              <a:effectLst/>
            </c:spPr>
          </c:marker>
          <c:dPt>
            <c:idx val="0"/>
            <c:bubble3D val="0"/>
          </c:dPt>
          <c:cat>
            <c:numRef>
              <c:f>'[4]ID Pivot Table (Best fit)'!$F$4:$F$13</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'[6]PD Pivot Table (Model 1)'!$D$23:$D$32</c:f>
              <c:numCache>
                <c:formatCode>General</c:formatCode>
                <c:ptCount val="10"/>
                <c:pt idx="0">
                  <c:v>181.83074999999999</c:v>
                </c:pt>
                <c:pt idx="1">
                  <c:v>268.46328999999997</c:v>
                </c:pt>
                <c:pt idx="2">
                  <c:v>270.60500000000002</c:v>
                </c:pt>
                <c:pt idx="3">
                  <c:v>253.42174</c:v>
                </c:pt>
                <c:pt idx="4">
                  <c:v>262.15604000000002</c:v>
                </c:pt>
                <c:pt idx="5">
                  <c:v>114.00833000000002</c:v>
                </c:pt>
                <c:pt idx="6">
                  <c:v>154.50830999999999</c:v>
                </c:pt>
                <c:pt idx="7">
                  <c:v>173.59109000000001</c:v>
                </c:pt>
                <c:pt idx="8">
                  <c:v>124.98536999999999</c:v>
                </c:pt>
                <c:pt idx="9">
                  <c:v>84.113439999999997</c:v>
                </c:pt>
              </c:numCache>
            </c:numRef>
          </c:val>
          <c:smooth val="0"/>
        </c:ser>
        <c:dLbls>
          <c:showLegendKey val="0"/>
          <c:showVal val="0"/>
          <c:showCatName val="0"/>
          <c:showSerName val="0"/>
          <c:showPercent val="0"/>
          <c:showBubbleSize val="0"/>
        </c:dLbls>
        <c:marker val="1"/>
        <c:smooth val="0"/>
        <c:axId val="11593984"/>
        <c:axId val="11932032"/>
      </c:lineChart>
      <c:catAx>
        <c:axId val="11593984"/>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800" dirty="0"/>
                  <a:t>Year</a:t>
                </a:r>
                <a:endParaRPr lang="en-US" dirty="0"/>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1932032"/>
        <c:crosses val="autoZero"/>
        <c:auto val="1"/>
        <c:lblAlgn val="ctr"/>
        <c:lblOffset val="100"/>
        <c:noMultiLvlLbl val="0"/>
      </c:catAx>
      <c:valAx>
        <c:axId val="1193203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800" dirty="0" smtClean="0"/>
                  <a:t>Flux </a:t>
                </a:r>
                <a:r>
                  <a:rPr lang="en-US" sz="1800" dirty="0"/>
                  <a:t>of TSS</a:t>
                </a:r>
                <a:r>
                  <a:rPr lang="en-US" sz="1800" baseline="0" dirty="0"/>
                  <a:t> (tons/year)</a:t>
                </a:r>
                <a:endParaRPr lang="en-US" sz="1800" dirty="0"/>
              </a:p>
            </c:rich>
          </c:tx>
          <c:layout/>
          <c:overlay val="0"/>
          <c:spPr>
            <a:noFill/>
            <a:ln>
              <a:noFill/>
            </a:ln>
            <a:effectLst/>
          </c:sp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1593984"/>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lineChart>
        <c:grouping val="standard"/>
        <c:varyColors val="0"/>
        <c:ser>
          <c:idx val="2"/>
          <c:order val="0"/>
          <c:tx>
            <c:v>ID Storm</c:v>
          </c:tx>
          <c:spPr>
            <a:ln w="28575" cap="rnd">
              <a:solidFill>
                <a:schemeClr val="accent3"/>
              </a:solidFill>
              <a:prstDash val="sysDot"/>
              <a:round/>
            </a:ln>
            <a:effectLst/>
          </c:spPr>
          <c:marker>
            <c:symbol val="triangle"/>
            <c:size val="7"/>
            <c:spPr>
              <a:solidFill>
                <a:schemeClr val="accent3"/>
              </a:solidFill>
              <a:ln w="9525">
                <a:solidFill>
                  <a:schemeClr val="accent3"/>
                </a:solidFill>
                <a:prstDash val="sysDot"/>
              </a:ln>
              <a:effectLst/>
            </c:spPr>
          </c:marker>
          <c:cat>
            <c:numRef>
              <c:f>'[4]ID Pivot Table (Best fit)'!$F$4:$F$13</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'[1]ID Storm Pivot Table (Model 1)'!$D$35:$D$44</c:f>
              <c:numCache>
                <c:formatCode>General</c:formatCode>
                <c:ptCount val="10"/>
                <c:pt idx="0">
                  <c:v>852.18854999999996</c:v>
                </c:pt>
                <c:pt idx="1">
                  <c:v>1201.2308</c:v>
                </c:pt>
                <c:pt idx="2">
                  <c:v>1105.306</c:v>
                </c:pt>
                <c:pt idx="3">
                  <c:v>1242.3753300000001</c:v>
                </c:pt>
                <c:pt idx="4">
                  <c:v>1187.865</c:v>
                </c:pt>
                <c:pt idx="5">
                  <c:v>541.04552000000001</c:v>
                </c:pt>
                <c:pt idx="6">
                  <c:v>651.89162999999996</c:v>
                </c:pt>
                <c:pt idx="7">
                  <c:v>877.14175</c:v>
                </c:pt>
                <c:pt idx="8">
                  <c:v>526.38824999999997</c:v>
                </c:pt>
                <c:pt idx="9">
                  <c:v>372.35740000000004</c:v>
                </c:pt>
              </c:numCache>
            </c:numRef>
          </c:val>
          <c:smooth val="0"/>
        </c:ser>
        <c:ser>
          <c:idx val="3"/>
          <c:order val="1"/>
          <c:tx>
            <c:v>ID Baseflow</c:v>
          </c:tx>
          <c:spPr>
            <a:ln w="28575" cap="rnd">
              <a:solidFill>
                <a:schemeClr val="accent4"/>
              </a:solidFill>
              <a:prstDash val="solid"/>
              <a:round/>
            </a:ln>
            <a:effectLst/>
          </c:spPr>
          <c:marker>
            <c:symbol val="circle"/>
            <c:size val="5"/>
            <c:spPr>
              <a:solidFill>
                <a:schemeClr val="accent4"/>
              </a:solidFill>
              <a:ln w="9525">
                <a:solidFill>
                  <a:schemeClr val="accent4"/>
                </a:solidFill>
                <a:prstDash val="solid"/>
              </a:ln>
              <a:effectLst/>
            </c:spPr>
          </c:marker>
          <c:dPt>
            <c:idx val="1"/>
            <c:bubble3D val="0"/>
          </c:dPt>
          <c:cat>
            <c:numRef>
              <c:f>'[4]ID Pivot Table (Best fit)'!$F$4:$F$13</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'[4]ID Pivot Table (Model 1)'!$D$22:$D$31</c:f>
              <c:numCache>
                <c:formatCode>General</c:formatCode>
                <c:ptCount val="10"/>
                <c:pt idx="0">
                  <c:v>882.74425000000008</c:v>
                </c:pt>
                <c:pt idx="1">
                  <c:v>1244.4123999999999</c:v>
                </c:pt>
                <c:pt idx="2">
                  <c:v>1143.8610000000001</c:v>
                </c:pt>
                <c:pt idx="3">
                  <c:v>1289.87617</c:v>
                </c:pt>
                <c:pt idx="4">
                  <c:v>1229.9839999999999</c:v>
                </c:pt>
                <c:pt idx="5">
                  <c:v>558.68142999999998</c:v>
                </c:pt>
                <c:pt idx="6">
                  <c:v>674.00879000000009</c:v>
                </c:pt>
                <c:pt idx="7">
                  <c:v>908.08233999999993</c:v>
                </c:pt>
                <c:pt idx="8">
                  <c:v>543.96584999999993</c:v>
                </c:pt>
                <c:pt idx="9">
                  <c:v>384.26266000000004</c:v>
                </c:pt>
              </c:numCache>
            </c:numRef>
          </c:val>
          <c:smooth val="0"/>
        </c:ser>
        <c:dLbls>
          <c:showLegendKey val="0"/>
          <c:showVal val="0"/>
          <c:showCatName val="0"/>
          <c:showSerName val="0"/>
          <c:showPercent val="0"/>
          <c:showBubbleSize val="0"/>
        </c:dLbls>
        <c:marker val="1"/>
        <c:smooth val="0"/>
        <c:axId val="36693504"/>
        <c:axId val="36695424"/>
      </c:lineChart>
      <c:catAx>
        <c:axId val="36693504"/>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800" dirty="0"/>
                  <a:t>Year</a:t>
                </a:r>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6695424"/>
        <c:crosses val="autoZero"/>
        <c:auto val="1"/>
        <c:lblAlgn val="ctr"/>
        <c:lblOffset val="100"/>
        <c:noMultiLvlLbl val="0"/>
      </c:catAx>
      <c:valAx>
        <c:axId val="3669542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800" dirty="0"/>
                  <a:t>Flux of TSS (tons/year)</a:t>
                </a:r>
              </a:p>
            </c:rich>
          </c:tx>
          <c:layout/>
          <c:overlay val="0"/>
          <c:spPr>
            <a:noFill/>
            <a:ln>
              <a:noFill/>
            </a:ln>
            <a:effectLst/>
          </c:sp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6693504"/>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lineChart>
        <c:grouping val="standard"/>
        <c:varyColors val="0"/>
        <c:ser>
          <c:idx val="4"/>
          <c:order val="0"/>
          <c:tx>
            <c:v>SMD Storm</c:v>
          </c:tx>
          <c:spPr>
            <a:ln w="28575" cap="rnd">
              <a:solidFill>
                <a:schemeClr val="accent1"/>
              </a:solidFill>
              <a:prstDash val="sysDot"/>
              <a:round/>
            </a:ln>
            <a:effectLst/>
          </c:spPr>
          <c:marker>
            <c:symbol val="triangle"/>
            <c:size val="7"/>
            <c:spPr>
              <a:solidFill>
                <a:schemeClr val="accent1"/>
              </a:solidFill>
              <a:ln w="9525">
                <a:solidFill>
                  <a:schemeClr val="accent1"/>
                </a:solidFill>
                <a:prstDash val="solid"/>
              </a:ln>
              <a:effectLst/>
            </c:spPr>
          </c:marker>
          <c:dPt>
            <c:idx val="9"/>
            <c:bubble3D val="0"/>
          </c:dPt>
          <c:cat>
            <c:numRef>
              <c:f>'[4]ID Pivot Table (Best fit)'!$F$4:$F$13</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'[2]SMD Storm Pivot (Model 1)'!$D$14:$D$23</c:f>
              <c:numCache>
                <c:formatCode>General</c:formatCode>
                <c:ptCount val="10"/>
                <c:pt idx="8">
                  <c:v>25.120690000000003</c:v>
                </c:pt>
                <c:pt idx="9">
                  <c:v>137.37796</c:v>
                </c:pt>
              </c:numCache>
            </c:numRef>
          </c:val>
          <c:smooth val="0"/>
        </c:ser>
        <c:ser>
          <c:idx val="5"/>
          <c:order val="1"/>
          <c:tx>
            <c:v>SMD Baseflow</c:v>
          </c:tx>
          <c:spPr>
            <a:ln w="28575" cap="rnd">
              <a:solidFill>
                <a:schemeClr val="bg1">
                  <a:lumMod val="50000"/>
                </a:schemeClr>
              </a:solidFill>
              <a:round/>
            </a:ln>
            <a:effectLst/>
          </c:spPr>
          <c:marker>
            <c:symbol val="circle"/>
            <c:size val="5"/>
            <c:spPr>
              <a:solidFill>
                <a:schemeClr val="bg1">
                  <a:lumMod val="50000"/>
                </a:schemeClr>
              </a:solidFill>
              <a:ln w="9525">
                <a:solidFill>
                  <a:schemeClr val="bg1">
                    <a:lumMod val="50000"/>
                  </a:schemeClr>
                </a:solidFill>
                <a:prstDash val="solid"/>
              </a:ln>
              <a:effectLst/>
            </c:spPr>
          </c:marker>
          <c:cat>
            <c:numRef>
              <c:f>'[4]ID Pivot Table (Best fit)'!$F$4:$F$13</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'[3]SMD Pivot Table (Model 1)'!$C$9:$C$18</c:f>
              <c:numCache>
                <c:formatCode>General</c:formatCode>
                <c:ptCount val="10"/>
                <c:pt idx="8">
                  <c:v>11.45086</c:v>
                </c:pt>
                <c:pt idx="9">
                  <c:v>44.569110000000002</c:v>
                </c:pt>
              </c:numCache>
            </c:numRef>
          </c:val>
          <c:smooth val="0"/>
        </c:ser>
        <c:dLbls>
          <c:showLegendKey val="0"/>
          <c:showVal val="0"/>
          <c:showCatName val="0"/>
          <c:showSerName val="0"/>
          <c:showPercent val="0"/>
          <c:showBubbleSize val="0"/>
        </c:dLbls>
        <c:marker val="1"/>
        <c:smooth val="0"/>
        <c:axId val="119120256"/>
        <c:axId val="119122560"/>
      </c:lineChart>
      <c:catAx>
        <c:axId val="119120256"/>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800" dirty="0"/>
                  <a:t>Year</a:t>
                </a:r>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19122560"/>
        <c:crosses val="autoZero"/>
        <c:auto val="1"/>
        <c:lblAlgn val="ctr"/>
        <c:lblOffset val="100"/>
        <c:noMultiLvlLbl val="0"/>
      </c:catAx>
      <c:valAx>
        <c:axId val="11912256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800" b="0" i="0" baseline="0" dirty="0">
                    <a:effectLst/>
                  </a:rPr>
                  <a:t>Flux of TSS (tons/year)</a:t>
                </a:r>
                <a:endParaRPr lang="en-US" sz="1800" dirty="0">
                  <a:effectLst/>
                </a:endParaRPr>
              </a:p>
            </c:rich>
          </c:tx>
          <c:layout/>
          <c:overlay val="0"/>
          <c:spPr>
            <a:noFill/>
            <a:ln>
              <a:noFill/>
            </a:ln>
            <a:effectLst/>
          </c:sp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1912025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lineChart>
        <c:grouping val="standard"/>
        <c:varyColors val="0"/>
        <c:ser>
          <c:idx val="0"/>
          <c:order val="0"/>
          <c:tx>
            <c:v>PD Storm</c:v>
          </c:tx>
          <c:spPr>
            <a:ln w="28575" cap="rnd">
              <a:solidFill>
                <a:srgbClr val="00B050"/>
              </a:solidFill>
              <a:prstDash val="sysDot"/>
              <a:round/>
            </a:ln>
            <a:effectLst/>
          </c:spPr>
          <c:marker>
            <c:symbol val="triangle"/>
            <c:size val="7"/>
            <c:spPr>
              <a:solidFill>
                <a:srgbClr val="00B050"/>
              </a:solidFill>
              <a:ln w="9525">
                <a:solidFill>
                  <a:srgbClr val="00B050"/>
                </a:solidFill>
                <a:prstDash val="sysDot"/>
              </a:ln>
              <a:effectLst/>
            </c:spPr>
          </c:marker>
          <c:cat>
            <c:numRef>
              <c:f>'[4]ID Pivot Table (Best fit)'!$F$4:$F$13</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'[5]PD Storm Pivot Table (Best Fit)'!$D$34:$D$43</c:f>
              <c:numCache>
                <c:formatCode>General</c:formatCode>
                <c:ptCount val="10"/>
                <c:pt idx="0">
                  <c:v>281.56926999999996</c:v>
                </c:pt>
                <c:pt idx="1">
                  <c:v>354.64714000000004</c:v>
                </c:pt>
                <c:pt idx="2">
                  <c:v>328.71535</c:v>
                </c:pt>
                <c:pt idx="3">
                  <c:v>249.90298999999999</c:v>
                </c:pt>
                <c:pt idx="4">
                  <c:v>239.62609000000003</c:v>
                </c:pt>
                <c:pt idx="5">
                  <c:v>90.633049999999983</c:v>
                </c:pt>
                <c:pt idx="6">
                  <c:v>112.84783</c:v>
                </c:pt>
                <c:pt idx="7">
                  <c:v>102.35509</c:v>
                </c:pt>
                <c:pt idx="8">
                  <c:v>67.743409999999997</c:v>
                </c:pt>
                <c:pt idx="9">
                  <c:v>38.492627099999986</c:v>
                </c:pt>
              </c:numCache>
            </c:numRef>
          </c:val>
          <c:smooth val="0"/>
        </c:ser>
        <c:ser>
          <c:idx val="1"/>
          <c:order val="1"/>
          <c:tx>
            <c:v>PD Baseflow</c:v>
          </c:tx>
          <c:spPr>
            <a:ln w="28575" cap="rnd">
              <a:solidFill>
                <a:schemeClr val="accent2"/>
              </a:solidFill>
              <a:prstDash val="solid"/>
              <a:round/>
            </a:ln>
            <a:effectLst/>
          </c:spPr>
          <c:marker>
            <c:symbol val="circle"/>
            <c:size val="5"/>
            <c:spPr>
              <a:solidFill>
                <a:schemeClr val="accent2"/>
              </a:solidFill>
              <a:ln w="9525">
                <a:solidFill>
                  <a:schemeClr val="accent2"/>
                </a:solidFill>
                <a:prstDash val="solid"/>
              </a:ln>
              <a:effectLst/>
            </c:spPr>
          </c:marker>
          <c:cat>
            <c:numRef>
              <c:f>'[4]ID Pivot Table (Best fit)'!$F$4:$F$13</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'[6]PD Pivot Table (Best Fit)'!$G$21:$G$30</c:f>
              <c:numCache>
                <c:formatCode>General</c:formatCode>
                <c:ptCount val="10"/>
                <c:pt idx="0">
                  <c:v>283.95965000000001</c:v>
                </c:pt>
                <c:pt idx="1">
                  <c:v>346.98768999999999</c:v>
                </c:pt>
                <c:pt idx="2">
                  <c:v>297.37418999999994</c:v>
                </c:pt>
                <c:pt idx="3">
                  <c:v>226.15596999999997</c:v>
                </c:pt>
                <c:pt idx="4">
                  <c:v>203.43844000000001</c:v>
                </c:pt>
                <c:pt idx="5">
                  <c:v>80.399990000000003</c:v>
                </c:pt>
                <c:pt idx="6">
                  <c:v>90.454560000000001</c:v>
                </c:pt>
                <c:pt idx="7">
                  <c:v>81.805789999999973</c:v>
                </c:pt>
                <c:pt idx="8">
                  <c:v>52.677200000000013</c:v>
                </c:pt>
                <c:pt idx="9">
                  <c:v>30.937419999999999</c:v>
                </c:pt>
              </c:numCache>
            </c:numRef>
          </c:val>
          <c:smooth val="0"/>
        </c:ser>
        <c:dLbls>
          <c:showLegendKey val="0"/>
          <c:showVal val="0"/>
          <c:showCatName val="0"/>
          <c:showSerName val="0"/>
          <c:showPercent val="0"/>
          <c:showBubbleSize val="0"/>
        </c:dLbls>
        <c:marker val="1"/>
        <c:smooth val="0"/>
        <c:axId val="120286208"/>
        <c:axId val="120292864"/>
      </c:lineChart>
      <c:catAx>
        <c:axId val="12028620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800" dirty="0"/>
                  <a:t>Year</a:t>
                </a:r>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20292864"/>
        <c:crosses val="autoZero"/>
        <c:auto val="1"/>
        <c:lblAlgn val="ctr"/>
        <c:lblOffset val="100"/>
        <c:noMultiLvlLbl val="0"/>
      </c:catAx>
      <c:valAx>
        <c:axId val="12029286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800" dirty="0"/>
                  <a:t>Flux of TSS (tons/year)</a:t>
                </a:r>
              </a:p>
            </c:rich>
          </c:tx>
          <c:layout/>
          <c:overlay val="0"/>
          <c:spPr>
            <a:noFill/>
            <a:ln>
              <a:noFill/>
            </a:ln>
            <a:effectLst/>
          </c:sp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2028620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lineChart>
        <c:grouping val="standard"/>
        <c:varyColors val="0"/>
        <c:ser>
          <c:idx val="2"/>
          <c:order val="0"/>
          <c:tx>
            <c:v>ID Storm</c:v>
          </c:tx>
          <c:spPr>
            <a:ln w="28575" cap="rnd">
              <a:solidFill>
                <a:schemeClr val="accent3"/>
              </a:solidFill>
              <a:prstDash val="sysDot"/>
              <a:round/>
            </a:ln>
            <a:effectLst/>
          </c:spPr>
          <c:marker>
            <c:symbol val="triangle"/>
            <c:size val="7"/>
            <c:spPr>
              <a:solidFill>
                <a:schemeClr val="accent3"/>
              </a:solidFill>
              <a:ln w="9525">
                <a:solidFill>
                  <a:schemeClr val="accent3"/>
                </a:solidFill>
                <a:prstDash val="sysDot"/>
              </a:ln>
              <a:effectLst/>
            </c:spPr>
          </c:marker>
          <c:cat>
            <c:numRef>
              <c:f>'[4]ID Pivot Table (Best fit)'!$F$4:$F$13</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'[1]ID Storm Pivot Table (Best fit)'!$D$35:$D$44</c:f>
              <c:numCache>
                <c:formatCode>General</c:formatCode>
                <c:ptCount val="10"/>
                <c:pt idx="0">
                  <c:v>2194.0722099999998</c:v>
                </c:pt>
                <c:pt idx="1">
                  <c:v>2361.364</c:v>
                </c:pt>
                <c:pt idx="2">
                  <c:v>1658.7329999999999</c:v>
                </c:pt>
                <c:pt idx="3">
                  <c:v>1589.4518500000001</c:v>
                </c:pt>
                <c:pt idx="4">
                  <c:v>1208.415</c:v>
                </c:pt>
                <c:pt idx="5">
                  <c:v>399.40444999999994</c:v>
                </c:pt>
                <c:pt idx="6">
                  <c:v>460.87887999999992</c:v>
                </c:pt>
                <c:pt idx="7">
                  <c:v>632.88082999999995</c:v>
                </c:pt>
                <c:pt idx="8">
                  <c:v>312.33216000000004</c:v>
                </c:pt>
                <c:pt idx="9">
                  <c:v>205.38178000000002</c:v>
                </c:pt>
              </c:numCache>
            </c:numRef>
          </c:val>
          <c:smooth val="0"/>
        </c:ser>
        <c:ser>
          <c:idx val="3"/>
          <c:order val="1"/>
          <c:tx>
            <c:v>ID Baseflow</c:v>
          </c:tx>
          <c:spPr>
            <a:ln w="28575" cap="rnd">
              <a:solidFill>
                <a:schemeClr val="accent4"/>
              </a:solidFill>
              <a:round/>
            </a:ln>
            <a:effectLst/>
          </c:spPr>
          <c:marker>
            <c:symbol val="circle"/>
            <c:size val="5"/>
            <c:spPr>
              <a:solidFill>
                <a:schemeClr val="accent4"/>
              </a:solidFill>
              <a:ln w="9525">
                <a:solidFill>
                  <a:schemeClr val="accent4"/>
                </a:solidFill>
                <a:prstDash val="solid"/>
              </a:ln>
              <a:effectLst/>
            </c:spPr>
          </c:marker>
          <c:cat>
            <c:numRef>
              <c:f>'[4]ID Pivot Table (Best fit)'!$F$4:$F$13</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'[4]ID Pivot Table (Best fit)'!$H$21:$H$30</c:f>
              <c:numCache>
                <c:formatCode>General</c:formatCode>
                <c:ptCount val="10"/>
                <c:pt idx="0">
                  <c:v>1852.28484</c:v>
                </c:pt>
                <c:pt idx="1">
                  <c:v>2146.4540000000002</c:v>
                </c:pt>
                <c:pt idx="2">
                  <c:v>1633.05</c:v>
                </c:pt>
                <c:pt idx="3">
                  <c:v>1742.0845099999999</c:v>
                </c:pt>
                <c:pt idx="4">
                  <c:v>1245.146</c:v>
                </c:pt>
                <c:pt idx="5">
                  <c:v>423.45947000000001</c:v>
                </c:pt>
                <c:pt idx="6">
                  <c:v>462.17451999999997</c:v>
                </c:pt>
                <c:pt idx="7">
                  <c:v>521.60401999999999</c:v>
                </c:pt>
                <c:pt idx="8">
                  <c:v>246.63800000000003</c:v>
                </c:pt>
                <c:pt idx="9">
                  <c:v>134.45014</c:v>
                </c:pt>
              </c:numCache>
            </c:numRef>
          </c:val>
          <c:smooth val="0"/>
        </c:ser>
        <c:dLbls>
          <c:showLegendKey val="0"/>
          <c:showVal val="0"/>
          <c:showCatName val="0"/>
          <c:showSerName val="0"/>
          <c:showPercent val="0"/>
          <c:showBubbleSize val="0"/>
        </c:dLbls>
        <c:marker val="1"/>
        <c:smooth val="0"/>
        <c:axId val="128386944"/>
        <c:axId val="128389504"/>
      </c:lineChart>
      <c:catAx>
        <c:axId val="128386944"/>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800" dirty="0"/>
                  <a:t>Year</a:t>
                </a:r>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28389504"/>
        <c:crosses val="autoZero"/>
        <c:auto val="1"/>
        <c:lblAlgn val="ctr"/>
        <c:lblOffset val="100"/>
        <c:noMultiLvlLbl val="0"/>
      </c:catAx>
      <c:valAx>
        <c:axId val="12838950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000" b="0" i="0" u="none" strike="noStrike" kern="1200" baseline="0">
                    <a:solidFill>
                      <a:srgbClr val="000000">
                        <a:lumMod val="65000"/>
                        <a:lumOff val="35000"/>
                      </a:srgbClr>
                    </a:solidFill>
                    <a:latin typeface="+mn-lt"/>
                    <a:ea typeface="+mn-ea"/>
                    <a:cs typeface="+mn-cs"/>
                  </a:defRPr>
                </a:pPr>
                <a:r>
                  <a:rPr lang="en-US" sz="1800" b="0" i="0" baseline="0" dirty="0">
                    <a:effectLst/>
                  </a:rPr>
                  <a:t>Flux of TSS (tons/year)</a:t>
                </a:r>
                <a:endParaRPr lang="en-US" sz="1800" dirty="0">
                  <a:effectLst/>
                </a:endParaRPr>
              </a:p>
            </c:rich>
          </c:tx>
          <c:layout/>
          <c:overlay val="0"/>
          <c:spPr>
            <a:noFill/>
            <a:ln>
              <a:noFill/>
            </a:ln>
            <a:effectLst/>
          </c:sp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28386944"/>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lineChart>
        <c:grouping val="standard"/>
        <c:varyColors val="0"/>
        <c:ser>
          <c:idx val="4"/>
          <c:order val="0"/>
          <c:tx>
            <c:v>SMD Storm</c:v>
          </c:tx>
          <c:spPr>
            <a:ln w="28575" cap="rnd">
              <a:solidFill>
                <a:schemeClr val="accent1"/>
              </a:solidFill>
              <a:prstDash val="sysDot"/>
              <a:round/>
            </a:ln>
            <a:effectLst/>
          </c:spPr>
          <c:marker>
            <c:symbol val="triangle"/>
            <c:size val="7"/>
            <c:spPr>
              <a:solidFill>
                <a:schemeClr val="accent1"/>
              </a:solidFill>
              <a:ln w="9525">
                <a:solidFill>
                  <a:schemeClr val="accent1"/>
                </a:solidFill>
                <a:prstDash val="sysDot"/>
              </a:ln>
              <a:effectLst/>
            </c:spPr>
          </c:marker>
          <c:cat>
            <c:numRef>
              <c:f>'[4]ID Pivot Table (Best fit)'!$F$4:$F$13</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'[2]SMD Storm Pivot (Best Fit)'!$D$23:$D$32</c:f>
              <c:numCache>
                <c:formatCode>General</c:formatCode>
                <c:ptCount val="10"/>
                <c:pt idx="8">
                  <c:v>11.11795</c:v>
                </c:pt>
                <c:pt idx="9">
                  <c:v>57.098239999999997</c:v>
                </c:pt>
              </c:numCache>
            </c:numRef>
          </c:val>
          <c:smooth val="0"/>
        </c:ser>
        <c:ser>
          <c:idx val="5"/>
          <c:order val="1"/>
          <c:tx>
            <c:v>SMD Baseflow</c:v>
          </c:tx>
          <c:spPr>
            <a:ln w="28575" cap="rnd">
              <a:solidFill>
                <a:schemeClr val="accent6"/>
              </a:solidFill>
              <a:prstDash val="solid"/>
              <a:round/>
            </a:ln>
            <a:effectLst/>
          </c:spPr>
          <c:marker>
            <c:symbol val="circle"/>
            <c:size val="5"/>
            <c:spPr>
              <a:solidFill>
                <a:schemeClr val="accent6"/>
              </a:solidFill>
              <a:ln w="9525">
                <a:solidFill>
                  <a:schemeClr val="accent6"/>
                </a:solidFill>
                <a:prstDash val="solid"/>
              </a:ln>
              <a:effectLst/>
            </c:spPr>
          </c:marker>
          <c:cat>
            <c:numRef>
              <c:f>'[4]ID Pivot Table (Best fit)'!$F$4:$F$13</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'[3]SMD Pivot Table (Best Fit)'!$D$23:$D$32</c:f>
              <c:numCache>
                <c:formatCode>General</c:formatCode>
                <c:ptCount val="10"/>
                <c:pt idx="8">
                  <c:v>9.4574800000000003</c:v>
                </c:pt>
                <c:pt idx="9">
                  <c:v>48.014770000000013</c:v>
                </c:pt>
              </c:numCache>
            </c:numRef>
          </c:val>
          <c:smooth val="0"/>
        </c:ser>
        <c:dLbls>
          <c:showLegendKey val="0"/>
          <c:showVal val="0"/>
          <c:showCatName val="0"/>
          <c:showSerName val="0"/>
          <c:showPercent val="0"/>
          <c:showBubbleSize val="0"/>
        </c:dLbls>
        <c:marker val="1"/>
        <c:smooth val="0"/>
        <c:axId val="128893696"/>
        <c:axId val="128896000"/>
      </c:lineChart>
      <c:catAx>
        <c:axId val="128893696"/>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800" dirty="0"/>
                  <a:t>Year</a:t>
                </a:r>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28896000"/>
        <c:crosses val="autoZero"/>
        <c:auto val="1"/>
        <c:lblAlgn val="ctr"/>
        <c:lblOffset val="100"/>
        <c:noMultiLvlLbl val="0"/>
      </c:catAx>
      <c:valAx>
        <c:axId val="12889600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800" b="0" i="0" baseline="0" dirty="0">
                    <a:effectLst/>
                  </a:rPr>
                  <a:t>Flux of TSS (tons/year)</a:t>
                </a:r>
                <a:endParaRPr lang="en-US" sz="1800" dirty="0">
                  <a:effectLst/>
                </a:endParaRPr>
              </a:p>
            </c:rich>
          </c:tx>
          <c:layout/>
          <c:overlay val="0"/>
          <c:spPr>
            <a:noFill/>
            <a:ln>
              <a:noFill/>
            </a:ln>
            <a:effectLst/>
          </c:sp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2889369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scatterChart>
        <c:scatterStyle val="lineMarker"/>
        <c:varyColors val="0"/>
        <c:ser>
          <c:idx val="0"/>
          <c:order val="0"/>
          <c:tx>
            <c:v>PD Storm</c:v>
          </c:tx>
          <c:spPr>
            <a:ln w="25400" cap="rnd">
              <a:noFill/>
              <a:prstDash val="sysDot"/>
              <a:round/>
            </a:ln>
            <a:effectLst/>
          </c:spPr>
          <c:marker>
            <c:symbol val="triangle"/>
            <c:size val="7"/>
            <c:spPr>
              <a:solidFill>
                <a:srgbClr val="00B050"/>
              </a:solidFill>
              <a:ln w="9525">
                <a:noFill/>
                <a:prstDash val="sysDot"/>
              </a:ln>
              <a:effectLst/>
            </c:spPr>
          </c:marker>
          <c:trendline>
            <c:spPr>
              <a:ln w="19050" cap="rnd">
                <a:solidFill>
                  <a:schemeClr val="accent1"/>
                </a:solidFill>
                <a:prstDash val="sysDot"/>
              </a:ln>
              <a:effectLst/>
            </c:spPr>
            <c:trendlineType val="log"/>
            <c:dispRSqr val="1"/>
            <c:dispEq val="1"/>
            <c:trendlineLbl>
              <c:layout>
                <c:manualLayout>
                  <c:x val="0.1702196072159772"/>
                  <c:y val="-5.0819049707229669E-2"/>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'[5]PD Storm Pivot Table (Best Fit)'!$E$34:$E$43</c:f>
              <c:numCache>
                <c:formatCode>General</c:formatCode>
                <c:ptCount val="10"/>
                <c:pt idx="0">
                  <c:v>45.74</c:v>
                </c:pt>
                <c:pt idx="1">
                  <c:v>61.06</c:v>
                </c:pt>
                <c:pt idx="2">
                  <c:v>57.03</c:v>
                </c:pt>
                <c:pt idx="3">
                  <c:v>57.31</c:v>
                </c:pt>
                <c:pt idx="4">
                  <c:v>55.12</c:v>
                </c:pt>
                <c:pt idx="5">
                  <c:v>39.659999999999997</c:v>
                </c:pt>
                <c:pt idx="6">
                  <c:v>42.35</c:v>
                </c:pt>
                <c:pt idx="7">
                  <c:v>49.19</c:v>
                </c:pt>
                <c:pt idx="8">
                  <c:v>36.14</c:v>
                </c:pt>
                <c:pt idx="9">
                  <c:v>36.6</c:v>
                </c:pt>
              </c:numCache>
            </c:numRef>
          </c:xVal>
          <c:yVal>
            <c:numRef>
              <c:f>'[5]PD Storm Pivot Table (Best Fit)'!$D$34:$D$43</c:f>
              <c:numCache>
                <c:formatCode>General</c:formatCode>
                <c:ptCount val="10"/>
                <c:pt idx="0">
                  <c:v>281.56926999999996</c:v>
                </c:pt>
                <c:pt idx="1">
                  <c:v>354.64714000000004</c:v>
                </c:pt>
                <c:pt idx="2">
                  <c:v>328.71535</c:v>
                </c:pt>
                <c:pt idx="3">
                  <c:v>249.90298999999999</c:v>
                </c:pt>
                <c:pt idx="4">
                  <c:v>239.62609000000003</c:v>
                </c:pt>
                <c:pt idx="5">
                  <c:v>90.633049999999983</c:v>
                </c:pt>
                <c:pt idx="6">
                  <c:v>112.84783</c:v>
                </c:pt>
                <c:pt idx="7">
                  <c:v>102.35509</c:v>
                </c:pt>
                <c:pt idx="8">
                  <c:v>67.743409999999997</c:v>
                </c:pt>
                <c:pt idx="9">
                  <c:v>38.492627099999986</c:v>
                </c:pt>
              </c:numCache>
            </c:numRef>
          </c:yVal>
          <c:smooth val="0"/>
        </c:ser>
        <c:ser>
          <c:idx val="1"/>
          <c:order val="1"/>
          <c:tx>
            <c:v>PD Baseflow</c:v>
          </c:tx>
          <c:spPr>
            <a:ln w="25400" cap="rnd">
              <a:noFill/>
              <a:round/>
            </a:ln>
            <a:effectLst/>
          </c:spPr>
          <c:marker>
            <c:symbol val="circle"/>
            <c:size val="7"/>
            <c:spPr>
              <a:solidFill>
                <a:schemeClr val="accent2"/>
              </a:solidFill>
              <a:ln w="9525" cap="flat">
                <a:solidFill>
                  <a:schemeClr val="accent2"/>
                </a:solidFill>
              </a:ln>
              <a:effectLst/>
            </c:spPr>
          </c:marker>
          <c:trendline>
            <c:spPr>
              <a:ln w="19050" cap="rnd">
                <a:solidFill>
                  <a:schemeClr val="accent2"/>
                </a:solidFill>
                <a:prstDash val="sysDot"/>
              </a:ln>
              <a:effectLst/>
            </c:spPr>
            <c:trendlineType val="log"/>
            <c:dispRSqr val="0"/>
            <c:dispEq val="0"/>
          </c:trendline>
          <c:xVal>
            <c:numRef>
              <c:f>'[6]PD Pivot Table (Best Fit)'!$H$21:$H$30</c:f>
              <c:numCache>
                <c:formatCode>General</c:formatCode>
                <c:ptCount val="10"/>
                <c:pt idx="0">
                  <c:v>45.74</c:v>
                </c:pt>
                <c:pt idx="1">
                  <c:v>61.06</c:v>
                </c:pt>
                <c:pt idx="2">
                  <c:v>57.03</c:v>
                </c:pt>
                <c:pt idx="3">
                  <c:v>57.31</c:v>
                </c:pt>
                <c:pt idx="4">
                  <c:v>55.12</c:v>
                </c:pt>
                <c:pt idx="5">
                  <c:v>39.659999999999997</c:v>
                </c:pt>
                <c:pt idx="6">
                  <c:v>42.35</c:v>
                </c:pt>
                <c:pt idx="7">
                  <c:v>49.19</c:v>
                </c:pt>
                <c:pt idx="8">
                  <c:v>36.14</c:v>
                </c:pt>
                <c:pt idx="9">
                  <c:v>36.6</c:v>
                </c:pt>
              </c:numCache>
            </c:numRef>
          </c:xVal>
          <c:yVal>
            <c:numRef>
              <c:f>'[6]PD Pivot Table (Best Fit)'!$G$21:$G$30</c:f>
              <c:numCache>
                <c:formatCode>General</c:formatCode>
                <c:ptCount val="10"/>
                <c:pt idx="0">
                  <c:v>283.95965000000001</c:v>
                </c:pt>
                <c:pt idx="1">
                  <c:v>346.98768999999999</c:v>
                </c:pt>
                <c:pt idx="2">
                  <c:v>297.37418999999994</c:v>
                </c:pt>
                <c:pt idx="3">
                  <c:v>226.15596999999997</c:v>
                </c:pt>
                <c:pt idx="4">
                  <c:v>203.43844000000001</c:v>
                </c:pt>
                <c:pt idx="5">
                  <c:v>80.399990000000003</c:v>
                </c:pt>
                <c:pt idx="6">
                  <c:v>90.454560000000001</c:v>
                </c:pt>
                <c:pt idx="7">
                  <c:v>81.805789999999973</c:v>
                </c:pt>
                <c:pt idx="8">
                  <c:v>52.677200000000013</c:v>
                </c:pt>
                <c:pt idx="9">
                  <c:v>30.937419999999999</c:v>
                </c:pt>
              </c:numCache>
            </c:numRef>
          </c:yVal>
          <c:smooth val="0"/>
        </c:ser>
        <c:ser>
          <c:idx val="2"/>
          <c:order val="2"/>
          <c:tx>
            <c:v>ID Storm</c:v>
          </c:tx>
          <c:spPr>
            <a:ln w="25400" cap="rnd">
              <a:noFill/>
              <a:round/>
            </a:ln>
            <a:effectLst/>
          </c:spPr>
          <c:marker>
            <c:symbol val="triangle"/>
            <c:size val="7"/>
            <c:spPr>
              <a:solidFill>
                <a:schemeClr val="accent3"/>
              </a:solidFill>
              <a:ln w="9525">
                <a:noFill/>
                <a:prstDash val="sysDot"/>
              </a:ln>
              <a:effectLst/>
            </c:spPr>
          </c:marker>
          <c:trendline>
            <c:spPr>
              <a:ln w="19050" cap="rnd">
                <a:solidFill>
                  <a:schemeClr val="accent3"/>
                </a:solidFill>
                <a:prstDash val="sysDot"/>
              </a:ln>
              <a:effectLst/>
            </c:spPr>
            <c:trendlineType val="log"/>
            <c:dispRSqr val="1"/>
            <c:dispEq val="1"/>
            <c:trendlineLbl>
              <c:layout>
                <c:manualLayout>
                  <c:x val="0.19754498302865217"/>
                  <c:y val="-6.0733241579271277E-3"/>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'[1]ID Storm Pivot Table (Best fit)'!$E$35:$E$44</c:f>
              <c:numCache>
                <c:formatCode>General</c:formatCode>
                <c:ptCount val="10"/>
                <c:pt idx="0">
                  <c:v>45.74</c:v>
                </c:pt>
                <c:pt idx="1">
                  <c:v>61.06</c:v>
                </c:pt>
                <c:pt idx="2">
                  <c:v>57.03</c:v>
                </c:pt>
                <c:pt idx="3">
                  <c:v>57.31</c:v>
                </c:pt>
                <c:pt idx="4">
                  <c:v>55.12</c:v>
                </c:pt>
                <c:pt idx="5">
                  <c:v>39.659999999999997</c:v>
                </c:pt>
                <c:pt idx="6">
                  <c:v>42.35</c:v>
                </c:pt>
                <c:pt idx="7">
                  <c:v>49.19</c:v>
                </c:pt>
                <c:pt idx="8">
                  <c:v>36.14</c:v>
                </c:pt>
                <c:pt idx="9">
                  <c:v>36.6</c:v>
                </c:pt>
              </c:numCache>
            </c:numRef>
          </c:xVal>
          <c:yVal>
            <c:numRef>
              <c:f>'[1]ID Storm Pivot Table (Best fit)'!$D$35:$D$44</c:f>
              <c:numCache>
                <c:formatCode>General</c:formatCode>
                <c:ptCount val="10"/>
                <c:pt idx="0">
                  <c:v>2194.0722099999998</c:v>
                </c:pt>
                <c:pt idx="1">
                  <c:v>2361.364</c:v>
                </c:pt>
                <c:pt idx="2">
                  <c:v>1658.7329999999999</c:v>
                </c:pt>
                <c:pt idx="3">
                  <c:v>1589.4518500000001</c:v>
                </c:pt>
                <c:pt idx="4">
                  <c:v>1208.415</c:v>
                </c:pt>
                <c:pt idx="5">
                  <c:v>399.40444999999994</c:v>
                </c:pt>
                <c:pt idx="6">
                  <c:v>460.87887999999992</c:v>
                </c:pt>
                <c:pt idx="7">
                  <c:v>632.88082999999995</c:v>
                </c:pt>
                <c:pt idx="8">
                  <c:v>312.33216000000004</c:v>
                </c:pt>
                <c:pt idx="9">
                  <c:v>205.38178000000002</c:v>
                </c:pt>
              </c:numCache>
            </c:numRef>
          </c:yVal>
          <c:smooth val="0"/>
        </c:ser>
        <c:ser>
          <c:idx val="3"/>
          <c:order val="3"/>
          <c:tx>
            <c:v>ID Baseflow</c:v>
          </c:tx>
          <c:spPr>
            <a:ln w="25400" cap="rnd">
              <a:noFill/>
              <a:round/>
            </a:ln>
            <a:effectLst/>
          </c:spPr>
          <c:marker>
            <c:symbol val="circle"/>
            <c:size val="7"/>
            <c:spPr>
              <a:solidFill>
                <a:schemeClr val="accent4"/>
              </a:solidFill>
              <a:ln w="9525">
                <a:solidFill>
                  <a:schemeClr val="accent4"/>
                </a:solidFill>
              </a:ln>
              <a:effectLst/>
            </c:spPr>
          </c:marker>
          <c:trendline>
            <c:spPr>
              <a:ln w="19050" cap="rnd">
                <a:solidFill>
                  <a:schemeClr val="accent4"/>
                </a:solidFill>
                <a:prstDash val="sysDot"/>
              </a:ln>
              <a:effectLst/>
            </c:spPr>
            <c:trendlineType val="log"/>
            <c:dispRSqr val="0"/>
            <c:dispEq val="0"/>
          </c:trendline>
          <c:xVal>
            <c:numRef>
              <c:f>'[3]ID Pivot Table (Best fit)'!$J$21:$J$30</c:f>
              <c:numCache>
                <c:formatCode>General</c:formatCode>
                <c:ptCount val="10"/>
                <c:pt idx="0">
                  <c:v>45.74</c:v>
                </c:pt>
                <c:pt idx="1">
                  <c:v>61.06</c:v>
                </c:pt>
                <c:pt idx="2">
                  <c:v>57.03</c:v>
                </c:pt>
                <c:pt idx="3">
                  <c:v>57.31</c:v>
                </c:pt>
                <c:pt idx="4">
                  <c:v>55.12</c:v>
                </c:pt>
                <c:pt idx="5">
                  <c:v>39.659999999999997</c:v>
                </c:pt>
                <c:pt idx="6">
                  <c:v>42.35</c:v>
                </c:pt>
                <c:pt idx="7">
                  <c:v>49.19</c:v>
                </c:pt>
                <c:pt idx="8">
                  <c:v>36.14</c:v>
                </c:pt>
                <c:pt idx="9">
                  <c:v>36.6</c:v>
                </c:pt>
              </c:numCache>
            </c:numRef>
          </c:xVal>
          <c:yVal>
            <c:numRef>
              <c:f>'[3]ID Pivot Table (Best fit)'!$H$21:$H$30</c:f>
              <c:numCache>
                <c:formatCode>General</c:formatCode>
                <c:ptCount val="10"/>
                <c:pt idx="0">
                  <c:v>1852.28484</c:v>
                </c:pt>
                <c:pt idx="1">
                  <c:v>2146.4540000000002</c:v>
                </c:pt>
                <c:pt idx="2">
                  <c:v>1633.05</c:v>
                </c:pt>
                <c:pt idx="3">
                  <c:v>1742.0845099999999</c:v>
                </c:pt>
                <c:pt idx="4">
                  <c:v>1245.146</c:v>
                </c:pt>
                <c:pt idx="5">
                  <c:v>423.45947000000001</c:v>
                </c:pt>
                <c:pt idx="6">
                  <c:v>462.17451999999997</c:v>
                </c:pt>
                <c:pt idx="7">
                  <c:v>521.60401999999999</c:v>
                </c:pt>
                <c:pt idx="8">
                  <c:v>246.63800000000003</c:v>
                </c:pt>
                <c:pt idx="9">
                  <c:v>134.45014</c:v>
                </c:pt>
              </c:numCache>
            </c:numRef>
          </c:yVal>
          <c:smooth val="0"/>
        </c:ser>
        <c:ser>
          <c:idx val="4"/>
          <c:order val="4"/>
          <c:tx>
            <c:v>SMD Storm</c:v>
          </c:tx>
          <c:spPr>
            <a:ln w="25400" cap="rnd">
              <a:noFill/>
              <a:round/>
            </a:ln>
            <a:effectLst/>
          </c:spPr>
          <c:marker>
            <c:symbol val="triangle"/>
            <c:size val="7"/>
            <c:spPr>
              <a:solidFill>
                <a:schemeClr val="accent5"/>
              </a:solidFill>
              <a:ln w="9525">
                <a:noFill/>
                <a:prstDash val="sysDot"/>
              </a:ln>
              <a:effectLst/>
            </c:spPr>
          </c:marker>
          <c:trendline>
            <c:spPr>
              <a:ln w="19050" cap="rnd">
                <a:solidFill>
                  <a:schemeClr val="accent5"/>
                </a:solidFill>
                <a:prstDash val="sysDot"/>
              </a:ln>
              <a:effectLst/>
            </c:spPr>
            <c:trendlineType val="log"/>
            <c:dispRSqr val="1"/>
            <c:dispEq val="1"/>
            <c:trendlineLbl>
              <c:layout>
                <c:manualLayout>
                  <c:x val="-4.2657197762131553E-2"/>
                  <c:y val="-1.8545794339877414E-3"/>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'[2]Annual Precipitation'!$N$3:$N$4</c:f>
              <c:numCache>
                <c:formatCode>General</c:formatCode>
                <c:ptCount val="2"/>
                <c:pt idx="0">
                  <c:v>38.07</c:v>
                </c:pt>
                <c:pt idx="1">
                  <c:v>36.26</c:v>
                </c:pt>
              </c:numCache>
            </c:numRef>
          </c:xVal>
          <c:yVal>
            <c:numRef>
              <c:f>'[2]SMD Storm Pivot (Best Fit)'!$D$3:$D$4</c:f>
              <c:numCache>
                <c:formatCode>General</c:formatCode>
                <c:ptCount val="2"/>
                <c:pt idx="0">
                  <c:v>11.11795</c:v>
                </c:pt>
                <c:pt idx="1">
                  <c:v>57.098239999999997</c:v>
                </c:pt>
              </c:numCache>
            </c:numRef>
          </c:yVal>
          <c:smooth val="0"/>
        </c:ser>
        <c:ser>
          <c:idx val="5"/>
          <c:order val="5"/>
          <c:tx>
            <c:v>SMD Baseflow</c:v>
          </c:tx>
          <c:spPr>
            <a:ln w="25400" cap="rnd">
              <a:noFill/>
              <a:prstDash val="sysDot"/>
              <a:round/>
            </a:ln>
            <a:effectLst/>
          </c:spPr>
          <c:marker>
            <c:symbol val="circle"/>
            <c:size val="7"/>
            <c:spPr>
              <a:solidFill>
                <a:schemeClr val="accent6"/>
              </a:solidFill>
              <a:ln w="9525">
                <a:noFill/>
                <a:prstDash val="sysDot"/>
              </a:ln>
              <a:effectLst/>
            </c:spPr>
          </c:marker>
          <c:trendline>
            <c:spPr>
              <a:ln w="19050" cap="rnd">
                <a:solidFill>
                  <a:schemeClr val="accent6"/>
                </a:solidFill>
                <a:prstDash val="sysDot"/>
              </a:ln>
              <a:effectLst/>
            </c:spPr>
            <c:trendlineType val="log"/>
            <c:dispRSqr val="0"/>
            <c:dispEq val="0"/>
          </c:trendline>
          <c:xVal>
            <c:numRef>
              <c:f>'[4]Annual Precipitation'!$N$3:$N$4</c:f>
              <c:numCache>
                <c:formatCode>General</c:formatCode>
                <c:ptCount val="2"/>
                <c:pt idx="0">
                  <c:v>38.07</c:v>
                </c:pt>
                <c:pt idx="1">
                  <c:v>36.26</c:v>
                </c:pt>
              </c:numCache>
            </c:numRef>
          </c:xVal>
          <c:yVal>
            <c:numRef>
              <c:f>'[4]SMD Pivot Table (Best Fit)'!$D$3:$D$4</c:f>
              <c:numCache>
                <c:formatCode>General</c:formatCode>
                <c:ptCount val="2"/>
                <c:pt idx="0">
                  <c:v>9.4574800000000003</c:v>
                </c:pt>
                <c:pt idx="1">
                  <c:v>48.014770000000013</c:v>
                </c:pt>
              </c:numCache>
            </c:numRef>
          </c:yVal>
          <c:smooth val="0"/>
        </c:ser>
        <c:dLbls>
          <c:showLegendKey val="0"/>
          <c:showVal val="0"/>
          <c:showCatName val="0"/>
          <c:showSerName val="0"/>
          <c:showPercent val="0"/>
          <c:showBubbleSize val="0"/>
        </c:dLbls>
        <c:axId val="129331200"/>
        <c:axId val="129333120"/>
      </c:scatterChart>
      <c:valAx>
        <c:axId val="129331200"/>
        <c:scaling>
          <c:orientation val="minMax"/>
          <c:max val="70"/>
          <c:min val="25"/>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2200" b="0" i="0" u="none" strike="noStrike" kern="1200" baseline="0">
                    <a:solidFill>
                      <a:schemeClr val="tx1">
                        <a:lumMod val="65000"/>
                        <a:lumOff val="35000"/>
                      </a:schemeClr>
                    </a:solidFill>
                    <a:latin typeface="+mn-lt"/>
                    <a:ea typeface="+mn-ea"/>
                    <a:cs typeface="+mn-cs"/>
                  </a:defRPr>
                </a:pPr>
                <a:r>
                  <a:rPr lang="en-US" sz="2200" baseline="0"/>
                  <a:t>Annual Precipitation (inches)</a:t>
                </a:r>
              </a:p>
            </c:rich>
          </c:tx>
          <c:layout/>
          <c:overlay val="0"/>
          <c:spPr>
            <a:noFill/>
            <a:ln>
              <a:noFill/>
            </a:ln>
            <a:effectLst/>
          </c:sp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29333120"/>
        <c:crosses val="autoZero"/>
        <c:crossBetween val="midCat"/>
      </c:valAx>
      <c:valAx>
        <c:axId val="12933312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200" b="0" i="0" u="none" strike="noStrike" kern="1200" baseline="0">
                    <a:solidFill>
                      <a:schemeClr val="tx1">
                        <a:lumMod val="65000"/>
                        <a:lumOff val="35000"/>
                      </a:schemeClr>
                    </a:solidFill>
                    <a:latin typeface="+mn-lt"/>
                    <a:ea typeface="+mn-ea"/>
                    <a:cs typeface="+mn-cs"/>
                  </a:defRPr>
                </a:pPr>
                <a:r>
                  <a:rPr lang="en-US" sz="2200" baseline="0"/>
                  <a:t>Export TSS (tons)</a:t>
                </a:r>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29331200"/>
        <c:crosses val="autoZero"/>
        <c:crossBetween val="midCat"/>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scatterChart>
        <c:scatterStyle val="lineMarker"/>
        <c:varyColors val="0"/>
        <c:ser>
          <c:idx val="0"/>
          <c:order val="1"/>
          <c:tx>
            <c:v>Discharge (cfs)</c:v>
          </c:tx>
          <c:spPr>
            <a:ln w="25400" cap="rnd">
              <a:solidFill>
                <a:schemeClr val="accent5"/>
              </a:solidFill>
              <a:round/>
            </a:ln>
            <a:effectLst/>
          </c:spPr>
          <c:marker>
            <c:symbol val="circle"/>
            <c:size val="12"/>
            <c:spPr>
              <a:solidFill>
                <a:schemeClr val="accent1"/>
              </a:solidFill>
              <a:ln w="9525">
                <a:solidFill>
                  <a:schemeClr val="accent1"/>
                </a:solidFill>
              </a:ln>
              <a:effectLst/>
            </c:spPr>
          </c:marker>
          <c:xVal>
            <c:numRef>
              <c:f>'SMD Storms'!$D$2:$D$12</c:f>
              <c:numCache>
                <c:formatCode>General</c:formatCode>
                <c:ptCount val="11"/>
                <c:pt idx="0">
                  <c:v>0</c:v>
                </c:pt>
                <c:pt idx="1">
                  <c:v>4</c:v>
                </c:pt>
                <c:pt idx="2">
                  <c:v>8</c:v>
                </c:pt>
                <c:pt idx="3">
                  <c:v>12</c:v>
                </c:pt>
                <c:pt idx="4">
                  <c:v>16</c:v>
                </c:pt>
                <c:pt idx="5">
                  <c:v>20</c:v>
                </c:pt>
                <c:pt idx="6">
                  <c:v>24</c:v>
                </c:pt>
                <c:pt idx="7">
                  <c:v>28</c:v>
                </c:pt>
                <c:pt idx="8">
                  <c:v>32</c:v>
                </c:pt>
                <c:pt idx="9">
                  <c:v>36</c:v>
                </c:pt>
                <c:pt idx="10">
                  <c:v>40</c:v>
                </c:pt>
              </c:numCache>
            </c:numRef>
          </c:xVal>
          <c:yVal>
            <c:numRef>
              <c:f>'SMD Storms'!$E$2:$E$12</c:f>
              <c:numCache>
                <c:formatCode>General</c:formatCode>
                <c:ptCount val="11"/>
                <c:pt idx="0">
                  <c:v>93</c:v>
                </c:pt>
                <c:pt idx="1">
                  <c:v>90</c:v>
                </c:pt>
                <c:pt idx="2">
                  <c:v>86</c:v>
                </c:pt>
                <c:pt idx="3">
                  <c:v>84</c:v>
                </c:pt>
                <c:pt idx="4">
                  <c:v>81.099999999999994</c:v>
                </c:pt>
                <c:pt idx="5">
                  <c:v>79.099999999999994</c:v>
                </c:pt>
                <c:pt idx="6">
                  <c:v>77.2</c:v>
                </c:pt>
                <c:pt idx="7">
                  <c:v>75.3</c:v>
                </c:pt>
                <c:pt idx="8">
                  <c:v>73.400000000000006</c:v>
                </c:pt>
                <c:pt idx="9">
                  <c:v>84</c:v>
                </c:pt>
                <c:pt idx="10">
                  <c:v>81.099999999999994</c:v>
                </c:pt>
              </c:numCache>
            </c:numRef>
          </c:yVal>
          <c:smooth val="0"/>
        </c:ser>
        <c:dLbls>
          <c:showLegendKey val="0"/>
          <c:showVal val="0"/>
          <c:showCatName val="0"/>
          <c:showSerName val="0"/>
          <c:showPercent val="0"/>
          <c:showBubbleSize val="0"/>
        </c:dLbls>
        <c:axId val="129764736"/>
        <c:axId val="129767296"/>
      </c:scatterChart>
      <c:scatterChart>
        <c:scatterStyle val="lineMarker"/>
        <c:varyColors val="0"/>
        <c:ser>
          <c:idx val="1"/>
          <c:order val="0"/>
          <c:tx>
            <c:v>TSS (mg/L)</c:v>
          </c:tx>
          <c:spPr>
            <a:ln w="25400" cap="rnd">
              <a:noFill/>
              <a:round/>
            </a:ln>
            <a:effectLst/>
          </c:spPr>
          <c:marker>
            <c:symbol val="circle"/>
            <c:size val="12"/>
            <c:spPr>
              <a:solidFill>
                <a:schemeClr val="accent2"/>
              </a:solidFill>
              <a:ln w="9525">
                <a:solidFill>
                  <a:schemeClr val="accent2"/>
                </a:solidFill>
              </a:ln>
              <a:effectLst/>
            </c:spPr>
          </c:marker>
          <c:xVal>
            <c:numRef>
              <c:f>'SMD Storms'!$D$2:$D$12</c:f>
              <c:numCache>
                <c:formatCode>General</c:formatCode>
                <c:ptCount val="11"/>
                <c:pt idx="0">
                  <c:v>0</c:v>
                </c:pt>
                <c:pt idx="1">
                  <c:v>4</c:v>
                </c:pt>
                <c:pt idx="2">
                  <c:v>8</c:v>
                </c:pt>
                <c:pt idx="3">
                  <c:v>12</c:v>
                </c:pt>
                <c:pt idx="4">
                  <c:v>16</c:v>
                </c:pt>
                <c:pt idx="5">
                  <c:v>20</c:v>
                </c:pt>
                <c:pt idx="6">
                  <c:v>24</c:v>
                </c:pt>
                <c:pt idx="7">
                  <c:v>28</c:v>
                </c:pt>
                <c:pt idx="8">
                  <c:v>32</c:v>
                </c:pt>
                <c:pt idx="9">
                  <c:v>36</c:v>
                </c:pt>
                <c:pt idx="10">
                  <c:v>40</c:v>
                </c:pt>
              </c:numCache>
            </c:numRef>
          </c:xVal>
          <c:yVal>
            <c:numRef>
              <c:f>'SMD Storms'!$F$2:$F$12</c:f>
              <c:numCache>
                <c:formatCode>0.0</c:formatCode>
                <c:ptCount val="11"/>
                <c:pt idx="0">
                  <c:v>6.236559139784946</c:v>
                </c:pt>
                <c:pt idx="1">
                  <c:v>5.660377358490571</c:v>
                </c:pt>
                <c:pt idx="2">
                  <c:v>3.9603960396039639</c:v>
                </c:pt>
                <c:pt idx="3">
                  <c:v>3.6559139784946386</c:v>
                </c:pt>
                <c:pt idx="4">
                  <c:v>4.4444444444444313</c:v>
                </c:pt>
                <c:pt idx="5">
                  <c:v>4.3750000000000098</c:v>
                </c:pt>
                <c:pt idx="6">
                  <c:v>4.1237113402061896</c:v>
                </c:pt>
                <c:pt idx="7">
                  <c:v>3.5164835164835258</c:v>
                </c:pt>
                <c:pt idx="8">
                  <c:v>4.2105263157894486</c:v>
                </c:pt>
                <c:pt idx="9">
                  <c:v>4.7368421052631842</c:v>
                </c:pt>
                <c:pt idx="10">
                  <c:v>7.058823529411776</c:v>
                </c:pt>
              </c:numCache>
            </c:numRef>
          </c:yVal>
          <c:smooth val="0"/>
        </c:ser>
        <c:dLbls>
          <c:showLegendKey val="0"/>
          <c:showVal val="0"/>
          <c:showCatName val="0"/>
          <c:showSerName val="0"/>
          <c:showPercent val="0"/>
          <c:showBubbleSize val="0"/>
        </c:dLbls>
        <c:axId val="129771392"/>
        <c:axId val="129769472"/>
      </c:scatterChart>
      <c:valAx>
        <c:axId val="129764736"/>
        <c:scaling>
          <c:orientation val="minMax"/>
          <c:max val="4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400" dirty="0"/>
                  <a:t>Hours Past First </a:t>
                </a:r>
                <a:r>
                  <a:rPr lang="en-US" sz="2400" dirty="0" smtClean="0"/>
                  <a:t>Sample </a:t>
                </a:r>
                <a:r>
                  <a:rPr lang="en-US" sz="2400" dirty="0"/>
                  <a:t>Intake @ SMD 6-28-17 15:17</a:t>
                </a:r>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129767296"/>
        <c:crosses val="autoZero"/>
        <c:crossBetween val="midCat"/>
      </c:valAx>
      <c:valAx>
        <c:axId val="12976729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400" dirty="0"/>
                  <a:t>Discharge (</a:t>
                </a:r>
                <a:r>
                  <a:rPr lang="en-US" sz="2400" dirty="0" err="1"/>
                  <a:t>cfs</a:t>
                </a:r>
                <a:r>
                  <a:rPr lang="en-US" sz="2400" dirty="0"/>
                  <a:t>)</a:t>
                </a:r>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129764736"/>
        <c:crosses val="autoZero"/>
        <c:crossBetween val="midCat"/>
      </c:valAx>
      <c:valAx>
        <c:axId val="129769472"/>
        <c:scaling>
          <c:orientation val="minMax"/>
        </c:scaling>
        <c:delete val="0"/>
        <c:axPos val="r"/>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400" dirty="0"/>
                  <a:t>TSS (mg/L)</a:t>
                </a:r>
              </a:p>
            </c:rich>
          </c:tx>
          <c:layout/>
          <c:overlay val="0"/>
          <c:spPr>
            <a:noFill/>
            <a:ln>
              <a:noFill/>
            </a:ln>
            <a:effectLst/>
          </c:spPr>
        </c:title>
        <c:numFmt formatCode="0.0"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129771392"/>
        <c:crosses val="max"/>
        <c:crossBetween val="midCat"/>
      </c:valAx>
      <c:valAx>
        <c:axId val="129771392"/>
        <c:scaling>
          <c:orientation val="minMax"/>
        </c:scaling>
        <c:delete val="1"/>
        <c:axPos val="b"/>
        <c:numFmt formatCode="General" sourceLinked="1"/>
        <c:majorTickMark val="out"/>
        <c:minorTickMark val="none"/>
        <c:tickLblPos val="nextTo"/>
        <c:crossAx val="129769472"/>
        <c:crosses val="autoZero"/>
        <c:crossBetween val="midCat"/>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4634470866242311"/>
          <c:y val="4.2948380166640945E-2"/>
          <c:w val="0.81874538201239633"/>
          <c:h val="0.55379083485399627"/>
        </c:manualLayout>
      </c:layout>
      <c:scatterChart>
        <c:scatterStyle val="lineMarker"/>
        <c:varyColors val="0"/>
        <c:ser>
          <c:idx val="0"/>
          <c:order val="0"/>
          <c:tx>
            <c:v>PD Storm</c:v>
          </c:tx>
          <c:spPr>
            <a:ln w="25400" cap="rnd">
              <a:noFill/>
              <a:prstDash val="sysDot"/>
              <a:round/>
            </a:ln>
            <a:effectLst/>
          </c:spPr>
          <c:marker>
            <c:symbol val="triangle"/>
            <c:size val="7"/>
            <c:spPr>
              <a:solidFill>
                <a:srgbClr val="00B050"/>
              </a:solidFill>
              <a:ln w="9525">
                <a:noFill/>
                <a:prstDash val="sysDot"/>
              </a:ln>
              <a:effectLst/>
            </c:spPr>
          </c:marker>
          <c:trendline>
            <c:spPr>
              <a:ln w="19050" cap="rnd">
                <a:solidFill>
                  <a:srgbClr val="00B050"/>
                </a:solidFill>
                <a:prstDash val="sysDot"/>
              </a:ln>
              <a:effectLst/>
            </c:spPr>
            <c:trendlineType val="log"/>
            <c:dispRSqr val="1"/>
            <c:dispEq val="1"/>
            <c:trendlineLbl>
              <c:layout>
                <c:manualLayout>
                  <c:x val="0.10880363913018769"/>
                  <c:y val="-5.7658644540039827E-2"/>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'[5]PD Storm Pivot Table (Model 1) '!$F$34:$F$43</c:f>
              <c:numCache>
                <c:formatCode>General</c:formatCode>
                <c:ptCount val="10"/>
                <c:pt idx="0">
                  <c:v>45.74</c:v>
                </c:pt>
                <c:pt idx="1">
                  <c:v>61.06</c:v>
                </c:pt>
                <c:pt idx="2">
                  <c:v>57.03</c:v>
                </c:pt>
                <c:pt idx="3">
                  <c:v>57.31</c:v>
                </c:pt>
                <c:pt idx="4">
                  <c:v>55.12</c:v>
                </c:pt>
                <c:pt idx="5">
                  <c:v>39.659999999999997</c:v>
                </c:pt>
                <c:pt idx="6">
                  <c:v>42.35</c:v>
                </c:pt>
                <c:pt idx="7">
                  <c:v>49.19</c:v>
                </c:pt>
                <c:pt idx="8">
                  <c:v>36.14</c:v>
                </c:pt>
                <c:pt idx="9">
                  <c:v>36.6</c:v>
                </c:pt>
              </c:numCache>
            </c:numRef>
          </c:xVal>
          <c:yVal>
            <c:numRef>
              <c:f>'[5]PD Storm Pivot Table (Model 1) '!$D$34:$D$43</c:f>
              <c:numCache>
                <c:formatCode>General</c:formatCode>
                <c:ptCount val="10"/>
                <c:pt idx="0">
                  <c:v>185.02415999999999</c:v>
                </c:pt>
                <c:pt idx="1">
                  <c:v>272.65234000000004</c:v>
                </c:pt>
                <c:pt idx="2">
                  <c:v>273.12715000000003</c:v>
                </c:pt>
                <c:pt idx="3">
                  <c:v>264.72426000000002</c:v>
                </c:pt>
                <c:pt idx="4">
                  <c:v>265.55568000000005</c:v>
                </c:pt>
                <c:pt idx="5">
                  <c:v>113.01622</c:v>
                </c:pt>
                <c:pt idx="6">
                  <c:v>154.76053999999996</c:v>
                </c:pt>
                <c:pt idx="7">
                  <c:v>175.78387000000001</c:v>
                </c:pt>
                <c:pt idx="8">
                  <c:v>125.02373000000001</c:v>
                </c:pt>
                <c:pt idx="9">
                  <c:v>82.886840000000007</c:v>
                </c:pt>
              </c:numCache>
            </c:numRef>
          </c:yVal>
          <c:smooth val="0"/>
        </c:ser>
        <c:ser>
          <c:idx val="1"/>
          <c:order val="1"/>
          <c:tx>
            <c:v>PD Baseflow</c:v>
          </c:tx>
          <c:spPr>
            <a:ln w="25400" cap="rnd">
              <a:noFill/>
              <a:round/>
            </a:ln>
            <a:effectLst/>
          </c:spPr>
          <c:marker>
            <c:symbol val="circle"/>
            <c:size val="7"/>
            <c:spPr>
              <a:solidFill>
                <a:schemeClr val="accent2"/>
              </a:solidFill>
              <a:ln w="9525" cap="flat">
                <a:solidFill>
                  <a:schemeClr val="accent2"/>
                </a:solidFill>
              </a:ln>
              <a:effectLst/>
            </c:spPr>
          </c:marker>
          <c:trendline>
            <c:spPr>
              <a:ln w="19050" cap="rnd">
                <a:solidFill>
                  <a:schemeClr val="accent2"/>
                </a:solidFill>
                <a:prstDash val="sysDot"/>
              </a:ln>
              <a:effectLst/>
            </c:spPr>
            <c:trendlineType val="log"/>
            <c:dispRSqr val="0"/>
            <c:dispEq val="0"/>
          </c:trendline>
          <c:xVal>
            <c:numRef>
              <c:f>'[6]PD Pivot Table (Model 1)'!$F$23:$F$32</c:f>
              <c:numCache>
                <c:formatCode>General</c:formatCode>
                <c:ptCount val="10"/>
                <c:pt idx="0">
                  <c:v>45.74</c:v>
                </c:pt>
                <c:pt idx="1">
                  <c:v>61.06</c:v>
                </c:pt>
                <c:pt idx="2">
                  <c:v>57.03</c:v>
                </c:pt>
                <c:pt idx="3">
                  <c:v>57.31</c:v>
                </c:pt>
                <c:pt idx="4">
                  <c:v>55.12</c:v>
                </c:pt>
                <c:pt idx="5">
                  <c:v>39.659999999999997</c:v>
                </c:pt>
                <c:pt idx="6">
                  <c:v>42.35</c:v>
                </c:pt>
                <c:pt idx="7">
                  <c:v>49.19</c:v>
                </c:pt>
                <c:pt idx="8">
                  <c:v>36.14</c:v>
                </c:pt>
                <c:pt idx="9">
                  <c:v>36.6</c:v>
                </c:pt>
              </c:numCache>
            </c:numRef>
          </c:xVal>
          <c:yVal>
            <c:numRef>
              <c:f>'[6]PD Pivot Table (Model 1)'!$D$23:$D$32</c:f>
              <c:numCache>
                <c:formatCode>General</c:formatCode>
                <c:ptCount val="10"/>
                <c:pt idx="0">
                  <c:v>181.83074999999999</c:v>
                </c:pt>
                <c:pt idx="1">
                  <c:v>268.46328999999997</c:v>
                </c:pt>
                <c:pt idx="2">
                  <c:v>270.60500000000002</c:v>
                </c:pt>
                <c:pt idx="3">
                  <c:v>253.42174</c:v>
                </c:pt>
                <c:pt idx="4">
                  <c:v>262.15604000000002</c:v>
                </c:pt>
                <c:pt idx="5">
                  <c:v>114.00833000000002</c:v>
                </c:pt>
                <c:pt idx="6">
                  <c:v>154.50830999999999</c:v>
                </c:pt>
                <c:pt idx="7">
                  <c:v>173.59109000000001</c:v>
                </c:pt>
                <c:pt idx="8">
                  <c:v>124.98536999999999</c:v>
                </c:pt>
                <c:pt idx="9">
                  <c:v>84.113439999999997</c:v>
                </c:pt>
              </c:numCache>
            </c:numRef>
          </c:yVal>
          <c:smooth val="0"/>
        </c:ser>
        <c:ser>
          <c:idx val="2"/>
          <c:order val="2"/>
          <c:tx>
            <c:v>ID Storm</c:v>
          </c:tx>
          <c:spPr>
            <a:ln w="25400" cap="rnd">
              <a:noFill/>
              <a:round/>
            </a:ln>
            <a:effectLst/>
          </c:spPr>
          <c:marker>
            <c:symbol val="triangle"/>
            <c:size val="7"/>
            <c:spPr>
              <a:solidFill>
                <a:schemeClr val="accent3"/>
              </a:solidFill>
              <a:ln w="9525">
                <a:noFill/>
                <a:prstDash val="sysDot"/>
              </a:ln>
              <a:effectLst/>
            </c:spPr>
          </c:marker>
          <c:trendline>
            <c:spPr>
              <a:ln w="19050" cap="rnd">
                <a:solidFill>
                  <a:schemeClr val="accent3"/>
                </a:solidFill>
                <a:prstDash val="sysDot"/>
              </a:ln>
              <a:effectLst/>
            </c:spPr>
            <c:trendlineType val="log"/>
            <c:dispRSqr val="1"/>
            <c:dispEq val="1"/>
            <c:trendlineLbl>
              <c:layout>
                <c:manualLayout>
                  <c:x val="0.19422047773784257"/>
                  <c:y val="6.6385046008074031E-2"/>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'[1]ID Storm Pivot Table (Model 1)'!$F$35:$F$44</c:f>
              <c:numCache>
                <c:formatCode>General</c:formatCode>
                <c:ptCount val="10"/>
                <c:pt idx="0">
                  <c:v>45.74</c:v>
                </c:pt>
                <c:pt idx="1">
                  <c:v>61.06</c:v>
                </c:pt>
                <c:pt idx="2">
                  <c:v>57.03</c:v>
                </c:pt>
                <c:pt idx="3">
                  <c:v>57.31</c:v>
                </c:pt>
                <c:pt idx="4">
                  <c:v>55.12</c:v>
                </c:pt>
                <c:pt idx="5">
                  <c:v>39.659999999999997</c:v>
                </c:pt>
                <c:pt idx="6">
                  <c:v>42.35</c:v>
                </c:pt>
                <c:pt idx="7">
                  <c:v>49.19</c:v>
                </c:pt>
                <c:pt idx="8">
                  <c:v>36.14</c:v>
                </c:pt>
                <c:pt idx="9">
                  <c:v>36.6</c:v>
                </c:pt>
              </c:numCache>
            </c:numRef>
          </c:xVal>
          <c:yVal>
            <c:numRef>
              <c:f>'[1]ID Storm Pivot Table (Model 1)'!$D$35:$D$44</c:f>
              <c:numCache>
                <c:formatCode>General</c:formatCode>
                <c:ptCount val="10"/>
                <c:pt idx="0">
                  <c:v>852.18854999999996</c:v>
                </c:pt>
                <c:pt idx="1">
                  <c:v>1201.2308</c:v>
                </c:pt>
                <c:pt idx="2">
                  <c:v>1105.306</c:v>
                </c:pt>
                <c:pt idx="3">
                  <c:v>1242.3753300000001</c:v>
                </c:pt>
                <c:pt idx="4">
                  <c:v>1187.865</c:v>
                </c:pt>
                <c:pt idx="5">
                  <c:v>541.04552000000001</c:v>
                </c:pt>
                <c:pt idx="6">
                  <c:v>651.89162999999996</c:v>
                </c:pt>
                <c:pt idx="7">
                  <c:v>877.14175</c:v>
                </c:pt>
                <c:pt idx="8">
                  <c:v>526.38824999999997</c:v>
                </c:pt>
                <c:pt idx="9">
                  <c:v>372.35740000000004</c:v>
                </c:pt>
              </c:numCache>
            </c:numRef>
          </c:yVal>
          <c:smooth val="0"/>
        </c:ser>
        <c:ser>
          <c:idx val="3"/>
          <c:order val="3"/>
          <c:tx>
            <c:v>ID Baseflow</c:v>
          </c:tx>
          <c:spPr>
            <a:ln w="25400" cap="rnd">
              <a:noFill/>
              <a:round/>
            </a:ln>
            <a:effectLst/>
          </c:spPr>
          <c:marker>
            <c:symbol val="circle"/>
            <c:size val="7"/>
            <c:spPr>
              <a:solidFill>
                <a:schemeClr val="accent4"/>
              </a:solidFill>
              <a:ln w="9525">
                <a:solidFill>
                  <a:schemeClr val="accent4"/>
                </a:solidFill>
              </a:ln>
              <a:effectLst/>
            </c:spPr>
          </c:marker>
          <c:trendline>
            <c:spPr>
              <a:ln w="19050" cap="rnd">
                <a:solidFill>
                  <a:schemeClr val="accent4"/>
                </a:solidFill>
                <a:prstDash val="sysDot"/>
              </a:ln>
              <a:effectLst/>
            </c:spPr>
            <c:trendlineType val="log"/>
            <c:dispRSqr val="0"/>
            <c:dispEq val="0"/>
          </c:trendline>
          <c:xVal>
            <c:numRef>
              <c:f>'[3]ID Pivot Table (Model 1)'!$E$22:$E$31</c:f>
              <c:numCache>
                <c:formatCode>General</c:formatCode>
                <c:ptCount val="10"/>
                <c:pt idx="0">
                  <c:v>45.74</c:v>
                </c:pt>
                <c:pt idx="1">
                  <c:v>61.06</c:v>
                </c:pt>
                <c:pt idx="2">
                  <c:v>57.03</c:v>
                </c:pt>
                <c:pt idx="3">
                  <c:v>57.31</c:v>
                </c:pt>
                <c:pt idx="4">
                  <c:v>55.12</c:v>
                </c:pt>
                <c:pt idx="5">
                  <c:v>39.659999999999997</c:v>
                </c:pt>
                <c:pt idx="6">
                  <c:v>42.35</c:v>
                </c:pt>
                <c:pt idx="7">
                  <c:v>49.19</c:v>
                </c:pt>
                <c:pt idx="8">
                  <c:v>36.14</c:v>
                </c:pt>
                <c:pt idx="9">
                  <c:v>36.6</c:v>
                </c:pt>
              </c:numCache>
            </c:numRef>
          </c:xVal>
          <c:yVal>
            <c:numRef>
              <c:f>'[3]ID Pivot Table (Model 1)'!$D$22:$D$31</c:f>
              <c:numCache>
                <c:formatCode>General</c:formatCode>
                <c:ptCount val="10"/>
                <c:pt idx="0">
                  <c:v>882.74425000000008</c:v>
                </c:pt>
                <c:pt idx="1">
                  <c:v>1244.4123999999999</c:v>
                </c:pt>
                <c:pt idx="2">
                  <c:v>1143.8610000000001</c:v>
                </c:pt>
                <c:pt idx="3">
                  <c:v>1289.87617</c:v>
                </c:pt>
                <c:pt idx="4">
                  <c:v>1229.9839999999999</c:v>
                </c:pt>
                <c:pt idx="5">
                  <c:v>558.68142999999998</c:v>
                </c:pt>
                <c:pt idx="6">
                  <c:v>674.00879000000009</c:v>
                </c:pt>
                <c:pt idx="7">
                  <c:v>908.08233999999993</c:v>
                </c:pt>
                <c:pt idx="8">
                  <c:v>543.96584999999993</c:v>
                </c:pt>
                <c:pt idx="9">
                  <c:v>384.26266000000004</c:v>
                </c:pt>
              </c:numCache>
            </c:numRef>
          </c:yVal>
          <c:smooth val="0"/>
        </c:ser>
        <c:ser>
          <c:idx val="4"/>
          <c:order val="4"/>
          <c:tx>
            <c:v>SMD Storm</c:v>
          </c:tx>
          <c:spPr>
            <a:ln w="25400" cap="rnd">
              <a:noFill/>
              <a:round/>
            </a:ln>
            <a:effectLst/>
          </c:spPr>
          <c:marker>
            <c:symbol val="triangle"/>
            <c:size val="7"/>
            <c:spPr>
              <a:solidFill>
                <a:schemeClr val="accent5"/>
              </a:solidFill>
              <a:ln w="9525">
                <a:noFill/>
                <a:prstDash val="sysDot"/>
              </a:ln>
              <a:effectLst/>
            </c:spPr>
          </c:marker>
          <c:trendline>
            <c:spPr>
              <a:ln w="19050" cap="rnd">
                <a:solidFill>
                  <a:schemeClr val="accent5"/>
                </a:solidFill>
                <a:prstDash val="sysDot"/>
              </a:ln>
              <a:effectLst/>
            </c:spPr>
            <c:trendlineType val="log"/>
            <c:dispRSqr val="1"/>
            <c:dispEq val="1"/>
            <c:trendlineLbl>
              <c:layout>
                <c:manualLayout>
                  <c:x val="-2.2019000301644658E-2"/>
                  <c:y val="1.3879520026875188E-3"/>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'[2]SMD Storm Pivot (Model 1)'!$F$14:$F$23</c:f>
              <c:numCache>
                <c:formatCode>General</c:formatCode>
                <c:ptCount val="10"/>
                <c:pt idx="8">
                  <c:v>38.07</c:v>
                </c:pt>
                <c:pt idx="9">
                  <c:v>36.26</c:v>
                </c:pt>
              </c:numCache>
            </c:numRef>
          </c:xVal>
          <c:yVal>
            <c:numRef>
              <c:f>'[2]SMD Storm Pivot (Model 1)'!$D$14:$D$23</c:f>
              <c:numCache>
                <c:formatCode>General</c:formatCode>
                <c:ptCount val="10"/>
                <c:pt idx="8">
                  <c:v>25.120690000000003</c:v>
                </c:pt>
                <c:pt idx="9">
                  <c:v>137.37796</c:v>
                </c:pt>
              </c:numCache>
            </c:numRef>
          </c:yVal>
          <c:smooth val="0"/>
        </c:ser>
        <c:ser>
          <c:idx val="5"/>
          <c:order val="5"/>
          <c:tx>
            <c:v>SMD Baseflow</c:v>
          </c:tx>
          <c:spPr>
            <a:ln w="25400" cap="rnd">
              <a:noFill/>
              <a:round/>
            </a:ln>
            <a:effectLst/>
          </c:spPr>
          <c:marker>
            <c:symbol val="circle"/>
            <c:size val="7"/>
            <c:spPr>
              <a:solidFill>
                <a:schemeClr val="accent6"/>
              </a:solidFill>
              <a:ln w="9525">
                <a:noFill/>
                <a:prstDash val="sysDot"/>
              </a:ln>
              <a:effectLst/>
            </c:spPr>
          </c:marker>
          <c:trendline>
            <c:spPr>
              <a:ln w="19050" cap="rnd">
                <a:solidFill>
                  <a:schemeClr val="accent6"/>
                </a:solidFill>
                <a:prstDash val="sysDot"/>
              </a:ln>
              <a:effectLst/>
            </c:spPr>
            <c:trendlineType val="log"/>
            <c:dispRSqr val="0"/>
            <c:dispEq val="0"/>
          </c:trendline>
          <c:xVal>
            <c:numRef>
              <c:f>'[4]SMD Pivot Table (Model 1)'!$E$9:$E$18</c:f>
              <c:numCache>
                <c:formatCode>General</c:formatCode>
                <c:ptCount val="10"/>
                <c:pt idx="8">
                  <c:v>38.07</c:v>
                </c:pt>
                <c:pt idx="9">
                  <c:v>36.26</c:v>
                </c:pt>
              </c:numCache>
            </c:numRef>
          </c:xVal>
          <c:yVal>
            <c:numRef>
              <c:f>'[4]SMD Pivot Table (Model 1)'!$C$9:$C$18</c:f>
              <c:numCache>
                <c:formatCode>General</c:formatCode>
                <c:ptCount val="10"/>
                <c:pt idx="8">
                  <c:v>11.45086</c:v>
                </c:pt>
                <c:pt idx="9">
                  <c:v>44.569110000000002</c:v>
                </c:pt>
              </c:numCache>
            </c:numRef>
          </c:yVal>
          <c:smooth val="0"/>
        </c:ser>
        <c:dLbls>
          <c:showLegendKey val="0"/>
          <c:showVal val="0"/>
          <c:showCatName val="0"/>
          <c:showSerName val="0"/>
          <c:showPercent val="0"/>
          <c:showBubbleSize val="0"/>
        </c:dLbls>
        <c:axId val="130439424"/>
        <c:axId val="130462080"/>
      </c:scatterChart>
      <c:valAx>
        <c:axId val="130439424"/>
        <c:scaling>
          <c:orientation val="minMax"/>
          <c:max val="70"/>
          <c:min val="25"/>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2200" b="0" i="0" u="none" strike="noStrike" kern="1200" baseline="0">
                    <a:solidFill>
                      <a:schemeClr val="tx1">
                        <a:lumMod val="65000"/>
                        <a:lumOff val="35000"/>
                      </a:schemeClr>
                    </a:solidFill>
                    <a:latin typeface="+mn-lt"/>
                    <a:ea typeface="+mn-ea"/>
                    <a:cs typeface="+mn-cs"/>
                  </a:defRPr>
                </a:pPr>
                <a:r>
                  <a:rPr lang="en-US" sz="2200" baseline="0"/>
                  <a:t>Annual Precipitation (inches)</a:t>
                </a:r>
              </a:p>
            </c:rich>
          </c:tx>
          <c:layout/>
          <c:overlay val="0"/>
          <c:spPr>
            <a:noFill/>
            <a:ln>
              <a:noFill/>
            </a:ln>
            <a:effectLst/>
          </c:sp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30462080"/>
        <c:crosses val="autoZero"/>
        <c:crossBetween val="midCat"/>
      </c:valAx>
      <c:valAx>
        <c:axId val="130462080"/>
        <c:scaling>
          <c:orientation val="minMax"/>
          <c:max val="140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200" b="0" i="0" u="none" strike="noStrike" kern="1200" baseline="0">
                    <a:solidFill>
                      <a:schemeClr val="tx1">
                        <a:lumMod val="65000"/>
                        <a:lumOff val="35000"/>
                      </a:schemeClr>
                    </a:solidFill>
                    <a:latin typeface="+mn-lt"/>
                    <a:ea typeface="+mn-ea"/>
                    <a:cs typeface="+mn-cs"/>
                  </a:defRPr>
                </a:pPr>
                <a:r>
                  <a:rPr lang="en-US" sz="2200" baseline="0" dirty="0"/>
                  <a:t>Export TSS (</a:t>
                </a:r>
                <a:r>
                  <a:rPr lang="en-US" sz="2200" baseline="0" dirty="0" smtClean="0"/>
                  <a:t>tons/year)</a:t>
                </a:r>
                <a:endParaRPr lang="en-US" sz="2200" baseline="0" dirty="0"/>
              </a:p>
            </c:rich>
          </c:tx>
          <c:layout>
            <c:manualLayout>
              <c:xMode val="edge"/>
              <c:yMode val="edge"/>
              <c:x val="1.5290615486253972E-2"/>
              <c:y val="0.12409974429543118"/>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30439424"/>
        <c:crosses val="autoZero"/>
        <c:crossBetween val="midCat"/>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scatterChart>
        <c:scatterStyle val="lineMarker"/>
        <c:varyColors val="0"/>
        <c:ser>
          <c:idx val="0"/>
          <c:order val="0"/>
          <c:tx>
            <c:v>PD Storm</c:v>
          </c:tx>
          <c:spPr>
            <a:ln w="25400" cap="rnd">
              <a:noFill/>
              <a:prstDash val="sysDot"/>
              <a:round/>
            </a:ln>
            <a:effectLst/>
          </c:spPr>
          <c:marker>
            <c:symbol val="triangle"/>
            <c:size val="7"/>
            <c:spPr>
              <a:solidFill>
                <a:srgbClr val="00B050"/>
              </a:solidFill>
              <a:ln w="9525">
                <a:noFill/>
                <a:prstDash val="sysDot"/>
              </a:ln>
              <a:effectLst/>
            </c:spPr>
          </c:marker>
          <c:trendline>
            <c:spPr>
              <a:ln w="19050" cap="rnd">
                <a:solidFill>
                  <a:schemeClr val="accent1"/>
                </a:solidFill>
                <a:prstDash val="sysDot"/>
              </a:ln>
              <a:effectLst/>
            </c:spPr>
            <c:trendlineType val="log"/>
            <c:dispRSqr val="1"/>
            <c:dispEq val="1"/>
            <c:trendlineLbl>
              <c:layout>
                <c:manualLayout>
                  <c:x val="0.10927436200187178"/>
                  <c:y val="-6.1531822508470821E-2"/>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'[5]PD Storm Pivot Table (Best Fit)'!$H$34:$H$43</c:f>
              <c:numCache>
                <c:formatCode>0.00</c:formatCode>
                <c:ptCount val="10"/>
                <c:pt idx="0">
                  <c:v>59.933184396676907</c:v>
                </c:pt>
                <c:pt idx="1">
                  <c:v>88.259347365231918</c:v>
                </c:pt>
                <c:pt idx="2">
                  <c:v>89.477577621013154</c:v>
                </c:pt>
                <c:pt idx="3">
                  <c:v>82.471203386898765</c:v>
                </c:pt>
                <c:pt idx="4">
                  <c:v>86.530655391656495</c:v>
                </c:pt>
                <c:pt idx="5">
                  <c:v>37.957908466007758</c:v>
                </c:pt>
                <c:pt idx="6">
                  <c:v>51.303428498344864</c:v>
                </c:pt>
                <c:pt idx="7">
                  <c:v>57.339099881307988</c:v>
                </c:pt>
                <c:pt idx="8">
                  <c:v>41.527526561765491</c:v>
                </c:pt>
                <c:pt idx="9">
                  <c:v>28.082181879238366</c:v>
                </c:pt>
              </c:numCache>
            </c:numRef>
          </c:xVal>
          <c:yVal>
            <c:numRef>
              <c:f>'[5]PD Storm Pivot Table (Best Fit)'!$D$34:$D$43</c:f>
              <c:numCache>
                <c:formatCode>General</c:formatCode>
                <c:ptCount val="10"/>
                <c:pt idx="0">
                  <c:v>281.56926999999996</c:v>
                </c:pt>
                <c:pt idx="1">
                  <c:v>354.64714000000004</c:v>
                </c:pt>
                <c:pt idx="2">
                  <c:v>328.71535</c:v>
                </c:pt>
                <c:pt idx="3">
                  <c:v>249.90298999999999</c:v>
                </c:pt>
                <c:pt idx="4">
                  <c:v>239.62609000000003</c:v>
                </c:pt>
                <c:pt idx="5">
                  <c:v>90.633049999999983</c:v>
                </c:pt>
                <c:pt idx="6">
                  <c:v>112.84783</c:v>
                </c:pt>
                <c:pt idx="7">
                  <c:v>102.35509</c:v>
                </c:pt>
                <c:pt idx="8">
                  <c:v>67.743409999999997</c:v>
                </c:pt>
                <c:pt idx="9">
                  <c:v>38.492627099999986</c:v>
                </c:pt>
              </c:numCache>
            </c:numRef>
          </c:yVal>
          <c:smooth val="0"/>
        </c:ser>
        <c:ser>
          <c:idx val="1"/>
          <c:order val="1"/>
          <c:tx>
            <c:v>PD Baseflow</c:v>
          </c:tx>
          <c:spPr>
            <a:ln w="25400" cap="rnd">
              <a:noFill/>
              <a:round/>
            </a:ln>
            <a:effectLst/>
          </c:spPr>
          <c:marker>
            <c:symbol val="circle"/>
            <c:size val="7"/>
            <c:spPr>
              <a:solidFill>
                <a:schemeClr val="accent2"/>
              </a:solidFill>
              <a:ln w="9525">
                <a:solidFill>
                  <a:schemeClr val="accent2"/>
                </a:solidFill>
                <a:prstDash val="solid"/>
              </a:ln>
              <a:effectLst/>
            </c:spPr>
          </c:marker>
          <c:trendline>
            <c:spPr>
              <a:ln w="19050" cap="rnd">
                <a:solidFill>
                  <a:schemeClr val="accent2"/>
                </a:solidFill>
                <a:prstDash val="sysDot"/>
              </a:ln>
              <a:effectLst/>
            </c:spPr>
            <c:trendlineType val="log"/>
            <c:dispRSqr val="0"/>
            <c:dispEq val="0"/>
          </c:trendline>
          <c:xVal>
            <c:numRef>
              <c:f>'[6]PD Pivot Table (Best Fit)'!$K$21:$K$30</c:f>
              <c:numCache>
                <c:formatCode>General</c:formatCode>
                <c:ptCount val="10"/>
                <c:pt idx="0">
                  <c:v>59.933184396676907</c:v>
                </c:pt>
                <c:pt idx="1">
                  <c:v>88.259347365231918</c:v>
                </c:pt>
                <c:pt idx="2">
                  <c:v>89.477577621013154</c:v>
                </c:pt>
                <c:pt idx="3">
                  <c:v>82.471203386898765</c:v>
                </c:pt>
                <c:pt idx="4">
                  <c:v>86.530655391656495</c:v>
                </c:pt>
                <c:pt idx="5">
                  <c:v>37.957908466007758</c:v>
                </c:pt>
                <c:pt idx="6">
                  <c:v>51.303428498344864</c:v>
                </c:pt>
                <c:pt idx="7">
                  <c:v>57.339099881307988</c:v>
                </c:pt>
                <c:pt idx="8">
                  <c:v>41.527526561765491</c:v>
                </c:pt>
                <c:pt idx="9">
                  <c:v>28.082181879238366</c:v>
                </c:pt>
              </c:numCache>
            </c:numRef>
          </c:xVal>
          <c:yVal>
            <c:numRef>
              <c:f>'[6]PD Pivot Table (Best Fit)'!$G$21:$G$30</c:f>
              <c:numCache>
                <c:formatCode>General</c:formatCode>
                <c:ptCount val="10"/>
                <c:pt idx="0">
                  <c:v>283.95965000000001</c:v>
                </c:pt>
                <c:pt idx="1">
                  <c:v>346.98768999999999</c:v>
                </c:pt>
                <c:pt idx="2">
                  <c:v>297.37418999999994</c:v>
                </c:pt>
                <c:pt idx="3">
                  <c:v>226.15596999999997</c:v>
                </c:pt>
                <c:pt idx="4">
                  <c:v>203.43844000000001</c:v>
                </c:pt>
                <c:pt idx="5">
                  <c:v>80.399990000000003</c:v>
                </c:pt>
                <c:pt idx="6">
                  <c:v>90.454560000000001</c:v>
                </c:pt>
                <c:pt idx="7">
                  <c:v>81.805789999999973</c:v>
                </c:pt>
                <c:pt idx="8">
                  <c:v>52.677200000000013</c:v>
                </c:pt>
                <c:pt idx="9">
                  <c:v>30.937419999999999</c:v>
                </c:pt>
              </c:numCache>
            </c:numRef>
          </c:yVal>
          <c:smooth val="0"/>
        </c:ser>
        <c:ser>
          <c:idx val="2"/>
          <c:order val="2"/>
          <c:tx>
            <c:v>ID Storm</c:v>
          </c:tx>
          <c:spPr>
            <a:ln w="25400" cap="rnd">
              <a:noFill/>
              <a:round/>
            </a:ln>
            <a:effectLst/>
          </c:spPr>
          <c:marker>
            <c:symbol val="triangle"/>
            <c:size val="7"/>
            <c:spPr>
              <a:solidFill>
                <a:schemeClr val="accent3"/>
              </a:solidFill>
              <a:ln w="9525">
                <a:noFill/>
                <a:prstDash val="solid"/>
              </a:ln>
              <a:effectLst/>
            </c:spPr>
          </c:marker>
          <c:trendline>
            <c:spPr>
              <a:ln w="19050" cap="rnd">
                <a:solidFill>
                  <a:schemeClr val="accent3"/>
                </a:solidFill>
                <a:prstDash val="sysDot"/>
              </a:ln>
              <a:effectLst/>
            </c:spPr>
            <c:trendlineType val="log"/>
            <c:dispRSqr val="1"/>
            <c:dispEq val="1"/>
            <c:trendlineLbl>
              <c:layout>
                <c:manualLayout>
                  <c:x val="0.15187956893371088"/>
                  <c:y val="-3.1609890597745507E-2"/>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'[1]ID Storm Pivot Table (Best fit)'!$H$35:$H$44</c:f>
              <c:numCache>
                <c:formatCode>0.000</c:formatCode>
                <c:ptCount val="10"/>
                <c:pt idx="0">
                  <c:v>56.58519716123714</c:v>
                </c:pt>
                <c:pt idx="1">
                  <c:v>79.47656093926814</c:v>
                </c:pt>
                <c:pt idx="2">
                  <c:v>72.320177661918393</c:v>
                </c:pt>
                <c:pt idx="3">
                  <c:v>85.291031768689479</c:v>
                </c:pt>
                <c:pt idx="4">
                  <c:v>78.360100269239538</c:v>
                </c:pt>
                <c:pt idx="5">
                  <c:v>34.38185078897785</c:v>
                </c:pt>
                <c:pt idx="6">
                  <c:v>42.266981632945928</c:v>
                </c:pt>
                <c:pt idx="7">
                  <c:v>57.804029010327568</c:v>
                </c:pt>
                <c:pt idx="8">
                  <c:v>33.887674201470851</c:v>
                </c:pt>
                <c:pt idx="9">
                  <c:v>23.547324443353926</c:v>
                </c:pt>
              </c:numCache>
            </c:numRef>
          </c:xVal>
          <c:yVal>
            <c:numRef>
              <c:f>'[1]ID Storm Pivot Table (Best fit)'!$D$35:$D$44</c:f>
              <c:numCache>
                <c:formatCode>General</c:formatCode>
                <c:ptCount val="10"/>
                <c:pt idx="0">
                  <c:v>2194.0722099999998</c:v>
                </c:pt>
                <c:pt idx="1">
                  <c:v>2361.364</c:v>
                </c:pt>
                <c:pt idx="2">
                  <c:v>1658.7329999999999</c:v>
                </c:pt>
                <c:pt idx="3">
                  <c:v>1589.4518500000001</c:v>
                </c:pt>
                <c:pt idx="4">
                  <c:v>1208.415</c:v>
                </c:pt>
                <c:pt idx="5">
                  <c:v>399.40444999999994</c:v>
                </c:pt>
                <c:pt idx="6">
                  <c:v>460.87887999999992</c:v>
                </c:pt>
                <c:pt idx="7">
                  <c:v>632.88082999999995</c:v>
                </c:pt>
                <c:pt idx="8">
                  <c:v>312.33216000000004</c:v>
                </c:pt>
                <c:pt idx="9">
                  <c:v>205.38178000000002</c:v>
                </c:pt>
              </c:numCache>
            </c:numRef>
          </c:yVal>
          <c:smooth val="0"/>
        </c:ser>
        <c:ser>
          <c:idx val="3"/>
          <c:order val="3"/>
          <c:tx>
            <c:v>ID Baseflow</c:v>
          </c:tx>
          <c:spPr>
            <a:ln w="25400" cap="rnd">
              <a:noFill/>
              <a:round/>
            </a:ln>
            <a:effectLst/>
          </c:spPr>
          <c:marker>
            <c:symbol val="circle"/>
            <c:size val="7"/>
            <c:spPr>
              <a:solidFill>
                <a:schemeClr val="accent4"/>
              </a:solidFill>
              <a:ln w="9525">
                <a:solidFill>
                  <a:schemeClr val="accent4"/>
                </a:solidFill>
              </a:ln>
              <a:effectLst/>
            </c:spPr>
          </c:marker>
          <c:trendline>
            <c:spPr>
              <a:ln w="19050" cap="rnd">
                <a:solidFill>
                  <a:schemeClr val="accent4"/>
                </a:solidFill>
                <a:prstDash val="sysDot"/>
              </a:ln>
              <a:effectLst/>
            </c:spPr>
            <c:trendlineType val="log"/>
            <c:dispRSqr val="0"/>
            <c:dispEq val="0"/>
          </c:trendline>
          <c:xVal>
            <c:numRef>
              <c:f>'[3]ID Pivot Table (Best fit)'!$M$21:$M$30</c:f>
              <c:numCache>
                <c:formatCode>General</c:formatCode>
                <c:ptCount val="10"/>
                <c:pt idx="0">
                  <c:v>56.58519716123714</c:v>
                </c:pt>
                <c:pt idx="1">
                  <c:v>79.47656093926814</c:v>
                </c:pt>
                <c:pt idx="2">
                  <c:v>72.320177661918393</c:v>
                </c:pt>
                <c:pt idx="3">
                  <c:v>85.291031768689479</c:v>
                </c:pt>
                <c:pt idx="4">
                  <c:v>78.360100269239538</c:v>
                </c:pt>
                <c:pt idx="5">
                  <c:v>34.38185078897785</c:v>
                </c:pt>
                <c:pt idx="6">
                  <c:v>42.266981632945928</c:v>
                </c:pt>
                <c:pt idx="7">
                  <c:v>57.804029010327568</c:v>
                </c:pt>
                <c:pt idx="8">
                  <c:v>33.887674201470851</c:v>
                </c:pt>
                <c:pt idx="9">
                  <c:v>23.547324443353926</c:v>
                </c:pt>
              </c:numCache>
            </c:numRef>
          </c:xVal>
          <c:yVal>
            <c:numRef>
              <c:f>'[3]ID Pivot Table (Best fit)'!$H$21:$H$30</c:f>
              <c:numCache>
                <c:formatCode>General</c:formatCode>
                <c:ptCount val="10"/>
                <c:pt idx="0">
                  <c:v>1852.28484</c:v>
                </c:pt>
                <c:pt idx="1">
                  <c:v>2146.4540000000002</c:v>
                </c:pt>
                <c:pt idx="2">
                  <c:v>1633.05</c:v>
                </c:pt>
                <c:pt idx="3">
                  <c:v>1742.0845099999999</c:v>
                </c:pt>
                <c:pt idx="4">
                  <c:v>1245.146</c:v>
                </c:pt>
                <c:pt idx="5">
                  <c:v>423.45947000000001</c:v>
                </c:pt>
                <c:pt idx="6">
                  <c:v>462.17451999999997</c:v>
                </c:pt>
                <c:pt idx="7">
                  <c:v>521.60401999999999</c:v>
                </c:pt>
                <c:pt idx="8">
                  <c:v>246.63800000000003</c:v>
                </c:pt>
                <c:pt idx="9">
                  <c:v>134.45014</c:v>
                </c:pt>
              </c:numCache>
            </c:numRef>
          </c:yVal>
          <c:smooth val="0"/>
        </c:ser>
        <c:ser>
          <c:idx val="4"/>
          <c:order val="4"/>
          <c:tx>
            <c:v>SMD Storm</c:v>
          </c:tx>
          <c:spPr>
            <a:ln w="25400" cap="rnd">
              <a:noFill/>
              <a:prstDash val="sysDot"/>
              <a:round/>
            </a:ln>
            <a:effectLst/>
          </c:spPr>
          <c:marker>
            <c:symbol val="triangle"/>
            <c:size val="7"/>
            <c:spPr>
              <a:solidFill>
                <a:schemeClr val="accent5"/>
              </a:solidFill>
              <a:ln w="9525">
                <a:noFill/>
                <a:prstDash val="sysDot"/>
              </a:ln>
              <a:effectLst/>
            </c:spPr>
          </c:marker>
          <c:trendline>
            <c:spPr>
              <a:ln w="19050" cap="rnd">
                <a:solidFill>
                  <a:schemeClr val="accent5"/>
                </a:solidFill>
                <a:prstDash val="sysDot"/>
              </a:ln>
              <a:effectLst/>
            </c:spPr>
            <c:trendlineType val="log"/>
            <c:dispRSqr val="1"/>
            <c:dispEq val="1"/>
            <c:trendlineLbl>
              <c:layout>
                <c:manualLayout>
                  <c:x val="0.10939404028263912"/>
                  <c:y val="2.4929851377528955E-3"/>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'[2]SMD Storm Pivot (Best Fit)'!$I$23:$I$32</c:f>
              <c:numCache>
                <c:formatCode>General</c:formatCode>
                <c:ptCount val="10"/>
                <c:pt idx="8">
                  <c:v>5.0555479452054772</c:v>
                </c:pt>
                <c:pt idx="9">
                  <c:v>3.7182390109890102</c:v>
                </c:pt>
              </c:numCache>
            </c:numRef>
          </c:xVal>
          <c:yVal>
            <c:numRef>
              <c:f>'[2]SMD Storm Pivot (Best Fit)'!$D$23:$D$32</c:f>
              <c:numCache>
                <c:formatCode>General</c:formatCode>
                <c:ptCount val="10"/>
                <c:pt idx="8">
                  <c:v>11.11795</c:v>
                </c:pt>
                <c:pt idx="9">
                  <c:v>57.098239999999997</c:v>
                </c:pt>
              </c:numCache>
            </c:numRef>
          </c:yVal>
          <c:smooth val="0"/>
        </c:ser>
        <c:ser>
          <c:idx val="5"/>
          <c:order val="5"/>
          <c:tx>
            <c:v>SMD Baseflow</c:v>
          </c:tx>
          <c:spPr>
            <a:ln w="25400" cap="rnd">
              <a:noFill/>
              <a:round/>
            </a:ln>
            <a:effectLst/>
          </c:spPr>
          <c:marker>
            <c:symbol val="circle"/>
            <c:size val="7"/>
            <c:spPr>
              <a:solidFill>
                <a:schemeClr val="accent6"/>
              </a:solidFill>
              <a:ln w="9525">
                <a:noFill/>
              </a:ln>
              <a:effectLst/>
            </c:spPr>
          </c:marker>
          <c:trendline>
            <c:spPr>
              <a:ln w="19050" cap="rnd">
                <a:solidFill>
                  <a:schemeClr val="accent6"/>
                </a:solidFill>
                <a:prstDash val="sysDot"/>
              </a:ln>
              <a:effectLst/>
            </c:spPr>
            <c:trendlineType val="log"/>
            <c:dispRSqr val="0"/>
            <c:dispEq val="0"/>
          </c:trendline>
          <c:xVal>
            <c:numRef>
              <c:f>'[4]SMD Pivot Table (Best Fit)'!$I$23:$I$32</c:f>
              <c:numCache>
                <c:formatCode>General</c:formatCode>
                <c:ptCount val="10"/>
                <c:pt idx="8">
                  <c:v>5.0555479452054772</c:v>
                </c:pt>
                <c:pt idx="9">
                  <c:v>3.7182390109890102</c:v>
                </c:pt>
              </c:numCache>
            </c:numRef>
          </c:xVal>
          <c:yVal>
            <c:numRef>
              <c:f>'[4]SMD Pivot Table (Best Fit)'!$D$23:$D$32</c:f>
              <c:numCache>
                <c:formatCode>General</c:formatCode>
                <c:ptCount val="10"/>
                <c:pt idx="8">
                  <c:v>9.4574800000000003</c:v>
                </c:pt>
                <c:pt idx="9">
                  <c:v>48.014770000000013</c:v>
                </c:pt>
              </c:numCache>
            </c:numRef>
          </c:yVal>
          <c:smooth val="0"/>
        </c:ser>
        <c:dLbls>
          <c:showLegendKey val="0"/>
          <c:showVal val="0"/>
          <c:showCatName val="0"/>
          <c:showSerName val="0"/>
          <c:showPercent val="0"/>
          <c:showBubbleSize val="0"/>
        </c:dLbls>
        <c:axId val="130536576"/>
        <c:axId val="130538496"/>
      </c:scatterChart>
      <c:valAx>
        <c:axId val="130536576"/>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2200" b="0" i="0" u="none" strike="noStrike" kern="1200" baseline="0">
                    <a:solidFill>
                      <a:schemeClr val="tx1">
                        <a:lumMod val="65000"/>
                        <a:lumOff val="35000"/>
                      </a:schemeClr>
                    </a:solidFill>
                    <a:latin typeface="+mn-lt"/>
                    <a:ea typeface="+mn-ea"/>
                    <a:cs typeface="+mn-cs"/>
                  </a:defRPr>
                </a:pPr>
                <a:r>
                  <a:rPr lang="en-US" sz="2200" baseline="0"/>
                  <a:t>Annual Runoff (cm)</a:t>
                </a:r>
              </a:p>
            </c:rich>
          </c:tx>
          <c:layout/>
          <c:overlay val="0"/>
          <c:spPr>
            <a:noFill/>
            <a:ln>
              <a:noFill/>
            </a:ln>
            <a:effectLst/>
          </c:sp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30538496"/>
        <c:crosses val="autoZero"/>
        <c:crossBetween val="midCat"/>
      </c:valAx>
      <c:valAx>
        <c:axId val="130538496"/>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200" b="0" i="0" u="none" strike="noStrike" kern="1200" baseline="0">
                    <a:solidFill>
                      <a:schemeClr val="tx1">
                        <a:lumMod val="65000"/>
                        <a:lumOff val="35000"/>
                      </a:schemeClr>
                    </a:solidFill>
                    <a:latin typeface="+mn-lt"/>
                    <a:ea typeface="+mn-ea"/>
                    <a:cs typeface="+mn-cs"/>
                  </a:defRPr>
                </a:pPr>
                <a:r>
                  <a:rPr lang="en-US" sz="2200" baseline="0" dirty="0"/>
                  <a:t>Export TSS (</a:t>
                </a:r>
                <a:r>
                  <a:rPr lang="en-US" sz="2200" baseline="0" dirty="0" smtClean="0"/>
                  <a:t>tons/year)</a:t>
                </a:r>
                <a:endParaRPr lang="en-US" sz="2200" baseline="0" dirty="0"/>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30536576"/>
        <c:crosses val="autoZero"/>
        <c:crossBetween val="midCat"/>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scatterChart>
        <c:scatterStyle val="lineMarker"/>
        <c:varyColors val="0"/>
        <c:ser>
          <c:idx val="0"/>
          <c:order val="0"/>
          <c:tx>
            <c:v>PD Storm</c:v>
          </c:tx>
          <c:spPr>
            <a:ln w="25400" cap="rnd">
              <a:noFill/>
              <a:prstDash val="sysDot"/>
              <a:round/>
            </a:ln>
            <a:effectLst/>
          </c:spPr>
          <c:marker>
            <c:symbol val="triangle"/>
            <c:size val="7"/>
            <c:spPr>
              <a:solidFill>
                <a:srgbClr val="00B050"/>
              </a:solidFill>
              <a:ln w="9525">
                <a:noFill/>
                <a:prstDash val="sysDot"/>
              </a:ln>
              <a:effectLst/>
            </c:spPr>
          </c:marker>
          <c:trendline>
            <c:spPr>
              <a:ln w="19050" cap="rnd">
                <a:solidFill>
                  <a:srgbClr val="00B050"/>
                </a:solidFill>
                <a:prstDash val="sysDot"/>
              </a:ln>
              <a:effectLst/>
            </c:spPr>
            <c:trendlineType val="log"/>
            <c:dispRSqr val="1"/>
            <c:dispEq val="1"/>
            <c:trendlineLbl>
              <c:layout>
                <c:manualLayout>
                  <c:x val="8.0216479325182138E-2"/>
                  <c:y val="-6.2307729017966405E-2"/>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'[5]PD Storm Pivot Table (Model 1) '!$I$34:$I$43</c:f>
              <c:numCache>
                <c:formatCode>0.00</c:formatCode>
                <c:ptCount val="10"/>
                <c:pt idx="0">
                  <c:v>59.933184396676907</c:v>
                </c:pt>
                <c:pt idx="1">
                  <c:v>88.259347365231918</c:v>
                </c:pt>
                <c:pt idx="2">
                  <c:v>89.477577621013154</c:v>
                </c:pt>
                <c:pt idx="3">
                  <c:v>82.471203386898765</c:v>
                </c:pt>
                <c:pt idx="4">
                  <c:v>86.530655391656495</c:v>
                </c:pt>
                <c:pt idx="5">
                  <c:v>37.957908466007758</c:v>
                </c:pt>
                <c:pt idx="6">
                  <c:v>51.303428498344864</c:v>
                </c:pt>
                <c:pt idx="7">
                  <c:v>57.339099881307988</c:v>
                </c:pt>
                <c:pt idx="8">
                  <c:v>41.527526561765491</c:v>
                </c:pt>
                <c:pt idx="9">
                  <c:v>28.082181879238366</c:v>
                </c:pt>
              </c:numCache>
            </c:numRef>
          </c:xVal>
          <c:yVal>
            <c:numRef>
              <c:f>'[5]PD Storm Pivot Table (Model 1) '!$D$34:$D$43</c:f>
              <c:numCache>
                <c:formatCode>General</c:formatCode>
                <c:ptCount val="10"/>
                <c:pt idx="0">
                  <c:v>185.02415999999999</c:v>
                </c:pt>
                <c:pt idx="1">
                  <c:v>272.65234000000004</c:v>
                </c:pt>
                <c:pt idx="2">
                  <c:v>273.12715000000003</c:v>
                </c:pt>
                <c:pt idx="3">
                  <c:v>264.72426000000002</c:v>
                </c:pt>
                <c:pt idx="4">
                  <c:v>265.55568000000005</c:v>
                </c:pt>
                <c:pt idx="5">
                  <c:v>113.01622</c:v>
                </c:pt>
                <c:pt idx="6">
                  <c:v>154.76053999999996</c:v>
                </c:pt>
                <c:pt idx="7">
                  <c:v>175.78387000000001</c:v>
                </c:pt>
                <c:pt idx="8">
                  <c:v>125.02373000000001</c:v>
                </c:pt>
                <c:pt idx="9">
                  <c:v>82.886840000000007</c:v>
                </c:pt>
              </c:numCache>
            </c:numRef>
          </c:yVal>
          <c:smooth val="0"/>
        </c:ser>
        <c:ser>
          <c:idx val="1"/>
          <c:order val="1"/>
          <c:tx>
            <c:v>PD Baseflow</c:v>
          </c:tx>
          <c:spPr>
            <a:ln w="25400" cap="rnd">
              <a:noFill/>
              <a:round/>
            </a:ln>
            <a:effectLst/>
          </c:spPr>
          <c:marker>
            <c:symbol val="circle"/>
            <c:size val="7"/>
            <c:spPr>
              <a:solidFill>
                <a:schemeClr val="accent2"/>
              </a:solidFill>
              <a:ln w="9525">
                <a:solidFill>
                  <a:schemeClr val="accent2"/>
                </a:solidFill>
                <a:prstDash val="solid"/>
              </a:ln>
              <a:effectLst/>
            </c:spPr>
          </c:marker>
          <c:trendline>
            <c:spPr>
              <a:ln w="19050" cap="rnd">
                <a:solidFill>
                  <a:schemeClr val="accent2"/>
                </a:solidFill>
                <a:prstDash val="sysDot"/>
              </a:ln>
              <a:effectLst/>
            </c:spPr>
            <c:trendlineType val="log"/>
            <c:dispRSqr val="0"/>
            <c:dispEq val="0"/>
          </c:trendline>
          <c:xVal>
            <c:numRef>
              <c:f>'[6]PD Pivot Table (Model 1)'!$I$23:$I$33</c:f>
              <c:numCache>
                <c:formatCode>General</c:formatCode>
                <c:ptCount val="11"/>
                <c:pt idx="0">
                  <c:v>59.933184396676907</c:v>
                </c:pt>
                <c:pt idx="1">
                  <c:v>88.259347365231918</c:v>
                </c:pt>
                <c:pt idx="2">
                  <c:v>89.477577621013154</c:v>
                </c:pt>
                <c:pt idx="3">
                  <c:v>82.471203386898765</c:v>
                </c:pt>
                <c:pt idx="4">
                  <c:v>86.530655391656495</c:v>
                </c:pt>
                <c:pt idx="5">
                  <c:v>37.957908466007758</c:v>
                </c:pt>
                <c:pt idx="6">
                  <c:v>51.303428498344864</c:v>
                </c:pt>
                <c:pt idx="7">
                  <c:v>57.339099881307988</c:v>
                </c:pt>
                <c:pt idx="8">
                  <c:v>41.527526561765491</c:v>
                </c:pt>
                <c:pt idx="9">
                  <c:v>28.082181879238366</c:v>
                </c:pt>
                <c:pt idx="10">
                  <c:v>62.288211344814179</c:v>
                </c:pt>
              </c:numCache>
            </c:numRef>
          </c:xVal>
          <c:yVal>
            <c:numRef>
              <c:f>'[6]PD Pivot Table (Model 1)'!$D$23:$D$32</c:f>
              <c:numCache>
                <c:formatCode>General</c:formatCode>
                <c:ptCount val="10"/>
                <c:pt idx="0">
                  <c:v>181.83074999999999</c:v>
                </c:pt>
                <c:pt idx="1">
                  <c:v>268.46328999999997</c:v>
                </c:pt>
                <c:pt idx="2">
                  <c:v>270.60500000000002</c:v>
                </c:pt>
                <c:pt idx="3">
                  <c:v>253.42174</c:v>
                </c:pt>
                <c:pt idx="4">
                  <c:v>262.15604000000002</c:v>
                </c:pt>
                <c:pt idx="5">
                  <c:v>114.00833000000002</c:v>
                </c:pt>
                <c:pt idx="6">
                  <c:v>154.50830999999999</c:v>
                </c:pt>
                <c:pt idx="7">
                  <c:v>173.59109000000001</c:v>
                </c:pt>
                <c:pt idx="8">
                  <c:v>124.98536999999999</c:v>
                </c:pt>
                <c:pt idx="9">
                  <c:v>84.113439999999997</c:v>
                </c:pt>
              </c:numCache>
            </c:numRef>
          </c:yVal>
          <c:smooth val="0"/>
        </c:ser>
        <c:ser>
          <c:idx val="2"/>
          <c:order val="2"/>
          <c:tx>
            <c:v>ID Storm</c:v>
          </c:tx>
          <c:spPr>
            <a:ln w="25400" cap="rnd">
              <a:noFill/>
              <a:round/>
            </a:ln>
            <a:effectLst/>
          </c:spPr>
          <c:marker>
            <c:symbol val="triangle"/>
            <c:size val="7"/>
            <c:spPr>
              <a:solidFill>
                <a:schemeClr val="accent3"/>
              </a:solidFill>
              <a:ln w="9525">
                <a:noFill/>
                <a:prstDash val="solid"/>
              </a:ln>
              <a:effectLst/>
            </c:spPr>
          </c:marker>
          <c:trendline>
            <c:spPr>
              <a:ln w="19050" cap="rnd">
                <a:solidFill>
                  <a:schemeClr val="accent3"/>
                </a:solidFill>
                <a:prstDash val="sysDot"/>
              </a:ln>
              <a:effectLst/>
            </c:spPr>
            <c:trendlineType val="log"/>
            <c:dispRSqr val="1"/>
            <c:dispEq val="1"/>
            <c:trendlineLbl>
              <c:layout>
                <c:manualLayout>
                  <c:x val="0.12132670487315614"/>
                  <c:y val="0.10593205152359211"/>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'[1]ID Storm Pivot Table (Model 1)'!$I$35:$I$44</c:f>
              <c:numCache>
                <c:formatCode>0.000</c:formatCode>
                <c:ptCount val="10"/>
                <c:pt idx="0">
                  <c:v>56.58519716123714</c:v>
                </c:pt>
                <c:pt idx="1">
                  <c:v>79.47656093926814</c:v>
                </c:pt>
                <c:pt idx="2">
                  <c:v>72.320177661918393</c:v>
                </c:pt>
                <c:pt idx="3">
                  <c:v>85.291031768689479</c:v>
                </c:pt>
                <c:pt idx="4">
                  <c:v>78.360100269239538</c:v>
                </c:pt>
                <c:pt idx="5">
                  <c:v>34.38185078897785</c:v>
                </c:pt>
                <c:pt idx="6">
                  <c:v>42.266981632945928</c:v>
                </c:pt>
                <c:pt idx="7">
                  <c:v>57.804029010327568</c:v>
                </c:pt>
                <c:pt idx="8">
                  <c:v>33.887674201470851</c:v>
                </c:pt>
                <c:pt idx="9">
                  <c:v>23.547324443353926</c:v>
                </c:pt>
              </c:numCache>
            </c:numRef>
          </c:xVal>
          <c:yVal>
            <c:numRef>
              <c:f>'[1]ID Storm Pivot Table (Model 1)'!$D$35:$D$44</c:f>
              <c:numCache>
                <c:formatCode>General</c:formatCode>
                <c:ptCount val="10"/>
                <c:pt idx="0">
                  <c:v>852.18854999999996</c:v>
                </c:pt>
                <c:pt idx="1">
                  <c:v>1201.2308</c:v>
                </c:pt>
                <c:pt idx="2">
                  <c:v>1105.306</c:v>
                </c:pt>
                <c:pt idx="3">
                  <c:v>1242.3753300000001</c:v>
                </c:pt>
                <c:pt idx="4">
                  <c:v>1187.865</c:v>
                </c:pt>
                <c:pt idx="5">
                  <c:v>541.04552000000001</c:v>
                </c:pt>
                <c:pt idx="6">
                  <c:v>651.89162999999996</c:v>
                </c:pt>
                <c:pt idx="7">
                  <c:v>877.14175</c:v>
                </c:pt>
                <c:pt idx="8">
                  <c:v>526.38824999999997</c:v>
                </c:pt>
                <c:pt idx="9">
                  <c:v>372.35740000000004</c:v>
                </c:pt>
              </c:numCache>
            </c:numRef>
          </c:yVal>
          <c:smooth val="0"/>
        </c:ser>
        <c:ser>
          <c:idx val="3"/>
          <c:order val="3"/>
          <c:tx>
            <c:v>ID Baseflow</c:v>
          </c:tx>
          <c:spPr>
            <a:ln w="25400" cap="rnd">
              <a:noFill/>
              <a:round/>
            </a:ln>
            <a:effectLst/>
          </c:spPr>
          <c:marker>
            <c:symbol val="circle"/>
            <c:size val="7"/>
            <c:spPr>
              <a:solidFill>
                <a:schemeClr val="accent4"/>
              </a:solidFill>
              <a:ln w="9525">
                <a:solidFill>
                  <a:schemeClr val="accent4"/>
                </a:solidFill>
              </a:ln>
              <a:effectLst/>
            </c:spPr>
          </c:marker>
          <c:trendline>
            <c:spPr>
              <a:ln w="19050" cap="rnd">
                <a:solidFill>
                  <a:schemeClr val="accent4"/>
                </a:solidFill>
                <a:prstDash val="sysDot"/>
              </a:ln>
              <a:effectLst/>
            </c:spPr>
            <c:trendlineType val="log"/>
            <c:dispRSqr val="0"/>
            <c:dispEq val="0"/>
          </c:trendline>
          <c:xVal>
            <c:numRef>
              <c:f>'[3]ID Pivot Table (Model 1)'!$H$22:$H$31</c:f>
              <c:numCache>
                <c:formatCode>General</c:formatCode>
                <c:ptCount val="10"/>
                <c:pt idx="0">
                  <c:v>56.58519716123714</c:v>
                </c:pt>
                <c:pt idx="1">
                  <c:v>79.47656093926814</c:v>
                </c:pt>
                <c:pt idx="2">
                  <c:v>72.320177661918393</c:v>
                </c:pt>
                <c:pt idx="3">
                  <c:v>85.291031768689479</c:v>
                </c:pt>
                <c:pt idx="4">
                  <c:v>78.360100269239538</c:v>
                </c:pt>
                <c:pt idx="5">
                  <c:v>34.38185078897785</c:v>
                </c:pt>
                <c:pt idx="6">
                  <c:v>42.266981632945928</c:v>
                </c:pt>
                <c:pt idx="7">
                  <c:v>57.804029010327568</c:v>
                </c:pt>
                <c:pt idx="8">
                  <c:v>33.887674201470851</c:v>
                </c:pt>
                <c:pt idx="9">
                  <c:v>23.547324443353926</c:v>
                </c:pt>
              </c:numCache>
            </c:numRef>
          </c:xVal>
          <c:yVal>
            <c:numRef>
              <c:f>'[3]ID Pivot Table (Model 1)'!$D$22:$D$31</c:f>
              <c:numCache>
                <c:formatCode>General</c:formatCode>
                <c:ptCount val="10"/>
                <c:pt idx="0">
                  <c:v>882.74425000000008</c:v>
                </c:pt>
                <c:pt idx="1">
                  <c:v>1244.4123999999999</c:v>
                </c:pt>
                <c:pt idx="2">
                  <c:v>1143.8610000000001</c:v>
                </c:pt>
                <c:pt idx="3">
                  <c:v>1289.87617</c:v>
                </c:pt>
                <c:pt idx="4">
                  <c:v>1229.9839999999999</c:v>
                </c:pt>
                <c:pt idx="5">
                  <c:v>558.68142999999998</c:v>
                </c:pt>
                <c:pt idx="6">
                  <c:v>674.00879000000009</c:v>
                </c:pt>
                <c:pt idx="7">
                  <c:v>908.08233999999993</c:v>
                </c:pt>
                <c:pt idx="8">
                  <c:v>543.96584999999993</c:v>
                </c:pt>
                <c:pt idx="9">
                  <c:v>384.26266000000004</c:v>
                </c:pt>
              </c:numCache>
            </c:numRef>
          </c:yVal>
          <c:smooth val="0"/>
        </c:ser>
        <c:ser>
          <c:idx val="4"/>
          <c:order val="4"/>
          <c:tx>
            <c:v>SMD Storm</c:v>
          </c:tx>
          <c:spPr>
            <a:ln w="25400" cap="rnd">
              <a:noFill/>
              <a:round/>
            </a:ln>
            <a:effectLst/>
          </c:spPr>
          <c:marker>
            <c:symbol val="triangle"/>
            <c:size val="7"/>
            <c:spPr>
              <a:solidFill>
                <a:schemeClr val="accent5"/>
              </a:solidFill>
              <a:ln w="9525">
                <a:noFill/>
              </a:ln>
              <a:effectLst/>
            </c:spPr>
          </c:marker>
          <c:trendline>
            <c:spPr>
              <a:ln w="19050" cap="rnd">
                <a:solidFill>
                  <a:schemeClr val="accent5"/>
                </a:solidFill>
                <a:prstDash val="sysDot"/>
              </a:ln>
              <a:effectLst/>
            </c:spPr>
            <c:trendlineType val="log"/>
            <c:dispRSqr val="1"/>
            <c:dispEq val="1"/>
            <c:trendlineLbl>
              <c:layout>
                <c:manualLayout>
                  <c:x val="0.13951973539748588"/>
                  <c:y val="-2.3087754819244435E-2"/>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'[2]SMD Storm Pivot (Best Fit)'!$I$23:$I$32</c:f>
              <c:numCache>
                <c:formatCode>General</c:formatCode>
                <c:ptCount val="10"/>
                <c:pt idx="8">
                  <c:v>5.0555479452054772</c:v>
                </c:pt>
                <c:pt idx="9">
                  <c:v>3.7182390109890102</c:v>
                </c:pt>
              </c:numCache>
            </c:numRef>
          </c:xVal>
          <c:yVal>
            <c:numRef>
              <c:f>'[2]SMD Storm Pivot (Model 1)'!$D$14:$D$23</c:f>
              <c:numCache>
                <c:formatCode>General</c:formatCode>
                <c:ptCount val="10"/>
                <c:pt idx="8">
                  <c:v>25.120690000000003</c:v>
                </c:pt>
                <c:pt idx="9">
                  <c:v>137.37796</c:v>
                </c:pt>
              </c:numCache>
            </c:numRef>
          </c:yVal>
          <c:smooth val="0"/>
        </c:ser>
        <c:ser>
          <c:idx val="5"/>
          <c:order val="5"/>
          <c:tx>
            <c:v>SMD Baseflow</c:v>
          </c:tx>
          <c:spPr>
            <a:ln w="25400" cap="rnd">
              <a:noFill/>
              <a:round/>
            </a:ln>
            <a:effectLst/>
          </c:spPr>
          <c:marker>
            <c:symbol val="circle"/>
            <c:size val="7"/>
            <c:spPr>
              <a:solidFill>
                <a:schemeClr val="accent6"/>
              </a:solidFill>
              <a:ln w="9525">
                <a:noFill/>
              </a:ln>
              <a:effectLst/>
            </c:spPr>
          </c:marker>
          <c:trendline>
            <c:spPr>
              <a:ln w="19050" cap="rnd">
                <a:solidFill>
                  <a:schemeClr val="accent6"/>
                </a:solidFill>
                <a:prstDash val="sysDot"/>
              </a:ln>
              <a:effectLst/>
            </c:spPr>
            <c:trendlineType val="log"/>
            <c:dispRSqr val="0"/>
            <c:dispEq val="0"/>
          </c:trendline>
          <c:xVal>
            <c:numRef>
              <c:f>'[4]SMD Pivot Table (Best Fit)'!$I$23:$I$32</c:f>
              <c:numCache>
                <c:formatCode>General</c:formatCode>
                <c:ptCount val="10"/>
                <c:pt idx="8">
                  <c:v>5.0555479452054772</c:v>
                </c:pt>
                <c:pt idx="9">
                  <c:v>3.7182390109890102</c:v>
                </c:pt>
              </c:numCache>
            </c:numRef>
          </c:xVal>
          <c:yVal>
            <c:numRef>
              <c:f>'[4]SMD Pivot Table (Model 1)'!$C$9:$C$18</c:f>
              <c:numCache>
                <c:formatCode>General</c:formatCode>
                <c:ptCount val="10"/>
                <c:pt idx="8">
                  <c:v>11.45086</c:v>
                </c:pt>
                <c:pt idx="9">
                  <c:v>44.569110000000002</c:v>
                </c:pt>
              </c:numCache>
            </c:numRef>
          </c:yVal>
          <c:smooth val="0"/>
        </c:ser>
        <c:dLbls>
          <c:showLegendKey val="0"/>
          <c:showVal val="0"/>
          <c:showCatName val="0"/>
          <c:showSerName val="0"/>
          <c:showPercent val="0"/>
          <c:showBubbleSize val="0"/>
        </c:dLbls>
        <c:axId val="134623232"/>
        <c:axId val="134625152"/>
      </c:scatterChart>
      <c:valAx>
        <c:axId val="134623232"/>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2200" b="0" i="0" u="none" strike="noStrike" kern="1200" baseline="0">
                    <a:solidFill>
                      <a:schemeClr val="tx1">
                        <a:lumMod val="65000"/>
                        <a:lumOff val="35000"/>
                      </a:schemeClr>
                    </a:solidFill>
                    <a:latin typeface="+mn-lt"/>
                    <a:ea typeface="+mn-ea"/>
                    <a:cs typeface="+mn-cs"/>
                  </a:defRPr>
                </a:pPr>
                <a:r>
                  <a:rPr lang="en-US" sz="2200" baseline="0"/>
                  <a:t>Annual Runoff (cm)</a:t>
                </a:r>
              </a:p>
            </c:rich>
          </c:tx>
          <c:layout/>
          <c:overlay val="0"/>
          <c:spPr>
            <a:noFill/>
            <a:ln>
              <a:noFill/>
            </a:ln>
            <a:effectLst/>
          </c:sp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34625152"/>
        <c:crosses val="autoZero"/>
        <c:crossBetween val="midCat"/>
      </c:valAx>
      <c:valAx>
        <c:axId val="13462515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200" b="0" i="0" u="none" strike="noStrike" kern="1200" baseline="0">
                    <a:solidFill>
                      <a:schemeClr val="tx1">
                        <a:lumMod val="65000"/>
                        <a:lumOff val="35000"/>
                      </a:schemeClr>
                    </a:solidFill>
                    <a:latin typeface="+mn-lt"/>
                    <a:ea typeface="+mn-ea"/>
                    <a:cs typeface="+mn-cs"/>
                  </a:defRPr>
                </a:pPr>
                <a:r>
                  <a:rPr lang="en-US" sz="2200" baseline="0" dirty="0"/>
                  <a:t>Export TSS (</a:t>
                </a:r>
                <a:r>
                  <a:rPr lang="en-US" sz="2200" baseline="0" dirty="0" smtClean="0"/>
                  <a:t>tons/year)</a:t>
                </a:r>
                <a:endParaRPr lang="en-US" sz="2200" baseline="0" dirty="0"/>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34623232"/>
        <c:crosses val="autoZero"/>
        <c:crossBetween val="midCat"/>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v>PD</c:v>
          </c:tx>
          <c:spPr>
            <a:solidFill>
              <a:srgbClr val="00B050"/>
            </a:solidFill>
            <a:ln>
              <a:solidFill>
                <a:srgbClr val="00B050"/>
              </a:solidFill>
            </a:ln>
            <a:effectLst/>
          </c:spPr>
          <c:invertIfNegative val="0"/>
          <c:cat>
            <c:numRef>
              <c:f>Graphs!$S$128:$S$137</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Graphs!$V$98:$V$107</c:f>
              <c:numCache>
                <c:formatCode>General</c:formatCode>
                <c:ptCount val="10"/>
                <c:pt idx="0">
                  <c:v>3.1934100000000001</c:v>
                </c:pt>
                <c:pt idx="1">
                  <c:v>4.1890500000000657</c:v>
                </c:pt>
                <c:pt idx="2">
                  <c:v>2.5221500000000106</c:v>
                </c:pt>
                <c:pt idx="3">
                  <c:v>11.302520000000015</c:v>
                </c:pt>
                <c:pt idx="4">
                  <c:v>3.3996400000000335</c:v>
                </c:pt>
                <c:pt idx="5">
                  <c:v>-0.99211000000001093</c:v>
                </c:pt>
                <c:pt idx="6">
                  <c:v>0.25222999999996887</c:v>
                </c:pt>
                <c:pt idx="7">
                  <c:v>2.1927799999999991</c:v>
                </c:pt>
                <c:pt idx="8">
                  <c:v>3.8360000000025707E-2</c:v>
                </c:pt>
                <c:pt idx="9">
                  <c:v>-1.2265999999999906</c:v>
                </c:pt>
              </c:numCache>
            </c:numRef>
          </c:val>
        </c:ser>
        <c:ser>
          <c:idx val="1"/>
          <c:order val="1"/>
          <c:tx>
            <c:v>ID</c:v>
          </c:tx>
          <c:spPr>
            <a:solidFill>
              <a:schemeClr val="accent3"/>
            </a:solidFill>
            <a:ln>
              <a:solidFill>
                <a:schemeClr val="accent3"/>
              </a:solidFill>
            </a:ln>
            <a:effectLst/>
          </c:spPr>
          <c:invertIfNegative val="0"/>
          <c:cat>
            <c:numRef>
              <c:f>Graphs!$S$128:$S$137</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Graphs!$V$113:$V$122</c:f>
              <c:numCache>
                <c:formatCode>General</c:formatCode>
                <c:ptCount val="10"/>
                <c:pt idx="0">
                  <c:v>-30.555700000000115</c:v>
                </c:pt>
                <c:pt idx="1">
                  <c:v>-43.181599999999889</c:v>
                </c:pt>
                <c:pt idx="2">
                  <c:v>-38.555000000000064</c:v>
                </c:pt>
                <c:pt idx="3">
                  <c:v>-47.500839999999926</c:v>
                </c:pt>
                <c:pt idx="4">
                  <c:v>-42.118999999999915</c:v>
                </c:pt>
                <c:pt idx="5">
                  <c:v>-17.635909999999967</c:v>
                </c:pt>
                <c:pt idx="6">
                  <c:v>-22.117160000000126</c:v>
                </c:pt>
                <c:pt idx="7">
                  <c:v>-30.940589999999929</c:v>
                </c:pt>
                <c:pt idx="8">
                  <c:v>-17.577599999999961</c:v>
                </c:pt>
                <c:pt idx="9">
                  <c:v>-11.905259999999998</c:v>
                </c:pt>
              </c:numCache>
            </c:numRef>
          </c:val>
        </c:ser>
        <c:ser>
          <c:idx val="2"/>
          <c:order val="2"/>
          <c:tx>
            <c:v>SMD</c:v>
          </c:tx>
          <c:spPr>
            <a:solidFill>
              <a:schemeClr val="accent1"/>
            </a:solidFill>
            <a:ln>
              <a:solidFill>
                <a:schemeClr val="accent1"/>
              </a:solidFill>
            </a:ln>
            <a:effectLst/>
          </c:spPr>
          <c:invertIfNegative val="0"/>
          <c:cat>
            <c:numRef>
              <c:f>Graphs!$S$128:$S$137</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Graphs!$V$128:$V$137</c:f>
              <c:numCache>
                <c:formatCode>General</c:formatCode>
                <c:ptCount val="10"/>
                <c:pt idx="8">
                  <c:v>13.669830000000003</c:v>
                </c:pt>
                <c:pt idx="9">
                  <c:v>92.808850000000007</c:v>
                </c:pt>
              </c:numCache>
            </c:numRef>
          </c:val>
        </c:ser>
        <c:dLbls>
          <c:showLegendKey val="0"/>
          <c:showVal val="0"/>
          <c:showCatName val="0"/>
          <c:showSerName val="0"/>
          <c:showPercent val="0"/>
          <c:showBubbleSize val="0"/>
        </c:dLbls>
        <c:gapWidth val="219"/>
        <c:overlap val="100"/>
        <c:axId val="164696064"/>
        <c:axId val="164697984"/>
      </c:barChart>
      <c:catAx>
        <c:axId val="164696064"/>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200" dirty="0"/>
                  <a:t>Year</a:t>
                </a:r>
              </a:p>
            </c:rich>
          </c:tx>
          <c:layout/>
          <c:overlay val="0"/>
          <c:spPr>
            <a:noFill/>
            <a:ln>
              <a:noFill/>
            </a:ln>
            <a:effectLst/>
          </c:spPr>
        </c:title>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64697984"/>
        <c:crosses val="autoZero"/>
        <c:auto val="1"/>
        <c:lblAlgn val="ctr"/>
        <c:lblOffset val="100"/>
        <c:noMultiLvlLbl val="0"/>
      </c:catAx>
      <c:valAx>
        <c:axId val="16469798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200" b="0" i="0" u="none" strike="noStrike" kern="1200" baseline="0">
                    <a:solidFill>
                      <a:schemeClr val="tx1">
                        <a:lumMod val="65000"/>
                        <a:lumOff val="35000"/>
                      </a:schemeClr>
                    </a:solidFill>
                    <a:latin typeface="+mn-lt"/>
                    <a:ea typeface="+mn-ea"/>
                    <a:cs typeface="+mn-cs"/>
                  </a:defRPr>
                </a:pPr>
                <a:r>
                  <a:rPr lang="en-US" sz="2200" baseline="0"/>
                  <a:t>Difference in Annual Flux of TSS (tons/year)</a:t>
                </a:r>
              </a:p>
            </c:rich>
          </c:tx>
          <c:layout/>
          <c:overlay val="0"/>
          <c:spPr>
            <a:noFill/>
            <a:ln>
              <a:noFill/>
            </a:ln>
            <a:effectLst/>
          </c:sp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64696064"/>
        <c:crosses val="autoZero"/>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stacked"/>
        <c:varyColors val="0"/>
        <c:ser>
          <c:idx val="0"/>
          <c:order val="0"/>
          <c:tx>
            <c:v>PD</c:v>
          </c:tx>
          <c:spPr>
            <a:solidFill>
              <a:srgbClr val="00B050"/>
            </a:solidFill>
            <a:ln>
              <a:solidFill>
                <a:srgbClr val="00B050"/>
              </a:solidFill>
            </a:ln>
            <a:effectLst/>
          </c:spPr>
          <c:invertIfNegative val="0"/>
          <c:cat>
            <c:numRef>
              <c:f>Graphs!$S$128:$S$137</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Graphs!$AC$98:$AC$107</c:f>
              <c:numCache>
                <c:formatCode>General</c:formatCode>
                <c:ptCount val="10"/>
                <c:pt idx="0">
                  <c:v>-2.3903800000000501</c:v>
                </c:pt>
                <c:pt idx="1">
                  <c:v>7.6594500000000494</c:v>
                </c:pt>
                <c:pt idx="2">
                  <c:v>31.341160000000059</c:v>
                </c:pt>
                <c:pt idx="3">
                  <c:v>23.74702000000002</c:v>
                </c:pt>
                <c:pt idx="4">
                  <c:v>36.187650000000019</c:v>
                </c:pt>
                <c:pt idx="5">
                  <c:v>10.233059999999981</c:v>
                </c:pt>
                <c:pt idx="6">
                  <c:v>22.393270000000001</c:v>
                </c:pt>
                <c:pt idx="7">
                  <c:v>20.549300000000031</c:v>
                </c:pt>
                <c:pt idx="8">
                  <c:v>15.066209999999984</c:v>
                </c:pt>
                <c:pt idx="9">
                  <c:v>7.5552070999999863</c:v>
                </c:pt>
              </c:numCache>
            </c:numRef>
          </c:val>
        </c:ser>
        <c:ser>
          <c:idx val="1"/>
          <c:order val="1"/>
          <c:tx>
            <c:v>ID</c:v>
          </c:tx>
          <c:spPr>
            <a:solidFill>
              <a:schemeClr val="accent3"/>
            </a:solidFill>
            <a:ln>
              <a:solidFill>
                <a:schemeClr val="accent3"/>
              </a:solidFill>
            </a:ln>
            <a:effectLst/>
          </c:spPr>
          <c:invertIfNegative val="0"/>
          <c:cat>
            <c:numRef>
              <c:f>Graphs!$S$128:$S$137</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Graphs!$AC$113:$AC$122</c:f>
              <c:numCache>
                <c:formatCode>General</c:formatCode>
                <c:ptCount val="10"/>
                <c:pt idx="0">
                  <c:v>341.78736999999978</c:v>
                </c:pt>
                <c:pt idx="1">
                  <c:v>214.90999999999985</c:v>
                </c:pt>
                <c:pt idx="2">
                  <c:v>25.682999999999993</c:v>
                </c:pt>
                <c:pt idx="3">
                  <c:v>-152.63265999999976</c:v>
                </c:pt>
                <c:pt idx="4">
                  <c:v>-36.730999999999995</c:v>
                </c:pt>
                <c:pt idx="5">
                  <c:v>-24.05502000000007</c:v>
                </c:pt>
                <c:pt idx="6">
                  <c:v>-1.2956400000000485</c:v>
                </c:pt>
                <c:pt idx="7">
                  <c:v>111.27680999999995</c:v>
                </c:pt>
                <c:pt idx="8">
                  <c:v>65.694160000000011</c:v>
                </c:pt>
                <c:pt idx="9">
                  <c:v>70.931640000000016</c:v>
                </c:pt>
              </c:numCache>
            </c:numRef>
          </c:val>
        </c:ser>
        <c:ser>
          <c:idx val="2"/>
          <c:order val="2"/>
          <c:tx>
            <c:v>SMD</c:v>
          </c:tx>
          <c:spPr>
            <a:solidFill>
              <a:schemeClr val="accent1"/>
            </a:solidFill>
            <a:ln>
              <a:solidFill>
                <a:schemeClr val="accent1"/>
              </a:solidFill>
            </a:ln>
            <a:effectLst/>
          </c:spPr>
          <c:invertIfNegative val="0"/>
          <c:cat>
            <c:numRef>
              <c:f>Graphs!$S$128:$S$137</c:f>
              <c:numCache>
                <c:formatCode>General</c:formatCode>
                <c:ptCount val="10"/>
                <c:pt idx="0">
                  <c:v>2007</c:v>
                </c:pt>
                <c:pt idx="1">
                  <c:v>2008</c:v>
                </c:pt>
                <c:pt idx="2">
                  <c:v>2009</c:v>
                </c:pt>
                <c:pt idx="3">
                  <c:v>2010</c:v>
                </c:pt>
                <c:pt idx="4">
                  <c:v>2011</c:v>
                </c:pt>
                <c:pt idx="5">
                  <c:v>2012</c:v>
                </c:pt>
                <c:pt idx="6">
                  <c:v>2013</c:v>
                </c:pt>
                <c:pt idx="7">
                  <c:v>2014</c:v>
                </c:pt>
                <c:pt idx="8">
                  <c:v>2015</c:v>
                </c:pt>
                <c:pt idx="9">
                  <c:v>2016</c:v>
                </c:pt>
              </c:numCache>
            </c:numRef>
          </c:cat>
          <c:val>
            <c:numRef>
              <c:f>Graphs!$AC$128:$AC$137</c:f>
              <c:numCache>
                <c:formatCode>General</c:formatCode>
                <c:ptCount val="10"/>
                <c:pt idx="8">
                  <c:v>1.6604700000000001</c:v>
                </c:pt>
                <c:pt idx="9">
                  <c:v>9.0834699999999842</c:v>
                </c:pt>
              </c:numCache>
            </c:numRef>
          </c:val>
        </c:ser>
        <c:dLbls>
          <c:showLegendKey val="0"/>
          <c:showVal val="0"/>
          <c:showCatName val="0"/>
          <c:showSerName val="0"/>
          <c:showPercent val="0"/>
          <c:showBubbleSize val="0"/>
        </c:dLbls>
        <c:gapWidth val="219"/>
        <c:overlap val="100"/>
        <c:axId val="168144256"/>
        <c:axId val="168146432"/>
      </c:barChart>
      <c:catAx>
        <c:axId val="168144256"/>
        <c:scaling>
          <c:orientation val="minMax"/>
        </c:scaling>
        <c:delete val="0"/>
        <c:axPos val="b"/>
        <c:title>
          <c:tx>
            <c:rich>
              <a:bodyPr rot="0" spcFirstLastPara="1" vertOverflow="ellipsis" vert="horz" wrap="square" anchor="ctr" anchorCtr="1"/>
              <a:lstStyle/>
              <a:p>
                <a:pPr>
                  <a:defRPr sz="2200" b="0" i="0" u="none" strike="noStrike" kern="1200" baseline="0">
                    <a:solidFill>
                      <a:schemeClr val="tx1">
                        <a:lumMod val="65000"/>
                        <a:lumOff val="35000"/>
                      </a:schemeClr>
                    </a:solidFill>
                    <a:latin typeface="+mn-lt"/>
                    <a:ea typeface="+mn-ea"/>
                    <a:cs typeface="+mn-cs"/>
                  </a:defRPr>
                </a:pPr>
                <a:r>
                  <a:rPr lang="en-US" sz="2200" baseline="0"/>
                  <a:t>Year</a:t>
                </a:r>
              </a:p>
            </c:rich>
          </c:tx>
          <c:layout/>
          <c:overlay val="0"/>
          <c:spPr>
            <a:noFill/>
            <a:ln>
              <a:noFill/>
            </a:ln>
            <a:effectLst/>
          </c:spPr>
        </c:title>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68146432"/>
        <c:crosses val="autoZero"/>
        <c:auto val="1"/>
        <c:lblAlgn val="ctr"/>
        <c:lblOffset val="100"/>
        <c:noMultiLvlLbl val="0"/>
      </c:catAx>
      <c:valAx>
        <c:axId val="16814643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200" dirty="0"/>
                  <a:t>Difference</a:t>
                </a:r>
                <a:r>
                  <a:rPr lang="en-US" sz="2200" baseline="0" dirty="0"/>
                  <a:t> in Annual Flux of TSS (tons/year)</a:t>
                </a:r>
                <a:endParaRPr lang="en-US" sz="2200" dirty="0"/>
              </a:p>
            </c:rich>
          </c:tx>
          <c:layout/>
          <c:overlay val="0"/>
          <c:spPr>
            <a:noFill/>
            <a:ln>
              <a:noFill/>
            </a:ln>
            <a:effectLst/>
          </c:sp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68144256"/>
        <c:crosses val="autoZero"/>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scatterChart>
        <c:scatterStyle val="lineMarker"/>
        <c:varyColors val="0"/>
        <c:ser>
          <c:idx val="0"/>
          <c:order val="0"/>
          <c:tx>
            <c:v>PD Storm</c:v>
          </c:tx>
          <c:spPr>
            <a:ln w="25400" cap="rnd">
              <a:noFill/>
              <a:prstDash val="sysDot"/>
              <a:round/>
            </a:ln>
            <a:effectLst/>
          </c:spPr>
          <c:marker>
            <c:symbol val="triangle"/>
            <c:size val="7"/>
            <c:spPr>
              <a:solidFill>
                <a:srgbClr val="00B050"/>
              </a:solidFill>
              <a:ln w="9525">
                <a:noFill/>
                <a:prstDash val="sysDot"/>
              </a:ln>
              <a:effectLst/>
            </c:spPr>
          </c:marker>
          <c:trendline>
            <c:spPr>
              <a:ln w="19050" cap="rnd">
                <a:solidFill>
                  <a:schemeClr val="accent1"/>
                </a:solidFill>
                <a:prstDash val="sysDot"/>
              </a:ln>
              <a:effectLst/>
            </c:spPr>
            <c:trendlineType val="log"/>
            <c:dispRSqr val="1"/>
            <c:dispEq val="1"/>
            <c:trendlineLbl>
              <c:layout>
                <c:manualLayout>
                  <c:x val="0.252884808138855"/>
                  <c:y val="-6.3376221736853849E-3"/>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'[5]PD Storm Pivot Table (Model 1) '!$J$34:$J$43</c:f>
              <c:numCache>
                <c:formatCode>0.00</c:formatCode>
                <c:ptCount val="10"/>
                <c:pt idx="0">
                  <c:v>0.51586667880313675</c:v>
                </c:pt>
                <c:pt idx="1">
                  <c:v>0.56907590162530153</c:v>
                </c:pt>
                <c:pt idx="2">
                  <c:v>0.61769932954898132</c:v>
                </c:pt>
                <c:pt idx="3">
                  <c:v>0.56654995134143193</c:v>
                </c:pt>
                <c:pt idx="4">
                  <c:v>0.6180549194860212</c:v>
                </c:pt>
                <c:pt idx="5">
                  <c:v>0.37680429781099745</c:v>
                </c:pt>
                <c:pt idx="6">
                  <c:v>0.47693506956785747</c:v>
                </c:pt>
                <c:pt idx="7">
                  <c:v>0.45892353673853425</c:v>
                </c:pt>
                <c:pt idx="8">
                  <c:v>0.45239125363051702</c:v>
                </c:pt>
                <c:pt idx="9">
                  <c:v>0.30207587753580273</c:v>
                </c:pt>
              </c:numCache>
            </c:numRef>
          </c:xVal>
          <c:yVal>
            <c:numRef>
              <c:f>'[5]PD Storm Pivot Table (Best Fit)'!$D$34:$D$43</c:f>
              <c:numCache>
                <c:formatCode>General</c:formatCode>
                <c:ptCount val="10"/>
                <c:pt idx="0">
                  <c:v>281.56926999999996</c:v>
                </c:pt>
                <c:pt idx="1">
                  <c:v>354.64714000000004</c:v>
                </c:pt>
                <c:pt idx="2">
                  <c:v>328.71535</c:v>
                </c:pt>
                <c:pt idx="3">
                  <c:v>249.90298999999999</c:v>
                </c:pt>
                <c:pt idx="4">
                  <c:v>239.62609000000003</c:v>
                </c:pt>
                <c:pt idx="5">
                  <c:v>90.633049999999983</c:v>
                </c:pt>
                <c:pt idx="6">
                  <c:v>112.84783</c:v>
                </c:pt>
                <c:pt idx="7">
                  <c:v>102.35509</c:v>
                </c:pt>
                <c:pt idx="8">
                  <c:v>67.743409999999997</c:v>
                </c:pt>
                <c:pt idx="9">
                  <c:v>38.492627099999986</c:v>
                </c:pt>
              </c:numCache>
            </c:numRef>
          </c:yVal>
          <c:smooth val="0"/>
        </c:ser>
        <c:ser>
          <c:idx val="1"/>
          <c:order val="1"/>
          <c:tx>
            <c:v>PD Baseflow</c:v>
          </c:tx>
          <c:spPr>
            <a:ln w="25400" cap="rnd">
              <a:noFill/>
              <a:round/>
            </a:ln>
            <a:effectLst/>
          </c:spPr>
          <c:marker>
            <c:symbol val="circle"/>
            <c:size val="7"/>
            <c:spPr>
              <a:solidFill>
                <a:schemeClr val="accent2"/>
              </a:solidFill>
              <a:ln w="9525" cap="flat">
                <a:solidFill>
                  <a:schemeClr val="accent2"/>
                </a:solidFill>
              </a:ln>
              <a:effectLst/>
            </c:spPr>
          </c:marker>
          <c:trendline>
            <c:spPr>
              <a:ln w="19050" cap="rnd">
                <a:solidFill>
                  <a:schemeClr val="accent2"/>
                </a:solidFill>
                <a:prstDash val="sysDot"/>
              </a:ln>
              <a:effectLst/>
            </c:spPr>
            <c:trendlineType val="log"/>
            <c:dispRSqr val="0"/>
            <c:dispEq val="0"/>
          </c:trendline>
          <c:xVal>
            <c:numRef>
              <c:f>'[5]PD Storm Pivot Table (Model 1) '!$J$34:$J$43</c:f>
              <c:numCache>
                <c:formatCode>0.00</c:formatCode>
                <c:ptCount val="10"/>
                <c:pt idx="0">
                  <c:v>0.51586667880313675</c:v>
                </c:pt>
                <c:pt idx="1">
                  <c:v>0.56907590162530153</c:v>
                </c:pt>
                <c:pt idx="2">
                  <c:v>0.61769932954898132</c:v>
                </c:pt>
                <c:pt idx="3">
                  <c:v>0.56654995134143193</c:v>
                </c:pt>
                <c:pt idx="4">
                  <c:v>0.6180549194860212</c:v>
                </c:pt>
                <c:pt idx="5">
                  <c:v>0.37680429781099745</c:v>
                </c:pt>
                <c:pt idx="6">
                  <c:v>0.47693506956785747</c:v>
                </c:pt>
                <c:pt idx="7">
                  <c:v>0.45892353673853425</c:v>
                </c:pt>
                <c:pt idx="8">
                  <c:v>0.45239125363051702</c:v>
                </c:pt>
                <c:pt idx="9">
                  <c:v>0.30207587753580273</c:v>
                </c:pt>
              </c:numCache>
            </c:numRef>
          </c:xVal>
          <c:yVal>
            <c:numRef>
              <c:f>'[6]PD Pivot Table (Best Fit)'!$G$4:$G$13</c:f>
              <c:numCache>
                <c:formatCode>General</c:formatCode>
                <c:ptCount val="10"/>
                <c:pt idx="0">
                  <c:v>297.31357999999994</c:v>
                </c:pt>
                <c:pt idx="1">
                  <c:v>360.68518000000006</c:v>
                </c:pt>
                <c:pt idx="2">
                  <c:v>306.67407999999995</c:v>
                </c:pt>
                <c:pt idx="3">
                  <c:v>233.20924000000005</c:v>
                </c:pt>
                <c:pt idx="4">
                  <c:v>207.00426000000002</c:v>
                </c:pt>
                <c:pt idx="5">
                  <c:v>80.934529999999995</c:v>
                </c:pt>
                <c:pt idx="6">
                  <c:v>90.620440000000002</c:v>
                </c:pt>
                <c:pt idx="7">
                  <c:v>81.403179999999992</c:v>
                </c:pt>
                <c:pt idx="8">
                  <c:v>51.98583</c:v>
                </c:pt>
                <c:pt idx="9">
                  <c:v>30.216709999999996</c:v>
                </c:pt>
              </c:numCache>
            </c:numRef>
          </c:yVal>
          <c:smooth val="0"/>
        </c:ser>
        <c:ser>
          <c:idx val="2"/>
          <c:order val="2"/>
          <c:tx>
            <c:v>ID Storm</c:v>
          </c:tx>
          <c:spPr>
            <a:ln w="25400" cap="rnd">
              <a:noFill/>
              <a:round/>
            </a:ln>
            <a:effectLst/>
          </c:spPr>
          <c:marker>
            <c:symbol val="triangle"/>
            <c:size val="7"/>
            <c:spPr>
              <a:solidFill>
                <a:schemeClr val="accent3"/>
              </a:solidFill>
              <a:ln w="9525">
                <a:noFill/>
                <a:prstDash val="sysDot"/>
              </a:ln>
              <a:effectLst/>
            </c:spPr>
          </c:marker>
          <c:trendline>
            <c:spPr>
              <a:ln w="19050" cap="rnd">
                <a:solidFill>
                  <a:schemeClr val="accent3"/>
                </a:solidFill>
                <a:prstDash val="sysDot"/>
              </a:ln>
              <a:effectLst/>
            </c:spPr>
            <c:trendlineType val="log"/>
            <c:dispRSqr val="1"/>
            <c:dispEq val="1"/>
            <c:trendlineLbl>
              <c:layout>
                <c:manualLayout>
                  <c:x val="0.25942430693606855"/>
                  <c:y val="-2.4538233492513377E-2"/>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'[1]ID Storm Pivot Table (Model 1)'!$J$35:$J$44</c:f>
              <c:numCache>
                <c:formatCode>0.00</c:formatCode>
                <c:ptCount val="10"/>
                <c:pt idx="0">
                  <c:v>0.48704933707154385</c:v>
                </c:pt>
                <c:pt idx="1">
                  <c:v>0.51244652181066341</c:v>
                </c:pt>
                <c:pt idx="2">
                  <c:v>0.49925496914815098</c:v>
                </c:pt>
                <c:pt idx="3">
                  <c:v>0.58592124176628468</c:v>
                </c:pt>
                <c:pt idx="4">
                  <c:v>0.55969581235243038</c:v>
                </c:pt>
                <c:pt idx="5">
                  <c:v>0.34130513686192732</c:v>
                </c:pt>
                <c:pt idx="6">
                  <c:v>0.392929018889698</c:v>
                </c:pt>
                <c:pt idx="7">
                  <c:v>0.46264467851899649</c:v>
                </c:pt>
                <c:pt idx="8">
                  <c:v>0.3691644719514971</c:v>
                </c:pt>
                <c:pt idx="9">
                  <c:v>0.25329508673630574</c:v>
                </c:pt>
              </c:numCache>
            </c:numRef>
          </c:xVal>
          <c:yVal>
            <c:numRef>
              <c:f>'[1]ID Storm Pivot Table (Best fit)'!$D$35:$D$44</c:f>
              <c:numCache>
                <c:formatCode>General</c:formatCode>
                <c:ptCount val="10"/>
                <c:pt idx="0">
                  <c:v>2194.0722099999998</c:v>
                </c:pt>
                <c:pt idx="1">
                  <c:v>2361.364</c:v>
                </c:pt>
                <c:pt idx="2">
                  <c:v>1658.7329999999999</c:v>
                </c:pt>
                <c:pt idx="3">
                  <c:v>1589.4518500000001</c:v>
                </c:pt>
                <c:pt idx="4">
                  <c:v>1208.415</c:v>
                </c:pt>
                <c:pt idx="5">
                  <c:v>399.40444999999994</c:v>
                </c:pt>
                <c:pt idx="6">
                  <c:v>460.87887999999992</c:v>
                </c:pt>
                <c:pt idx="7">
                  <c:v>632.88082999999995</c:v>
                </c:pt>
                <c:pt idx="8">
                  <c:v>312.33216000000004</c:v>
                </c:pt>
                <c:pt idx="9">
                  <c:v>205.38178000000002</c:v>
                </c:pt>
              </c:numCache>
            </c:numRef>
          </c:yVal>
          <c:smooth val="0"/>
        </c:ser>
        <c:ser>
          <c:idx val="3"/>
          <c:order val="3"/>
          <c:tx>
            <c:v>ID Baseflow</c:v>
          </c:tx>
          <c:spPr>
            <a:ln w="25400" cap="rnd">
              <a:noFill/>
              <a:round/>
            </a:ln>
            <a:effectLst/>
          </c:spPr>
          <c:marker>
            <c:symbol val="circle"/>
            <c:size val="7"/>
            <c:spPr>
              <a:solidFill>
                <a:schemeClr val="accent4"/>
              </a:solidFill>
              <a:ln w="9525">
                <a:solidFill>
                  <a:schemeClr val="accent4"/>
                </a:solidFill>
              </a:ln>
              <a:effectLst/>
            </c:spPr>
          </c:marker>
          <c:trendline>
            <c:spPr>
              <a:ln w="19050" cap="rnd">
                <a:solidFill>
                  <a:schemeClr val="accent4"/>
                </a:solidFill>
                <a:prstDash val="sysDot"/>
              </a:ln>
              <a:effectLst/>
            </c:spPr>
            <c:trendlineType val="log"/>
            <c:dispRSqr val="0"/>
            <c:dispEq val="0"/>
          </c:trendline>
          <c:xVal>
            <c:numRef>
              <c:f>'[1]ID Storm Pivot Table (Best fit)'!$I$35:$I$44</c:f>
              <c:numCache>
                <c:formatCode>General</c:formatCode>
                <c:ptCount val="10"/>
                <c:pt idx="0">
                  <c:v>0.48704933707154385</c:v>
                </c:pt>
                <c:pt idx="1">
                  <c:v>0.51244652181066341</c:v>
                </c:pt>
                <c:pt idx="2">
                  <c:v>0.49925496914815098</c:v>
                </c:pt>
                <c:pt idx="3">
                  <c:v>0.58592124176628468</c:v>
                </c:pt>
                <c:pt idx="4">
                  <c:v>0.55969581235243038</c:v>
                </c:pt>
                <c:pt idx="5">
                  <c:v>0.34130513686192732</c:v>
                </c:pt>
                <c:pt idx="6">
                  <c:v>0.392929018889698</c:v>
                </c:pt>
                <c:pt idx="7">
                  <c:v>0.46264467851899649</c:v>
                </c:pt>
                <c:pt idx="8">
                  <c:v>0.3691644719514971</c:v>
                </c:pt>
                <c:pt idx="9">
                  <c:v>0.25329508673630574</c:v>
                </c:pt>
              </c:numCache>
            </c:numRef>
          </c:xVal>
          <c:yVal>
            <c:numRef>
              <c:f>'[3]ID Pivot Table (Best fit)'!$H$21:$H$30</c:f>
              <c:numCache>
                <c:formatCode>General</c:formatCode>
                <c:ptCount val="10"/>
                <c:pt idx="0">
                  <c:v>1852.28484</c:v>
                </c:pt>
                <c:pt idx="1">
                  <c:v>2146.4540000000002</c:v>
                </c:pt>
                <c:pt idx="2">
                  <c:v>1633.05</c:v>
                </c:pt>
                <c:pt idx="3">
                  <c:v>1742.0845099999999</c:v>
                </c:pt>
                <c:pt idx="4">
                  <c:v>1245.146</c:v>
                </c:pt>
                <c:pt idx="5">
                  <c:v>423.45947000000001</c:v>
                </c:pt>
                <c:pt idx="6">
                  <c:v>462.17451999999997</c:v>
                </c:pt>
                <c:pt idx="7">
                  <c:v>521.60401999999999</c:v>
                </c:pt>
                <c:pt idx="8">
                  <c:v>246.63800000000003</c:v>
                </c:pt>
                <c:pt idx="9">
                  <c:v>134.45014</c:v>
                </c:pt>
              </c:numCache>
            </c:numRef>
          </c:yVal>
          <c:smooth val="0"/>
        </c:ser>
        <c:ser>
          <c:idx val="4"/>
          <c:order val="4"/>
          <c:tx>
            <c:v>SMD Storm</c:v>
          </c:tx>
          <c:spPr>
            <a:ln w="25400" cap="rnd">
              <a:noFill/>
              <a:round/>
            </a:ln>
            <a:effectLst/>
          </c:spPr>
          <c:marker>
            <c:symbol val="triangle"/>
            <c:size val="7"/>
            <c:spPr>
              <a:solidFill>
                <a:schemeClr val="accent5"/>
              </a:solidFill>
              <a:ln w="9525">
                <a:solidFill>
                  <a:schemeClr val="accent5"/>
                </a:solidFill>
              </a:ln>
              <a:effectLst/>
            </c:spPr>
          </c:marker>
          <c:trendline>
            <c:spPr>
              <a:ln w="19050" cap="rnd">
                <a:solidFill>
                  <a:schemeClr val="accent5"/>
                </a:solidFill>
                <a:prstDash val="sysDot"/>
              </a:ln>
              <a:effectLst/>
            </c:spPr>
            <c:trendlineType val="log"/>
            <c:dispRSqr val="1"/>
            <c:dispEq val="1"/>
            <c:trendlineLbl>
              <c:layout>
                <c:manualLayout>
                  <c:x val="0.11105154023487747"/>
                  <c:y val="-3.4922373855118816E-3"/>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'[2]SMD Storm Pivot (Model 1)'!$J$14:$J$23</c:f>
              <c:numCache>
                <c:formatCode>General</c:formatCode>
                <c:ptCount val="10"/>
                <c:pt idx="8" formatCode="0.00">
                  <c:v>5.2281933458728919E-2</c:v>
                </c:pt>
                <c:pt idx="9" formatCode="0.00">
                  <c:v>4.0371583738930669E-2</c:v>
                </c:pt>
              </c:numCache>
            </c:numRef>
          </c:xVal>
          <c:yVal>
            <c:numRef>
              <c:f>'[2]SMD Storm Pivot (Best Fit)'!$D$23:$D$32</c:f>
              <c:numCache>
                <c:formatCode>General</c:formatCode>
                <c:ptCount val="10"/>
                <c:pt idx="8">
                  <c:v>11.11795</c:v>
                </c:pt>
                <c:pt idx="9">
                  <c:v>57.098239999999997</c:v>
                </c:pt>
              </c:numCache>
            </c:numRef>
          </c:yVal>
          <c:smooth val="0"/>
        </c:ser>
        <c:ser>
          <c:idx val="5"/>
          <c:order val="5"/>
          <c:tx>
            <c:v>SMD Baseflow</c:v>
          </c:tx>
          <c:spPr>
            <a:ln w="25400" cap="rnd">
              <a:noFill/>
              <a:round/>
            </a:ln>
            <a:effectLst/>
          </c:spPr>
          <c:marker>
            <c:symbol val="circle"/>
            <c:size val="7"/>
            <c:spPr>
              <a:solidFill>
                <a:schemeClr val="accent6"/>
              </a:solidFill>
              <a:ln w="9525">
                <a:noFill/>
                <a:prstDash val="sysDot"/>
              </a:ln>
              <a:effectLst/>
            </c:spPr>
          </c:marker>
          <c:trendline>
            <c:spPr>
              <a:ln w="19050" cap="rnd">
                <a:solidFill>
                  <a:schemeClr val="accent6"/>
                </a:solidFill>
                <a:prstDash val="sysDot"/>
              </a:ln>
              <a:effectLst/>
            </c:spPr>
            <c:trendlineType val="log"/>
            <c:dispRSqr val="0"/>
            <c:dispEq val="0"/>
          </c:trendline>
          <c:xVal>
            <c:numRef>
              <c:f>'[2]SMD Storm Pivot (Model 1)'!$J$14:$J$23</c:f>
              <c:numCache>
                <c:formatCode>General</c:formatCode>
                <c:ptCount val="10"/>
                <c:pt idx="8" formatCode="0.00">
                  <c:v>5.2281933458728919E-2</c:v>
                </c:pt>
                <c:pt idx="9" formatCode="0.00">
                  <c:v>4.0371583738930669E-2</c:v>
                </c:pt>
              </c:numCache>
            </c:numRef>
          </c:xVal>
          <c:yVal>
            <c:numRef>
              <c:f>'[4]SMD Pivot Table (Best Fit)'!$D$23:$D$32</c:f>
              <c:numCache>
                <c:formatCode>General</c:formatCode>
                <c:ptCount val="10"/>
                <c:pt idx="8">
                  <c:v>9.4574800000000003</c:v>
                </c:pt>
                <c:pt idx="9">
                  <c:v>48.014770000000013</c:v>
                </c:pt>
              </c:numCache>
            </c:numRef>
          </c:yVal>
          <c:smooth val="0"/>
        </c:ser>
        <c:dLbls>
          <c:showLegendKey val="0"/>
          <c:showVal val="0"/>
          <c:showCatName val="0"/>
          <c:showSerName val="0"/>
          <c:showPercent val="0"/>
          <c:showBubbleSize val="0"/>
        </c:dLbls>
        <c:axId val="168237312"/>
        <c:axId val="168251776"/>
      </c:scatterChart>
      <c:valAx>
        <c:axId val="168237312"/>
        <c:scaling>
          <c:orientation val="minMax"/>
          <c:max val="1"/>
          <c:min val="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2200" b="0" i="0" u="none" strike="noStrike" kern="1200" baseline="0">
                    <a:solidFill>
                      <a:schemeClr val="tx1">
                        <a:lumMod val="65000"/>
                        <a:lumOff val="35000"/>
                      </a:schemeClr>
                    </a:solidFill>
                    <a:latin typeface="+mn-lt"/>
                    <a:ea typeface="+mn-ea"/>
                    <a:cs typeface="+mn-cs"/>
                  </a:defRPr>
                </a:pPr>
                <a:r>
                  <a:rPr lang="en-US" sz="2200" baseline="0" dirty="0" smtClean="0"/>
                  <a:t>Annual Runoff Ratio (runoff/</a:t>
                </a:r>
                <a:r>
                  <a:rPr lang="en-US" sz="2200" baseline="0" dirty="0" err="1" smtClean="0"/>
                  <a:t>precip</a:t>
                </a:r>
                <a:r>
                  <a:rPr lang="en-US" sz="2200" baseline="0" dirty="0" smtClean="0"/>
                  <a:t>.)</a:t>
                </a:r>
                <a:endParaRPr lang="en-US" sz="2200" baseline="0" dirty="0"/>
              </a:p>
            </c:rich>
          </c:tx>
          <c:layout/>
          <c:overlay val="0"/>
          <c:spPr>
            <a:noFill/>
            <a:ln>
              <a:noFill/>
            </a:ln>
            <a:effectLst/>
          </c:sp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68251776"/>
        <c:crosses val="autoZero"/>
        <c:crossBetween val="midCat"/>
        <c:majorUnit val="1"/>
      </c:valAx>
      <c:valAx>
        <c:axId val="168251776"/>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200" b="0" i="0" u="none" strike="noStrike" kern="1200" baseline="0">
                    <a:solidFill>
                      <a:schemeClr val="tx1">
                        <a:lumMod val="65000"/>
                        <a:lumOff val="35000"/>
                      </a:schemeClr>
                    </a:solidFill>
                    <a:latin typeface="+mn-lt"/>
                    <a:ea typeface="+mn-ea"/>
                    <a:cs typeface="+mn-cs"/>
                  </a:defRPr>
                </a:pPr>
                <a:r>
                  <a:rPr lang="en-US" sz="2200" baseline="0" dirty="0"/>
                  <a:t>Export TSS (</a:t>
                </a:r>
                <a:r>
                  <a:rPr lang="en-US" sz="2200" baseline="0" dirty="0" smtClean="0"/>
                  <a:t>tons/year)</a:t>
                </a:r>
                <a:endParaRPr lang="en-US" sz="2200" baseline="0" dirty="0"/>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68237312"/>
        <c:crosses val="autoZero"/>
        <c:crossBetween val="midCat"/>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4266553452999448"/>
          <c:y val="3.5939321968149168E-2"/>
          <c:w val="0.83316010215332181"/>
          <c:h val="0.55716202862174202"/>
        </c:manualLayout>
      </c:layout>
      <c:scatterChart>
        <c:scatterStyle val="lineMarker"/>
        <c:varyColors val="0"/>
        <c:ser>
          <c:idx val="0"/>
          <c:order val="0"/>
          <c:tx>
            <c:v>PD Storm</c:v>
          </c:tx>
          <c:spPr>
            <a:ln w="25400" cap="rnd">
              <a:noFill/>
              <a:prstDash val="sysDot"/>
              <a:round/>
            </a:ln>
            <a:effectLst/>
          </c:spPr>
          <c:marker>
            <c:symbol val="triangle"/>
            <c:size val="7"/>
            <c:spPr>
              <a:solidFill>
                <a:srgbClr val="00B050"/>
              </a:solidFill>
              <a:ln w="9525">
                <a:noFill/>
                <a:prstDash val="sysDot"/>
              </a:ln>
              <a:effectLst/>
            </c:spPr>
          </c:marker>
          <c:trendline>
            <c:spPr>
              <a:ln w="19050" cap="rnd">
                <a:solidFill>
                  <a:schemeClr val="accent1"/>
                </a:solidFill>
                <a:prstDash val="sysDot"/>
              </a:ln>
              <a:effectLst/>
            </c:spPr>
            <c:trendlineType val="log"/>
            <c:dispRSqr val="1"/>
            <c:dispEq val="1"/>
            <c:trendlineLbl>
              <c:layout>
                <c:manualLayout>
                  <c:x val="0.22902484505771706"/>
                  <c:y val="4.5173310497679767E-2"/>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'[5]PD Storm Pivot Table (Model 1) '!$J$34:$J$43</c:f>
              <c:numCache>
                <c:formatCode>0.00</c:formatCode>
                <c:ptCount val="10"/>
                <c:pt idx="0">
                  <c:v>0.51586667880313675</c:v>
                </c:pt>
                <c:pt idx="1">
                  <c:v>0.56907590162530153</c:v>
                </c:pt>
                <c:pt idx="2">
                  <c:v>0.61769932954898132</c:v>
                </c:pt>
                <c:pt idx="3">
                  <c:v>0.56654995134143193</c:v>
                </c:pt>
                <c:pt idx="4">
                  <c:v>0.6180549194860212</c:v>
                </c:pt>
                <c:pt idx="5">
                  <c:v>0.37680429781099745</c:v>
                </c:pt>
                <c:pt idx="6">
                  <c:v>0.47693506956785747</c:v>
                </c:pt>
                <c:pt idx="7">
                  <c:v>0.45892353673853425</c:v>
                </c:pt>
                <c:pt idx="8">
                  <c:v>0.45239125363051702</c:v>
                </c:pt>
                <c:pt idx="9">
                  <c:v>0.30207587753580273</c:v>
                </c:pt>
              </c:numCache>
            </c:numRef>
          </c:xVal>
          <c:yVal>
            <c:numRef>
              <c:f>'[5]PD Storm Pivot Table (Model 1) '!$D$34:$D$43</c:f>
              <c:numCache>
                <c:formatCode>General</c:formatCode>
                <c:ptCount val="10"/>
                <c:pt idx="0">
                  <c:v>185.02415999999999</c:v>
                </c:pt>
                <c:pt idx="1">
                  <c:v>272.65234000000004</c:v>
                </c:pt>
                <c:pt idx="2">
                  <c:v>273.12715000000003</c:v>
                </c:pt>
                <c:pt idx="3">
                  <c:v>264.72426000000002</c:v>
                </c:pt>
                <c:pt idx="4">
                  <c:v>265.55568000000005</c:v>
                </c:pt>
                <c:pt idx="5">
                  <c:v>113.01622</c:v>
                </c:pt>
                <c:pt idx="6">
                  <c:v>154.76053999999996</c:v>
                </c:pt>
                <c:pt idx="7">
                  <c:v>175.78387000000001</c:v>
                </c:pt>
                <c:pt idx="8">
                  <c:v>125.02373000000001</c:v>
                </c:pt>
                <c:pt idx="9">
                  <c:v>82.886840000000007</c:v>
                </c:pt>
              </c:numCache>
            </c:numRef>
          </c:yVal>
          <c:smooth val="0"/>
        </c:ser>
        <c:ser>
          <c:idx val="1"/>
          <c:order val="1"/>
          <c:tx>
            <c:v>PD Baseflow</c:v>
          </c:tx>
          <c:spPr>
            <a:ln w="25400" cap="rnd">
              <a:noFill/>
              <a:round/>
            </a:ln>
            <a:effectLst/>
          </c:spPr>
          <c:marker>
            <c:symbol val="circle"/>
            <c:size val="7"/>
            <c:spPr>
              <a:solidFill>
                <a:schemeClr val="accent2"/>
              </a:solidFill>
              <a:ln w="9525" cap="flat">
                <a:solidFill>
                  <a:schemeClr val="accent2"/>
                </a:solidFill>
              </a:ln>
              <a:effectLst/>
            </c:spPr>
          </c:marker>
          <c:trendline>
            <c:spPr>
              <a:ln w="19050" cap="rnd">
                <a:solidFill>
                  <a:schemeClr val="accent2"/>
                </a:solidFill>
                <a:prstDash val="sysDot"/>
              </a:ln>
              <a:effectLst/>
            </c:spPr>
            <c:trendlineType val="log"/>
            <c:dispRSqr val="0"/>
            <c:dispEq val="0"/>
          </c:trendline>
          <c:xVal>
            <c:numRef>
              <c:f>'[5]PD Storm Pivot Table (Model 1) '!$J$34:$J$43</c:f>
              <c:numCache>
                <c:formatCode>0.00</c:formatCode>
                <c:ptCount val="10"/>
                <c:pt idx="0">
                  <c:v>0.51586667880313675</c:v>
                </c:pt>
                <c:pt idx="1">
                  <c:v>0.56907590162530153</c:v>
                </c:pt>
                <c:pt idx="2">
                  <c:v>0.61769932954898132</c:v>
                </c:pt>
                <c:pt idx="3">
                  <c:v>0.56654995134143193</c:v>
                </c:pt>
                <c:pt idx="4">
                  <c:v>0.6180549194860212</c:v>
                </c:pt>
                <c:pt idx="5">
                  <c:v>0.37680429781099745</c:v>
                </c:pt>
                <c:pt idx="6">
                  <c:v>0.47693506956785747</c:v>
                </c:pt>
                <c:pt idx="7">
                  <c:v>0.45892353673853425</c:v>
                </c:pt>
                <c:pt idx="8">
                  <c:v>0.45239125363051702</c:v>
                </c:pt>
                <c:pt idx="9">
                  <c:v>0.30207587753580273</c:v>
                </c:pt>
              </c:numCache>
            </c:numRef>
          </c:xVal>
          <c:yVal>
            <c:numRef>
              <c:f>'[6]PD Pivot Table (Model 1)'!$D$23:$D$32</c:f>
              <c:numCache>
                <c:formatCode>General</c:formatCode>
                <c:ptCount val="10"/>
                <c:pt idx="0">
                  <c:v>181.83074999999999</c:v>
                </c:pt>
                <c:pt idx="1">
                  <c:v>268.46328999999997</c:v>
                </c:pt>
                <c:pt idx="2">
                  <c:v>270.60500000000002</c:v>
                </c:pt>
                <c:pt idx="3">
                  <c:v>253.42174</c:v>
                </c:pt>
                <c:pt idx="4">
                  <c:v>262.15604000000002</c:v>
                </c:pt>
                <c:pt idx="5">
                  <c:v>114.00833000000002</c:v>
                </c:pt>
                <c:pt idx="6">
                  <c:v>154.50830999999999</c:v>
                </c:pt>
                <c:pt idx="7">
                  <c:v>173.59109000000001</c:v>
                </c:pt>
                <c:pt idx="8">
                  <c:v>124.98536999999999</c:v>
                </c:pt>
                <c:pt idx="9">
                  <c:v>84.113439999999997</c:v>
                </c:pt>
              </c:numCache>
            </c:numRef>
          </c:yVal>
          <c:smooth val="0"/>
        </c:ser>
        <c:ser>
          <c:idx val="2"/>
          <c:order val="2"/>
          <c:tx>
            <c:v>ID Storm</c:v>
          </c:tx>
          <c:spPr>
            <a:ln w="25400" cap="rnd">
              <a:noFill/>
              <a:round/>
            </a:ln>
            <a:effectLst/>
          </c:spPr>
          <c:marker>
            <c:symbol val="triangle"/>
            <c:size val="7"/>
            <c:spPr>
              <a:solidFill>
                <a:schemeClr val="accent3"/>
              </a:solidFill>
              <a:ln w="9525">
                <a:noFill/>
                <a:prstDash val="sysDot"/>
              </a:ln>
              <a:effectLst/>
            </c:spPr>
          </c:marker>
          <c:trendline>
            <c:spPr>
              <a:ln w="19050" cap="rnd">
                <a:solidFill>
                  <a:schemeClr val="accent3"/>
                </a:solidFill>
                <a:prstDash val="sysDot"/>
              </a:ln>
              <a:effectLst/>
            </c:spPr>
            <c:trendlineType val="log"/>
            <c:dispRSqr val="1"/>
            <c:dispEq val="1"/>
            <c:trendlineLbl>
              <c:layout>
                <c:manualLayout>
                  <c:x val="0.22654879637827635"/>
                  <c:y val="6.2110690566416715E-2"/>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'[1]ID Storm Pivot Table (Model 1)'!$J$35:$J$44</c:f>
              <c:numCache>
                <c:formatCode>0.00</c:formatCode>
                <c:ptCount val="10"/>
                <c:pt idx="0">
                  <c:v>0.48704933707154385</c:v>
                </c:pt>
                <c:pt idx="1">
                  <c:v>0.51244652181066341</c:v>
                </c:pt>
                <c:pt idx="2">
                  <c:v>0.49925496914815098</c:v>
                </c:pt>
                <c:pt idx="3">
                  <c:v>0.58592124176628468</c:v>
                </c:pt>
                <c:pt idx="4">
                  <c:v>0.55969581235243038</c:v>
                </c:pt>
                <c:pt idx="5">
                  <c:v>0.34130513686192732</c:v>
                </c:pt>
                <c:pt idx="6">
                  <c:v>0.392929018889698</c:v>
                </c:pt>
                <c:pt idx="7">
                  <c:v>0.46264467851899649</c:v>
                </c:pt>
                <c:pt idx="8">
                  <c:v>0.3691644719514971</c:v>
                </c:pt>
                <c:pt idx="9">
                  <c:v>0.25329508673630574</c:v>
                </c:pt>
              </c:numCache>
            </c:numRef>
          </c:xVal>
          <c:yVal>
            <c:numRef>
              <c:f>'[1]ID Storm Pivot Table (Model 1)'!$D$35:$D$44</c:f>
              <c:numCache>
                <c:formatCode>General</c:formatCode>
                <c:ptCount val="10"/>
                <c:pt idx="0">
                  <c:v>852.18854999999996</c:v>
                </c:pt>
                <c:pt idx="1">
                  <c:v>1201.2308</c:v>
                </c:pt>
                <c:pt idx="2">
                  <c:v>1105.306</c:v>
                </c:pt>
                <c:pt idx="3">
                  <c:v>1242.3753300000001</c:v>
                </c:pt>
                <c:pt idx="4">
                  <c:v>1187.865</c:v>
                </c:pt>
                <c:pt idx="5">
                  <c:v>541.04552000000001</c:v>
                </c:pt>
                <c:pt idx="6">
                  <c:v>651.89162999999996</c:v>
                </c:pt>
                <c:pt idx="7">
                  <c:v>877.14175</c:v>
                </c:pt>
                <c:pt idx="8">
                  <c:v>526.38824999999997</c:v>
                </c:pt>
                <c:pt idx="9">
                  <c:v>372.35740000000004</c:v>
                </c:pt>
              </c:numCache>
            </c:numRef>
          </c:yVal>
          <c:smooth val="0"/>
        </c:ser>
        <c:ser>
          <c:idx val="3"/>
          <c:order val="3"/>
          <c:tx>
            <c:v>ID Baseflow</c:v>
          </c:tx>
          <c:spPr>
            <a:ln w="25400" cap="rnd">
              <a:noFill/>
              <a:round/>
            </a:ln>
            <a:effectLst/>
          </c:spPr>
          <c:marker>
            <c:symbol val="circle"/>
            <c:size val="7"/>
            <c:spPr>
              <a:solidFill>
                <a:schemeClr val="accent4"/>
              </a:solidFill>
              <a:ln w="9525">
                <a:solidFill>
                  <a:schemeClr val="accent4"/>
                </a:solidFill>
              </a:ln>
              <a:effectLst/>
            </c:spPr>
          </c:marker>
          <c:trendline>
            <c:spPr>
              <a:ln w="19050" cap="rnd">
                <a:solidFill>
                  <a:schemeClr val="accent4"/>
                </a:solidFill>
                <a:prstDash val="sysDot"/>
              </a:ln>
              <a:effectLst/>
            </c:spPr>
            <c:trendlineType val="log"/>
            <c:dispRSqr val="0"/>
            <c:dispEq val="0"/>
          </c:trendline>
          <c:xVal>
            <c:numRef>
              <c:f>'[1]ID Storm Pivot Table (Best fit)'!$I$35:$I$44</c:f>
              <c:numCache>
                <c:formatCode>General</c:formatCode>
                <c:ptCount val="10"/>
                <c:pt idx="0">
                  <c:v>0.48704933707154385</c:v>
                </c:pt>
                <c:pt idx="1">
                  <c:v>0.51244652181066341</c:v>
                </c:pt>
                <c:pt idx="2">
                  <c:v>0.49925496914815098</c:v>
                </c:pt>
                <c:pt idx="3">
                  <c:v>0.58592124176628468</c:v>
                </c:pt>
                <c:pt idx="4">
                  <c:v>0.55969581235243038</c:v>
                </c:pt>
                <c:pt idx="5">
                  <c:v>0.34130513686192732</c:v>
                </c:pt>
                <c:pt idx="6">
                  <c:v>0.392929018889698</c:v>
                </c:pt>
                <c:pt idx="7">
                  <c:v>0.46264467851899649</c:v>
                </c:pt>
                <c:pt idx="8">
                  <c:v>0.3691644719514971</c:v>
                </c:pt>
                <c:pt idx="9">
                  <c:v>0.25329508673630574</c:v>
                </c:pt>
              </c:numCache>
            </c:numRef>
          </c:xVal>
          <c:yVal>
            <c:numRef>
              <c:f>'[3]ID Pivot Table (Model 1)'!$D$22:$D$31</c:f>
              <c:numCache>
                <c:formatCode>General</c:formatCode>
                <c:ptCount val="10"/>
                <c:pt idx="0">
                  <c:v>882.74425000000008</c:v>
                </c:pt>
                <c:pt idx="1">
                  <c:v>1244.4123999999999</c:v>
                </c:pt>
                <c:pt idx="2">
                  <c:v>1143.8610000000001</c:v>
                </c:pt>
                <c:pt idx="3">
                  <c:v>1289.87617</c:v>
                </c:pt>
                <c:pt idx="4">
                  <c:v>1229.9839999999999</c:v>
                </c:pt>
                <c:pt idx="5">
                  <c:v>558.68142999999998</c:v>
                </c:pt>
                <c:pt idx="6">
                  <c:v>674.00879000000009</c:v>
                </c:pt>
                <c:pt idx="7">
                  <c:v>908.08233999999993</c:v>
                </c:pt>
                <c:pt idx="8">
                  <c:v>543.96584999999993</c:v>
                </c:pt>
                <c:pt idx="9">
                  <c:v>384.26266000000004</c:v>
                </c:pt>
              </c:numCache>
            </c:numRef>
          </c:yVal>
          <c:smooth val="0"/>
        </c:ser>
        <c:ser>
          <c:idx val="4"/>
          <c:order val="4"/>
          <c:tx>
            <c:v>SMD Storm</c:v>
          </c:tx>
          <c:spPr>
            <a:ln w="25400" cap="rnd">
              <a:noFill/>
              <a:round/>
            </a:ln>
            <a:effectLst/>
          </c:spPr>
          <c:marker>
            <c:symbol val="triangle"/>
            <c:size val="7"/>
            <c:spPr>
              <a:solidFill>
                <a:schemeClr val="accent5"/>
              </a:solidFill>
              <a:ln w="9525">
                <a:solidFill>
                  <a:schemeClr val="accent5"/>
                </a:solidFill>
              </a:ln>
              <a:effectLst/>
            </c:spPr>
          </c:marker>
          <c:trendline>
            <c:spPr>
              <a:ln w="19050" cap="rnd">
                <a:solidFill>
                  <a:schemeClr val="accent5"/>
                </a:solidFill>
                <a:prstDash val="sysDot"/>
              </a:ln>
              <a:effectLst/>
            </c:spPr>
            <c:trendlineType val="log"/>
            <c:dispRSqr val="1"/>
            <c:dispEq val="1"/>
            <c:trendlineLbl>
              <c:layout>
                <c:manualLayout>
                  <c:x val="0.12431142563605686"/>
                  <c:y val="-3.0390189153115664E-2"/>
                </c:manualLayout>
              </c:layout>
              <c:numFmt formatCode="General" sourceLinked="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rendlineLbl>
          </c:trendline>
          <c:xVal>
            <c:numRef>
              <c:f>'[2]SMD Storm Pivot (Model 1)'!$J$14:$J$23</c:f>
              <c:numCache>
                <c:formatCode>General</c:formatCode>
                <c:ptCount val="10"/>
                <c:pt idx="8" formatCode="0.00">
                  <c:v>5.2281933458728919E-2</c:v>
                </c:pt>
                <c:pt idx="9" formatCode="0.00">
                  <c:v>4.0371583738930669E-2</c:v>
                </c:pt>
              </c:numCache>
            </c:numRef>
          </c:xVal>
          <c:yVal>
            <c:numRef>
              <c:f>'[2]SMD Storm Pivot (Model 1)'!$D$14:$D$23</c:f>
              <c:numCache>
                <c:formatCode>General</c:formatCode>
                <c:ptCount val="10"/>
                <c:pt idx="8">
                  <c:v>25.120690000000003</c:v>
                </c:pt>
                <c:pt idx="9">
                  <c:v>137.37796</c:v>
                </c:pt>
              </c:numCache>
            </c:numRef>
          </c:yVal>
          <c:smooth val="0"/>
        </c:ser>
        <c:ser>
          <c:idx val="5"/>
          <c:order val="5"/>
          <c:tx>
            <c:v>SMD Baseflow</c:v>
          </c:tx>
          <c:spPr>
            <a:ln w="25400" cap="rnd">
              <a:noFill/>
              <a:round/>
            </a:ln>
            <a:effectLst/>
          </c:spPr>
          <c:marker>
            <c:symbol val="circle"/>
            <c:size val="7"/>
            <c:spPr>
              <a:solidFill>
                <a:schemeClr val="accent6"/>
              </a:solidFill>
              <a:ln w="9525">
                <a:noFill/>
                <a:prstDash val="sysDot"/>
              </a:ln>
              <a:effectLst/>
            </c:spPr>
          </c:marker>
          <c:trendline>
            <c:spPr>
              <a:ln w="19050" cap="rnd">
                <a:solidFill>
                  <a:schemeClr val="accent6"/>
                </a:solidFill>
                <a:prstDash val="sysDot"/>
              </a:ln>
              <a:effectLst/>
            </c:spPr>
            <c:trendlineType val="log"/>
            <c:dispRSqr val="0"/>
            <c:dispEq val="0"/>
          </c:trendline>
          <c:xVal>
            <c:numRef>
              <c:f>'[2]SMD Storm Pivot (Model 1)'!$J$14:$J$23</c:f>
              <c:numCache>
                <c:formatCode>General</c:formatCode>
                <c:ptCount val="10"/>
                <c:pt idx="8" formatCode="0.00">
                  <c:v>5.2281933458728919E-2</c:v>
                </c:pt>
                <c:pt idx="9" formatCode="0.00">
                  <c:v>4.0371583738930669E-2</c:v>
                </c:pt>
              </c:numCache>
            </c:numRef>
          </c:xVal>
          <c:yVal>
            <c:numRef>
              <c:f>'[4]SMD Pivot Table (Model 1)'!$C$9:$C$18</c:f>
              <c:numCache>
                <c:formatCode>General</c:formatCode>
                <c:ptCount val="10"/>
                <c:pt idx="8">
                  <c:v>11.45086</c:v>
                </c:pt>
                <c:pt idx="9">
                  <c:v>44.569110000000002</c:v>
                </c:pt>
              </c:numCache>
            </c:numRef>
          </c:yVal>
          <c:smooth val="0"/>
        </c:ser>
        <c:dLbls>
          <c:showLegendKey val="0"/>
          <c:showVal val="0"/>
          <c:showCatName val="0"/>
          <c:showSerName val="0"/>
          <c:showPercent val="0"/>
          <c:showBubbleSize val="0"/>
        </c:dLbls>
        <c:axId val="168449536"/>
        <c:axId val="168451456"/>
      </c:scatterChart>
      <c:valAx>
        <c:axId val="168449536"/>
        <c:scaling>
          <c:orientation val="minMax"/>
          <c:max val="1"/>
          <c:min val="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2200" dirty="0" smtClean="0"/>
                  <a:t>Annual Runoff Ratio (runoff/</a:t>
                </a:r>
                <a:r>
                  <a:rPr lang="en-US" sz="2200" dirty="0" err="1" smtClean="0"/>
                  <a:t>precip</a:t>
                </a:r>
                <a:r>
                  <a:rPr lang="en-US" sz="2200" dirty="0" smtClean="0"/>
                  <a:t>.)</a:t>
                </a:r>
                <a:endParaRPr lang="en-US" sz="2200" dirty="0"/>
              </a:p>
            </c:rich>
          </c:tx>
          <c:layout/>
          <c:overlay val="0"/>
          <c:spPr>
            <a:noFill/>
            <a:ln>
              <a:noFill/>
            </a:ln>
            <a:effectLst/>
          </c:spPr>
        </c:title>
        <c:numFmt formatCode="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68451456"/>
        <c:crosses val="autoZero"/>
        <c:crossBetween val="midCat"/>
        <c:majorUnit val="1"/>
      </c:valAx>
      <c:valAx>
        <c:axId val="168451456"/>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200" b="0" i="0" u="none" strike="noStrike" kern="1200" baseline="0">
                    <a:solidFill>
                      <a:schemeClr val="tx1">
                        <a:lumMod val="65000"/>
                        <a:lumOff val="35000"/>
                      </a:schemeClr>
                    </a:solidFill>
                    <a:latin typeface="+mn-lt"/>
                    <a:ea typeface="+mn-ea"/>
                    <a:cs typeface="+mn-cs"/>
                  </a:defRPr>
                </a:pPr>
                <a:r>
                  <a:rPr lang="en-US" sz="2200" baseline="0"/>
                  <a:t>Export TSS (tons)</a:t>
                </a:r>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168449536"/>
        <c:crosses val="autoZero"/>
        <c:crossBetween val="midCat"/>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566160" y="10226042"/>
            <a:ext cx="4041648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7132320" y="18653760"/>
            <a:ext cx="3328416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33DD3DC-38AC-FC4C-BAAA-2D89C23AB44C}" type="datetimeFigureOut">
              <a:rPr lang="en-US" smtClean="0"/>
              <a:t>8/4/2017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1742246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3DD3DC-38AC-FC4C-BAAA-2D89C23AB44C}" type="datetimeFigureOut">
              <a:rPr lang="en-US" smtClean="0"/>
              <a:t>8/4/2017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1601036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756027" y="21153122"/>
            <a:ext cx="4041648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756027" y="13952225"/>
            <a:ext cx="4041648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33DD3DC-38AC-FC4C-BAAA-2D89C23AB44C}" type="datetimeFigureOut">
              <a:rPr lang="en-US" smtClean="0"/>
              <a:t>8/4/2017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2476948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377440" y="7680963"/>
            <a:ext cx="2100072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4170640" y="7680963"/>
            <a:ext cx="2100072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33DD3DC-38AC-FC4C-BAAA-2D89C23AB44C}" type="datetimeFigureOut">
              <a:rPr lang="en-US" smtClean="0"/>
              <a:t>8/4/2017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1237042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377440" y="7368542"/>
            <a:ext cx="21008977"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377440" y="10439400"/>
            <a:ext cx="21008977"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4154132" y="7368542"/>
            <a:ext cx="2101723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4154132" y="10439400"/>
            <a:ext cx="2101723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33DD3DC-38AC-FC4C-BAAA-2D89C23AB44C}" type="datetimeFigureOut">
              <a:rPr lang="en-US" smtClean="0"/>
              <a:t>8/4/2017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1125210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33DD3DC-38AC-FC4C-BAAA-2D89C23AB44C}" type="datetimeFigureOut">
              <a:rPr lang="en-US" smtClean="0"/>
              <a:t>8/4/2017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3625369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3DD3DC-38AC-FC4C-BAAA-2D89C23AB44C}" type="datetimeFigureOut">
              <a:rPr lang="en-US" smtClean="0"/>
              <a:t>8/4/2017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722355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77443" y="1310640"/>
            <a:ext cx="15643227"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8590260" y="1310643"/>
            <a:ext cx="265811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377443" y="6888483"/>
            <a:ext cx="15643227"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3DD3DC-38AC-FC4C-BAAA-2D89C23AB44C}" type="datetimeFigureOut">
              <a:rPr lang="en-US" smtClean="0"/>
              <a:t>8/4/2017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4074397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9897" y="23042880"/>
            <a:ext cx="2852928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9319897" y="2941320"/>
            <a:ext cx="2852928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9319897" y="25763222"/>
            <a:ext cx="2852928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3DD3DC-38AC-FC4C-BAAA-2D89C23AB44C}" type="datetimeFigureOut">
              <a:rPr lang="en-US" smtClean="0"/>
              <a:t>8/4/2017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1552985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3DD3DC-38AC-FC4C-BAAA-2D89C23AB44C}" type="datetimeFigureOut">
              <a:rPr lang="en-US" smtClean="0"/>
              <a:t>8/4/2017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2704588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4472880" y="1318265"/>
            <a:ext cx="1069848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377440" y="1318265"/>
            <a:ext cx="3130296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3DD3DC-38AC-FC4C-BAAA-2D89C23AB44C}" type="datetimeFigureOut">
              <a:rPr lang="en-US" smtClean="0"/>
              <a:t>8/4/2017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B26800-B3F5-7745-98E2-5A9E363A2776}" type="slidenum">
              <a:rPr lang="en-US" smtClean="0"/>
              <a:t>‹#›</a:t>
            </a:fld>
            <a:endParaRPr lang="en-US"/>
          </a:p>
        </p:txBody>
      </p:sp>
    </p:spTree>
    <p:extLst>
      <p:ext uri="{BB962C8B-B14F-4D97-AF65-F5344CB8AC3E}">
        <p14:creationId xmlns:p14="http://schemas.microsoft.com/office/powerpoint/2010/main" val="3871960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2">
                <a:lumMod val="60000"/>
                <a:lumOff val="40000"/>
              </a:schemeClr>
            </a:gs>
            <a:gs pos="100000">
              <a:srgbClr val="FFFFFF"/>
            </a:gs>
          </a:gsLst>
          <a:lin ang="162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377440" y="1318262"/>
            <a:ext cx="4279392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377440" y="7680963"/>
            <a:ext cx="4279392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377440" y="30510482"/>
            <a:ext cx="1109472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A33DD3DC-38AC-FC4C-BAAA-2D89C23AB44C}" type="datetimeFigureOut">
              <a:rPr lang="en-US" smtClean="0"/>
              <a:t>8/4/2017</a:t>
            </a:fld>
            <a:endParaRPr lang="en-US"/>
          </a:p>
        </p:txBody>
      </p:sp>
      <p:sp>
        <p:nvSpPr>
          <p:cNvPr id="5" name="Footer Placeholder 4"/>
          <p:cNvSpPr>
            <a:spLocks noGrp="1"/>
          </p:cNvSpPr>
          <p:nvPr>
            <p:ph type="ftr" sz="quarter" idx="3"/>
          </p:nvPr>
        </p:nvSpPr>
        <p:spPr>
          <a:xfrm>
            <a:off x="16245840" y="30510482"/>
            <a:ext cx="1505712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4076640" y="30510482"/>
            <a:ext cx="1109472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6AB26800-B3F5-7745-98E2-5A9E363A2776}" type="slidenum">
              <a:rPr lang="en-US" smtClean="0"/>
              <a:t>‹#›</a:t>
            </a:fld>
            <a:endParaRPr lang="en-US"/>
          </a:p>
        </p:txBody>
      </p:sp>
    </p:spTree>
    <p:extLst>
      <p:ext uri="{BB962C8B-B14F-4D97-AF65-F5344CB8AC3E}">
        <p14:creationId xmlns:p14="http://schemas.microsoft.com/office/powerpoint/2010/main" val="14650633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5.xml"/><Relationship Id="rId13" Type="http://schemas.openxmlformats.org/officeDocument/2006/relationships/chart" Target="../charts/chart10.xml"/><Relationship Id="rId18" Type="http://schemas.openxmlformats.org/officeDocument/2006/relationships/image" Target="../media/image4.png"/><Relationship Id="rId3" Type="http://schemas.openxmlformats.org/officeDocument/2006/relationships/image" Target="../media/image2.png"/><Relationship Id="rId7" Type="http://schemas.openxmlformats.org/officeDocument/2006/relationships/chart" Target="../charts/chart4.xml"/><Relationship Id="rId12" Type="http://schemas.openxmlformats.org/officeDocument/2006/relationships/chart" Target="../charts/chart9.xml"/><Relationship Id="rId17" Type="http://schemas.openxmlformats.org/officeDocument/2006/relationships/image" Target="../media/image3.png"/><Relationship Id="rId2" Type="http://schemas.openxmlformats.org/officeDocument/2006/relationships/image" Target="../media/image1.png"/><Relationship Id="rId16" Type="http://schemas.openxmlformats.org/officeDocument/2006/relationships/chart" Target="../charts/chart13.xml"/><Relationship Id="rId20" Type="http://schemas.openxmlformats.org/officeDocument/2006/relationships/chart" Target="../charts/chart15.xml"/><Relationship Id="rId1" Type="http://schemas.openxmlformats.org/officeDocument/2006/relationships/slideLayout" Target="../slideLayouts/slideLayout7.xml"/><Relationship Id="rId6" Type="http://schemas.openxmlformats.org/officeDocument/2006/relationships/chart" Target="../charts/chart3.xml"/><Relationship Id="rId11" Type="http://schemas.openxmlformats.org/officeDocument/2006/relationships/chart" Target="../charts/chart8.xml"/><Relationship Id="rId5" Type="http://schemas.openxmlformats.org/officeDocument/2006/relationships/chart" Target="../charts/chart2.xml"/><Relationship Id="rId15" Type="http://schemas.openxmlformats.org/officeDocument/2006/relationships/chart" Target="../charts/chart12.xml"/><Relationship Id="rId10" Type="http://schemas.openxmlformats.org/officeDocument/2006/relationships/chart" Target="../charts/chart7.xml"/><Relationship Id="rId19" Type="http://schemas.openxmlformats.org/officeDocument/2006/relationships/chart" Target="../charts/chart14.xml"/><Relationship Id="rId4" Type="http://schemas.openxmlformats.org/officeDocument/2006/relationships/chart" Target="../charts/chart1.xml"/><Relationship Id="rId9" Type="http://schemas.openxmlformats.org/officeDocument/2006/relationships/chart" Target="../charts/chart6.xml"/><Relationship Id="rId14" Type="http://schemas.openxmlformats.org/officeDocument/2006/relationships/chart" Target="../charts/char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47548800" cy="3785652"/>
          </a:xfrm>
          <a:prstGeom prst="rect">
            <a:avLst/>
          </a:prstGeom>
          <a:gradFill flip="none" rotWithShape="1">
            <a:gsLst>
              <a:gs pos="0">
                <a:schemeClr val="tx2">
                  <a:lumMod val="60000"/>
                  <a:lumOff val="40000"/>
                </a:schemeClr>
              </a:gs>
              <a:gs pos="100000">
                <a:srgbClr val="FFFFFF">
                  <a:alpha val="79000"/>
                </a:srgbClr>
              </a:gs>
            </a:gsLst>
            <a:lin ang="5400000" scaled="0"/>
            <a:tileRect/>
          </a:gradFill>
          <a:ln>
            <a:noFill/>
          </a:ln>
        </p:spPr>
        <p:txBody>
          <a:bodyPr wrap="square" rtlCol="0">
            <a:spAutoFit/>
          </a:bodyPr>
          <a:lstStyle/>
          <a:p>
            <a:pPr algn="ctr"/>
            <a:r>
              <a:rPr lang="en-US" sz="8800" dirty="0" smtClean="0"/>
              <a:t>Delivery of total suspended solids (TSS) to the Plum Island estuary during storm events</a:t>
            </a:r>
          </a:p>
          <a:p>
            <a:pPr algn="ctr"/>
            <a:r>
              <a:rPr lang="en-US" sz="5600" b="1" dirty="0" smtClean="0"/>
              <a:t>Mason Caceres</a:t>
            </a:r>
            <a:r>
              <a:rPr lang="en-US" sz="5600" b="1" baseline="30000" dirty="0" smtClean="0"/>
              <a:t>1</a:t>
            </a:r>
            <a:r>
              <a:rPr lang="en-US" sz="5600" b="1" dirty="0" smtClean="0"/>
              <a:t>*</a:t>
            </a:r>
            <a:r>
              <a:rPr lang="en-US" sz="5600" dirty="0" smtClean="0"/>
              <a:t>, Wilfred Wollheim</a:t>
            </a:r>
            <a:r>
              <a:rPr lang="en-US" sz="5600" baseline="30000" dirty="0" smtClean="0"/>
              <a:t>1,2</a:t>
            </a:r>
            <a:r>
              <a:rPr lang="en-US" sz="5600" dirty="0" smtClean="0"/>
              <a:t>, Andrew Robison</a:t>
            </a:r>
            <a:r>
              <a:rPr lang="en-US" sz="5600" baseline="30000" dirty="0" smtClean="0"/>
              <a:t>2</a:t>
            </a:r>
            <a:r>
              <a:rPr lang="en-US" sz="5600" dirty="0" smtClean="0"/>
              <a:t>, Christopher Whitney</a:t>
            </a:r>
            <a:r>
              <a:rPr lang="en-US" sz="5600" baseline="30000" dirty="0"/>
              <a:t>2</a:t>
            </a:r>
            <a:endParaRPr lang="en-US" sz="5600" dirty="0" smtClean="0"/>
          </a:p>
          <a:p>
            <a:pPr algn="ctr"/>
            <a:r>
              <a:rPr lang="en-US" sz="5600" dirty="0" smtClean="0"/>
              <a:t>*mec2025@wildcats.unh.edu</a:t>
            </a:r>
          </a:p>
          <a:p>
            <a:pPr algn="ctr"/>
            <a:r>
              <a:rPr lang="en-US" sz="3200" baseline="30000" dirty="0" smtClean="0"/>
              <a:t>1</a:t>
            </a:r>
            <a:r>
              <a:rPr lang="en-US" sz="3200" dirty="0" smtClean="0"/>
              <a:t>University of New Hampshire, Department of Natural Resources; </a:t>
            </a:r>
            <a:r>
              <a:rPr lang="en-US" sz="3200" baseline="30000" dirty="0" smtClean="0"/>
              <a:t>2</a:t>
            </a:r>
            <a:r>
              <a:rPr lang="en-US" sz="3200" dirty="0" smtClean="0"/>
              <a:t>University of New Hampshire, Earth Systems Research Center</a:t>
            </a:r>
            <a:endParaRPr lang="en-US" sz="3200" baseline="30000" dirty="0"/>
          </a:p>
        </p:txBody>
      </p:sp>
      <p:pic>
        <p:nvPicPr>
          <p:cNvPr id="5" name="Picture 4"/>
          <p:cNvPicPr>
            <a:picLocks noChangeAspect="1"/>
          </p:cNvPicPr>
          <p:nvPr/>
        </p:nvPicPr>
        <p:blipFill>
          <a:blip r:embed="rId2"/>
          <a:stretch>
            <a:fillRect/>
          </a:stretch>
        </p:blipFill>
        <p:spPr>
          <a:xfrm>
            <a:off x="1135393" y="1929718"/>
            <a:ext cx="5139825" cy="1240380"/>
          </a:xfrm>
          <a:prstGeom prst="rect">
            <a:avLst/>
          </a:prstGeom>
        </p:spPr>
      </p:pic>
      <p:pic>
        <p:nvPicPr>
          <p:cNvPr id="7" name="Picture 6"/>
          <p:cNvPicPr>
            <a:picLocks noChangeAspect="1"/>
          </p:cNvPicPr>
          <p:nvPr/>
        </p:nvPicPr>
        <p:blipFill>
          <a:blip r:embed="rId3"/>
          <a:stretch>
            <a:fillRect/>
          </a:stretch>
        </p:blipFill>
        <p:spPr>
          <a:xfrm>
            <a:off x="44367668" y="1004358"/>
            <a:ext cx="1845458" cy="2165740"/>
          </a:xfrm>
          <a:prstGeom prst="rect">
            <a:avLst/>
          </a:prstGeom>
        </p:spPr>
      </p:pic>
      <p:cxnSp>
        <p:nvCxnSpPr>
          <p:cNvPr id="9" name="Straight Connector 8"/>
          <p:cNvCxnSpPr/>
          <p:nvPr/>
        </p:nvCxnSpPr>
        <p:spPr>
          <a:xfrm>
            <a:off x="0" y="3805838"/>
            <a:ext cx="47548800" cy="0"/>
          </a:xfrm>
          <a:prstGeom prst="line">
            <a:avLst/>
          </a:prstGeom>
          <a:ln w="38100">
            <a:solidFill>
              <a:schemeClr val="tx1"/>
            </a:solidFill>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222709" y="4018986"/>
            <a:ext cx="15255240" cy="9879628"/>
          </a:xfrm>
          <a:prstGeom prst="rect">
            <a:avLst/>
          </a:prstGeom>
          <a:noFill/>
          <a:ln w="12700">
            <a:solidFill>
              <a:schemeClr val="tx1"/>
            </a:solidFill>
          </a:ln>
        </p:spPr>
        <p:txBody>
          <a:bodyPr wrap="square" rtlCol="0">
            <a:spAutoFit/>
          </a:bodyPr>
          <a:lstStyle/>
          <a:p>
            <a:pPr algn="ctr"/>
            <a:r>
              <a:rPr lang="en-US" sz="3600" b="1" u="sng" dirty="0" smtClean="0"/>
              <a:t>Abstract</a:t>
            </a:r>
          </a:p>
          <a:p>
            <a:pPr lvl="0"/>
            <a:r>
              <a:rPr lang="en-US" sz="3000" dirty="0">
                <a:solidFill>
                  <a:prstClr val="black"/>
                </a:solidFill>
              </a:rPr>
              <a:t>Coastal marshes are at risk due to climate change-induced sea level rise. Coastal marshes are important because they act as a protective barrier against coastal storms and incoming tidal waves, so without them, residents are at a greater risk of flood events. Tidal marsh elevations must keep up with rising sea levels through a combination of the burial of organic matter produced </a:t>
            </a:r>
            <a:r>
              <a:rPr lang="en-US" sz="3000" i="1" dirty="0">
                <a:solidFill>
                  <a:prstClr val="black"/>
                </a:solidFill>
              </a:rPr>
              <a:t>in situ</a:t>
            </a:r>
            <a:r>
              <a:rPr lang="en-US" sz="3000" dirty="0">
                <a:solidFill>
                  <a:prstClr val="black"/>
                </a:solidFill>
              </a:rPr>
              <a:t>, and the trapping of suspended sediments (</a:t>
            </a:r>
            <a:r>
              <a:rPr lang="en-US" sz="3000" dirty="0" err="1">
                <a:solidFill>
                  <a:prstClr val="black"/>
                </a:solidFill>
              </a:rPr>
              <a:t>Fagherazzi</a:t>
            </a:r>
            <a:r>
              <a:rPr lang="en-US" sz="3000" dirty="0">
                <a:solidFill>
                  <a:prstClr val="black"/>
                </a:solidFill>
              </a:rPr>
              <a:t> </a:t>
            </a:r>
            <a:r>
              <a:rPr lang="en-US" sz="3000" i="1" dirty="0" smtClean="0">
                <a:solidFill>
                  <a:prstClr val="black"/>
                </a:solidFill>
              </a:rPr>
              <a:t>et. al. </a:t>
            </a:r>
            <a:r>
              <a:rPr lang="en-US" sz="3000" dirty="0" smtClean="0">
                <a:solidFill>
                  <a:prstClr val="black"/>
                </a:solidFill>
              </a:rPr>
              <a:t>2013</a:t>
            </a:r>
            <a:r>
              <a:rPr lang="en-US" sz="3000" dirty="0">
                <a:solidFill>
                  <a:prstClr val="black"/>
                </a:solidFill>
              </a:rPr>
              <a:t>). Watersheds play an important role in sediment delivery to coastal marshes, but the elevation of the marsh is regulated through a complex set of feedbacks. Sediments, vegetation, and sea level interact with additional suppliers of sediment to prevent the coastal marsh from deteriorating into tidal flats and open water </a:t>
            </a:r>
            <a:r>
              <a:rPr lang="en-US" sz="3000" dirty="0" smtClean="0">
                <a:solidFill>
                  <a:prstClr val="black"/>
                </a:solidFill>
              </a:rPr>
              <a:t>(Reed 1990). </a:t>
            </a:r>
            <a:r>
              <a:rPr lang="en-US" sz="3000" dirty="0">
                <a:solidFill>
                  <a:prstClr val="black"/>
                </a:solidFill>
              </a:rPr>
              <a:t>Current estimates of riverine sediment </a:t>
            </a:r>
            <a:r>
              <a:rPr lang="en-US" sz="3000" dirty="0" smtClean="0">
                <a:solidFill>
                  <a:prstClr val="black"/>
                </a:solidFill>
              </a:rPr>
              <a:t>exported </a:t>
            </a:r>
            <a:r>
              <a:rPr lang="en-US" sz="3000" dirty="0">
                <a:solidFill>
                  <a:prstClr val="black"/>
                </a:solidFill>
              </a:rPr>
              <a:t>to the estuary neglect fluxes resulting from storm flows which potentially underestimates total yearly fluxes (</a:t>
            </a:r>
            <a:r>
              <a:rPr lang="en-US" sz="3000" dirty="0" err="1" smtClean="0">
                <a:solidFill>
                  <a:prstClr val="black"/>
                </a:solidFill>
              </a:rPr>
              <a:t>Fagherazzi</a:t>
            </a:r>
            <a:r>
              <a:rPr lang="en-US" sz="3000" dirty="0" smtClean="0">
                <a:solidFill>
                  <a:prstClr val="black"/>
                </a:solidFill>
              </a:rPr>
              <a:t> </a:t>
            </a:r>
            <a:r>
              <a:rPr lang="en-US" sz="3000" i="1" dirty="0" smtClean="0">
                <a:solidFill>
                  <a:prstClr val="black"/>
                </a:solidFill>
              </a:rPr>
              <a:t>et. al.</a:t>
            </a:r>
            <a:r>
              <a:rPr lang="en-US" sz="3000" dirty="0" smtClean="0">
                <a:solidFill>
                  <a:prstClr val="black"/>
                </a:solidFill>
              </a:rPr>
              <a:t> </a:t>
            </a:r>
            <a:r>
              <a:rPr lang="en-US" sz="3000" dirty="0">
                <a:solidFill>
                  <a:prstClr val="black"/>
                </a:solidFill>
              </a:rPr>
              <a:t>2013). </a:t>
            </a:r>
            <a:r>
              <a:rPr lang="en-US" sz="3000" dirty="0" smtClean="0">
                <a:solidFill>
                  <a:prstClr val="black"/>
                </a:solidFill>
              </a:rPr>
              <a:t>During </a:t>
            </a:r>
            <a:r>
              <a:rPr lang="en-US" sz="3000" dirty="0">
                <a:solidFill>
                  <a:prstClr val="black"/>
                </a:solidFill>
              </a:rPr>
              <a:t>rainstorms, the gradual increase of velocity, rise in base flow, and other factors that affect concentration – discharge relationships were taken into consideration when quantifying the total amount of suspended sediment that reaches the Plum Island estuary from the watershed</a:t>
            </a:r>
            <a:r>
              <a:rPr lang="en-US" sz="3000" dirty="0" smtClean="0">
                <a:solidFill>
                  <a:prstClr val="black"/>
                </a:solidFill>
              </a:rPr>
              <a:t>. </a:t>
            </a:r>
            <a:r>
              <a:rPr lang="en-US" sz="3000" dirty="0">
                <a:solidFill>
                  <a:prstClr val="black"/>
                </a:solidFill>
              </a:rPr>
              <a:t>The total amount of suspended solids (TSS) during storm flows was compared to previously collected </a:t>
            </a:r>
            <a:r>
              <a:rPr lang="en-US" sz="3000" dirty="0" err="1">
                <a:solidFill>
                  <a:prstClr val="black"/>
                </a:solidFill>
              </a:rPr>
              <a:t>baseflow</a:t>
            </a:r>
            <a:r>
              <a:rPr lang="en-US" sz="3000" dirty="0">
                <a:solidFill>
                  <a:prstClr val="black"/>
                </a:solidFill>
              </a:rPr>
              <a:t> data in order to determine the difference in annual fluxes.</a:t>
            </a:r>
            <a:r>
              <a:rPr lang="en-US" sz="3000" dirty="0" smtClean="0">
                <a:solidFill>
                  <a:prstClr val="black"/>
                </a:solidFill>
              </a:rPr>
              <a:t> </a:t>
            </a:r>
            <a:r>
              <a:rPr lang="en-US" sz="3000" dirty="0">
                <a:solidFill>
                  <a:prstClr val="black"/>
                </a:solidFill>
              </a:rPr>
              <a:t>Annual data of predictor variables such as discharge, runoff, and precipitation were regressed with the annual load estimates in order to identify potential correlations between datasets. </a:t>
            </a:r>
            <a:r>
              <a:rPr lang="en-US" sz="3000" dirty="0" smtClean="0">
                <a:solidFill>
                  <a:prstClr val="black"/>
                </a:solidFill>
              </a:rPr>
              <a:t>By including storm flow data, we found that there was no significant difference in annual fluxes of sediment from the Ipswich Dam, but there was a difference in exported sediment from the Parker and South Middleton Dams.</a:t>
            </a:r>
            <a:endParaRPr lang="en-US" sz="3000" dirty="0" smtClean="0"/>
          </a:p>
        </p:txBody>
      </p:sp>
      <p:sp>
        <p:nvSpPr>
          <p:cNvPr id="11" name="TextBox 10"/>
          <p:cNvSpPr txBox="1"/>
          <p:nvPr/>
        </p:nvSpPr>
        <p:spPr>
          <a:xfrm>
            <a:off x="15668490" y="4018987"/>
            <a:ext cx="16203619" cy="7294305"/>
          </a:xfrm>
          <a:prstGeom prst="rect">
            <a:avLst/>
          </a:prstGeom>
          <a:noFill/>
          <a:ln w="12700">
            <a:solidFill>
              <a:schemeClr val="tx1"/>
            </a:solidFill>
          </a:ln>
        </p:spPr>
        <p:txBody>
          <a:bodyPr wrap="square" rtlCol="0">
            <a:spAutoFit/>
          </a:bodyPr>
          <a:lstStyle/>
          <a:p>
            <a:pPr algn="ctr"/>
            <a:r>
              <a:rPr lang="en-US" sz="3600" b="1" u="sng" dirty="0" smtClean="0"/>
              <a:t>Methods</a:t>
            </a:r>
          </a:p>
          <a:p>
            <a:pPr marL="457200" lvl="0" indent="-457200">
              <a:buFont typeface="Arial"/>
              <a:buChar char="•"/>
            </a:pPr>
            <a:r>
              <a:rPr lang="en-US" sz="2700" dirty="0">
                <a:solidFill>
                  <a:prstClr val="black"/>
                </a:solidFill>
              </a:rPr>
              <a:t>Sigma </a:t>
            </a:r>
            <a:r>
              <a:rPr lang="en-US" sz="2700" dirty="0" err="1">
                <a:solidFill>
                  <a:prstClr val="black"/>
                </a:solidFill>
              </a:rPr>
              <a:t>autosamplers</a:t>
            </a:r>
            <a:r>
              <a:rPr lang="en-US" sz="2700" dirty="0">
                <a:solidFill>
                  <a:prstClr val="black"/>
                </a:solidFill>
              </a:rPr>
              <a:t> were deployed at the outflows of three dams on the Parker and Ipswich Rivers in northeastern MA, USA during the summer of the 2017 field season, to take samples during storm events </a:t>
            </a:r>
            <a:r>
              <a:rPr lang="en-US" sz="2700" dirty="0" smtClean="0">
                <a:solidFill>
                  <a:prstClr val="black"/>
                </a:solidFill>
              </a:rPr>
              <a:t> (Figure 1</a:t>
            </a:r>
            <a:r>
              <a:rPr lang="en-US" sz="2700" dirty="0">
                <a:solidFill>
                  <a:prstClr val="black"/>
                </a:solidFill>
              </a:rPr>
              <a:t>)</a:t>
            </a:r>
          </a:p>
          <a:p>
            <a:pPr marL="1600200" lvl="1" indent="-457200">
              <a:buFont typeface="Arial"/>
              <a:buChar char="•"/>
            </a:pPr>
            <a:r>
              <a:rPr lang="en-US" sz="2700" dirty="0">
                <a:solidFill>
                  <a:prstClr val="black"/>
                </a:solidFill>
              </a:rPr>
              <a:t>The Parker Dam reservoir in </a:t>
            </a:r>
            <a:r>
              <a:rPr lang="en-US" sz="2700" dirty="0" err="1">
                <a:solidFill>
                  <a:prstClr val="black"/>
                </a:solidFill>
              </a:rPr>
              <a:t>Byfield</a:t>
            </a:r>
            <a:r>
              <a:rPr lang="en-US" sz="2700" dirty="0">
                <a:solidFill>
                  <a:prstClr val="black"/>
                </a:solidFill>
              </a:rPr>
              <a:t>, MA (PD)</a:t>
            </a:r>
          </a:p>
          <a:p>
            <a:pPr marL="1600200" lvl="1" indent="-457200">
              <a:buFont typeface="Arial"/>
              <a:buChar char="•"/>
            </a:pPr>
            <a:r>
              <a:rPr lang="en-US" sz="2700" dirty="0">
                <a:solidFill>
                  <a:prstClr val="black"/>
                </a:solidFill>
              </a:rPr>
              <a:t>The Ipswich Dam reservoir in Ipswich, MA (ID)</a:t>
            </a:r>
          </a:p>
          <a:p>
            <a:pPr marL="1600200" lvl="1" indent="-457200">
              <a:buFont typeface="Arial"/>
              <a:buChar char="•"/>
            </a:pPr>
            <a:r>
              <a:rPr lang="en-US" sz="2700" dirty="0">
                <a:solidFill>
                  <a:prstClr val="black"/>
                </a:solidFill>
              </a:rPr>
              <a:t>The South Middleton Dam, upstream of the Ipswich R. in South Middleton, MA (SMD)</a:t>
            </a:r>
          </a:p>
          <a:p>
            <a:pPr marL="457200" lvl="0" indent="-457200">
              <a:buFont typeface="Arial"/>
              <a:buChar char="•"/>
            </a:pPr>
            <a:r>
              <a:rPr lang="en-US" sz="2700" dirty="0">
                <a:solidFill>
                  <a:prstClr val="black"/>
                </a:solidFill>
              </a:rPr>
              <a:t>TSS concentrations in samples from </a:t>
            </a:r>
            <a:r>
              <a:rPr lang="en-US" sz="2700" dirty="0" smtClean="0">
                <a:solidFill>
                  <a:prstClr val="black"/>
                </a:solidFill>
              </a:rPr>
              <a:t>3 storms/site </a:t>
            </a:r>
            <a:r>
              <a:rPr lang="en-US" sz="2700" dirty="0">
                <a:solidFill>
                  <a:prstClr val="black"/>
                </a:solidFill>
              </a:rPr>
              <a:t>were quantified to determine TSS mobilization at different flow levels</a:t>
            </a:r>
          </a:p>
          <a:p>
            <a:pPr marL="457200" lvl="0" indent="-457200">
              <a:buFont typeface="Arial"/>
              <a:buChar char="•"/>
            </a:pPr>
            <a:r>
              <a:rPr lang="en-US" sz="2700" dirty="0">
                <a:solidFill>
                  <a:prstClr val="black"/>
                </a:solidFill>
              </a:rPr>
              <a:t>A statistical model (LOADEST, USGS) was used to combine storm and </a:t>
            </a:r>
            <a:r>
              <a:rPr lang="en-US" sz="2700" dirty="0" err="1">
                <a:solidFill>
                  <a:prstClr val="black"/>
                </a:solidFill>
              </a:rPr>
              <a:t>baseflow</a:t>
            </a:r>
            <a:r>
              <a:rPr lang="en-US" sz="2700" dirty="0">
                <a:solidFill>
                  <a:prstClr val="black"/>
                </a:solidFill>
              </a:rPr>
              <a:t> TSS data, (collected from </a:t>
            </a:r>
            <a:r>
              <a:rPr lang="en-US" sz="2700" dirty="0" smtClean="0">
                <a:solidFill>
                  <a:prstClr val="black"/>
                </a:solidFill>
              </a:rPr>
              <a:t>2007 </a:t>
            </a:r>
            <a:r>
              <a:rPr lang="en-US" sz="2700" dirty="0">
                <a:solidFill>
                  <a:prstClr val="black"/>
                </a:solidFill>
              </a:rPr>
              <a:t>to </a:t>
            </a:r>
            <a:r>
              <a:rPr lang="en-US" sz="2700" dirty="0" smtClean="0">
                <a:solidFill>
                  <a:prstClr val="black"/>
                </a:solidFill>
              </a:rPr>
              <a:t>2016), </a:t>
            </a:r>
            <a:r>
              <a:rPr lang="en-US" sz="2700" dirty="0">
                <a:solidFill>
                  <a:prstClr val="black"/>
                </a:solidFill>
              </a:rPr>
              <a:t>in order to estimate the exported annual loads (Figure </a:t>
            </a:r>
            <a:r>
              <a:rPr lang="en-US" sz="2700" dirty="0" smtClean="0">
                <a:solidFill>
                  <a:prstClr val="black"/>
                </a:solidFill>
              </a:rPr>
              <a:t>3)</a:t>
            </a:r>
            <a:endParaRPr lang="en-US" sz="2700" dirty="0">
              <a:solidFill>
                <a:prstClr val="black"/>
              </a:solidFill>
            </a:endParaRPr>
          </a:p>
          <a:p>
            <a:pPr marL="457200" lvl="0" indent="-457200">
              <a:buFont typeface="Arial"/>
              <a:buChar char="•"/>
            </a:pPr>
            <a:r>
              <a:rPr lang="en-US" sz="2700" dirty="0">
                <a:solidFill>
                  <a:prstClr val="black"/>
                </a:solidFill>
              </a:rPr>
              <a:t>Comparison of each site with and without storm data using two different LOADEST </a:t>
            </a:r>
            <a:r>
              <a:rPr lang="en-US" sz="2700" dirty="0" smtClean="0">
                <a:solidFill>
                  <a:prstClr val="black"/>
                </a:solidFill>
              </a:rPr>
              <a:t>models</a:t>
            </a:r>
          </a:p>
          <a:p>
            <a:pPr marL="457200" lvl="0" indent="-457200">
              <a:buFont typeface="Arial"/>
              <a:buChar char="•"/>
            </a:pPr>
            <a:r>
              <a:rPr lang="en-US" sz="2700" dirty="0" smtClean="0">
                <a:solidFill>
                  <a:prstClr val="black"/>
                </a:solidFill>
              </a:rPr>
              <a:t>Best fit model automatically selected one of nine LOADEST models (varied by site) that calculated annual loads of TSS based on the entire record of storm and </a:t>
            </a:r>
            <a:r>
              <a:rPr lang="en-US" sz="2700" dirty="0" err="1" smtClean="0">
                <a:solidFill>
                  <a:prstClr val="black"/>
                </a:solidFill>
              </a:rPr>
              <a:t>baseflow</a:t>
            </a:r>
            <a:r>
              <a:rPr lang="en-US" sz="2700" dirty="0" smtClean="0">
                <a:solidFill>
                  <a:prstClr val="black"/>
                </a:solidFill>
              </a:rPr>
              <a:t> TSS data</a:t>
            </a:r>
          </a:p>
          <a:p>
            <a:pPr marL="457200" lvl="0" indent="-457200">
              <a:buFont typeface="Arial"/>
              <a:buChar char="•"/>
            </a:pPr>
            <a:r>
              <a:rPr lang="en-US" sz="2700" dirty="0" smtClean="0">
                <a:solidFill>
                  <a:prstClr val="black"/>
                </a:solidFill>
              </a:rPr>
              <a:t>LOADEST </a:t>
            </a:r>
            <a:r>
              <a:rPr lang="en-US" sz="2700" dirty="0">
                <a:solidFill>
                  <a:prstClr val="black"/>
                </a:solidFill>
              </a:rPr>
              <a:t>model 1 (Ln(Load) = a0 + a1 </a:t>
            </a:r>
            <a:r>
              <a:rPr lang="en-US" sz="2700" dirty="0" smtClean="0">
                <a:solidFill>
                  <a:prstClr val="black"/>
                </a:solidFill>
              </a:rPr>
              <a:t>Ln(Q)) estimated annual fluxes of TSS based </a:t>
            </a:r>
            <a:r>
              <a:rPr lang="en-US" sz="2700" dirty="0">
                <a:solidFill>
                  <a:prstClr val="black"/>
                </a:solidFill>
              </a:rPr>
              <a:t>on </a:t>
            </a:r>
            <a:r>
              <a:rPr lang="en-US" sz="2700" dirty="0" smtClean="0">
                <a:solidFill>
                  <a:prstClr val="black"/>
                </a:solidFill>
              </a:rPr>
              <a:t>discharge as </a:t>
            </a:r>
            <a:r>
              <a:rPr lang="en-US" sz="2700" dirty="0">
                <a:solidFill>
                  <a:prstClr val="black"/>
                </a:solidFill>
              </a:rPr>
              <a:t>a </a:t>
            </a:r>
            <a:r>
              <a:rPr lang="en-US" sz="2700" dirty="0" smtClean="0">
                <a:solidFill>
                  <a:prstClr val="black"/>
                </a:solidFill>
              </a:rPr>
              <a:t>function of TSS concentrations </a:t>
            </a:r>
            <a:r>
              <a:rPr lang="en-US" sz="2700" dirty="0">
                <a:solidFill>
                  <a:prstClr val="black"/>
                </a:solidFill>
              </a:rPr>
              <a:t>that </a:t>
            </a:r>
            <a:r>
              <a:rPr lang="en-US" sz="2700" dirty="0" smtClean="0">
                <a:solidFill>
                  <a:prstClr val="black"/>
                </a:solidFill>
              </a:rPr>
              <a:t>was expected </a:t>
            </a:r>
            <a:r>
              <a:rPr lang="en-US" sz="2700" dirty="0">
                <a:solidFill>
                  <a:prstClr val="black"/>
                </a:solidFill>
              </a:rPr>
              <a:t>to </a:t>
            </a:r>
            <a:r>
              <a:rPr lang="en-US" sz="2700" dirty="0" smtClean="0">
                <a:solidFill>
                  <a:prstClr val="black"/>
                </a:solidFill>
              </a:rPr>
              <a:t>influence the </a:t>
            </a:r>
            <a:r>
              <a:rPr lang="en-US" sz="2700" dirty="0">
                <a:solidFill>
                  <a:prstClr val="black"/>
                </a:solidFill>
              </a:rPr>
              <a:t>instantaneous </a:t>
            </a:r>
            <a:r>
              <a:rPr lang="en-US" sz="2700" dirty="0" smtClean="0">
                <a:solidFill>
                  <a:prstClr val="black"/>
                </a:solidFill>
              </a:rPr>
              <a:t>loads.  </a:t>
            </a:r>
            <a:endParaRPr lang="en-US" sz="2700" dirty="0">
              <a:solidFill>
                <a:prstClr val="black"/>
              </a:solidFill>
            </a:endParaRPr>
          </a:p>
          <a:p>
            <a:pPr marL="457200" lvl="0" indent="-457200">
              <a:buFont typeface="Arial"/>
              <a:buChar char="•"/>
            </a:pPr>
            <a:r>
              <a:rPr lang="en-US" sz="2700" dirty="0">
                <a:solidFill>
                  <a:prstClr val="black"/>
                </a:solidFill>
              </a:rPr>
              <a:t>Regression statistics were determined by comparing load estimates to predictor variables (</a:t>
            </a:r>
            <a:r>
              <a:rPr lang="en-US" sz="2700" dirty="0" smtClean="0">
                <a:solidFill>
                  <a:prstClr val="black"/>
                </a:solidFill>
              </a:rPr>
              <a:t>Figures 5, 6, 7)</a:t>
            </a:r>
            <a:endParaRPr lang="en-US" sz="2700" dirty="0">
              <a:solidFill>
                <a:prstClr val="black"/>
              </a:solidFill>
            </a:endParaRPr>
          </a:p>
        </p:txBody>
      </p:sp>
      <p:sp>
        <p:nvSpPr>
          <p:cNvPr id="12" name="TextBox 11"/>
          <p:cNvSpPr txBox="1"/>
          <p:nvPr/>
        </p:nvSpPr>
        <p:spPr>
          <a:xfrm>
            <a:off x="32104319" y="4023360"/>
            <a:ext cx="15253898" cy="646331"/>
          </a:xfrm>
          <a:prstGeom prst="rect">
            <a:avLst/>
          </a:prstGeom>
          <a:noFill/>
          <a:ln w="12700">
            <a:noFill/>
          </a:ln>
        </p:spPr>
        <p:txBody>
          <a:bodyPr wrap="square" rtlCol="0">
            <a:spAutoFit/>
          </a:bodyPr>
          <a:lstStyle/>
          <a:p>
            <a:pPr algn="ctr"/>
            <a:r>
              <a:rPr lang="en-US" sz="3600" b="1" u="sng" dirty="0" smtClean="0"/>
              <a:t>Results</a:t>
            </a:r>
          </a:p>
        </p:txBody>
      </p:sp>
      <p:sp>
        <p:nvSpPr>
          <p:cNvPr id="13" name="TextBox 12"/>
          <p:cNvSpPr txBox="1"/>
          <p:nvPr/>
        </p:nvSpPr>
        <p:spPr>
          <a:xfrm>
            <a:off x="228599" y="26291917"/>
            <a:ext cx="15253898" cy="5570756"/>
          </a:xfrm>
          <a:prstGeom prst="rect">
            <a:avLst/>
          </a:prstGeom>
          <a:noFill/>
          <a:ln w="12700">
            <a:solidFill>
              <a:schemeClr val="tx1"/>
            </a:solidFill>
          </a:ln>
        </p:spPr>
        <p:txBody>
          <a:bodyPr wrap="square" rtlCol="0">
            <a:spAutoFit/>
          </a:bodyPr>
          <a:lstStyle/>
          <a:p>
            <a:pPr algn="ctr"/>
            <a:r>
              <a:rPr lang="en-US" sz="3600" b="1" u="sng" dirty="0" smtClean="0"/>
              <a:t>Research Questions</a:t>
            </a:r>
          </a:p>
          <a:p>
            <a:r>
              <a:rPr lang="en-US" sz="3200" b="1" dirty="0" smtClean="0"/>
              <a:t>Q1</a:t>
            </a:r>
            <a:r>
              <a:rPr lang="en-US" sz="3200" dirty="0" smtClean="0"/>
              <a:t>: </a:t>
            </a:r>
            <a:r>
              <a:rPr lang="en-US" sz="3200" dirty="0"/>
              <a:t>What effect do storms have on the delivery of suspended sediments to the coast</a:t>
            </a:r>
            <a:r>
              <a:rPr lang="en-US" sz="3200" dirty="0" smtClean="0"/>
              <a:t>?</a:t>
            </a:r>
          </a:p>
          <a:p>
            <a:endParaRPr lang="en-US" sz="3200" dirty="0"/>
          </a:p>
          <a:p>
            <a:r>
              <a:rPr lang="en-US" sz="3200" b="1" dirty="0" smtClean="0"/>
              <a:t>H1</a:t>
            </a:r>
            <a:r>
              <a:rPr lang="en-US" sz="3200" dirty="0" smtClean="0"/>
              <a:t>: </a:t>
            </a:r>
            <a:r>
              <a:rPr lang="en-US" sz="3200" dirty="0"/>
              <a:t>S</a:t>
            </a:r>
            <a:r>
              <a:rPr lang="en-US" sz="3200" dirty="0" smtClean="0"/>
              <a:t>torm </a:t>
            </a:r>
            <a:r>
              <a:rPr lang="en-US" sz="3200" dirty="0"/>
              <a:t>sediment fluxes comprise a substantial proportion of the total yearly fluxes of sediments to the coast</a:t>
            </a:r>
            <a:r>
              <a:rPr lang="en-US" sz="3200" dirty="0" smtClean="0"/>
              <a:t>.</a:t>
            </a:r>
          </a:p>
          <a:p>
            <a:endParaRPr lang="en-US" sz="3200" dirty="0"/>
          </a:p>
          <a:p>
            <a:r>
              <a:rPr lang="en-US" sz="3200" b="1" dirty="0"/>
              <a:t>Q2</a:t>
            </a:r>
            <a:r>
              <a:rPr lang="en-US" sz="3200" dirty="0"/>
              <a:t>: </a:t>
            </a:r>
            <a:r>
              <a:rPr lang="en-US" sz="3200" dirty="0" smtClean="0"/>
              <a:t>What predictor variables explain fluctuations in annual TSS loads over the entire record of data?</a:t>
            </a:r>
          </a:p>
          <a:p>
            <a:endParaRPr lang="en-US" sz="3200" dirty="0" smtClean="0"/>
          </a:p>
          <a:p>
            <a:r>
              <a:rPr lang="en-US" sz="3200" b="1" dirty="0" smtClean="0"/>
              <a:t>H2</a:t>
            </a:r>
            <a:r>
              <a:rPr lang="en-US" sz="3200" dirty="0" smtClean="0"/>
              <a:t>: Annual discharge, runoff and precipitation have strong correlations with the total amount of suspended sediment transported to the coast. </a:t>
            </a:r>
            <a:endParaRPr lang="en-US" sz="3200" dirty="0"/>
          </a:p>
        </p:txBody>
      </p:sp>
      <p:sp>
        <p:nvSpPr>
          <p:cNvPr id="14" name="TextBox 13"/>
          <p:cNvSpPr txBox="1"/>
          <p:nvPr/>
        </p:nvSpPr>
        <p:spPr>
          <a:xfrm>
            <a:off x="222709" y="14143430"/>
            <a:ext cx="15255240" cy="646331"/>
          </a:xfrm>
          <a:prstGeom prst="rect">
            <a:avLst/>
          </a:prstGeom>
          <a:noFill/>
          <a:ln w="12700">
            <a:noFill/>
          </a:ln>
        </p:spPr>
        <p:txBody>
          <a:bodyPr wrap="square" rtlCol="0">
            <a:spAutoFit/>
          </a:bodyPr>
          <a:lstStyle/>
          <a:p>
            <a:pPr algn="ctr"/>
            <a:r>
              <a:rPr lang="en-US" sz="3600" b="1" u="sng" dirty="0" smtClean="0"/>
              <a:t>Study Area</a:t>
            </a:r>
            <a:endParaRPr lang="en-US" sz="3600" b="1" u="sng" dirty="0"/>
          </a:p>
        </p:txBody>
      </p:sp>
      <p:sp>
        <p:nvSpPr>
          <p:cNvPr id="27" name="TextBox 26"/>
          <p:cNvSpPr txBox="1"/>
          <p:nvPr/>
        </p:nvSpPr>
        <p:spPr>
          <a:xfrm>
            <a:off x="15623989" y="11476981"/>
            <a:ext cx="16281525" cy="646331"/>
          </a:xfrm>
          <a:prstGeom prst="rect">
            <a:avLst/>
          </a:prstGeom>
          <a:noFill/>
          <a:ln w="12700">
            <a:noFill/>
          </a:ln>
        </p:spPr>
        <p:txBody>
          <a:bodyPr wrap="square" rtlCol="0">
            <a:spAutoFit/>
          </a:bodyPr>
          <a:lstStyle/>
          <a:p>
            <a:pPr algn="ctr"/>
            <a:r>
              <a:rPr lang="en-US" sz="3600" b="1" u="sng" dirty="0" smtClean="0"/>
              <a:t>Results</a:t>
            </a:r>
            <a:endParaRPr lang="en-US" sz="3600" b="1" u="sng" dirty="0"/>
          </a:p>
        </p:txBody>
      </p:sp>
      <p:sp>
        <p:nvSpPr>
          <p:cNvPr id="28" name="TextBox 27"/>
          <p:cNvSpPr txBox="1"/>
          <p:nvPr/>
        </p:nvSpPr>
        <p:spPr>
          <a:xfrm>
            <a:off x="32150819" y="29364426"/>
            <a:ext cx="15207397" cy="1061829"/>
          </a:xfrm>
          <a:prstGeom prst="rect">
            <a:avLst/>
          </a:prstGeom>
          <a:noFill/>
          <a:ln w="12700">
            <a:solidFill>
              <a:schemeClr val="tx1"/>
            </a:solidFill>
          </a:ln>
        </p:spPr>
        <p:txBody>
          <a:bodyPr wrap="square" rtlCol="0">
            <a:spAutoFit/>
          </a:bodyPr>
          <a:lstStyle/>
          <a:p>
            <a:pPr algn="ctr"/>
            <a:r>
              <a:rPr lang="en-US" sz="3600" b="1" u="sng" dirty="0" smtClean="0"/>
              <a:t>Acknowledgements</a:t>
            </a:r>
          </a:p>
          <a:p>
            <a:r>
              <a:rPr lang="en-US" sz="2700" dirty="0" smtClean="0"/>
              <a:t>This work was funded and supported by the Weeks Undergraduate Research Fellowship. </a:t>
            </a:r>
          </a:p>
        </p:txBody>
      </p:sp>
      <p:sp>
        <p:nvSpPr>
          <p:cNvPr id="30" name="TextBox 29"/>
          <p:cNvSpPr txBox="1"/>
          <p:nvPr/>
        </p:nvSpPr>
        <p:spPr>
          <a:xfrm>
            <a:off x="32150818" y="24484323"/>
            <a:ext cx="15207398" cy="4801314"/>
          </a:xfrm>
          <a:prstGeom prst="rect">
            <a:avLst/>
          </a:prstGeom>
          <a:noFill/>
          <a:ln w="12700">
            <a:solidFill>
              <a:schemeClr val="tx1"/>
            </a:solidFill>
          </a:ln>
        </p:spPr>
        <p:txBody>
          <a:bodyPr wrap="square" rtlCol="0">
            <a:spAutoFit/>
          </a:bodyPr>
          <a:lstStyle/>
          <a:p>
            <a:pPr algn="ctr"/>
            <a:r>
              <a:rPr lang="en-US" sz="3600" b="1" u="sng" dirty="0" smtClean="0"/>
              <a:t>Conclusions &amp; Future Work</a:t>
            </a:r>
          </a:p>
          <a:p>
            <a:pPr marL="571500" indent="-571500">
              <a:buFont typeface="Arial" panose="020B0604020202020204" pitchFamily="34" charset="0"/>
              <a:buChar char="•"/>
            </a:pPr>
            <a:r>
              <a:rPr lang="en-US" sz="2700" dirty="0" smtClean="0"/>
              <a:t>Annual sediment fluxes estimated with TSS storm flow data are different than the fluxes estimated without the storm flow data.</a:t>
            </a:r>
          </a:p>
          <a:p>
            <a:pPr marL="571500" indent="-571500">
              <a:buFont typeface="Arial" panose="020B0604020202020204" pitchFamily="34" charset="0"/>
              <a:buChar char="•"/>
            </a:pPr>
            <a:r>
              <a:rPr lang="en-US" sz="2700" dirty="0" smtClean="0"/>
              <a:t>Load estimates using the best fit model vs. model 1 suggest that annual exports of sediment neglect a proportion of annual fluxes resulting from storm flows at the Parker and South Middleton reservoirs, but not so much at the Ipswich reservoir (Figure 4)</a:t>
            </a:r>
          </a:p>
          <a:p>
            <a:pPr marL="571500" indent="-571500">
              <a:buFont typeface="Arial" panose="020B0604020202020204" pitchFamily="34" charset="0"/>
              <a:buChar char="•"/>
            </a:pPr>
            <a:r>
              <a:rPr lang="en-US" sz="2700" dirty="0" smtClean="0"/>
              <a:t>Model 1 LOADEST data have stronger correlations with predictor variables than the best fit model</a:t>
            </a:r>
          </a:p>
          <a:p>
            <a:pPr marL="571500" indent="-571500">
              <a:buFont typeface="Arial" panose="020B0604020202020204" pitchFamily="34" charset="0"/>
              <a:buChar char="•"/>
            </a:pPr>
            <a:r>
              <a:rPr lang="en-US" sz="2700" dirty="0" smtClean="0"/>
              <a:t>Annual precipitation, runoff and discharge are all very strong predictors of exported loads of sediment</a:t>
            </a:r>
          </a:p>
          <a:p>
            <a:pPr marL="571500" indent="-571500">
              <a:buFont typeface="Arial" panose="020B0604020202020204" pitchFamily="34" charset="0"/>
              <a:buChar char="•"/>
            </a:pPr>
            <a:r>
              <a:rPr lang="en-US" sz="2700" dirty="0" smtClean="0"/>
              <a:t>On going collection of storm flow data would provide a more accurate estimate of annual TSS fluxes</a:t>
            </a:r>
          </a:p>
          <a:p>
            <a:pPr marL="571500" indent="-571500">
              <a:buFont typeface="Arial" panose="020B0604020202020204" pitchFamily="34" charset="0"/>
              <a:buChar char="•"/>
            </a:pPr>
            <a:r>
              <a:rPr lang="en-US" sz="2700" dirty="0" smtClean="0"/>
              <a:t>Monitoring input/output budgets at each reservoir would help us better understand how much is withheld as the annual loads pass through each site</a:t>
            </a:r>
          </a:p>
        </p:txBody>
      </p:sp>
      <p:sp>
        <p:nvSpPr>
          <p:cNvPr id="32" name="TextBox 31"/>
          <p:cNvSpPr txBox="1"/>
          <p:nvPr/>
        </p:nvSpPr>
        <p:spPr>
          <a:xfrm>
            <a:off x="32150819" y="30505044"/>
            <a:ext cx="15207397" cy="2123658"/>
          </a:xfrm>
          <a:prstGeom prst="rect">
            <a:avLst/>
          </a:prstGeom>
          <a:noFill/>
          <a:ln w="12700">
            <a:solidFill>
              <a:schemeClr val="tx1"/>
            </a:solidFill>
          </a:ln>
        </p:spPr>
        <p:txBody>
          <a:bodyPr wrap="square" rtlCol="0">
            <a:spAutoFit/>
          </a:bodyPr>
          <a:lstStyle/>
          <a:p>
            <a:pPr algn="ctr"/>
            <a:r>
              <a:rPr lang="en-US" sz="3600" b="1" u="sng" dirty="0" smtClean="0"/>
              <a:t>Works Cited</a:t>
            </a:r>
          </a:p>
          <a:p>
            <a:r>
              <a:rPr lang="en-US" sz="2400" b="1" dirty="0" smtClean="0"/>
              <a:t>[1]</a:t>
            </a:r>
            <a:r>
              <a:rPr lang="en-US" sz="2400" dirty="0" smtClean="0"/>
              <a:t> </a:t>
            </a:r>
            <a:r>
              <a:rPr lang="en-US" sz="2400" dirty="0" err="1" smtClean="0"/>
              <a:t>Fagherazzi</a:t>
            </a:r>
            <a:r>
              <a:rPr lang="en-US" sz="2400" dirty="0" smtClean="0"/>
              <a:t> </a:t>
            </a:r>
            <a:r>
              <a:rPr lang="en-US" sz="2400" dirty="0"/>
              <a:t>S., D.M. FitzGerald D.M., R.W </a:t>
            </a:r>
            <a:r>
              <a:rPr lang="en-US" sz="2400" dirty="0" err="1"/>
              <a:t>Fulweiler</a:t>
            </a:r>
            <a:r>
              <a:rPr lang="en-US" sz="2400" dirty="0"/>
              <a:t>, Z. Hughes, P.L. </a:t>
            </a:r>
            <a:r>
              <a:rPr lang="en-US" sz="2400" dirty="0" err="1"/>
              <a:t>Wiberg</a:t>
            </a:r>
            <a:r>
              <a:rPr lang="en-US" sz="2400" dirty="0"/>
              <a:t>, K.J. </a:t>
            </a:r>
            <a:r>
              <a:rPr lang="en-US" sz="2400" dirty="0" err="1"/>
              <a:t>McGlathery</a:t>
            </a:r>
            <a:r>
              <a:rPr lang="en-US" sz="2400" dirty="0"/>
              <a:t>, J.T. Morris, T.J. </a:t>
            </a:r>
            <a:r>
              <a:rPr lang="en-US" sz="2400" dirty="0" err="1"/>
              <a:t>Tolhurst</a:t>
            </a:r>
            <a:r>
              <a:rPr lang="en-US" sz="2400" dirty="0"/>
              <a:t>, L.A. Deegan, and D.S. Johnson. 2013. </a:t>
            </a:r>
            <a:r>
              <a:rPr lang="en-US" sz="2400" dirty="0" err="1"/>
              <a:t>Ecogeomorphology</a:t>
            </a:r>
            <a:r>
              <a:rPr lang="en-US" sz="2400" dirty="0"/>
              <a:t> of Tidal Flats. In: John F. </a:t>
            </a:r>
            <a:r>
              <a:rPr lang="en-US" sz="2400" dirty="0" err="1"/>
              <a:t>Shroder</a:t>
            </a:r>
            <a:r>
              <a:rPr lang="en-US" sz="2400" dirty="0"/>
              <a:t> (ed.) </a:t>
            </a:r>
            <a:r>
              <a:rPr lang="en-US" sz="2400" i="1" dirty="0"/>
              <a:t>Treatise on Geomorphology</a:t>
            </a:r>
            <a:r>
              <a:rPr lang="en-US" sz="2400" dirty="0"/>
              <a:t>, </a:t>
            </a:r>
            <a:r>
              <a:rPr lang="en-US" sz="2400" b="1" dirty="0"/>
              <a:t>12:</a:t>
            </a:r>
            <a:r>
              <a:rPr lang="en-US" sz="2400" dirty="0"/>
              <a:t> 201-220</a:t>
            </a:r>
            <a:r>
              <a:rPr lang="en-US" sz="2400" dirty="0" smtClean="0"/>
              <a:t>. </a:t>
            </a:r>
            <a:r>
              <a:rPr lang="en-US" sz="2400" b="1" dirty="0" smtClean="0"/>
              <a:t>[2] </a:t>
            </a:r>
            <a:r>
              <a:rPr lang="en-US" sz="2400" dirty="0"/>
              <a:t>Reed, D. J., 1990. The impact of sea-level rise on coastal salt marshes. </a:t>
            </a:r>
            <a:r>
              <a:rPr lang="en-US" sz="2400" i="1" dirty="0"/>
              <a:t>Progress in Physical Geography</a:t>
            </a:r>
            <a:r>
              <a:rPr lang="en-US" sz="2400" dirty="0"/>
              <a:t>, </a:t>
            </a:r>
            <a:r>
              <a:rPr lang="en-US" sz="2400" b="1" dirty="0"/>
              <a:t>14:</a:t>
            </a:r>
            <a:r>
              <a:rPr lang="en-US" sz="2400" dirty="0"/>
              <a:t> 465-481</a:t>
            </a:r>
            <a:r>
              <a:rPr lang="en-US" sz="2400" dirty="0" smtClean="0"/>
              <a:t>.</a:t>
            </a:r>
            <a:endParaRPr lang="en-US" sz="2400" dirty="0"/>
          </a:p>
        </p:txBody>
      </p:sp>
      <p:sp>
        <p:nvSpPr>
          <p:cNvPr id="34" name="TextBox 33"/>
          <p:cNvSpPr txBox="1"/>
          <p:nvPr/>
        </p:nvSpPr>
        <p:spPr>
          <a:xfrm>
            <a:off x="15623989" y="26900482"/>
            <a:ext cx="16281526" cy="461665"/>
          </a:xfrm>
          <a:prstGeom prst="rect">
            <a:avLst/>
          </a:prstGeom>
          <a:noFill/>
          <a:ln w="12700">
            <a:solidFill>
              <a:schemeClr val="tx1"/>
            </a:solidFill>
          </a:ln>
        </p:spPr>
        <p:txBody>
          <a:bodyPr wrap="square" rtlCol="0">
            <a:spAutoFit/>
          </a:bodyPr>
          <a:lstStyle/>
          <a:p>
            <a:r>
              <a:rPr lang="en-US" sz="2400" dirty="0" smtClean="0"/>
              <a:t>Figure 3. Results from LOADEST - annual load estimates of TSS (tons/year) comparing best fit and discharge only models </a:t>
            </a:r>
            <a:endParaRPr lang="en-US" sz="2400" dirty="0"/>
          </a:p>
        </p:txBody>
      </p:sp>
      <p:sp>
        <p:nvSpPr>
          <p:cNvPr id="36" name="TextBox 35"/>
          <p:cNvSpPr txBox="1"/>
          <p:nvPr/>
        </p:nvSpPr>
        <p:spPr>
          <a:xfrm>
            <a:off x="32149104" y="11215036"/>
            <a:ext cx="15209112" cy="461665"/>
          </a:xfrm>
          <a:prstGeom prst="rect">
            <a:avLst/>
          </a:prstGeom>
          <a:noFill/>
          <a:ln w="12700">
            <a:solidFill>
              <a:schemeClr val="tx1"/>
            </a:solidFill>
          </a:ln>
        </p:spPr>
        <p:txBody>
          <a:bodyPr wrap="square" rtlCol="0">
            <a:spAutoFit/>
          </a:bodyPr>
          <a:lstStyle/>
          <a:p>
            <a:r>
              <a:rPr lang="en-US" sz="2400" dirty="0" smtClean="0"/>
              <a:t>Figure 5. Regression statistics comparing annual load estimates of exported TSS (tons) to annual precipitation (inches)</a:t>
            </a:r>
            <a:endParaRPr lang="en-US" sz="2400" dirty="0"/>
          </a:p>
        </p:txBody>
      </p:sp>
      <p:sp>
        <p:nvSpPr>
          <p:cNvPr id="49" name="TextBox 48"/>
          <p:cNvSpPr txBox="1"/>
          <p:nvPr/>
        </p:nvSpPr>
        <p:spPr>
          <a:xfrm>
            <a:off x="32145165" y="4735501"/>
            <a:ext cx="15213051" cy="551646"/>
          </a:xfrm>
          <a:prstGeom prst="rect">
            <a:avLst/>
          </a:prstGeom>
          <a:noFill/>
          <a:ln w="12700">
            <a:solidFill>
              <a:schemeClr val="tx1"/>
            </a:solidFill>
          </a:ln>
        </p:spPr>
        <p:txBody>
          <a:bodyPr wrap="square" rtlCol="0">
            <a:spAutoFit/>
          </a:bodyPr>
          <a:lstStyle/>
          <a:p>
            <a:pPr algn="ctr"/>
            <a:r>
              <a:rPr lang="en-US" sz="3000" b="1" dirty="0" smtClean="0"/>
              <a:t>Regression Statistics – Annual Amount of TSS Exported (tons/year) vs. Predictor Variables</a:t>
            </a:r>
            <a:endParaRPr lang="en-US" sz="3000" b="1" dirty="0"/>
          </a:p>
        </p:txBody>
      </p:sp>
      <p:graphicFrame>
        <p:nvGraphicFramePr>
          <p:cNvPr id="44" name="Chart 43"/>
          <p:cNvGraphicFramePr>
            <a:graphicFrameLocks/>
          </p:cNvGraphicFramePr>
          <p:nvPr>
            <p:extLst>
              <p:ext uri="{D42A27DB-BD31-4B8C-83A1-F6EECF244321}">
                <p14:modId xmlns:p14="http://schemas.microsoft.com/office/powerpoint/2010/main" val="3112457090"/>
              </p:ext>
            </p:extLst>
          </p:nvPr>
        </p:nvGraphicFramePr>
        <p:xfrm>
          <a:off x="15690795" y="19646211"/>
          <a:ext cx="5310679" cy="356081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5" name="Chart 44"/>
          <p:cNvGraphicFramePr>
            <a:graphicFrameLocks/>
          </p:cNvGraphicFramePr>
          <p:nvPr>
            <p:extLst>
              <p:ext uri="{D42A27DB-BD31-4B8C-83A1-F6EECF244321}">
                <p14:modId xmlns:p14="http://schemas.microsoft.com/office/powerpoint/2010/main" val="222549014"/>
              </p:ext>
            </p:extLst>
          </p:nvPr>
        </p:nvGraphicFramePr>
        <p:xfrm>
          <a:off x="20985665" y="19671386"/>
          <a:ext cx="5545012" cy="3535641"/>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6" name="Chart 45"/>
          <p:cNvGraphicFramePr>
            <a:graphicFrameLocks/>
          </p:cNvGraphicFramePr>
          <p:nvPr>
            <p:extLst>
              <p:ext uri="{D42A27DB-BD31-4B8C-83A1-F6EECF244321}">
                <p14:modId xmlns:p14="http://schemas.microsoft.com/office/powerpoint/2010/main" val="1383647102"/>
              </p:ext>
            </p:extLst>
          </p:nvPr>
        </p:nvGraphicFramePr>
        <p:xfrm>
          <a:off x="26763658" y="19646211"/>
          <a:ext cx="5145796" cy="3560816"/>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7" name="Chart 46"/>
          <p:cNvGraphicFramePr>
            <a:graphicFrameLocks/>
          </p:cNvGraphicFramePr>
          <p:nvPr>
            <p:extLst>
              <p:ext uri="{D42A27DB-BD31-4B8C-83A1-F6EECF244321}">
                <p14:modId xmlns:p14="http://schemas.microsoft.com/office/powerpoint/2010/main" val="1671269186"/>
              </p:ext>
            </p:extLst>
          </p:nvPr>
        </p:nvGraphicFramePr>
        <p:xfrm>
          <a:off x="15642353" y="23593974"/>
          <a:ext cx="5359121" cy="3252742"/>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8" name="Chart 47"/>
          <p:cNvGraphicFramePr>
            <a:graphicFrameLocks/>
          </p:cNvGraphicFramePr>
          <p:nvPr>
            <p:extLst>
              <p:ext uri="{D42A27DB-BD31-4B8C-83A1-F6EECF244321}">
                <p14:modId xmlns:p14="http://schemas.microsoft.com/office/powerpoint/2010/main" val="2008295040"/>
              </p:ext>
            </p:extLst>
          </p:nvPr>
        </p:nvGraphicFramePr>
        <p:xfrm>
          <a:off x="20987374" y="23593974"/>
          <a:ext cx="5543303" cy="3252742"/>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50" name="Chart 49"/>
          <p:cNvGraphicFramePr>
            <a:graphicFrameLocks/>
          </p:cNvGraphicFramePr>
          <p:nvPr>
            <p:extLst>
              <p:ext uri="{D42A27DB-BD31-4B8C-83A1-F6EECF244321}">
                <p14:modId xmlns:p14="http://schemas.microsoft.com/office/powerpoint/2010/main" val="2752842802"/>
              </p:ext>
            </p:extLst>
          </p:nvPr>
        </p:nvGraphicFramePr>
        <p:xfrm>
          <a:off x="26763658" y="23656227"/>
          <a:ext cx="5208662" cy="3190489"/>
        </p:xfrm>
        <a:graphic>
          <a:graphicData uri="http://schemas.openxmlformats.org/drawingml/2006/chart">
            <c:chart xmlns:c="http://schemas.openxmlformats.org/drawingml/2006/chart" xmlns:r="http://schemas.openxmlformats.org/officeDocument/2006/relationships" r:id="rId9"/>
          </a:graphicData>
        </a:graphic>
      </p:graphicFrame>
      <p:sp>
        <p:nvSpPr>
          <p:cNvPr id="56" name="TextBox 55"/>
          <p:cNvSpPr txBox="1"/>
          <p:nvPr/>
        </p:nvSpPr>
        <p:spPr>
          <a:xfrm>
            <a:off x="22859054" y="19328824"/>
            <a:ext cx="1984308" cy="461664"/>
          </a:xfrm>
          <a:prstGeom prst="rect">
            <a:avLst/>
          </a:prstGeom>
          <a:noFill/>
        </p:spPr>
        <p:txBody>
          <a:bodyPr wrap="square" rtlCol="0">
            <a:spAutoFit/>
          </a:bodyPr>
          <a:lstStyle/>
          <a:p>
            <a:r>
              <a:rPr lang="en-US" sz="2400" dirty="0" smtClean="0"/>
              <a:t>Best Fit Model</a:t>
            </a:r>
            <a:endParaRPr lang="en-US" sz="2400" dirty="0"/>
          </a:p>
        </p:txBody>
      </p:sp>
      <p:sp>
        <p:nvSpPr>
          <p:cNvPr id="57" name="TextBox 56"/>
          <p:cNvSpPr txBox="1"/>
          <p:nvPr/>
        </p:nvSpPr>
        <p:spPr>
          <a:xfrm>
            <a:off x="23218469" y="23207027"/>
            <a:ext cx="1265478" cy="461665"/>
          </a:xfrm>
          <a:prstGeom prst="rect">
            <a:avLst/>
          </a:prstGeom>
          <a:noFill/>
        </p:spPr>
        <p:txBody>
          <a:bodyPr wrap="square" rtlCol="0">
            <a:spAutoFit/>
          </a:bodyPr>
          <a:lstStyle/>
          <a:p>
            <a:r>
              <a:rPr lang="en-US" sz="2400" dirty="0" smtClean="0"/>
              <a:t>Model 1</a:t>
            </a:r>
            <a:endParaRPr lang="en-US" sz="2400" dirty="0"/>
          </a:p>
        </p:txBody>
      </p:sp>
      <p:sp>
        <p:nvSpPr>
          <p:cNvPr id="62" name="TextBox 61"/>
          <p:cNvSpPr txBox="1"/>
          <p:nvPr/>
        </p:nvSpPr>
        <p:spPr>
          <a:xfrm>
            <a:off x="34967373" y="11891868"/>
            <a:ext cx="1984308" cy="461664"/>
          </a:xfrm>
          <a:prstGeom prst="rect">
            <a:avLst/>
          </a:prstGeom>
          <a:noFill/>
        </p:spPr>
        <p:txBody>
          <a:bodyPr wrap="square" rtlCol="0">
            <a:spAutoFit/>
          </a:bodyPr>
          <a:lstStyle/>
          <a:p>
            <a:r>
              <a:rPr lang="en-US" sz="2400" dirty="0" smtClean="0"/>
              <a:t>Best Fit Model</a:t>
            </a:r>
            <a:endParaRPr lang="en-US" sz="2400" dirty="0"/>
          </a:p>
        </p:txBody>
      </p:sp>
      <p:sp>
        <p:nvSpPr>
          <p:cNvPr id="63" name="TextBox 62"/>
          <p:cNvSpPr txBox="1"/>
          <p:nvPr/>
        </p:nvSpPr>
        <p:spPr>
          <a:xfrm>
            <a:off x="43182327" y="11891867"/>
            <a:ext cx="1265478" cy="461665"/>
          </a:xfrm>
          <a:prstGeom prst="rect">
            <a:avLst/>
          </a:prstGeom>
          <a:noFill/>
        </p:spPr>
        <p:txBody>
          <a:bodyPr wrap="square" rtlCol="0">
            <a:spAutoFit/>
          </a:bodyPr>
          <a:lstStyle/>
          <a:p>
            <a:r>
              <a:rPr lang="en-US" sz="2400" dirty="0" smtClean="0"/>
              <a:t>Model 1</a:t>
            </a:r>
            <a:endParaRPr lang="en-US" sz="2400" dirty="0"/>
          </a:p>
        </p:txBody>
      </p:sp>
      <p:sp>
        <p:nvSpPr>
          <p:cNvPr id="64" name="TextBox 63"/>
          <p:cNvSpPr txBox="1"/>
          <p:nvPr/>
        </p:nvSpPr>
        <p:spPr>
          <a:xfrm>
            <a:off x="35008736" y="5412027"/>
            <a:ext cx="1984308" cy="461664"/>
          </a:xfrm>
          <a:prstGeom prst="rect">
            <a:avLst/>
          </a:prstGeom>
          <a:noFill/>
        </p:spPr>
        <p:txBody>
          <a:bodyPr wrap="square" rtlCol="0">
            <a:spAutoFit/>
          </a:bodyPr>
          <a:lstStyle/>
          <a:p>
            <a:r>
              <a:rPr lang="en-US" sz="2400" dirty="0" smtClean="0"/>
              <a:t>Best Fit Model</a:t>
            </a:r>
            <a:endParaRPr lang="en-US" sz="2400" dirty="0"/>
          </a:p>
        </p:txBody>
      </p:sp>
      <p:sp>
        <p:nvSpPr>
          <p:cNvPr id="65" name="TextBox 64"/>
          <p:cNvSpPr txBox="1"/>
          <p:nvPr/>
        </p:nvSpPr>
        <p:spPr>
          <a:xfrm>
            <a:off x="43223690" y="5412026"/>
            <a:ext cx="1265478" cy="461665"/>
          </a:xfrm>
          <a:prstGeom prst="rect">
            <a:avLst/>
          </a:prstGeom>
          <a:noFill/>
        </p:spPr>
        <p:txBody>
          <a:bodyPr wrap="square" rtlCol="0">
            <a:spAutoFit/>
          </a:bodyPr>
          <a:lstStyle/>
          <a:p>
            <a:r>
              <a:rPr lang="en-US" sz="2400" dirty="0" smtClean="0"/>
              <a:t>Model 1</a:t>
            </a:r>
            <a:endParaRPr lang="en-US" sz="2400" dirty="0"/>
          </a:p>
        </p:txBody>
      </p:sp>
      <p:graphicFrame>
        <p:nvGraphicFramePr>
          <p:cNvPr id="69" name="Chart 68"/>
          <p:cNvGraphicFramePr>
            <a:graphicFrameLocks/>
          </p:cNvGraphicFramePr>
          <p:nvPr>
            <p:extLst>
              <p:ext uri="{D42A27DB-BD31-4B8C-83A1-F6EECF244321}">
                <p14:modId xmlns:p14="http://schemas.microsoft.com/office/powerpoint/2010/main" val="610360793"/>
              </p:ext>
            </p:extLst>
          </p:nvPr>
        </p:nvGraphicFramePr>
        <p:xfrm>
          <a:off x="32149104" y="5873690"/>
          <a:ext cx="7662208" cy="5217572"/>
        </p:xfrm>
        <a:graphic>
          <a:graphicData uri="http://schemas.openxmlformats.org/drawingml/2006/chart">
            <c:chart xmlns:c="http://schemas.openxmlformats.org/drawingml/2006/chart" xmlns:r="http://schemas.openxmlformats.org/officeDocument/2006/relationships" r:id="rId10"/>
          </a:graphicData>
        </a:graphic>
      </p:graphicFrame>
      <p:sp>
        <p:nvSpPr>
          <p:cNvPr id="72" name="TextBox 71"/>
          <p:cNvSpPr txBox="1"/>
          <p:nvPr/>
        </p:nvSpPr>
        <p:spPr>
          <a:xfrm>
            <a:off x="32150818" y="17610509"/>
            <a:ext cx="15209112" cy="461665"/>
          </a:xfrm>
          <a:prstGeom prst="rect">
            <a:avLst/>
          </a:prstGeom>
          <a:noFill/>
          <a:ln w="12700">
            <a:solidFill>
              <a:schemeClr val="tx1"/>
            </a:solidFill>
          </a:ln>
        </p:spPr>
        <p:txBody>
          <a:bodyPr wrap="square" rtlCol="0">
            <a:spAutoFit/>
          </a:bodyPr>
          <a:lstStyle/>
          <a:p>
            <a:pPr algn="ctr"/>
            <a:r>
              <a:rPr lang="en-US" sz="2400" dirty="0" smtClean="0"/>
              <a:t>Figure </a:t>
            </a:r>
            <a:r>
              <a:rPr lang="en-US" sz="2400" dirty="0"/>
              <a:t>6</a:t>
            </a:r>
            <a:r>
              <a:rPr lang="en-US" sz="2400" dirty="0" smtClean="0"/>
              <a:t>. Regression statistics comparing annual load estimates of exported TSS (tons) to annual runoff (depth in cm)</a:t>
            </a:r>
            <a:endParaRPr lang="en-US" sz="2400" dirty="0"/>
          </a:p>
        </p:txBody>
      </p:sp>
      <p:graphicFrame>
        <p:nvGraphicFramePr>
          <p:cNvPr id="51" name="Chart 50"/>
          <p:cNvGraphicFramePr>
            <a:graphicFrameLocks/>
          </p:cNvGraphicFramePr>
          <p:nvPr>
            <p:extLst>
              <p:ext uri="{D42A27DB-BD31-4B8C-83A1-F6EECF244321}">
                <p14:modId xmlns:p14="http://schemas.microsoft.com/office/powerpoint/2010/main" val="475974502"/>
              </p:ext>
            </p:extLst>
          </p:nvPr>
        </p:nvGraphicFramePr>
        <p:xfrm>
          <a:off x="15623988" y="12120119"/>
          <a:ext cx="16248121" cy="6427716"/>
        </p:xfrm>
        <a:graphic>
          <a:graphicData uri="http://schemas.openxmlformats.org/drawingml/2006/chart">
            <c:chart xmlns:c="http://schemas.openxmlformats.org/drawingml/2006/chart" xmlns:r="http://schemas.openxmlformats.org/officeDocument/2006/relationships" r:id="rId11"/>
          </a:graphicData>
        </a:graphic>
      </p:graphicFrame>
      <p:sp>
        <p:nvSpPr>
          <p:cNvPr id="52" name="TextBox 51"/>
          <p:cNvSpPr txBox="1"/>
          <p:nvPr/>
        </p:nvSpPr>
        <p:spPr>
          <a:xfrm>
            <a:off x="15623989" y="18654011"/>
            <a:ext cx="16248120" cy="461665"/>
          </a:xfrm>
          <a:prstGeom prst="rect">
            <a:avLst/>
          </a:prstGeom>
          <a:noFill/>
          <a:ln w="12700">
            <a:solidFill>
              <a:schemeClr val="tx1"/>
            </a:solidFill>
          </a:ln>
        </p:spPr>
        <p:txBody>
          <a:bodyPr wrap="square" rtlCol="0">
            <a:spAutoFit/>
          </a:bodyPr>
          <a:lstStyle/>
          <a:p>
            <a:r>
              <a:rPr lang="en-US" sz="2400" dirty="0" smtClean="0"/>
              <a:t>Figure 2. 2017 rainstorm comparing hourly discharge to corresponding TSS concentrations (mg/L) </a:t>
            </a:r>
            <a:endParaRPr lang="en-US" sz="2400" dirty="0"/>
          </a:p>
        </p:txBody>
      </p:sp>
      <p:graphicFrame>
        <p:nvGraphicFramePr>
          <p:cNvPr id="55" name="Chart 54"/>
          <p:cNvGraphicFramePr>
            <a:graphicFrameLocks/>
          </p:cNvGraphicFramePr>
          <p:nvPr>
            <p:extLst>
              <p:ext uri="{D42A27DB-BD31-4B8C-83A1-F6EECF244321}">
                <p14:modId xmlns:p14="http://schemas.microsoft.com/office/powerpoint/2010/main" val="4210780277"/>
              </p:ext>
            </p:extLst>
          </p:nvPr>
        </p:nvGraphicFramePr>
        <p:xfrm>
          <a:off x="39811312" y="5873689"/>
          <a:ext cx="7548617" cy="5217572"/>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58" name="Chart 57"/>
          <p:cNvGraphicFramePr>
            <a:graphicFrameLocks/>
          </p:cNvGraphicFramePr>
          <p:nvPr>
            <p:extLst>
              <p:ext uri="{D42A27DB-BD31-4B8C-83A1-F6EECF244321}">
                <p14:modId xmlns:p14="http://schemas.microsoft.com/office/powerpoint/2010/main" val="3573906624"/>
              </p:ext>
            </p:extLst>
          </p:nvPr>
        </p:nvGraphicFramePr>
        <p:xfrm>
          <a:off x="32149103" y="12353532"/>
          <a:ext cx="7662209" cy="5237095"/>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66" name="Chart 65"/>
          <p:cNvGraphicFramePr>
            <a:graphicFrameLocks/>
          </p:cNvGraphicFramePr>
          <p:nvPr>
            <p:extLst>
              <p:ext uri="{D42A27DB-BD31-4B8C-83A1-F6EECF244321}">
                <p14:modId xmlns:p14="http://schemas.microsoft.com/office/powerpoint/2010/main" val="3540854267"/>
              </p:ext>
            </p:extLst>
          </p:nvPr>
        </p:nvGraphicFramePr>
        <p:xfrm>
          <a:off x="39852675" y="12353533"/>
          <a:ext cx="7507255" cy="5237094"/>
        </p:xfrm>
        <a:graphic>
          <a:graphicData uri="http://schemas.openxmlformats.org/drawingml/2006/chart">
            <c:chart xmlns:c="http://schemas.openxmlformats.org/drawingml/2006/chart" xmlns:r="http://schemas.openxmlformats.org/officeDocument/2006/relationships" r:id="rId14"/>
          </a:graphicData>
        </a:graphic>
      </p:graphicFrame>
      <p:graphicFrame>
        <p:nvGraphicFramePr>
          <p:cNvPr id="74" name="Chart 73"/>
          <p:cNvGraphicFramePr>
            <a:graphicFrameLocks/>
          </p:cNvGraphicFramePr>
          <p:nvPr>
            <p:extLst>
              <p:ext uri="{D42A27DB-BD31-4B8C-83A1-F6EECF244321}">
                <p14:modId xmlns:p14="http://schemas.microsoft.com/office/powerpoint/2010/main" val="891389544"/>
              </p:ext>
            </p:extLst>
          </p:nvPr>
        </p:nvGraphicFramePr>
        <p:xfrm>
          <a:off x="24349844" y="28095709"/>
          <a:ext cx="7527674" cy="4131097"/>
        </p:xfrm>
        <a:graphic>
          <a:graphicData uri="http://schemas.openxmlformats.org/drawingml/2006/chart">
            <c:chart xmlns:c="http://schemas.openxmlformats.org/drawingml/2006/chart" xmlns:r="http://schemas.openxmlformats.org/officeDocument/2006/relationships" r:id="rId15"/>
          </a:graphicData>
        </a:graphic>
      </p:graphicFrame>
      <p:sp>
        <p:nvSpPr>
          <p:cNvPr id="75" name="TextBox 74"/>
          <p:cNvSpPr txBox="1"/>
          <p:nvPr/>
        </p:nvSpPr>
        <p:spPr>
          <a:xfrm>
            <a:off x="15627929" y="32209420"/>
            <a:ext cx="16281525" cy="461665"/>
          </a:xfrm>
          <a:prstGeom prst="rect">
            <a:avLst/>
          </a:prstGeom>
          <a:noFill/>
          <a:ln w="12700">
            <a:solidFill>
              <a:schemeClr val="tx1"/>
            </a:solidFill>
          </a:ln>
        </p:spPr>
        <p:txBody>
          <a:bodyPr wrap="square" rtlCol="0">
            <a:spAutoFit/>
          </a:bodyPr>
          <a:lstStyle/>
          <a:p>
            <a:r>
              <a:rPr lang="en-US" sz="2400" dirty="0" smtClean="0"/>
              <a:t>Figure 4. Differences in annual TSS flux estimates (storm data – </a:t>
            </a:r>
            <a:r>
              <a:rPr lang="en-US" sz="2400" dirty="0" err="1" smtClean="0"/>
              <a:t>baseflow</a:t>
            </a:r>
            <a:r>
              <a:rPr lang="en-US" sz="2400" dirty="0" smtClean="0"/>
              <a:t> data) comparing best fit and discharge only models</a:t>
            </a:r>
            <a:endParaRPr lang="en-US" sz="2400" dirty="0"/>
          </a:p>
        </p:txBody>
      </p:sp>
      <p:sp>
        <p:nvSpPr>
          <p:cNvPr id="76" name="TextBox 75"/>
          <p:cNvSpPr txBox="1"/>
          <p:nvPr/>
        </p:nvSpPr>
        <p:spPr>
          <a:xfrm>
            <a:off x="27480942" y="27498095"/>
            <a:ext cx="1265478" cy="461665"/>
          </a:xfrm>
          <a:prstGeom prst="rect">
            <a:avLst/>
          </a:prstGeom>
          <a:noFill/>
        </p:spPr>
        <p:txBody>
          <a:bodyPr wrap="square" rtlCol="0">
            <a:spAutoFit/>
          </a:bodyPr>
          <a:lstStyle/>
          <a:p>
            <a:r>
              <a:rPr lang="en-US" sz="2400" dirty="0" smtClean="0"/>
              <a:t>Model 1</a:t>
            </a:r>
            <a:endParaRPr lang="en-US" sz="2400" dirty="0"/>
          </a:p>
        </p:txBody>
      </p:sp>
      <p:graphicFrame>
        <p:nvGraphicFramePr>
          <p:cNvPr id="78" name="Chart 77"/>
          <p:cNvGraphicFramePr>
            <a:graphicFrameLocks/>
          </p:cNvGraphicFramePr>
          <p:nvPr>
            <p:extLst>
              <p:ext uri="{D42A27DB-BD31-4B8C-83A1-F6EECF244321}">
                <p14:modId xmlns:p14="http://schemas.microsoft.com/office/powerpoint/2010/main" val="2674162369"/>
              </p:ext>
            </p:extLst>
          </p:nvPr>
        </p:nvGraphicFramePr>
        <p:xfrm>
          <a:off x="15623988" y="28071686"/>
          <a:ext cx="7527674" cy="4131097"/>
        </p:xfrm>
        <a:graphic>
          <a:graphicData uri="http://schemas.openxmlformats.org/drawingml/2006/chart">
            <c:chart xmlns:c="http://schemas.openxmlformats.org/drawingml/2006/chart" xmlns:r="http://schemas.openxmlformats.org/officeDocument/2006/relationships" r:id="rId16"/>
          </a:graphicData>
        </a:graphic>
      </p:graphicFrame>
      <p:sp>
        <p:nvSpPr>
          <p:cNvPr id="80" name="TextBox 79"/>
          <p:cNvSpPr txBox="1"/>
          <p:nvPr/>
        </p:nvSpPr>
        <p:spPr>
          <a:xfrm>
            <a:off x="18395671" y="27503846"/>
            <a:ext cx="1984308" cy="461664"/>
          </a:xfrm>
          <a:prstGeom prst="rect">
            <a:avLst/>
          </a:prstGeom>
          <a:noFill/>
        </p:spPr>
        <p:txBody>
          <a:bodyPr wrap="square" rtlCol="0">
            <a:spAutoFit/>
          </a:bodyPr>
          <a:lstStyle/>
          <a:p>
            <a:r>
              <a:rPr lang="en-US" sz="2400" dirty="0" smtClean="0"/>
              <a:t>Best Fit Model</a:t>
            </a:r>
            <a:endParaRPr lang="en-US" sz="2400" dirty="0"/>
          </a:p>
        </p:txBody>
      </p:sp>
      <p:pic>
        <p:nvPicPr>
          <p:cNvPr id="2" name="Picture 1"/>
          <p:cNvPicPr>
            <a:picLocks noChangeAspect="1"/>
          </p:cNvPicPr>
          <p:nvPr/>
        </p:nvPicPr>
        <p:blipFill>
          <a:blip r:embed="rId17"/>
          <a:stretch>
            <a:fillRect/>
          </a:stretch>
        </p:blipFill>
        <p:spPr>
          <a:xfrm>
            <a:off x="228599" y="14809274"/>
            <a:ext cx="15253898" cy="10561587"/>
          </a:xfrm>
          <a:prstGeom prst="rect">
            <a:avLst/>
          </a:prstGeom>
          <a:ln>
            <a:solidFill>
              <a:schemeClr val="tx1"/>
            </a:solidFill>
          </a:ln>
        </p:spPr>
      </p:pic>
      <p:pic>
        <p:nvPicPr>
          <p:cNvPr id="81" name="Picture 80"/>
          <p:cNvPicPr>
            <a:picLocks noChangeAspect="1"/>
          </p:cNvPicPr>
          <p:nvPr/>
        </p:nvPicPr>
        <p:blipFill>
          <a:blip r:embed="rId18"/>
          <a:stretch>
            <a:fillRect/>
          </a:stretch>
        </p:blipFill>
        <p:spPr>
          <a:xfrm>
            <a:off x="8164987" y="1929718"/>
            <a:ext cx="2783933" cy="1240380"/>
          </a:xfrm>
          <a:prstGeom prst="rect">
            <a:avLst/>
          </a:prstGeom>
        </p:spPr>
      </p:pic>
      <p:graphicFrame>
        <p:nvGraphicFramePr>
          <p:cNvPr id="82" name="Chart 81"/>
          <p:cNvGraphicFramePr>
            <a:graphicFrameLocks/>
          </p:cNvGraphicFramePr>
          <p:nvPr>
            <p:extLst>
              <p:ext uri="{D42A27DB-BD31-4B8C-83A1-F6EECF244321}">
                <p14:modId xmlns:p14="http://schemas.microsoft.com/office/powerpoint/2010/main" val="3142140030"/>
              </p:ext>
            </p:extLst>
          </p:nvPr>
        </p:nvGraphicFramePr>
        <p:xfrm>
          <a:off x="32149104" y="18570397"/>
          <a:ext cx="7662208" cy="5217572"/>
        </p:xfrm>
        <a:graphic>
          <a:graphicData uri="http://schemas.openxmlformats.org/drawingml/2006/chart">
            <c:chart xmlns:c="http://schemas.openxmlformats.org/drawingml/2006/chart" xmlns:r="http://schemas.openxmlformats.org/officeDocument/2006/relationships" r:id="rId19"/>
          </a:graphicData>
        </a:graphic>
      </p:graphicFrame>
      <p:sp>
        <p:nvSpPr>
          <p:cNvPr id="84" name="TextBox 83"/>
          <p:cNvSpPr txBox="1"/>
          <p:nvPr/>
        </p:nvSpPr>
        <p:spPr>
          <a:xfrm>
            <a:off x="34967373" y="18088850"/>
            <a:ext cx="1984308" cy="461664"/>
          </a:xfrm>
          <a:prstGeom prst="rect">
            <a:avLst/>
          </a:prstGeom>
          <a:noFill/>
        </p:spPr>
        <p:txBody>
          <a:bodyPr wrap="square" rtlCol="0">
            <a:spAutoFit/>
          </a:bodyPr>
          <a:lstStyle/>
          <a:p>
            <a:r>
              <a:rPr lang="en-US" sz="2400" dirty="0" smtClean="0"/>
              <a:t>Best Fit Model</a:t>
            </a:r>
            <a:endParaRPr lang="en-US" sz="2400" dirty="0"/>
          </a:p>
        </p:txBody>
      </p:sp>
      <p:sp>
        <p:nvSpPr>
          <p:cNvPr id="85" name="TextBox 84"/>
          <p:cNvSpPr txBox="1"/>
          <p:nvPr/>
        </p:nvSpPr>
        <p:spPr>
          <a:xfrm>
            <a:off x="43102190" y="18088850"/>
            <a:ext cx="1265478" cy="461665"/>
          </a:xfrm>
          <a:prstGeom prst="rect">
            <a:avLst/>
          </a:prstGeom>
          <a:noFill/>
        </p:spPr>
        <p:txBody>
          <a:bodyPr wrap="square" rtlCol="0">
            <a:spAutoFit/>
          </a:bodyPr>
          <a:lstStyle/>
          <a:p>
            <a:r>
              <a:rPr lang="en-US" sz="2400" dirty="0" smtClean="0"/>
              <a:t>Model 1</a:t>
            </a:r>
            <a:endParaRPr lang="en-US" sz="2400" dirty="0"/>
          </a:p>
        </p:txBody>
      </p:sp>
      <p:sp>
        <p:nvSpPr>
          <p:cNvPr id="86" name="TextBox 85"/>
          <p:cNvSpPr txBox="1"/>
          <p:nvPr/>
        </p:nvSpPr>
        <p:spPr>
          <a:xfrm>
            <a:off x="32150818" y="23908327"/>
            <a:ext cx="15209112" cy="461665"/>
          </a:xfrm>
          <a:prstGeom prst="rect">
            <a:avLst/>
          </a:prstGeom>
          <a:noFill/>
          <a:ln w="12700">
            <a:solidFill>
              <a:schemeClr val="tx1"/>
            </a:solidFill>
          </a:ln>
        </p:spPr>
        <p:txBody>
          <a:bodyPr wrap="square" rtlCol="0">
            <a:spAutoFit/>
          </a:bodyPr>
          <a:lstStyle/>
          <a:p>
            <a:pPr algn="ctr"/>
            <a:r>
              <a:rPr lang="en-US" sz="2400" dirty="0" smtClean="0"/>
              <a:t>Figure </a:t>
            </a:r>
            <a:r>
              <a:rPr lang="en-US" sz="2400" dirty="0"/>
              <a:t>7</a:t>
            </a:r>
            <a:r>
              <a:rPr lang="en-US" sz="2400" dirty="0" smtClean="0"/>
              <a:t>. Regression statistics comparing annual load estimates of exported TSS (tons) to annual runoff (depth in cm)</a:t>
            </a:r>
            <a:endParaRPr lang="en-US" sz="2400" dirty="0"/>
          </a:p>
        </p:txBody>
      </p:sp>
      <p:sp>
        <p:nvSpPr>
          <p:cNvPr id="89" name="TextBox 88"/>
          <p:cNvSpPr txBox="1"/>
          <p:nvPr/>
        </p:nvSpPr>
        <p:spPr>
          <a:xfrm>
            <a:off x="228599" y="25455039"/>
            <a:ext cx="15253898" cy="461665"/>
          </a:xfrm>
          <a:prstGeom prst="rect">
            <a:avLst/>
          </a:prstGeom>
          <a:noFill/>
          <a:ln w="12700">
            <a:solidFill>
              <a:schemeClr val="tx1"/>
            </a:solidFill>
          </a:ln>
        </p:spPr>
        <p:txBody>
          <a:bodyPr wrap="square" rtlCol="0">
            <a:spAutoFit/>
          </a:bodyPr>
          <a:lstStyle/>
          <a:p>
            <a:r>
              <a:rPr lang="en-US" sz="2400" dirty="0"/>
              <a:t>Figure 1. Locations of the three TSS sampling sites within the Parker and Ipswich River watersheds in Northeastern MA</a:t>
            </a:r>
          </a:p>
        </p:txBody>
      </p:sp>
      <p:graphicFrame>
        <p:nvGraphicFramePr>
          <p:cNvPr id="92" name="Chart 91"/>
          <p:cNvGraphicFramePr>
            <a:graphicFrameLocks/>
          </p:cNvGraphicFramePr>
          <p:nvPr>
            <p:extLst>
              <p:ext uri="{D42A27DB-BD31-4B8C-83A1-F6EECF244321}">
                <p14:modId xmlns:p14="http://schemas.microsoft.com/office/powerpoint/2010/main" val="3152461900"/>
              </p:ext>
            </p:extLst>
          </p:nvPr>
        </p:nvGraphicFramePr>
        <p:xfrm>
          <a:off x="39696008" y="18567191"/>
          <a:ext cx="7662208" cy="5217572"/>
        </p:xfrm>
        <a:graphic>
          <a:graphicData uri="http://schemas.openxmlformats.org/drawingml/2006/chart">
            <c:chart xmlns:c="http://schemas.openxmlformats.org/drawingml/2006/chart" xmlns:r="http://schemas.openxmlformats.org/officeDocument/2006/relationships" r:id="rId20"/>
          </a:graphicData>
        </a:graphic>
      </p:graphicFrame>
    </p:spTree>
    <p:extLst>
      <p:ext uri="{BB962C8B-B14F-4D97-AF65-F5344CB8AC3E}">
        <p14:creationId xmlns:p14="http://schemas.microsoft.com/office/powerpoint/2010/main" val="1096334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Override>
</file>

<file path=ppt/theme/themeOverride2.xml><?xml version="1.0" encoding="utf-8"?>
<a:themeOverride xmlns:a="http://schemas.openxmlformats.org/drawingml/2006/main">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Override>
</file>

<file path=ppt/theme/themeOverride3.xml><?xml version="1.0" encoding="utf-8"?>
<a:themeOverride xmlns:a="http://schemas.openxmlformats.org/drawingml/2006/main">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Override>
</file>

<file path=ppt/theme/themeOverride4.xml><?xml version="1.0" encoding="utf-8"?>
<a:themeOverride xmlns:a="http://schemas.openxmlformats.org/drawingml/2006/main">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Override>
</file>

<file path=ppt/theme/themeOverride5.xml><?xml version="1.0" encoding="utf-8"?>
<a:themeOverride xmlns:a="http://schemas.openxmlformats.org/drawingml/2006/main">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Override>
</file>

<file path=ppt/theme/themeOverride6.xml><?xml version="1.0" encoding="utf-8"?>
<a:themeOverride xmlns:a="http://schemas.openxmlformats.org/drawingml/2006/main">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Override>
</file>

<file path=ppt/theme/themeOverride7.xml><?xml version="1.0" encoding="utf-8"?>
<a:themeOverride xmlns:a="http://schemas.openxmlformats.org/drawingml/2006/main">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Override>
</file>

<file path=ppt/theme/themeOverride10.xml><?xml version="1.0" encoding="utf-8"?>
<a:themeOverride xmlns:a="http://schemas.openxmlformats.org/drawingml/2006/main">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Override>
</file>

<file path=ppt/theme/themeOverride11.xml><?xml version="1.0" encoding="utf-8"?>
<a:themeOverride xmlns:a="http://schemas.openxmlformats.org/drawingml/2006/main">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Override>
</file>

<file path=ppt/theme/themeOverride12.xml><?xml version="1.0" encoding="utf-8"?>
<a:themeOverride xmlns:a="http://schemas.openxmlformats.org/drawingml/2006/main">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Override>
</file>

<file path=ppt/theme/themeOverride13.xml><?xml version="1.0" encoding="utf-8"?>
<a:themeOverride xmlns:a="http://schemas.openxmlformats.org/drawingml/2006/main">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Override>
</file>

<file path=ppt/theme/themeOverride14.xml><?xml version="1.0" encoding="utf-8"?>
<a:themeOverride xmlns:a="http://schemas.openxmlformats.org/drawingml/2006/main">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Override>
</file>

<file path=ppt/theme/themeOverride15.xml><?xml version="1.0" encoding="utf-8"?>
<a:themeOverride xmlns:a="http://schemas.openxmlformats.org/drawingml/2006/main">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Override>
</file>

<file path=docProps/app.xml><?xml version="1.0" encoding="utf-8"?>
<Properties xmlns="http://schemas.openxmlformats.org/officeDocument/2006/extended-properties" xmlns:vt="http://schemas.openxmlformats.org/officeDocument/2006/docPropsVTypes">
  <TotalTime>18004</TotalTime>
  <Words>1265</Words>
  <Application>Microsoft Office PowerPoint</Application>
  <PresentationFormat>Custom</PresentationFormat>
  <Paragraphs>88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Whitney</dc:creator>
  <cp:lastModifiedBy>CTW</cp:lastModifiedBy>
  <cp:revision>130</cp:revision>
  <cp:lastPrinted>2015-12-11T19:46:04Z</cp:lastPrinted>
  <dcterms:created xsi:type="dcterms:W3CDTF">2015-12-07T14:32:34Z</dcterms:created>
  <dcterms:modified xsi:type="dcterms:W3CDTF">2017-08-04T15:15:16Z</dcterms:modified>
</cp:coreProperties>
</file>