
<file path=[Content_Types].xml><?xml version="1.0" encoding="utf-8"?>
<Types xmlns="http://schemas.openxmlformats.org/package/2006/content-types">
  <Default Extension="xml" ContentType="application/xml"/>
  <Default Extension="wmf" ContentType="image/x-wmf"/>
  <Default Extension="jpeg" ContentType="image/jpeg"/>
  <Default Extension="jpg" ContentType="image/jpeg"/>
  <Default Extension="rels" ContentType="application/vnd.openxmlformats-package.relationships+xml"/>
  <Default Extension="vml" ContentType="application/vnd.openxmlformats-officedocument.vmlDrawing"/>
  <Default Extension="wdp" ContentType="image/vnd.ms-photo"/>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slideLayouts/slideLayout2.xml" ContentType="application/vnd.openxmlformats-officedocument.presentationml.slideLayout+xml"/>
  <Override PartName="/ppt/theme/theme2.xml" ContentType="application/vnd.openxmlformats-officedocument.theme+xml"/>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embeddings/oleObject8.bin" ContentType="application/vnd.openxmlformats-officedocument.oleObject"/>
  <Override PartName="/ppt/slideLayouts/slideLayout3.xml" ContentType="application/vnd.openxmlformats-officedocument.presentationml.slideLayout+xml"/>
  <Override PartName="/ppt/theme/theme3.xml" ContentType="application/vnd.openxmlformats-officedocument.theme+xml"/>
  <Override PartName="/ppt/embeddings/oleObject9.bin" ContentType="application/vnd.openxmlformats-officedocument.oleObject"/>
  <Override PartName="/ppt/embeddings/oleObject10.bin" ContentType="application/vnd.openxmlformats-officedocument.oleObject"/>
  <Override PartName="/ppt/embeddings/oleObject11.bin" ContentType="application/vnd.openxmlformats-officedocument.oleObject"/>
  <Override PartName="/ppt/embeddings/oleObject12.bin" ContentType="application/vnd.openxmlformats-officedocument.oleObject"/>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embeddings/oleObject13.bin" ContentType="application/vnd.openxmlformats-officedocument.oleObject"/>
  <Override PartName="/ppt/embeddings/oleObject14.bin" ContentType="application/vnd.openxmlformats-officedocument.oleObject"/>
  <Override PartName="/ppt/embeddings/oleObject15.bin" ContentType="application/vnd.openxmlformats-officedocument.oleObject"/>
  <Override PartName="/ppt/embeddings/oleObject16.bin" ContentType="application/vnd.openxmlformats-officedocument.oleObject"/>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 id="2147483659" r:id="rId4"/>
  </p:sldMasterIdLst>
  <p:notesMasterIdLst>
    <p:notesMasterId r:id="rId6"/>
  </p:notesMasterIdLst>
  <p:handoutMasterIdLst>
    <p:handoutMasterId r:id="rId7"/>
  </p:handoutMasterIdLst>
  <p:sldIdLst>
    <p:sldId id="256" r:id="rId5"/>
  </p:sldIdLst>
  <p:sldSz cx="32918400" cy="438912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6D66C03D-7810-4BCC-A0A9-629A72E74098}">
          <p14:sldIdLst>
            <p14:sldId id="256"/>
          </p14:sldIdLst>
        </p14:section>
      </p14:sectionLst>
    </p:ext>
    <p:ext uri="{EFAFB233-063F-42B5-8137-9DF3F51BA10A}">
      <p15:sldGuideLst xmlns=""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3F5FA"/>
    <a:srgbClr val="CDD2DE"/>
    <a:srgbClr val="E3E9E5"/>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58" autoAdjust="0"/>
    <p:restoredTop sz="94469" autoAdjust="0"/>
  </p:normalViewPr>
  <p:slideViewPr>
    <p:cSldViewPr snapToGrid="0" snapToObjects="1" showGuides="1">
      <p:cViewPr>
        <p:scale>
          <a:sx n="33" d="100"/>
          <a:sy n="33" d="100"/>
        </p:scale>
        <p:origin x="-896" y="2336"/>
      </p:cViewPr>
      <p:guideLst>
        <p:guide orient="horz" pos="4424"/>
        <p:guide orient="horz" pos="384"/>
        <p:guide orient="horz" pos="26880"/>
        <p:guide orient="horz"/>
        <p:guide pos="436"/>
        <p:guide pos="2030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 Target="slides/slide1.xml"/><Relationship Id="rId6" Type="http://schemas.openxmlformats.org/officeDocument/2006/relationships/notesMaster" Target="notesMasters/notesMaster1.xml"/><Relationship Id="rId7" Type="http://schemas.openxmlformats.org/officeDocument/2006/relationships/handoutMaster" Target="handoutMasters/handoutMaster1.xml"/><Relationship Id="rId8" Type="http://schemas.openxmlformats.org/officeDocument/2006/relationships/printerSettings" Target="printerSettings/printerSettings1.bin"/><Relationship Id="rId9" Type="http://schemas.openxmlformats.org/officeDocument/2006/relationships/commentAuthors" Target="commentAuthors.xml"/><Relationship Id="rId1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7/24/17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en-US" smtClean="0"/>
              <a:t>Naval Engineering Education Consortium</a:t>
            </a: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7/24/17</a:t>
            </a:fld>
            <a:endParaRPr lang="en-US" dirty="0"/>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en-US" smtClean="0"/>
              <a:t>Naval Engineering Education Consortium</a:t>
            </a: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hf sldNum="0" hdr="0" dt="0"/>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dirty="0"/>
          </a:p>
        </p:txBody>
      </p:sp>
      <p:sp>
        <p:nvSpPr>
          <p:cNvPr id="5" name="Footer Placeholder 4"/>
          <p:cNvSpPr>
            <a:spLocks noGrp="1"/>
          </p:cNvSpPr>
          <p:nvPr>
            <p:ph type="ftr" sz="quarter" idx="11"/>
          </p:nvPr>
        </p:nvSpPr>
        <p:spPr/>
        <p:txBody>
          <a:bodyPr/>
          <a:lstStyle/>
          <a:p>
            <a:r>
              <a:rPr lang="en-US" smtClean="0"/>
              <a:t>Naval Engineering Education Consortium</a:t>
            </a:r>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1" y="8504642"/>
            <a:ext cx="754261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6" y="7239314"/>
            <a:ext cx="7536656" cy="1323431"/>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691754" y="19075692"/>
            <a:ext cx="7537847"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8690374" y="8504642"/>
            <a:ext cx="7536656"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8690375" y="7239314"/>
            <a:ext cx="7536656" cy="1323431"/>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6693754" y="8504642"/>
            <a:ext cx="7536656"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6687800" y="7524007"/>
            <a:ext cx="75438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24685520" y="7524007"/>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24685520" y="8504642"/>
            <a:ext cx="753526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4685520" y="19155992"/>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24685520" y="20015203"/>
            <a:ext cx="753903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4685520" y="34080183"/>
            <a:ext cx="7535264" cy="1323431"/>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24685520" y="35244595"/>
            <a:ext cx="753903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678141" y="19935403"/>
            <a:ext cx="754261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4449445" y="4511929"/>
            <a:ext cx="23999226" cy="170688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4449445" y="2805049"/>
            <a:ext cx="23999226" cy="170688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4449445" y="621085"/>
            <a:ext cx="23999226" cy="2183964"/>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0" y="8393804"/>
            <a:ext cx="10193458"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3" y="7368335"/>
            <a:ext cx="1017984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691754" y="24320637"/>
            <a:ext cx="10194648"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706560" y="23337980"/>
            <a:ext cx="1017984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365707" y="28793444"/>
            <a:ext cx="1017865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365707" y="27778559"/>
            <a:ext cx="10178651"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1371661" y="8393804"/>
            <a:ext cx="1017865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1365708" y="7368335"/>
            <a:ext cx="1018460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2046806" y="7368335"/>
            <a:ext cx="1018202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2046806" y="8393804"/>
            <a:ext cx="10182022"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2046806" y="23295171"/>
            <a:ext cx="10182022"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2043033" y="24209800"/>
            <a:ext cx="10185796"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2046806" y="34586551"/>
            <a:ext cx="1018202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2046807" y="35501183"/>
            <a:ext cx="10185796"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4449445" y="4511929"/>
            <a:ext cx="23999226" cy="170688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4449445" y="2805049"/>
            <a:ext cx="23999226" cy="170688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4449445" y="621085"/>
            <a:ext cx="23999226" cy="2183964"/>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1" y="8282967"/>
            <a:ext cx="754261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691756" y="6972805"/>
            <a:ext cx="7536656" cy="1323431"/>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676949" y="20058350"/>
            <a:ext cx="75438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691754" y="19075692"/>
            <a:ext cx="7537847"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8690372" y="8272383"/>
            <a:ext cx="15540036"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8690373" y="7257498"/>
            <a:ext cx="1554003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8690373" y="29195385"/>
            <a:ext cx="1554003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8690371" y="28225336"/>
            <a:ext cx="1554003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4679152" y="7257498"/>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4679152" y="8282967"/>
            <a:ext cx="7535264"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24679152" y="19155992"/>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4679152" y="20015203"/>
            <a:ext cx="753903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24679152" y="34067483"/>
            <a:ext cx="7535264" cy="1323431"/>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4679152" y="35249033"/>
            <a:ext cx="753903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4" name="Text Placeholder 76"/>
          <p:cNvSpPr>
            <a:spLocks noGrp="1"/>
          </p:cNvSpPr>
          <p:nvPr>
            <p:ph type="body" sz="quarter" idx="150" hasCustomPrompt="1"/>
          </p:nvPr>
        </p:nvSpPr>
        <p:spPr>
          <a:xfrm>
            <a:off x="4449445" y="4511929"/>
            <a:ext cx="23999226" cy="170688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4449445" y="2805049"/>
            <a:ext cx="23999226" cy="170688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4449445" y="621085"/>
            <a:ext cx="23999226" cy="2183964"/>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389120" y="24871680"/>
            <a:ext cx="24688800" cy="6339840"/>
          </a:xfrm>
        </p:spPr>
        <p:txBody>
          <a:bodyPr anchor="t" anchorCtr="0"/>
          <a:lstStyle>
            <a:lvl1pPr algn="r">
              <a:defRPr sz="154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389120" y="32796480"/>
            <a:ext cx="24688800" cy="3413760"/>
          </a:xfrm>
        </p:spPr>
        <p:txBody>
          <a:bodyPr/>
          <a:lstStyle>
            <a:lvl1pPr marL="0" indent="0" algn="r">
              <a:buNone/>
              <a:defRPr sz="9600">
                <a:solidFill>
                  <a:schemeClr val="tx2"/>
                </a:solidFill>
                <a:latin typeface="+mj-lt"/>
                <a:ea typeface="+mj-ea"/>
                <a:cs typeface="+mj-cs"/>
              </a:defRPr>
            </a:lvl1pPr>
            <a:lvl2pPr marL="2194560" indent="0" algn="ctr">
              <a:buNone/>
            </a:lvl2pPr>
            <a:lvl3pPr marL="4389120" indent="0" algn="ctr">
              <a:buNone/>
            </a:lvl3pPr>
            <a:lvl4pPr marL="6583680" indent="0" algn="ctr">
              <a:buNone/>
            </a:lvl4pPr>
            <a:lvl5pPr marL="8778240" indent="0" algn="ctr">
              <a:buNone/>
            </a:lvl5pPr>
            <a:lvl6pPr marL="10972800" indent="0" algn="ctr">
              <a:buNone/>
            </a:lvl6pPr>
            <a:lvl7pPr marL="13167360" indent="0" algn="ctr">
              <a:buNone/>
            </a:lvl7pPr>
            <a:lvl8pPr marL="15361920" indent="0" algn="ctr">
              <a:buNone/>
            </a:lvl8pPr>
            <a:lvl9pPr marL="1755648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23042880" y="40672512"/>
            <a:ext cx="8229600" cy="2340864"/>
          </a:xfrm>
        </p:spPr>
        <p:txBody>
          <a:bodyPr/>
          <a:lstStyle>
            <a:lvl1pPr>
              <a:defRPr sz="6700"/>
            </a:lvl1pPr>
          </a:lstStyle>
          <a:p>
            <a:pPr eaLnBrk="1" latinLnBrk="0" hangingPunct="1"/>
            <a:fld id="{ACDF6120-F1F0-4C60-9FE9-39AC71A9C79D}" type="datetimeFigureOut">
              <a:rPr lang="en-US" smtClean="0"/>
              <a:pPr eaLnBrk="1" latinLnBrk="0" hangingPunct="1"/>
              <a:t>7/24/17</a:t>
            </a:fld>
            <a:endParaRPr lang="en-US" sz="7700" dirty="0"/>
          </a:p>
        </p:txBody>
      </p:sp>
      <p:sp>
        <p:nvSpPr>
          <p:cNvPr id="17" name="Footer Placeholder 16"/>
          <p:cNvSpPr>
            <a:spLocks noGrp="1"/>
          </p:cNvSpPr>
          <p:nvPr>
            <p:ph type="ftr" sz="quarter" idx="11"/>
          </p:nvPr>
        </p:nvSpPr>
        <p:spPr>
          <a:xfrm>
            <a:off x="10435133" y="40672512"/>
            <a:ext cx="12508992" cy="2340864"/>
          </a:xfrm>
        </p:spPr>
        <p:txBody>
          <a:bodyPr/>
          <a:lstStyle/>
          <a:p>
            <a:endParaRPr kumimoji="0" lang="en-US" dirty="0"/>
          </a:p>
        </p:txBody>
      </p:sp>
      <p:sp>
        <p:nvSpPr>
          <p:cNvPr id="29" name="Slide Number Placeholder 28"/>
          <p:cNvSpPr>
            <a:spLocks noGrp="1"/>
          </p:cNvSpPr>
          <p:nvPr>
            <p:ph type="sldNum" sz="quarter" idx="12"/>
          </p:nvPr>
        </p:nvSpPr>
        <p:spPr>
          <a:xfrm>
            <a:off x="4378147" y="40672512"/>
            <a:ext cx="4389120" cy="2340864"/>
          </a:xfrm>
        </p:spPr>
        <p:txBody>
          <a:bodyPr/>
          <a:lstStyle/>
          <a:p>
            <a:fld id="{EA7C8D44-3667-46F6-9772-CC52308E2A7F}" type="slidenum">
              <a:rPr kumimoji="0" lang="en-US" smtClean="0"/>
              <a:pPr eaLnBrk="1" latinLnBrk="0" hangingPunct="1"/>
              <a:t>‹#›</a:t>
            </a:fld>
            <a:endParaRPr kumimoji="0" lang="en-US" dirty="0"/>
          </a:p>
        </p:txBody>
      </p:sp>
      <p:sp>
        <p:nvSpPr>
          <p:cNvPr id="21" name="Rectangle 20"/>
          <p:cNvSpPr/>
          <p:nvPr/>
        </p:nvSpPr>
        <p:spPr>
          <a:xfrm>
            <a:off x="3257550" y="23347680"/>
            <a:ext cx="26334720" cy="8193024"/>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33" name="Rectangle 32"/>
          <p:cNvSpPr/>
          <p:nvPr/>
        </p:nvSpPr>
        <p:spPr>
          <a:xfrm>
            <a:off x="3291840" y="32308800"/>
            <a:ext cx="26334720" cy="438912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22" name="Rectangle 21"/>
          <p:cNvSpPr/>
          <p:nvPr/>
        </p:nvSpPr>
        <p:spPr>
          <a:xfrm>
            <a:off x="3257550" y="23347680"/>
            <a:ext cx="822960" cy="8193024"/>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32" name="Rectangle 31"/>
          <p:cNvSpPr/>
          <p:nvPr/>
        </p:nvSpPr>
        <p:spPr>
          <a:xfrm>
            <a:off x="3291840" y="32308800"/>
            <a:ext cx="822960" cy="438912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dirty="0"/>
          </a:p>
        </p:txBody>
      </p:sp>
      <p:sp>
        <p:nvSpPr>
          <p:cNvPr id="8" name="Content Placeholder 7"/>
          <p:cNvSpPr>
            <a:spLocks noGrp="1"/>
          </p:cNvSpPr>
          <p:nvPr>
            <p:ph sz="quarter" idx="1"/>
          </p:nvPr>
        </p:nvSpPr>
        <p:spPr>
          <a:xfrm>
            <a:off x="1645920" y="7802880"/>
            <a:ext cx="29626560" cy="3160166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389120" y="19019520"/>
            <a:ext cx="24688800" cy="6827520"/>
          </a:xfrm>
        </p:spPr>
        <p:txBody>
          <a:bodyPr anchor="t" anchorCtr="0"/>
          <a:lstStyle>
            <a:lvl1pPr algn="r">
              <a:buNone/>
              <a:defRPr sz="154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663440" y="27310080"/>
            <a:ext cx="24414480" cy="7315200"/>
          </a:xfrm>
        </p:spPr>
        <p:txBody>
          <a:bodyPr anchor="t" anchorCtr="0"/>
          <a:lstStyle>
            <a:lvl1pPr marL="0" indent="0" algn="r">
              <a:buNone/>
              <a:defRPr sz="9600">
                <a:solidFill>
                  <a:schemeClr val="tx1">
                    <a:tint val="75000"/>
                  </a:schemeClr>
                </a:solidFill>
              </a:defRPr>
            </a:lvl1pPr>
            <a:lvl2pPr>
              <a:buNone/>
              <a:defRPr sz="8600">
                <a:solidFill>
                  <a:schemeClr val="tx1">
                    <a:tint val="75000"/>
                  </a:schemeClr>
                </a:solidFill>
              </a:defRPr>
            </a:lvl2pPr>
            <a:lvl3pPr>
              <a:buNone/>
              <a:defRPr sz="7700">
                <a:solidFill>
                  <a:schemeClr val="tx1">
                    <a:tint val="75000"/>
                  </a:schemeClr>
                </a:solidFill>
              </a:defRPr>
            </a:lvl3pPr>
            <a:lvl4pPr>
              <a:buNone/>
              <a:defRPr sz="6700">
                <a:solidFill>
                  <a:schemeClr val="tx1">
                    <a:tint val="75000"/>
                  </a:schemeClr>
                </a:solidFill>
              </a:defRPr>
            </a:lvl4pPr>
            <a:lvl5pPr>
              <a:buNone/>
              <a:defRPr sz="67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23042880" y="40672512"/>
            <a:ext cx="8229600" cy="2340864"/>
          </a:xfrm>
        </p:spPr>
        <p:txBody>
          <a:bodyPr/>
          <a:lstStyle/>
          <a:p>
            <a:pPr eaLnBrk="1" latinLnBrk="0" hangingPunct="1"/>
            <a:fld id="{ACDF6120-F1F0-4C60-9FE9-39AC71A9C79D}" type="datetimeFigureOut">
              <a:rPr lang="en-US" smtClean="0"/>
              <a:pPr eaLnBrk="1" latinLnBrk="0" hangingPunct="1"/>
              <a:t>7/24/17</a:t>
            </a:fld>
            <a:endParaRPr lang="en-US" dirty="0"/>
          </a:p>
        </p:txBody>
      </p:sp>
      <p:sp>
        <p:nvSpPr>
          <p:cNvPr id="5" name="Footer Placeholder 4"/>
          <p:cNvSpPr>
            <a:spLocks noGrp="1"/>
          </p:cNvSpPr>
          <p:nvPr>
            <p:ph type="ftr" sz="quarter" idx="11"/>
          </p:nvPr>
        </p:nvSpPr>
        <p:spPr>
          <a:xfrm>
            <a:off x="10435133" y="40672512"/>
            <a:ext cx="12508992" cy="2340864"/>
          </a:xfrm>
        </p:spPr>
        <p:txBody>
          <a:bodyPr/>
          <a:lstStyle/>
          <a:p>
            <a:endParaRPr kumimoji="0" lang="en-US" dirty="0"/>
          </a:p>
        </p:txBody>
      </p:sp>
      <p:sp>
        <p:nvSpPr>
          <p:cNvPr id="6" name="Slide Number Placeholder 5"/>
          <p:cNvSpPr>
            <a:spLocks noGrp="1"/>
          </p:cNvSpPr>
          <p:nvPr>
            <p:ph type="sldNum" sz="quarter" idx="12"/>
          </p:nvPr>
        </p:nvSpPr>
        <p:spPr>
          <a:xfrm>
            <a:off x="3851453" y="40672512"/>
            <a:ext cx="5475427" cy="2340864"/>
          </a:xfrm>
        </p:spPr>
        <p:txBody>
          <a:bodyPr/>
          <a:lstStyle/>
          <a:p>
            <a:fld id="{EA7C8D44-3667-46F6-9772-CC52308E2A7F}" type="slidenum">
              <a:rPr kumimoji="0" lang="en-US" smtClean="0"/>
              <a:pPr eaLnBrk="1" latinLnBrk="0" hangingPunct="1"/>
              <a:t>‹#›</a:t>
            </a:fld>
            <a:endParaRPr kumimoji="0" lang="en-US" dirty="0"/>
          </a:p>
        </p:txBody>
      </p:sp>
      <p:sp>
        <p:nvSpPr>
          <p:cNvPr id="7" name="Rectangle 6"/>
          <p:cNvSpPr/>
          <p:nvPr/>
        </p:nvSpPr>
        <p:spPr>
          <a:xfrm>
            <a:off x="3291840" y="18044160"/>
            <a:ext cx="26334720" cy="8193024"/>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8" name="Rectangle 7"/>
          <p:cNvSpPr/>
          <p:nvPr/>
        </p:nvSpPr>
        <p:spPr>
          <a:xfrm>
            <a:off x="3291840" y="18044160"/>
            <a:ext cx="822960" cy="8193024"/>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645920" y="1463040"/>
            <a:ext cx="29626560" cy="585216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9" name="Content Placeholder 8"/>
          <p:cNvSpPr>
            <a:spLocks noGrp="1"/>
          </p:cNvSpPr>
          <p:nvPr>
            <p:ph sz="quarter" idx="1"/>
          </p:nvPr>
        </p:nvSpPr>
        <p:spPr>
          <a:xfrm>
            <a:off x="1645920" y="7802880"/>
            <a:ext cx="14549933" cy="3160166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16675913" y="7783373"/>
            <a:ext cx="14549933" cy="3160166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1463040"/>
            <a:ext cx="29626560" cy="585216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45920" y="8229600"/>
            <a:ext cx="14544677" cy="4389120"/>
          </a:xfrm>
          <a:noFill/>
          <a:ln>
            <a:noFill/>
          </a:ln>
        </p:spPr>
        <p:txBody>
          <a:bodyPr lIns="438912" anchor="b" anchorCtr="0">
            <a:noAutofit/>
          </a:bodyPr>
          <a:lstStyle>
            <a:lvl1pPr marL="0" indent="0">
              <a:buNone/>
              <a:defRPr sz="11500" b="1">
                <a:solidFill>
                  <a:schemeClr val="accent2"/>
                </a:solidFill>
              </a:defRPr>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6733522" y="8290560"/>
            <a:ext cx="14550390" cy="4389120"/>
          </a:xfrm>
          <a:noFill/>
          <a:ln>
            <a:noFill/>
          </a:ln>
        </p:spPr>
        <p:txBody>
          <a:bodyPr lIns="438912" anchor="b" anchorCtr="0"/>
          <a:lstStyle>
            <a:lvl1pPr marL="0" indent="0">
              <a:buNone/>
              <a:defRPr sz="11500" b="1">
                <a:solidFill>
                  <a:schemeClr val="accent2"/>
                </a:solidFill>
              </a:defRPr>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11" name="Content Placeholder 10"/>
          <p:cNvSpPr>
            <a:spLocks noGrp="1"/>
          </p:cNvSpPr>
          <p:nvPr>
            <p:ph sz="quarter" idx="2"/>
          </p:nvPr>
        </p:nvSpPr>
        <p:spPr>
          <a:xfrm>
            <a:off x="1645920" y="13655040"/>
            <a:ext cx="14538960" cy="2584704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16733520" y="13655040"/>
            <a:ext cx="14538960" cy="2584704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645920" y="1463040"/>
            <a:ext cx="29626560" cy="585216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6" name="Isosceles Triangle 5"/>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5" name="Straight Connector 4"/>
          <p:cNvSpPr>
            <a:spLocks noChangeShapeType="1"/>
          </p:cNvSpPr>
          <p:nvPr/>
        </p:nvSpPr>
        <p:spPr bwMode="auto">
          <a:xfrm>
            <a:off x="1645920" y="4066032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6" name="Isosceles Triangle 5"/>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Tree>
  </p:cSld>
  <p:clrMapOvr>
    <a:masterClrMapping/>
  </p:clrMapOvr>
  <p:timing>
    <p:tnLst>
      <p:par>
        <p:cTn xmlns:p14="http://schemas.microsoft.com/office/powerpoint/2010/mai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768560" y="1950720"/>
            <a:ext cx="9052560" cy="5364480"/>
          </a:xfrm>
        </p:spPr>
        <p:txBody>
          <a:bodyPr anchor="b" anchorCtr="0">
            <a:noAutofit/>
          </a:bodyPr>
          <a:lstStyle>
            <a:lvl1pPr algn="l">
              <a:buNone/>
              <a:defRPr sz="96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22768560" y="7802883"/>
            <a:ext cx="9052560" cy="30998163"/>
          </a:xfrm>
        </p:spPr>
        <p:txBody>
          <a:bodyPr/>
          <a:lstStyle>
            <a:lvl1pPr marL="0" indent="0">
              <a:lnSpc>
                <a:spcPts val="10560"/>
              </a:lnSpc>
              <a:spcAft>
                <a:spcPts val="4800"/>
              </a:spcAft>
              <a:buNone/>
              <a:defRPr sz="7700">
                <a:solidFill>
                  <a:schemeClr val="tx2"/>
                </a:solidFill>
              </a:defRPr>
            </a:lvl1pPr>
            <a:lvl2pPr>
              <a:buNone/>
              <a:defRPr sz="5800"/>
            </a:lvl2pPr>
            <a:lvl3pPr>
              <a:buNone/>
              <a:defRPr sz="4800"/>
            </a:lvl3pPr>
            <a:lvl4pPr>
              <a:buNone/>
              <a:defRPr sz="4300"/>
            </a:lvl4pPr>
            <a:lvl5pPr>
              <a:buNone/>
              <a:defRPr sz="43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8" name="Straight Connector 7"/>
          <p:cNvSpPr>
            <a:spLocks noChangeShapeType="1"/>
          </p:cNvSpPr>
          <p:nvPr/>
        </p:nvSpPr>
        <p:spPr bwMode="auto">
          <a:xfrm>
            <a:off x="1645920" y="4066032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10" name="Straight Connector 9"/>
          <p:cNvSpPr>
            <a:spLocks noChangeShapeType="1"/>
          </p:cNvSpPr>
          <p:nvPr/>
        </p:nvSpPr>
        <p:spPr bwMode="auto">
          <a:xfrm rot="5400000">
            <a:off x="2929266" y="21275040"/>
            <a:ext cx="38624256"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dirty="0"/>
          </a:p>
        </p:txBody>
      </p:sp>
      <p:sp>
        <p:nvSpPr>
          <p:cNvPr id="9" name="Isosceles Triangle 8"/>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12" name="Content Placeholder 11"/>
          <p:cNvSpPr>
            <a:spLocks noGrp="1"/>
          </p:cNvSpPr>
          <p:nvPr>
            <p:ph sz="quarter" idx="1"/>
          </p:nvPr>
        </p:nvSpPr>
        <p:spPr>
          <a:xfrm>
            <a:off x="1097280" y="1950720"/>
            <a:ext cx="20574000" cy="36576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iming>
    <p:tnLst>
      <p:par>
        <p:cTn xmlns:p14="http://schemas.microsoft.com/office/powerpoint/2010/mai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0" y="3205479"/>
            <a:ext cx="29626560" cy="4318003"/>
          </a:xfrm>
          <a:ln>
            <a:solidFill>
              <a:schemeClr val="accent1"/>
            </a:solidFill>
          </a:ln>
        </p:spPr>
        <p:txBody>
          <a:bodyPr lIns="1316736" anchor="ctr"/>
          <a:lstStyle>
            <a:lvl1pPr algn="r">
              <a:buNone/>
              <a:defRPr sz="96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645920" y="12192000"/>
            <a:ext cx="29626560" cy="27329587"/>
          </a:xfrm>
          <a:solidFill>
            <a:schemeClr val="tx1">
              <a:shade val="50000"/>
            </a:schemeClr>
          </a:solidFill>
          <a:ln>
            <a:noFill/>
          </a:ln>
          <a:effectLst/>
        </p:spPr>
        <p:txBody>
          <a:bodyPr/>
          <a:lstStyle>
            <a:lvl1pPr marL="0" indent="0">
              <a:spcBef>
                <a:spcPts val="2880"/>
              </a:spcBef>
              <a:buNone/>
              <a:defRPr sz="154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0" y="7802880"/>
            <a:ext cx="29626560" cy="3413760"/>
          </a:xfrm>
        </p:spPr>
        <p:txBody>
          <a:bodyPr anchor="ctr" anchorCtr="0"/>
          <a:lstStyle>
            <a:lvl1pPr marL="0" indent="0" algn="l">
              <a:buFontTx/>
              <a:buNone/>
              <a:defRPr sz="6700"/>
            </a:lvl1pPr>
            <a:lvl2pPr>
              <a:defRPr sz="5800"/>
            </a:lvl2pPr>
            <a:lvl3pPr>
              <a:defRPr sz="4800"/>
            </a:lvl3pPr>
            <a:lvl4pPr>
              <a:defRPr sz="4300"/>
            </a:lvl4pPr>
            <a:lvl5pPr>
              <a:defRPr sz="43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8" name="Straight Connector 7"/>
          <p:cNvSpPr>
            <a:spLocks noChangeShapeType="1"/>
          </p:cNvSpPr>
          <p:nvPr/>
        </p:nvSpPr>
        <p:spPr bwMode="auto">
          <a:xfrm>
            <a:off x="1645920" y="4066032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9" name="Isosceles Triangle 8"/>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10" name="Rectangle 9"/>
          <p:cNvSpPr/>
          <p:nvPr/>
        </p:nvSpPr>
        <p:spPr>
          <a:xfrm>
            <a:off x="1645920" y="3205478"/>
            <a:ext cx="658368" cy="438912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iming>
    <p:tnLst>
      <p:par>
        <p:cTn xmlns:p14="http://schemas.microsoft.com/office/powerpoint/2010/mai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Tree>
  </p:cSld>
  <p:clrMapOvr>
    <a:masterClrMapping/>
  </p:clrMapOvr>
  <p:timing>
    <p:tnLst>
      <p:par>
        <p:cTn xmlns:p14="http://schemas.microsoft.com/office/powerpoint/2010/mai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1757686"/>
            <a:ext cx="7406640" cy="3744976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645920" y="1757686"/>
            <a:ext cx="21671280" cy="37449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7" name="Straight Connector 6"/>
          <p:cNvSpPr>
            <a:spLocks noChangeShapeType="1"/>
          </p:cNvSpPr>
          <p:nvPr/>
        </p:nvSpPr>
        <p:spPr bwMode="auto">
          <a:xfrm>
            <a:off x="1645920" y="4066032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8" name="Isosceles Triangle 7"/>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9" name="Straight Connector 8"/>
          <p:cNvSpPr>
            <a:spLocks noChangeShapeType="1"/>
          </p:cNvSpPr>
          <p:nvPr/>
        </p:nvSpPr>
        <p:spPr bwMode="auto">
          <a:xfrm rot="5400000">
            <a:off x="4873561" y="20492493"/>
            <a:ext cx="37453824"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Tree>
  </p:cSld>
  <p:clrMapOvr>
    <a:masterClrMapping/>
  </p:clrMapOvr>
  <p:timing>
    <p:tnLst>
      <p:par>
        <p:cTn xmlns:p14="http://schemas.microsoft.com/office/powerpoint/2010/mai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1" y="8504642"/>
            <a:ext cx="754261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6" y="7239314"/>
            <a:ext cx="7536656" cy="1323431"/>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691754" y="19075692"/>
            <a:ext cx="7537847"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8690374" y="8504642"/>
            <a:ext cx="7536656"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8690375" y="7239314"/>
            <a:ext cx="7536656" cy="1323431"/>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6693754" y="8504642"/>
            <a:ext cx="7536656"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6687800" y="7524007"/>
            <a:ext cx="75438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24685520" y="7524007"/>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24685520" y="8504642"/>
            <a:ext cx="753526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4685520" y="19155992"/>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24685520" y="20015203"/>
            <a:ext cx="753903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4685520" y="34080183"/>
            <a:ext cx="7535264" cy="1323431"/>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24685520" y="35244595"/>
            <a:ext cx="753903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678141" y="19935403"/>
            <a:ext cx="754261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4449445" y="4511929"/>
            <a:ext cx="23999226" cy="170688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4449445" y="2805049"/>
            <a:ext cx="23999226" cy="170688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4449445" y="621085"/>
            <a:ext cx="23999226" cy="2183964"/>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_rels/slideMaster2.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7.bin"/><Relationship Id="rId16" Type="http://schemas.openxmlformats.org/officeDocument/2006/relationships/image" Target="../media/image1.wmf"/><Relationship Id="rId17" Type="http://schemas.openxmlformats.org/officeDocument/2006/relationships/oleObject" Target="../embeddings/oleObject8.bin"/><Relationship Id="rId18" Type="http://schemas.openxmlformats.org/officeDocument/2006/relationships/image" Target="../media/image2.wmf"/><Relationship Id="rId1" Type="http://schemas.openxmlformats.org/officeDocument/2006/relationships/slideLayout" Target="../slideLayouts/slideLayout2.xml"/><Relationship Id="rId2" Type="http://schemas.openxmlformats.org/officeDocument/2006/relationships/theme" Target="../theme/theme2.xml"/><Relationship Id="rId3" Type="http://schemas.openxmlformats.org/officeDocument/2006/relationships/vmlDrawing" Target="../drawings/vmlDrawing2.vml"/><Relationship Id="rId4" Type="http://schemas.openxmlformats.org/officeDocument/2006/relationships/oleObject" Target="../embeddings/oleObject5.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6.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_rels/slideMaster3.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11.bin"/><Relationship Id="rId16" Type="http://schemas.openxmlformats.org/officeDocument/2006/relationships/image" Target="../media/image1.wmf"/><Relationship Id="rId17" Type="http://schemas.openxmlformats.org/officeDocument/2006/relationships/oleObject" Target="../embeddings/oleObject12.bin"/><Relationship Id="rId18" Type="http://schemas.openxmlformats.org/officeDocument/2006/relationships/image" Target="../media/image2.wmf"/><Relationship Id="rId1" Type="http://schemas.openxmlformats.org/officeDocument/2006/relationships/slideLayout" Target="../slideLayouts/slideLayout3.xml"/><Relationship Id="rId2" Type="http://schemas.openxmlformats.org/officeDocument/2006/relationships/theme" Target="../theme/theme3.xml"/><Relationship Id="rId3" Type="http://schemas.openxmlformats.org/officeDocument/2006/relationships/vmlDrawing" Target="../drawings/vmlDrawing3.vml"/><Relationship Id="rId4" Type="http://schemas.openxmlformats.org/officeDocument/2006/relationships/oleObject" Target="../embeddings/oleObject9.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10.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_rels/slideMaster4.xml.rels><?xml version="1.0" encoding="UTF-8" standalone="yes"?>
<Relationships xmlns="http://schemas.openxmlformats.org/package/2006/relationships"><Relationship Id="rId20" Type="http://schemas.openxmlformats.org/officeDocument/2006/relationships/image" Target="../media/image1.wmf"/><Relationship Id="rId21" Type="http://schemas.openxmlformats.org/officeDocument/2006/relationships/oleObject" Target="../embeddings/oleObject14.bin"/><Relationship Id="rId22" Type="http://schemas.openxmlformats.org/officeDocument/2006/relationships/image" Target="../media/image2.wmf"/><Relationship Id="rId23" Type="http://schemas.openxmlformats.org/officeDocument/2006/relationships/oleObject" Target="../embeddings/oleObject15.bin"/><Relationship Id="rId24" Type="http://schemas.openxmlformats.org/officeDocument/2006/relationships/image" Target="../media/image3.wmf"/><Relationship Id="rId25" Type="http://schemas.openxmlformats.org/officeDocument/2006/relationships/image" Target="../media/image9.png"/><Relationship Id="rId26" Type="http://schemas.openxmlformats.org/officeDocument/2006/relationships/oleObject" Target="../embeddings/oleObject16.bin"/><Relationship Id="rId27" Type="http://schemas.openxmlformats.org/officeDocument/2006/relationships/image" Target="../media/image4.wmf"/><Relationship Id="rId28" Type="http://schemas.openxmlformats.org/officeDocument/2006/relationships/hyperlink" Target="http://www.facebook.com/pages/PosterPresentationscom/217914411419?v=app_4949752878&amp;ref=ts" TargetMode="External"/><Relationship Id="rId29" Type="http://schemas.openxmlformats.org/officeDocument/2006/relationships/image" Target="../media/image10.jpeg"/><Relationship Id="rId1" Type="http://schemas.openxmlformats.org/officeDocument/2006/relationships/slideLayout" Target="../slideLayouts/slideLayout4.xml"/><Relationship Id="rId2" Type="http://schemas.openxmlformats.org/officeDocument/2006/relationships/slideLayout" Target="../slideLayouts/slideLayout5.xml"/><Relationship Id="rId3" Type="http://schemas.openxmlformats.org/officeDocument/2006/relationships/slideLayout" Target="../slideLayouts/slideLayout6.xml"/><Relationship Id="rId4" Type="http://schemas.openxmlformats.org/officeDocument/2006/relationships/slideLayout" Target="../slideLayouts/slideLayout7.xml"/><Relationship Id="rId5" Type="http://schemas.openxmlformats.org/officeDocument/2006/relationships/slideLayout" Target="../slideLayouts/slideLayout8.xml"/><Relationship Id="rId30" Type="http://schemas.openxmlformats.org/officeDocument/2006/relationships/image" Target="../media/image12.png"/><Relationship Id="rId31" Type="http://schemas.openxmlformats.org/officeDocument/2006/relationships/image" Target="../media/image13.png"/><Relationship Id="rId32" Type="http://schemas.openxmlformats.org/officeDocument/2006/relationships/image" Target="../media/image14.png"/><Relationship Id="rId9" Type="http://schemas.openxmlformats.org/officeDocument/2006/relationships/slideLayout" Target="../slideLayouts/slideLayout12.xml"/><Relationship Id="rId6" Type="http://schemas.openxmlformats.org/officeDocument/2006/relationships/slideLayout" Target="../slideLayouts/slideLayout9.xml"/><Relationship Id="rId7" Type="http://schemas.openxmlformats.org/officeDocument/2006/relationships/slideLayout" Target="../slideLayouts/slideLayout10.xml"/><Relationship Id="rId8" Type="http://schemas.openxmlformats.org/officeDocument/2006/relationships/slideLayout" Target="../slideLayouts/slideLayout11.xml"/><Relationship Id="rId33" Type="http://schemas.openxmlformats.org/officeDocument/2006/relationships/image" Target="../media/image15.png"/><Relationship Id="rId10" Type="http://schemas.openxmlformats.org/officeDocument/2006/relationships/slideLayout" Target="../slideLayouts/slideLayout13.xml"/><Relationship Id="rId11" Type="http://schemas.openxmlformats.org/officeDocument/2006/relationships/slideLayout" Target="../slideLayouts/slideLayout14.xml"/><Relationship Id="rId12" Type="http://schemas.openxmlformats.org/officeDocument/2006/relationships/slideLayout" Target="../slideLayouts/slideLayout15.xml"/><Relationship Id="rId13" Type="http://schemas.openxmlformats.org/officeDocument/2006/relationships/theme" Target="../theme/theme4.xml"/><Relationship Id="rId14" Type="http://schemas.openxmlformats.org/officeDocument/2006/relationships/vmlDrawing" Target="../drawings/vmlDrawing4.vml"/><Relationship Id="rId15" Type="http://schemas.openxmlformats.org/officeDocument/2006/relationships/image" Target="../media/image5.png"/><Relationship Id="rId16" Type="http://schemas.openxmlformats.org/officeDocument/2006/relationships/image" Target="../media/image6.png"/><Relationship Id="rId17" Type="http://schemas.openxmlformats.org/officeDocument/2006/relationships/image" Target="../media/image7.png"/><Relationship Id="rId18" Type="http://schemas.openxmlformats.org/officeDocument/2006/relationships/image" Target="../media/image8.png"/><Relationship Id="rId19" Type="http://schemas.openxmlformats.org/officeDocument/2006/relationships/oleObject" Target="../embeddings/oleObject13.bin"/></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64008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6400801"/>
            <a:ext cx="32918400" cy="6095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175479" y="43087639"/>
            <a:ext cx="1885950" cy="44909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 name="Rounded Rectangle 1"/>
          <p:cNvSpPr/>
          <p:nvPr userDrawn="1"/>
        </p:nvSpPr>
        <p:spPr>
          <a:xfrm>
            <a:off x="691754"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8690769"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userDrawn="1"/>
        </p:nvSpPr>
        <p:spPr>
          <a:xfrm>
            <a:off x="16689785"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p:cNvSpPr/>
          <p:nvPr userDrawn="1"/>
        </p:nvSpPr>
        <p:spPr>
          <a:xfrm>
            <a:off x="24688800"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p:cNvGrpSpPr/>
          <p:nvPr userDrawn="1"/>
        </p:nvGrpSpPr>
        <p:grpSpPr>
          <a:xfrm>
            <a:off x="-8418892" y="-1"/>
            <a:ext cx="8264149" cy="438912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6"/>
              <a:ext cx="7531182" cy="2128133"/>
              <a:chOff x="-4470427" y="11016658"/>
              <a:chExt cx="3470785" cy="977755"/>
            </a:xfrm>
          </p:grpSpPr>
          <p:grpSp>
            <p:nvGrpSpPr>
              <p:cNvPr id="46" name="Group 45"/>
              <p:cNvGrpSpPr/>
              <p:nvPr userDrawn="1"/>
            </p:nvGrpSpPr>
            <p:grpSpPr>
              <a:xfrm>
                <a:off x="-2783495" y="11060885"/>
                <a:ext cx="624431" cy="928886"/>
                <a:chOff x="-3958697" y="11117435"/>
                <a:chExt cx="779338" cy="1331088"/>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334345"/>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47" name="Group 46"/>
              <p:cNvGrpSpPr/>
              <p:nvPr userDrawn="1"/>
            </p:nvGrpSpPr>
            <p:grpSpPr>
              <a:xfrm>
                <a:off x="-2033159" y="11060888"/>
                <a:ext cx="1033517" cy="921814"/>
                <a:chOff x="-2921738" y="11200127"/>
                <a:chExt cx="1420279" cy="126677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9148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8768"/>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39" name="Group 38"/>
            <p:cNvGrpSpPr/>
            <p:nvPr userDrawn="1"/>
          </p:nvGrpSpPr>
          <p:grpSpPr>
            <a:xfrm>
              <a:off x="-10455222" y="27751412"/>
              <a:ext cx="9435866" cy="2453251"/>
              <a:chOff x="-4781001" y="12734137"/>
              <a:chExt cx="4348568"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201"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202"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188921"/>
                <a:ext cx="1117601" cy="208033"/>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198448"/>
                <a:ext cx="1117601" cy="208033"/>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54" name="Group 53"/>
          <p:cNvGrpSpPr/>
          <p:nvPr userDrawn="1"/>
        </p:nvGrpSpPr>
        <p:grpSpPr>
          <a:xfrm>
            <a:off x="33118380" y="-73419"/>
            <a:ext cx="8296604" cy="43964620"/>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203"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204"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51"/>
              <a:ext cx="10354213" cy="1397636"/>
              <a:chOff x="44200453" y="28362386"/>
              <a:chExt cx="9771399" cy="120439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1014473"/>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60" name="TextBox 59"/>
            <p:cNvSpPr txBox="1"/>
            <p:nvPr userDrawn="1"/>
          </p:nvSpPr>
          <p:spPr>
            <a:xfrm>
              <a:off x="44262808" y="31169782"/>
              <a:ext cx="6870215" cy="1049729"/>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xmlns:p14="http://schemas.microsoft.com/office/powerpoint/2010/mai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64008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6407151"/>
            <a:ext cx="32918400" cy="2032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cxnSp>
        <p:nvCxnSpPr>
          <p:cNvPr id="38" name="Straight Connector 37"/>
          <p:cNvCxnSpPr/>
          <p:nvPr/>
        </p:nvCxnSpPr>
        <p:spPr>
          <a:xfrm flipV="1">
            <a:off x="-10459951" y="15368157"/>
            <a:ext cx="10183077" cy="1091"/>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691754" y="7189357"/>
            <a:ext cx="10183077" cy="35648900"/>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11365878" y="7189357"/>
            <a:ext cx="10183077" cy="35648900"/>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22040003" y="7189357"/>
            <a:ext cx="10183077" cy="35648900"/>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userDrawn="1"/>
        </p:nvGrpSpPr>
        <p:grpSpPr>
          <a:xfrm>
            <a:off x="33118380" y="-73419"/>
            <a:ext cx="8296604" cy="43964620"/>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225"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226"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51"/>
              <a:ext cx="10354213" cy="1397636"/>
              <a:chOff x="44200453" y="28362386"/>
              <a:chExt cx="9771399" cy="120439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1014473"/>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50" name="TextBox 49"/>
            <p:cNvSpPr txBox="1"/>
            <p:nvPr userDrawn="1"/>
          </p:nvSpPr>
          <p:spPr>
            <a:xfrm>
              <a:off x="44262808" y="31169782"/>
              <a:ext cx="6870215" cy="1049729"/>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4" name="Group 53"/>
          <p:cNvGrpSpPr/>
          <p:nvPr userDrawn="1"/>
        </p:nvGrpSpPr>
        <p:grpSpPr>
          <a:xfrm>
            <a:off x="-8418892" y="-1"/>
            <a:ext cx="8264149" cy="438912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1"/>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9" name="Group 58"/>
            <p:cNvGrpSpPr/>
            <p:nvPr userDrawn="1"/>
          </p:nvGrpSpPr>
          <p:grpSpPr>
            <a:xfrm>
              <a:off x="-9744993" y="23540956"/>
              <a:ext cx="7531182" cy="2128133"/>
              <a:chOff x="-4470427" y="11016658"/>
              <a:chExt cx="3470785" cy="977755"/>
            </a:xfrm>
          </p:grpSpPr>
          <p:grpSp>
            <p:nvGrpSpPr>
              <p:cNvPr id="65" name="Group 64"/>
              <p:cNvGrpSpPr/>
              <p:nvPr userDrawn="1"/>
            </p:nvGrpSpPr>
            <p:grpSpPr>
              <a:xfrm>
                <a:off x="-2783495" y="11060885"/>
                <a:ext cx="624431" cy="928886"/>
                <a:chOff x="-3958697" y="11117435"/>
                <a:chExt cx="779338" cy="1331088"/>
              </a:xfrm>
            </p:grpSpPr>
            <p:pic>
              <p:nvPicPr>
                <p:cNvPr id="71" name="Picture 70"/>
                <p:cNvPicPr>
                  <a:picLocks noChangeAspect="1"/>
                </p:cNvPicPr>
                <p:nvPr userDrawn="1"/>
              </p:nvPicPr>
              <p:blipFill>
                <a:blip r:embed="rId13"/>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334345"/>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6" name="Group 65"/>
              <p:cNvGrpSpPr/>
              <p:nvPr userDrawn="1"/>
            </p:nvGrpSpPr>
            <p:grpSpPr>
              <a:xfrm>
                <a:off x="-2033159" y="11060888"/>
                <a:ext cx="1033517" cy="921814"/>
                <a:chOff x="-2921738" y="11200127"/>
                <a:chExt cx="1420279" cy="1266774"/>
              </a:xfrm>
            </p:grpSpPr>
            <p:pic>
              <p:nvPicPr>
                <p:cNvPr id="69" name="Picture 68"/>
                <p:cNvPicPr>
                  <a:picLocks noChangeAspect="1"/>
                </p:cNvPicPr>
                <p:nvPr userDrawn="1"/>
              </p:nvPicPr>
              <p:blipFill>
                <a:blip r:embed="rId13"/>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9148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4"/>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8768"/>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60" name="Group 59"/>
            <p:cNvGrpSpPr/>
            <p:nvPr userDrawn="1"/>
          </p:nvGrpSpPr>
          <p:grpSpPr>
            <a:xfrm>
              <a:off x="-10455222" y="27751412"/>
              <a:ext cx="9435866" cy="2453251"/>
              <a:chOff x="-4781001" y="12734137"/>
              <a:chExt cx="4348568"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227"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228"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188921"/>
                <a:ext cx="1117601" cy="208033"/>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198448"/>
                <a:ext cx="1117601" cy="208033"/>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
        <p:nvSpPr>
          <p:cNvPr id="40" name="Text Box 14"/>
          <p:cNvSpPr txBox="1">
            <a:spLocks noChangeArrowheads="1"/>
          </p:cNvSpPr>
          <p:nvPr userDrawn="1"/>
        </p:nvSpPr>
        <p:spPr bwMode="auto">
          <a:xfrm>
            <a:off x="1175479" y="43087639"/>
            <a:ext cx="1885950" cy="44909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8" r:id="rId1"/>
  </p:sldLayoutIdLst>
  <p:timing>
    <p:tnLst>
      <p:par>
        <p:cTn xmlns:p14="http://schemas.microsoft.com/office/powerpoint/2010/mai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64008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6407151"/>
            <a:ext cx="32918400" cy="2032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21" name="Rounded Rectangle 20"/>
          <p:cNvSpPr/>
          <p:nvPr userDrawn="1"/>
        </p:nvSpPr>
        <p:spPr>
          <a:xfrm>
            <a:off x="691753" y="7010401"/>
            <a:ext cx="7537847" cy="35648900"/>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24688800" y="7010401"/>
            <a:ext cx="7537847" cy="35648900"/>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8687396" y="7023101"/>
            <a:ext cx="15543610" cy="35648900"/>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p:cNvGrpSpPr/>
          <p:nvPr userDrawn="1"/>
        </p:nvGrpSpPr>
        <p:grpSpPr>
          <a:xfrm>
            <a:off x="33118380" y="-73419"/>
            <a:ext cx="8296604" cy="43964620"/>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249"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250"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51"/>
              <a:ext cx="10354213" cy="1397636"/>
              <a:chOff x="44200453" y="28362386"/>
              <a:chExt cx="9771399" cy="120439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1014473"/>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9" name="TextBox 48"/>
            <p:cNvSpPr txBox="1"/>
            <p:nvPr userDrawn="1"/>
          </p:nvSpPr>
          <p:spPr>
            <a:xfrm>
              <a:off x="44262808" y="31169782"/>
              <a:ext cx="6870215" cy="1049729"/>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3" name="Group 52"/>
          <p:cNvGrpSpPr/>
          <p:nvPr userDrawn="1"/>
        </p:nvGrpSpPr>
        <p:grpSpPr>
          <a:xfrm>
            <a:off x="-8418892" y="-1"/>
            <a:ext cx="8264149" cy="438912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11"/>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8" name="Group 57"/>
            <p:cNvGrpSpPr/>
            <p:nvPr userDrawn="1"/>
          </p:nvGrpSpPr>
          <p:grpSpPr>
            <a:xfrm>
              <a:off x="-9744993" y="23540956"/>
              <a:ext cx="7531182" cy="2128133"/>
              <a:chOff x="-4470427" y="11016658"/>
              <a:chExt cx="3470785" cy="977755"/>
            </a:xfrm>
          </p:grpSpPr>
          <p:grpSp>
            <p:nvGrpSpPr>
              <p:cNvPr id="64" name="Group 63"/>
              <p:cNvGrpSpPr/>
              <p:nvPr userDrawn="1"/>
            </p:nvGrpSpPr>
            <p:grpSpPr>
              <a:xfrm>
                <a:off x="-2783495" y="11060885"/>
                <a:ext cx="624431" cy="928886"/>
                <a:chOff x="-3958697" y="11117435"/>
                <a:chExt cx="779338" cy="1331088"/>
              </a:xfrm>
            </p:grpSpPr>
            <p:pic>
              <p:nvPicPr>
                <p:cNvPr id="70" name="Picture 69"/>
                <p:cNvPicPr>
                  <a:picLocks noChangeAspect="1"/>
                </p:cNvPicPr>
                <p:nvPr userDrawn="1"/>
              </p:nvPicPr>
              <p:blipFill>
                <a:blip r:embed="rId13"/>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334345"/>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5" name="Group 64"/>
              <p:cNvGrpSpPr/>
              <p:nvPr userDrawn="1"/>
            </p:nvGrpSpPr>
            <p:grpSpPr>
              <a:xfrm>
                <a:off x="-2033159" y="11060888"/>
                <a:ext cx="1033517" cy="921814"/>
                <a:chOff x="-2921738" y="11200127"/>
                <a:chExt cx="1420279" cy="1266774"/>
              </a:xfrm>
            </p:grpSpPr>
            <p:pic>
              <p:nvPicPr>
                <p:cNvPr id="68" name="Picture 67"/>
                <p:cNvPicPr>
                  <a:picLocks noChangeAspect="1"/>
                </p:cNvPicPr>
                <p:nvPr userDrawn="1"/>
              </p:nvPicPr>
              <p:blipFill>
                <a:blip r:embed="rId13"/>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9148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4"/>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8768"/>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9" name="Group 58"/>
            <p:cNvGrpSpPr/>
            <p:nvPr userDrawn="1"/>
          </p:nvGrpSpPr>
          <p:grpSpPr>
            <a:xfrm>
              <a:off x="-10455222" y="27751412"/>
              <a:ext cx="9435866" cy="2453251"/>
              <a:chOff x="-4781001" y="12734137"/>
              <a:chExt cx="4348568"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251"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252"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188921"/>
                <a:ext cx="1117601" cy="208033"/>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198448"/>
                <a:ext cx="1117601" cy="208033"/>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
        <p:nvSpPr>
          <p:cNvPr id="38" name="Text Box 14"/>
          <p:cNvSpPr txBox="1">
            <a:spLocks noChangeArrowheads="1"/>
          </p:cNvSpPr>
          <p:nvPr userDrawn="1"/>
        </p:nvSpPr>
        <p:spPr bwMode="auto">
          <a:xfrm>
            <a:off x="1175479" y="43087639"/>
            <a:ext cx="1885950" cy="44909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4" r:id="rId1"/>
  </p:sldLayoutIdLst>
  <p:timing>
    <p:tnLst>
      <p:par>
        <p:cTn xmlns:p14="http://schemas.microsoft.com/office/powerpoint/2010/mai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1645920" y="975360"/>
            <a:ext cx="29626560" cy="6339840"/>
          </a:xfrm>
          <a:prstGeom prst="rect">
            <a:avLst/>
          </a:prstGeom>
        </p:spPr>
        <p:txBody>
          <a:bodyPr vert="horz" lIns="438912" tIns="219456" rIns="438912" bIns="219456"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1645920" y="7802880"/>
            <a:ext cx="29626560" cy="31426099"/>
          </a:xfrm>
          <a:prstGeom prst="rect">
            <a:avLst/>
          </a:prstGeom>
        </p:spPr>
        <p:txBody>
          <a:bodyPr vert="horz" lIns="438912" tIns="219456" rIns="438912" bIns="219456">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23042880" y="40680640"/>
            <a:ext cx="8240573" cy="2340864"/>
          </a:xfrm>
          <a:prstGeom prst="rect">
            <a:avLst/>
          </a:prstGeom>
        </p:spPr>
        <p:txBody>
          <a:bodyPr vert="horz" lIns="438912" tIns="219456" rIns="438912" bIns="219456"/>
          <a:lstStyle>
            <a:lvl1pPr algn="l" eaLnBrk="1" latinLnBrk="0" hangingPunct="1">
              <a:defRPr kumimoji="0" sz="6700">
                <a:solidFill>
                  <a:schemeClr val="tx2"/>
                </a:solidFill>
              </a:defRPr>
            </a:lvl1pPr>
          </a:lstStyle>
          <a:p>
            <a:pPr eaLnBrk="1" latinLnBrk="0" hangingPunct="1"/>
            <a:fld id="{ACDF6120-F1F0-4C60-9FE9-39AC71A9C79D}" type="datetimeFigureOut">
              <a:rPr lang="en-US" smtClean="0"/>
              <a:pPr eaLnBrk="1" latinLnBrk="0" hangingPunct="1"/>
              <a:t>7/24/17</a:t>
            </a:fld>
            <a:endParaRPr lang="en-US" sz="6700" dirty="0">
              <a:solidFill>
                <a:schemeClr val="tx2"/>
              </a:solidFill>
            </a:endParaRPr>
          </a:p>
        </p:txBody>
      </p:sp>
      <p:sp>
        <p:nvSpPr>
          <p:cNvPr id="3" name="Footer Placeholder 2"/>
          <p:cNvSpPr>
            <a:spLocks noGrp="1"/>
          </p:cNvSpPr>
          <p:nvPr>
            <p:ph type="ftr" sz="quarter" idx="3"/>
          </p:nvPr>
        </p:nvSpPr>
        <p:spPr>
          <a:xfrm>
            <a:off x="10435133" y="40680640"/>
            <a:ext cx="12618720" cy="2340864"/>
          </a:xfrm>
          <a:prstGeom prst="rect">
            <a:avLst/>
          </a:prstGeom>
        </p:spPr>
        <p:txBody>
          <a:bodyPr vert="horz" lIns="438912" tIns="219456" rIns="438912" bIns="219456"/>
          <a:lstStyle>
            <a:lvl1pPr algn="r" eaLnBrk="1" latinLnBrk="0" hangingPunct="1">
              <a:defRPr kumimoji="0" sz="6700">
                <a:solidFill>
                  <a:schemeClr val="tx2"/>
                </a:solidFill>
              </a:defRPr>
            </a:lvl1pPr>
          </a:lstStyle>
          <a:p>
            <a:pPr algn="r" eaLnBrk="1" latinLnBrk="0" hangingPunct="1"/>
            <a:endParaRPr kumimoji="0" lang="en-US" sz="6700" dirty="0">
              <a:solidFill>
                <a:schemeClr val="tx2"/>
              </a:solidFill>
            </a:endParaRPr>
          </a:p>
        </p:txBody>
      </p:sp>
      <p:sp>
        <p:nvSpPr>
          <p:cNvPr id="23" name="Slide Number Placeholder 22"/>
          <p:cNvSpPr>
            <a:spLocks noGrp="1"/>
          </p:cNvSpPr>
          <p:nvPr>
            <p:ph type="sldNum" sz="quarter" idx="4"/>
          </p:nvPr>
        </p:nvSpPr>
        <p:spPr>
          <a:xfrm>
            <a:off x="2205533" y="40680640"/>
            <a:ext cx="7132320" cy="2340864"/>
          </a:xfrm>
          <a:prstGeom prst="rect">
            <a:avLst/>
          </a:prstGeom>
        </p:spPr>
        <p:txBody>
          <a:bodyPr vert="horz" lIns="438912" tIns="219456" rIns="438912" bIns="219456"/>
          <a:lstStyle>
            <a:lvl1pPr algn="l" eaLnBrk="1" latinLnBrk="0" hangingPunct="1">
              <a:defRPr kumimoji="0" sz="6700">
                <a:solidFill>
                  <a:schemeClr val="tx2"/>
                </a:solidFill>
              </a:defRPr>
            </a:lvl1pPr>
          </a:lstStyle>
          <a:p>
            <a:pPr algn="l" eaLnBrk="1" latinLnBrk="0" hangingPunct="1"/>
            <a:fld id="{EA7C8D44-3667-46F6-9772-CC52308E2A7F}" type="slidenum">
              <a:rPr kumimoji="0" lang="en-US" smtClean="0"/>
              <a:pPr algn="l" eaLnBrk="1" latinLnBrk="0" hangingPunct="1"/>
              <a:t>‹#›</a:t>
            </a:fld>
            <a:endParaRPr kumimoji="0" lang="en-US" sz="7700" dirty="0">
              <a:solidFill>
                <a:schemeClr val="tx2"/>
              </a:solidFill>
            </a:endParaRPr>
          </a:p>
        </p:txBody>
      </p:sp>
      <p:sp>
        <p:nvSpPr>
          <p:cNvPr id="28" name="Straight Connector 27"/>
          <p:cNvSpPr>
            <a:spLocks noChangeShapeType="1"/>
          </p:cNvSpPr>
          <p:nvPr/>
        </p:nvSpPr>
        <p:spPr bwMode="auto">
          <a:xfrm>
            <a:off x="1645920" y="4066032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29" name="Straight Connector 28"/>
          <p:cNvSpPr>
            <a:spLocks noChangeShapeType="1"/>
          </p:cNvSpPr>
          <p:nvPr/>
        </p:nvSpPr>
        <p:spPr bwMode="auto">
          <a:xfrm>
            <a:off x="1645920" y="731520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10" name="Isosceles Triangle 9"/>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11" name="Rounded Rectangle 10"/>
          <p:cNvSpPr/>
          <p:nvPr userDrawn="1"/>
        </p:nvSpPr>
        <p:spPr>
          <a:xfrm>
            <a:off x="691754"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userDrawn="1"/>
        </p:nvSpPr>
        <p:spPr>
          <a:xfrm>
            <a:off x="8690769"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userDrawn="1"/>
        </p:nvSpPr>
        <p:spPr>
          <a:xfrm>
            <a:off x="16689785"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userDrawn="1"/>
        </p:nvSpPr>
        <p:spPr>
          <a:xfrm>
            <a:off x="24688800"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p:cNvGrpSpPr/>
          <p:nvPr userDrawn="1"/>
        </p:nvGrpSpPr>
        <p:grpSpPr>
          <a:xfrm>
            <a:off x="-8418892" y="-1"/>
            <a:ext cx="8264149" cy="43891201"/>
            <a:chOff x="-11225189" y="-1"/>
            <a:chExt cx="11018865" cy="32918401"/>
          </a:xfrm>
        </p:grpSpPr>
        <p:sp>
          <p:nvSpPr>
            <p:cNvPr id="18" name="Rectangle 1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19" name="Straight Connector 1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20" name="Picture 19"/>
            <p:cNvPicPr>
              <a:picLocks noChangeAspect="1"/>
            </p:cNvPicPr>
            <p:nvPr userDrawn="1"/>
          </p:nvPicPr>
          <p:blipFill>
            <a:blip r:embed="rId15"/>
            <a:stretch>
              <a:fillRect/>
            </a:stretch>
          </p:blipFill>
          <p:spPr>
            <a:xfrm>
              <a:off x="-10740740" y="10261718"/>
              <a:ext cx="1597666" cy="1201935"/>
            </a:xfrm>
            <a:prstGeom prst="rect">
              <a:avLst/>
            </a:prstGeom>
          </p:spPr>
        </p:pic>
        <p:pic>
          <p:nvPicPr>
            <p:cNvPr id="21" name="Picture 20"/>
            <p:cNvPicPr>
              <a:picLocks noChangeAspect="1"/>
            </p:cNvPicPr>
            <p:nvPr userDrawn="1"/>
          </p:nvPicPr>
          <p:blipFill>
            <a:blip r:embed="rId16"/>
            <a:stretch>
              <a:fillRect/>
            </a:stretch>
          </p:blipFill>
          <p:spPr>
            <a:xfrm>
              <a:off x="-10732765" y="15696927"/>
              <a:ext cx="9986808" cy="1053596"/>
            </a:xfrm>
            <a:prstGeom prst="rect">
              <a:avLst/>
            </a:prstGeom>
          </p:spPr>
        </p:pic>
        <p:grpSp>
          <p:nvGrpSpPr>
            <p:cNvPr id="24" name="Group 23"/>
            <p:cNvGrpSpPr/>
            <p:nvPr userDrawn="1"/>
          </p:nvGrpSpPr>
          <p:grpSpPr>
            <a:xfrm>
              <a:off x="-9744993" y="23540956"/>
              <a:ext cx="7531182" cy="2128133"/>
              <a:chOff x="-4470427" y="11016658"/>
              <a:chExt cx="3470785" cy="977755"/>
            </a:xfrm>
          </p:grpSpPr>
          <p:grpSp>
            <p:nvGrpSpPr>
              <p:cNvPr id="32" name="Group 31"/>
              <p:cNvGrpSpPr/>
              <p:nvPr userDrawn="1"/>
            </p:nvGrpSpPr>
            <p:grpSpPr>
              <a:xfrm>
                <a:off x="-2783495" y="11060885"/>
                <a:ext cx="624431" cy="928886"/>
                <a:chOff x="-3958697" y="11117435"/>
                <a:chExt cx="779338" cy="1331088"/>
              </a:xfrm>
            </p:grpSpPr>
            <p:pic>
              <p:nvPicPr>
                <p:cNvPr id="38" name="Picture 37"/>
                <p:cNvPicPr>
                  <a:picLocks noChangeAspect="1"/>
                </p:cNvPicPr>
                <p:nvPr userDrawn="1"/>
              </p:nvPicPr>
              <p:blipFill>
                <a:blip r:embed="rId17"/>
                <a:stretch>
                  <a:fillRect/>
                </a:stretch>
              </p:blipFill>
              <p:spPr>
                <a:xfrm>
                  <a:off x="-3948160" y="11117435"/>
                  <a:ext cx="768801" cy="1090857"/>
                </a:xfrm>
                <a:prstGeom prst="rect">
                  <a:avLst/>
                </a:prstGeom>
              </p:spPr>
            </p:pic>
            <p:sp>
              <p:nvSpPr>
                <p:cNvPr id="39" name="TextBox 38"/>
                <p:cNvSpPr txBox="1"/>
                <p:nvPr userDrawn="1"/>
              </p:nvSpPr>
              <p:spPr>
                <a:xfrm>
                  <a:off x="-3958697" y="12114178"/>
                  <a:ext cx="779337" cy="334345"/>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33" name="Group 32"/>
              <p:cNvGrpSpPr/>
              <p:nvPr userDrawn="1"/>
            </p:nvGrpSpPr>
            <p:grpSpPr>
              <a:xfrm>
                <a:off x="-2033159" y="11060888"/>
                <a:ext cx="1033517" cy="921814"/>
                <a:chOff x="-2921738" y="11200127"/>
                <a:chExt cx="1420279" cy="1266774"/>
              </a:xfrm>
            </p:grpSpPr>
            <p:pic>
              <p:nvPicPr>
                <p:cNvPr id="36" name="Picture 35"/>
                <p:cNvPicPr>
                  <a:picLocks noChangeAspect="1"/>
                </p:cNvPicPr>
                <p:nvPr userDrawn="1"/>
              </p:nvPicPr>
              <p:blipFill>
                <a:blip r:embed="rId17"/>
                <a:stretch>
                  <a:fillRect/>
                </a:stretch>
              </p:blipFill>
              <p:spPr>
                <a:xfrm>
                  <a:off x="-2921738" y="11200127"/>
                  <a:ext cx="1420279" cy="1029694"/>
                </a:xfrm>
                <a:prstGeom prst="rect">
                  <a:avLst/>
                </a:prstGeom>
              </p:spPr>
            </p:pic>
            <p:sp>
              <p:nvSpPr>
                <p:cNvPr id="37" name="TextBox 36"/>
                <p:cNvSpPr txBox="1"/>
                <p:nvPr userDrawn="1"/>
              </p:nvSpPr>
              <p:spPr>
                <a:xfrm>
                  <a:off x="-2918991" y="12175418"/>
                  <a:ext cx="1417532" cy="29148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34" name="Picture 33"/>
              <p:cNvPicPr>
                <a:picLocks noChangeAspect="1"/>
              </p:cNvPicPr>
              <p:nvPr userDrawn="1"/>
            </p:nvPicPr>
            <p:blipFill>
              <a:blip r:embed="rId18"/>
              <a:stretch>
                <a:fillRect/>
              </a:stretch>
            </p:blipFill>
            <p:spPr>
              <a:xfrm>
                <a:off x="-4470427" y="11016658"/>
                <a:ext cx="1098742" cy="847761"/>
              </a:xfrm>
              <a:prstGeom prst="rect">
                <a:avLst/>
              </a:prstGeom>
            </p:spPr>
          </p:pic>
          <p:sp>
            <p:nvSpPr>
              <p:cNvPr id="35" name="TextBox 34"/>
              <p:cNvSpPr txBox="1"/>
              <p:nvPr userDrawn="1"/>
            </p:nvSpPr>
            <p:spPr>
              <a:xfrm>
                <a:off x="-4440600" y="11665645"/>
                <a:ext cx="1035685" cy="328768"/>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25" name="Group 24"/>
            <p:cNvGrpSpPr/>
            <p:nvPr userDrawn="1"/>
          </p:nvGrpSpPr>
          <p:grpSpPr>
            <a:xfrm>
              <a:off x="-10455222" y="27751412"/>
              <a:ext cx="9435866" cy="2453251"/>
              <a:chOff x="-4781001" y="12734137"/>
              <a:chExt cx="4348568" cy="1127128"/>
            </a:xfrm>
          </p:grpSpPr>
          <p:graphicFrame>
            <p:nvGraphicFramePr>
              <p:cNvPr id="26" name="Object 25"/>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4229" name="Image" r:id="rId19" imgW="1828440" imgH="1117440" progId="Photoshop.Image.13">
                      <p:embed/>
                    </p:oleObj>
                  </mc:Choice>
                  <mc:Fallback>
                    <p:oleObj name="Image" r:id="rId19" imgW="1828440" imgH="1117440" progId="Photoshop.Image.13">
                      <p:embed/>
                      <p:pic>
                        <p:nvPicPr>
                          <p:cNvPr id="0" name=""/>
                          <p:cNvPicPr/>
                          <p:nvPr/>
                        </p:nvPicPr>
                        <p:blipFill>
                          <a:blip r:embed="rId20"/>
                          <a:stretch>
                            <a:fillRect/>
                          </a:stretch>
                        </p:blipFill>
                        <p:spPr>
                          <a:xfrm>
                            <a:off x="-4533347" y="12734142"/>
                            <a:ext cx="1828800" cy="1117600"/>
                          </a:xfrm>
                          <a:prstGeom prst="rect">
                            <a:avLst/>
                          </a:prstGeom>
                        </p:spPr>
                      </p:pic>
                    </p:oleObj>
                  </mc:Fallback>
                </mc:AlternateContent>
              </a:graphicData>
            </a:graphic>
          </p:graphicFrame>
          <p:graphicFrame>
            <p:nvGraphicFramePr>
              <p:cNvPr id="27" name="Object 26"/>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4230" name="Image" r:id="rId21" imgW="1828440" imgH="1117440" progId="Photoshop.Image.13">
                      <p:embed/>
                    </p:oleObj>
                  </mc:Choice>
                  <mc:Fallback>
                    <p:oleObj name="Image" r:id="rId21" imgW="1828440" imgH="1117440" progId="Photoshop.Image.13">
                      <p:embed/>
                      <p:pic>
                        <p:nvPicPr>
                          <p:cNvPr id="0" name=""/>
                          <p:cNvPicPr/>
                          <p:nvPr/>
                        </p:nvPicPr>
                        <p:blipFill>
                          <a:blip r:embed="rId22"/>
                          <a:stretch>
                            <a:fillRect/>
                          </a:stretch>
                        </p:blipFill>
                        <p:spPr>
                          <a:xfrm>
                            <a:off x="-2456641" y="12737835"/>
                            <a:ext cx="1828800" cy="1117600"/>
                          </a:xfrm>
                          <a:prstGeom prst="rect">
                            <a:avLst/>
                          </a:prstGeom>
                        </p:spPr>
                      </p:pic>
                    </p:oleObj>
                  </mc:Fallback>
                </mc:AlternateContent>
              </a:graphicData>
            </a:graphic>
          </p:graphicFrame>
          <p:sp>
            <p:nvSpPr>
              <p:cNvPr id="30" name="TextBox 29"/>
              <p:cNvSpPr txBox="1"/>
              <p:nvPr userDrawn="1"/>
            </p:nvSpPr>
            <p:spPr>
              <a:xfrm rot="16200000">
                <a:off x="-5235785" y="13188921"/>
                <a:ext cx="1117601" cy="208033"/>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31" name="TextBox 30"/>
              <p:cNvSpPr txBox="1"/>
              <p:nvPr userDrawn="1"/>
            </p:nvSpPr>
            <p:spPr>
              <a:xfrm rot="16200000">
                <a:off x="-1095250" y="13198448"/>
                <a:ext cx="1117601" cy="208033"/>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40" name="Group 39"/>
          <p:cNvGrpSpPr/>
          <p:nvPr userDrawn="1"/>
        </p:nvGrpSpPr>
        <p:grpSpPr>
          <a:xfrm>
            <a:off x="33118380" y="-73419"/>
            <a:ext cx="8296604" cy="43964620"/>
            <a:chOff x="44157839" y="-55065"/>
            <a:chExt cx="11062139" cy="32973465"/>
          </a:xfrm>
        </p:grpSpPr>
        <p:sp>
          <p:nvSpPr>
            <p:cNvPr id="41" name="Rectangle 40"/>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2" name="Object 41"/>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4231" name="Image" r:id="rId23" imgW="4571280" imgH="1688760" progId="Photoshop.Image.13">
                    <p:embed/>
                  </p:oleObj>
                </mc:Choice>
                <mc:Fallback>
                  <p:oleObj name="Image" r:id="rId23" imgW="4571280" imgH="1688760" progId="Photoshop.Image.13">
                    <p:embed/>
                    <p:pic>
                      <p:nvPicPr>
                        <p:cNvPr id="0" name=""/>
                        <p:cNvPicPr/>
                        <p:nvPr/>
                      </p:nvPicPr>
                      <p:blipFill>
                        <a:blip r:embed="rId24"/>
                        <a:stretch>
                          <a:fillRect/>
                        </a:stretch>
                      </p:blipFill>
                      <p:spPr>
                        <a:xfrm>
                          <a:off x="46915679" y="3349444"/>
                          <a:ext cx="5586150" cy="2063772"/>
                        </a:xfrm>
                        <a:prstGeom prst="rect">
                          <a:avLst/>
                        </a:prstGeom>
                      </p:spPr>
                    </p:pic>
                  </p:oleObj>
                </mc:Fallback>
              </mc:AlternateContent>
            </a:graphicData>
          </a:graphic>
        </p:graphicFrame>
        <p:pic>
          <p:nvPicPr>
            <p:cNvPr id="43" name="Picture 42"/>
            <p:cNvPicPr>
              <a:picLocks noChangeAspect="1"/>
            </p:cNvPicPr>
            <p:nvPr userDrawn="1"/>
          </p:nvPicPr>
          <p:blipFill>
            <a:blip r:embed="rId25"/>
            <a:stretch>
              <a:fillRect/>
            </a:stretch>
          </p:blipFill>
          <p:spPr>
            <a:xfrm>
              <a:off x="44621819" y="7740040"/>
              <a:ext cx="2969584" cy="1370577"/>
            </a:xfrm>
            <a:prstGeom prst="rect">
              <a:avLst/>
            </a:prstGeom>
            <a:ln>
              <a:noFill/>
            </a:ln>
          </p:spPr>
        </p:pic>
        <p:graphicFrame>
          <p:nvGraphicFramePr>
            <p:cNvPr id="44" name="Object 43"/>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4232" name="Image" r:id="rId26" imgW="1574280" imgH="1053720" progId="Photoshop.Image.13">
                    <p:embed/>
                  </p:oleObj>
                </mc:Choice>
                <mc:Fallback>
                  <p:oleObj name="Image" r:id="rId26" imgW="1574280" imgH="1053720" progId="Photoshop.Image.13">
                    <p:embed/>
                    <p:pic>
                      <p:nvPicPr>
                        <p:cNvPr id="0" name=""/>
                        <p:cNvPicPr/>
                        <p:nvPr/>
                      </p:nvPicPr>
                      <p:blipFill>
                        <a:blip r:embed="rId27"/>
                        <a:stretch>
                          <a:fillRect/>
                        </a:stretch>
                      </p:blipFill>
                      <p:spPr>
                        <a:xfrm>
                          <a:off x="44629619" y="12347263"/>
                          <a:ext cx="1482266" cy="992162"/>
                        </a:xfrm>
                        <a:prstGeom prst="rect">
                          <a:avLst/>
                        </a:prstGeom>
                      </p:spPr>
                    </p:pic>
                  </p:oleObj>
                </mc:Fallback>
              </mc:AlternateContent>
            </a:graphicData>
          </a:graphic>
        </p:graphicFrame>
        <p:grpSp>
          <p:nvGrpSpPr>
            <p:cNvPr id="45" name="Group 44"/>
            <p:cNvGrpSpPr/>
            <p:nvPr userDrawn="1"/>
          </p:nvGrpSpPr>
          <p:grpSpPr>
            <a:xfrm>
              <a:off x="44487207" y="29414551"/>
              <a:ext cx="10354213" cy="1397636"/>
              <a:chOff x="44200453" y="28362386"/>
              <a:chExt cx="9771399" cy="1204392"/>
            </a:xfrm>
          </p:grpSpPr>
          <p:sp>
            <p:nvSpPr>
              <p:cNvPr id="47" name="Rounded Rectangle 46"/>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8" name="Picture 7" descr="http://t2.gstatic.com/images?q=tbn:ANd9GcR4APHC6TT9w54M2zn_pvCiBxUNcspYPoVxirLRphBoJabfSvu7zw">
                <a:hlinkClick r:id="rId28"/>
              </p:cNvPr>
              <p:cNvPicPr>
                <a:picLocks noChangeAspect="1" noChangeArrowheads="1"/>
              </p:cNvPicPr>
              <p:nvPr userDrawn="1"/>
            </p:nvPicPr>
            <p:blipFill>
              <a:blip r:embed="rId29" cstate="print"/>
              <a:srcRect/>
              <a:stretch>
                <a:fillRect/>
              </a:stretch>
            </p:blipFill>
            <p:spPr bwMode="auto">
              <a:xfrm>
                <a:off x="44326393" y="28460718"/>
                <a:ext cx="914401" cy="914399"/>
              </a:xfrm>
              <a:prstGeom prst="rect">
                <a:avLst/>
              </a:prstGeom>
              <a:noFill/>
              <a:ln>
                <a:noFill/>
              </a:ln>
            </p:spPr>
          </p:pic>
          <p:sp>
            <p:nvSpPr>
              <p:cNvPr id="49" name="TextBox 48"/>
              <p:cNvSpPr txBox="1"/>
              <p:nvPr userDrawn="1"/>
            </p:nvSpPr>
            <p:spPr>
              <a:xfrm>
                <a:off x="45300663" y="28552305"/>
                <a:ext cx="8671189" cy="1014473"/>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6" name="TextBox 45"/>
            <p:cNvSpPr txBox="1"/>
            <p:nvPr userDrawn="1"/>
          </p:nvSpPr>
          <p:spPr>
            <a:xfrm>
              <a:off x="44262808" y="31169782"/>
              <a:ext cx="6870215" cy="1049729"/>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pic>
        <p:nvPicPr>
          <p:cNvPr id="4106" name="Picture 10"/>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9906000" y="27749500"/>
            <a:ext cx="3962400"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Picture 11"/>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5410200" y="27749500"/>
            <a:ext cx="3962400"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12"/>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46913800" y="3340100"/>
            <a:ext cx="55753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13"/>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44627800" y="12344400"/>
            <a:ext cx="1473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l" rtl="0" eaLnBrk="1" latinLnBrk="0" hangingPunct="1">
        <a:spcBef>
          <a:spcPct val="0"/>
        </a:spcBef>
        <a:buNone/>
        <a:defRPr kumimoji="0" sz="15400" kern="1200">
          <a:solidFill>
            <a:schemeClr val="tx2"/>
          </a:solidFill>
          <a:latin typeface="+mj-lt"/>
          <a:ea typeface="+mj-ea"/>
          <a:cs typeface="+mj-cs"/>
        </a:defRPr>
      </a:lvl1pPr>
    </p:titleStyle>
    <p:bodyStyle>
      <a:lvl1pPr marL="1316736" indent="-1316736" algn="l" rtl="0" eaLnBrk="1" latinLnBrk="0" hangingPunct="1">
        <a:spcBef>
          <a:spcPts val="2880"/>
        </a:spcBef>
        <a:buClr>
          <a:schemeClr val="accent1"/>
        </a:buClr>
        <a:buSzPct val="76000"/>
        <a:buFont typeface="Wingdings 3"/>
        <a:buChar char=""/>
        <a:defRPr kumimoji="0" sz="12500" kern="1200">
          <a:solidFill>
            <a:schemeClr val="tx1"/>
          </a:solidFill>
          <a:latin typeface="+mn-lt"/>
          <a:ea typeface="+mn-ea"/>
          <a:cs typeface="+mn-cs"/>
        </a:defRPr>
      </a:lvl1pPr>
      <a:lvl2pPr marL="2633472" indent="-1316736" algn="l" rtl="0" eaLnBrk="1" latinLnBrk="0" hangingPunct="1">
        <a:spcBef>
          <a:spcPts val="2400"/>
        </a:spcBef>
        <a:buClr>
          <a:schemeClr val="accent2"/>
        </a:buClr>
        <a:buSzPct val="76000"/>
        <a:buFont typeface="Wingdings 3"/>
        <a:buChar char=""/>
        <a:defRPr kumimoji="0" sz="11000" kern="1200">
          <a:solidFill>
            <a:schemeClr val="tx2"/>
          </a:solidFill>
          <a:latin typeface="+mn-lt"/>
          <a:ea typeface="+mn-ea"/>
          <a:cs typeface="+mn-cs"/>
        </a:defRPr>
      </a:lvl2pPr>
      <a:lvl3pPr marL="3950208" indent="-1097280" algn="l" rtl="0" eaLnBrk="1" latinLnBrk="0" hangingPunct="1">
        <a:spcBef>
          <a:spcPts val="2400"/>
        </a:spcBef>
        <a:buClr>
          <a:schemeClr val="bg1">
            <a:shade val="50000"/>
          </a:schemeClr>
        </a:buClr>
        <a:buSzPct val="76000"/>
        <a:buFont typeface="Wingdings 3"/>
        <a:buChar char=""/>
        <a:defRPr kumimoji="0" sz="9600" kern="1200">
          <a:solidFill>
            <a:schemeClr val="tx1"/>
          </a:solidFill>
          <a:latin typeface="+mn-lt"/>
          <a:ea typeface="+mn-ea"/>
          <a:cs typeface="+mn-cs"/>
        </a:defRPr>
      </a:lvl3pPr>
      <a:lvl4pPr marL="5266944" indent="-1097280" algn="l" rtl="0" eaLnBrk="1" latinLnBrk="0" hangingPunct="1">
        <a:spcBef>
          <a:spcPts val="1920"/>
        </a:spcBef>
        <a:buClr>
          <a:schemeClr val="accent2">
            <a:shade val="75000"/>
          </a:schemeClr>
        </a:buClr>
        <a:buSzPct val="70000"/>
        <a:buFont typeface="Wingdings"/>
        <a:buChar char=""/>
        <a:defRPr kumimoji="0" sz="8600" kern="1200">
          <a:solidFill>
            <a:schemeClr val="tx1"/>
          </a:solidFill>
          <a:latin typeface="+mn-lt"/>
          <a:ea typeface="+mn-ea"/>
          <a:cs typeface="+mn-cs"/>
        </a:defRPr>
      </a:lvl4pPr>
      <a:lvl5pPr marL="6583680" indent="-1097280" algn="l" rtl="0" eaLnBrk="1" latinLnBrk="0" hangingPunct="1">
        <a:spcBef>
          <a:spcPts val="1440"/>
        </a:spcBef>
        <a:buClr>
          <a:schemeClr val="accent2"/>
        </a:buClr>
        <a:buSzPct val="70000"/>
        <a:buFont typeface="Wingdings"/>
        <a:buChar char=""/>
        <a:defRPr kumimoji="0" sz="7700" kern="1200">
          <a:solidFill>
            <a:schemeClr val="tx1"/>
          </a:solidFill>
          <a:latin typeface="+mn-lt"/>
          <a:ea typeface="+mn-ea"/>
          <a:cs typeface="+mn-cs"/>
        </a:defRPr>
      </a:lvl5pPr>
      <a:lvl6pPr marL="7900416" indent="-877824" algn="l" rtl="0" eaLnBrk="1" latinLnBrk="0" hangingPunct="1">
        <a:spcBef>
          <a:spcPts val="1440"/>
        </a:spcBef>
        <a:buClr>
          <a:srgbClr val="9FB8CD">
            <a:shade val="75000"/>
          </a:srgbClr>
        </a:buClr>
        <a:buSzPct val="75000"/>
        <a:buFont typeface="Wingdings 3"/>
        <a:buChar char=""/>
        <a:defRPr kumimoji="0" lang="en-US" sz="7700" kern="1200" smtClean="0">
          <a:solidFill>
            <a:schemeClr val="tx1"/>
          </a:solidFill>
          <a:latin typeface="+mn-lt"/>
          <a:ea typeface="+mn-ea"/>
          <a:cs typeface="+mn-cs"/>
        </a:defRPr>
      </a:lvl6pPr>
      <a:lvl7pPr marL="8778240" indent="-877824" algn="l" rtl="0" eaLnBrk="1" latinLnBrk="0" hangingPunct="1">
        <a:spcBef>
          <a:spcPts val="1440"/>
        </a:spcBef>
        <a:buClr>
          <a:srgbClr val="727CA3">
            <a:shade val="75000"/>
          </a:srgbClr>
        </a:buClr>
        <a:buSzPct val="75000"/>
        <a:buFont typeface="Wingdings 3"/>
        <a:buChar char=""/>
        <a:defRPr kumimoji="0" lang="en-US" sz="6700" kern="1200" smtClean="0">
          <a:solidFill>
            <a:schemeClr val="tx1"/>
          </a:solidFill>
          <a:latin typeface="+mn-lt"/>
          <a:ea typeface="+mn-ea"/>
          <a:cs typeface="+mn-cs"/>
        </a:defRPr>
      </a:lvl7pPr>
      <a:lvl8pPr marL="9656064" indent="-877824" algn="l" rtl="0" eaLnBrk="1" latinLnBrk="0" hangingPunct="1">
        <a:spcBef>
          <a:spcPts val="1440"/>
        </a:spcBef>
        <a:buClr>
          <a:prstClr val="white">
            <a:shade val="50000"/>
          </a:prstClr>
        </a:buClr>
        <a:buSzPct val="75000"/>
        <a:buFont typeface="Wingdings 3"/>
        <a:buChar char=""/>
        <a:defRPr kumimoji="0" lang="en-US" sz="6700" kern="1200" smtClean="0">
          <a:solidFill>
            <a:schemeClr val="tx1"/>
          </a:solidFill>
          <a:latin typeface="+mn-lt"/>
          <a:ea typeface="+mn-ea"/>
          <a:cs typeface="+mn-cs"/>
        </a:defRPr>
      </a:lvl8pPr>
      <a:lvl9pPr marL="10533888" indent="-877824" algn="l" rtl="0" eaLnBrk="1" latinLnBrk="0" hangingPunct="1">
        <a:spcBef>
          <a:spcPts val="1440"/>
        </a:spcBef>
        <a:buClr>
          <a:srgbClr val="9FB8CD"/>
        </a:buClr>
        <a:buSzPct val="75000"/>
        <a:buFont typeface="Wingdings 3"/>
        <a:buChar char=""/>
        <a:defRPr kumimoji="0" lang="en-US" sz="58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194560" algn="l" rtl="0" eaLnBrk="1" latinLnBrk="0" hangingPunct="1">
        <a:defRPr kumimoji="0" kern="1200">
          <a:solidFill>
            <a:schemeClr val="tx1"/>
          </a:solidFill>
          <a:latin typeface="+mn-lt"/>
          <a:ea typeface="+mn-ea"/>
          <a:cs typeface="+mn-cs"/>
        </a:defRPr>
      </a:lvl2pPr>
      <a:lvl3pPr marL="4389120" algn="l" rtl="0" eaLnBrk="1" latinLnBrk="0" hangingPunct="1">
        <a:defRPr kumimoji="0" kern="1200">
          <a:solidFill>
            <a:schemeClr val="tx1"/>
          </a:solidFill>
          <a:latin typeface="+mn-lt"/>
          <a:ea typeface="+mn-ea"/>
          <a:cs typeface="+mn-cs"/>
        </a:defRPr>
      </a:lvl3pPr>
      <a:lvl4pPr marL="6583680" algn="l" rtl="0" eaLnBrk="1" latinLnBrk="0" hangingPunct="1">
        <a:defRPr kumimoji="0" kern="1200">
          <a:solidFill>
            <a:schemeClr val="tx1"/>
          </a:solidFill>
          <a:latin typeface="+mn-lt"/>
          <a:ea typeface="+mn-ea"/>
          <a:cs typeface="+mn-cs"/>
        </a:defRPr>
      </a:lvl4pPr>
      <a:lvl5pPr marL="8778240" algn="l" rtl="0" eaLnBrk="1" latinLnBrk="0" hangingPunct="1">
        <a:defRPr kumimoji="0" kern="1200">
          <a:solidFill>
            <a:schemeClr val="tx1"/>
          </a:solidFill>
          <a:latin typeface="+mn-lt"/>
          <a:ea typeface="+mn-ea"/>
          <a:cs typeface="+mn-cs"/>
        </a:defRPr>
      </a:lvl5pPr>
      <a:lvl6pPr marL="10972800" algn="l" rtl="0" eaLnBrk="1" latinLnBrk="0" hangingPunct="1">
        <a:defRPr kumimoji="0" kern="1200">
          <a:solidFill>
            <a:schemeClr val="tx1"/>
          </a:solidFill>
          <a:latin typeface="+mn-lt"/>
          <a:ea typeface="+mn-ea"/>
          <a:cs typeface="+mn-cs"/>
        </a:defRPr>
      </a:lvl6pPr>
      <a:lvl7pPr marL="13167360" algn="l" rtl="0" eaLnBrk="1" latinLnBrk="0" hangingPunct="1">
        <a:defRPr kumimoji="0" kern="1200">
          <a:solidFill>
            <a:schemeClr val="tx1"/>
          </a:solidFill>
          <a:latin typeface="+mn-lt"/>
          <a:ea typeface="+mn-ea"/>
          <a:cs typeface="+mn-cs"/>
        </a:defRPr>
      </a:lvl7pPr>
      <a:lvl8pPr marL="15361920" algn="l" rtl="0" eaLnBrk="1" latinLnBrk="0" hangingPunct="1">
        <a:defRPr kumimoji="0" kern="1200">
          <a:solidFill>
            <a:schemeClr val="tx1"/>
          </a:solidFill>
          <a:latin typeface="+mn-lt"/>
          <a:ea typeface="+mn-ea"/>
          <a:cs typeface="+mn-cs"/>
        </a:defRPr>
      </a:lvl8pPr>
      <a:lvl9pPr marL="1755648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22.png"/><Relationship Id="rId20" Type="http://schemas.openxmlformats.org/officeDocument/2006/relationships/image" Target="../media/image32.jpeg"/><Relationship Id="rId21" Type="http://schemas.openxmlformats.org/officeDocument/2006/relationships/image" Target="../media/image33.jpg"/><Relationship Id="rId22" Type="http://schemas.openxmlformats.org/officeDocument/2006/relationships/image" Target="../media/image34.jpg"/><Relationship Id="rId23" Type="http://schemas.openxmlformats.org/officeDocument/2006/relationships/image" Target="../media/image35.png"/><Relationship Id="rId24" Type="http://schemas.openxmlformats.org/officeDocument/2006/relationships/image" Target="../media/image36.jpg"/><Relationship Id="rId25" Type="http://schemas.openxmlformats.org/officeDocument/2006/relationships/image" Target="../media/image37.jpg"/><Relationship Id="rId26" Type="http://schemas.openxmlformats.org/officeDocument/2006/relationships/image" Target="../media/image38.jpg"/><Relationship Id="rId27" Type="http://schemas.openxmlformats.org/officeDocument/2006/relationships/image" Target="../media/image39.png"/><Relationship Id="rId28" Type="http://schemas.openxmlformats.org/officeDocument/2006/relationships/image" Target="../media/image40.png"/><Relationship Id="rId29" Type="http://schemas.openxmlformats.org/officeDocument/2006/relationships/image" Target="../media/image41.png"/><Relationship Id="rId30" Type="http://schemas.openxmlformats.org/officeDocument/2006/relationships/image" Target="../media/image42.jpg"/><Relationship Id="rId31" Type="http://schemas.openxmlformats.org/officeDocument/2006/relationships/image" Target="../media/image43.png"/><Relationship Id="rId10" Type="http://schemas.microsoft.com/office/2007/relationships/hdphoto" Target="../media/hdphoto1.wdp"/><Relationship Id="rId11" Type="http://schemas.openxmlformats.org/officeDocument/2006/relationships/image" Target="../media/image23.png"/><Relationship Id="rId12" Type="http://schemas.openxmlformats.org/officeDocument/2006/relationships/image" Target="../media/image24.jpeg"/><Relationship Id="rId13" Type="http://schemas.openxmlformats.org/officeDocument/2006/relationships/image" Target="../media/image25.jpeg"/><Relationship Id="rId14" Type="http://schemas.openxmlformats.org/officeDocument/2006/relationships/image" Target="../media/image26.png"/><Relationship Id="rId15" Type="http://schemas.openxmlformats.org/officeDocument/2006/relationships/image" Target="../media/image27.png"/><Relationship Id="rId16" Type="http://schemas.openxmlformats.org/officeDocument/2006/relationships/image" Target="../media/image28.png"/><Relationship Id="rId17" Type="http://schemas.openxmlformats.org/officeDocument/2006/relationships/image" Target="../media/image29.png"/><Relationship Id="rId18" Type="http://schemas.openxmlformats.org/officeDocument/2006/relationships/image" Target="../media/image30.gif"/><Relationship Id="rId19" Type="http://schemas.openxmlformats.org/officeDocument/2006/relationships/image" Target="../media/image31.png"/><Relationship Id="rId1" Type="http://schemas.openxmlformats.org/officeDocument/2006/relationships/slideLayout" Target="../slideLayouts/slideLayout15.xml"/><Relationship Id="rId2" Type="http://schemas.openxmlformats.org/officeDocument/2006/relationships/notesSlide" Target="../notesSlides/notesSlide1.xml"/><Relationship Id="rId3" Type="http://schemas.openxmlformats.org/officeDocument/2006/relationships/image" Target="../media/image16.jp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7" Type="http://schemas.openxmlformats.org/officeDocument/2006/relationships/image" Target="../media/image20.png"/><Relationship Id="rId8"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l="-50000" r="-50000"/>
          </a:stretch>
        </a:blipFill>
        <a:effectLst/>
      </p:bgPr>
    </p:bg>
    <p:spTree>
      <p:nvGrpSpPr>
        <p:cNvPr id="1" name=""/>
        <p:cNvGrpSpPr/>
        <p:nvPr/>
      </p:nvGrpSpPr>
      <p:grpSpPr>
        <a:xfrm>
          <a:off x="0" y="0"/>
          <a:ext cx="0" cy="0"/>
          <a:chOff x="0" y="0"/>
          <a:chExt cx="0" cy="0"/>
        </a:xfrm>
      </p:grpSpPr>
      <p:sp>
        <p:nvSpPr>
          <p:cNvPr id="22" name="Text Placeholder 465"/>
          <p:cNvSpPr>
            <a:spLocks noGrp="1"/>
          </p:cNvSpPr>
          <p:nvPr>
            <p:ph type="body" sz="quarter" idx="151"/>
          </p:nvPr>
        </p:nvSpPr>
        <p:spPr>
          <a:xfrm>
            <a:off x="4335463" y="2656491"/>
            <a:ext cx="20959513" cy="1706562"/>
          </a:xfrm>
        </p:spPr>
        <p:txBody>
          <a:bodyPr>
            <a:noAutofit/>
          </a:bodyPr>
          <a:lstStyle/>
          <a:p>
            <a:pPr>
              <a:buClr>
                <a:schemeClr val="lt1"/>
              </a:buClr>
              <a:buSzPct val="25000"/>
            </a:pPr>
            <a:r>
              <a:rPr lang="en-US" sz="6000" dirty="0">
                <a:solidFill>
                  <a:schemeClr val="tx1"/>
                </a:solidFill>
                <a:latin typeface="Quattrocento Sans"/>
                <a:ea typeface="Quattrocento Sans"/>
                <a:cs typeface="Quattrocento Sans"/>
                <a:sym typeface="Quattrocento Sans"/>
              </a:rPr>
              <a:t>Collin Gagnon, Alexander Roemer, Steven Hurley, Robert Mitchell, Jeffrey </a:t>
            </a:r>
            <a:r>
              <a:rPr lang="en-US" sz="6000" dirty="0" smtClean="0">
                <a:solidFill>
                  <a:schemeClr val="tx1"/>
                </a:solidFill>
                <a:latin typeface="Quattrocento Sans"/>
                <a:ea typeface="Quattrocento Sans"/>
                <a:cs typeface="Quattrocento Sans"/>
                <a:sym typeface="Quattrocento Sans"/>
              </a:rPr>
              <a:t>Hensel, Allisa Dalpe</a:t>
            </a:r>
            <a:endParaRPr lang="en-US" sz="6000" dirty="0">
              <a:solidFill>
                <a:schemeClr val="tx1"/>
              </a:solidFill>
            </a:endParaRPr>
          </a:p>
        </p:txBody>
      </p:sp>
      <p:sp>
        <p:nvSpPr>
          <p:cNvPr id="25" name="Text Placeholder 465"/>
          <p:cNvSpPr>
            <a:spLocks noGrp="1"/>
          </p:cNvSpPr>
          <p:nvPr>
            <p:ph type="body" sz="quarter" idx="151"/>
          </p:nvPr>
        </p:nvSpPr>
        <p:spPr>
          <a:xfrm>
            <a:off x="4487863" y="1132491"/>
            <a:ext cx="20959513" cy="1706562"/>
          </a:xfrm>
        </p:spPr>
        <p:txBody>
          <a:bodyPr>
            <a:noAutofit/>
          </a:bodyPr>
          <a:lstStyle/>
          <a:p>
            <a:r>
              <a:rPr lang="en-US" sz="9600" dirty="0" smtClean="0">
                <a:solidFill>
                  <a:schemeClr val="tx1"/>
                </a:solidFill>
              </a:rPr>
              <a:t>Autonomous Surface Vehicle</a:t>
            </a:r>
            <a:endParaRPr lang="en-US" sz="9600" dirty="0">
              <a:solidFill>
                <a:schemeClr val="tx1"/>
              </a:solidFill>
            </a:endParaRPr>
          </a:p>
        </p:txBody>
      </p:sp>
      <p:sp>
        <p:nvSpPr>
          <p:cNvPr id="26" name="Text Placeholder 465"/>
          <p:cNvSpPr>
            <a:spLocks noGrp="1"/>
          </p:cNvSpPr>
          <p:nvPr>
            <p:ph type="body" sz="quarter" idx="151"/>
          </p:nvPr>
        </p:nvSpPr>
        <p:spPr>
          <a:xfrm>
            <a:off x="4487863" y="4485291"/>
            <a:ext cx="20959513" cy="1706562"/>
          </a:xfrm>
        </p:spPr>
        <p:txBody>
          <a:bodyPr>
            <a:noAutofit/>
          </a:bodyPr>
          <a:lstStyle/>
          <a:p>
            <a:r>
              <a:rPr lang="en-US" sz="9600" dirty="0" smtClean="0">
                <a:solidFill>
                  <a:schemeClr val="tx1"/>
                </a:solidFill>
              </a:rPr>
              <a:t>University of New Hampshire</a:t>
            </a:r>
            <a:endParaRPr lang="en-US" sz="9600" dirty="0">
              <a:solidFill>
                <a:schemeClr val="tx1"/>
              </a:solidFill>
            </a:endParaRPr>
          </a:p>
        </p:txBody>
      </p:sp>
      <p:pic>
        <p:nvPicPr>
          <p:cNvPr id="28" name="Shape 236"/>
          <p:cNvPicPr preferRelativeResize="0"/>
          <p:nvPr/>
        </p:nvPicPr>
        <p:blipFill rotWithShape="1">
          <a:blip r:embed="rId4">
            <a:alphaModFix/>
          </a:blip>
          <a:srcRect/>
          <a:stretch/>
        </p:blipFill>
        <p:spPr>
          <a:xfrm>
            <a:off x="11862874" y="36921758"/>
            <a:ext cx="6813994" cy="3242048"/>
          </a:xfrm>
          <a:prstGeom prst="rect">
            <a:avLst/>
          </a:prstGeom>
          <a:noFill/>
          <a:ln>
            <a:noFill/>
          </a:ln>
        </p:spPr>
      </p:pic>
      <p:grpSp>
        <p:nvGrpSpPr>
          <p:cNvPr id="8" name="Group 7"/>
          <p:cNvGrpSpPr/>
          <p:nvPr/>
        </p:nvGrpSpPr>
        <p:grpSpPr>
          <a:xfrm>
            <a:off x="-38100" y="-4106"/>
            <a:ext cx="32918400" cy="6162420"/>
            <a:chOff x="114300" y="30216"/>
            <a:chExt cx="32804100" cy="6162420"/>
          </a:xfrm>
        </p:grpSpPr>
        <p:sp>
          <p:nvSpPr>
            <p:cNvPr id="30" name="Rectangle 29"/>
            <p:cNvSpPr/>
            <p:nvPr/>
          </p:nvSpPr>
          <p:spPr>
            <a:xfrm>
              <a:off x="114301" y="30216"/>
              <a:ext cx="32804099" cy="570138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grpSp>
          <p:nvGrpSpPr>
            <p:cNvPr id="31" name="Group 30"/>
            <p:cNvGrpSpPr/>
            <p:nvPr/>
          </p:nvGrpSpPr>
          <p:grpSpPr>
            <a:xfrm>
              <a:off x="114301" y="352758"/>
              <a:ext cx="32804098" cy="4613411"/>
              <a:chOff x="0" y="282652"/>
              <a:chExt cx="49377598" cy="3713853"/>
            </a:xfrm>
          </p:grpSpPr>
          <p:pic>
            <p:nvPicPr>
              <p:cNvPr id="33" name="Shape 135"/>
              <p:cNvPicPr preferRelativeResize="0"/>
              <p:nvPr/>
            </p:nvPicPr>
            <p:blipFill rotWithShape="1">
              <a:blip r:embed="rId5">
                <a:alphaModFix/>
              </a:blip>
              <a:srcRect/>
              <a:stretch/>
            </p:blipFill>
            <p:spPr>
              <a:xfrm>
                <a:off x="373175" y="282652"/>
                <a:ext cx="4884623" cy="2654712"/>
              </a:xfrm>
              <a:prstGeom prst="rect">
                <a:avLst/>
              </a:prstGeom>
              <a:noFill/>
              <a:ln>
                <a:noFill/>
              </a:ln>
            </p:spPr>
          </p:pic>
          <p:sp>
            <p:nvSpPr>
              <p:cNvPr id="34" name="Shape 136"/>
              <p:cNvSpPr txBox="1"/>
              <p:nvPr/>
            </p:nvSpPr>
            <p:spPr>
              <a:xfrm>
                <a:off x="10526581" y="413301"/>
                <a:ext cx="28324433" cy="2093154"/>
              </a:xfrm>
              <a:prstGeom prst="rect">
                <a:avLst/>
              </a:prstGeom>
              <a:noFill/>
              <a:ln>
                <a:noFill/>
              </a:ln>
            </p:spPr>
            <p:txBody>
              <a:bodyPr lIns="81267" tIns="40622" rIns="81267" bIns="40622" anchor="t" anchorCtr="0">
                <a:noAutofit/>
              </a:bodyPr>
              <a:lstStyle/>
              <a:p>
                <a:pPr algn="ctr">
                  <a:buClr>
                    <a:schemeClr val="lt1"/>
                  </a:buClr>
                  <a:buSzPct val="25000"/>
                </a:pPr>
                <a:r>
                  <a:rPr lang="en-US" sz="8533" dirty="0" smtClean="0">
                    <a:solidFill>
                      <a:schemeClr val="lt1"/>
                    </a:solidFill>
                    <a:latin typeface="Quattrocento Sans"/>
                    <a:ea typeface="Quattrocento Sans"/>
                    <a:cs typeface="Quattrocento Sans"/>
                    <a:sym typeface="Quattrocento Sans"/>
                  </a:rPr>
                  <a:t>Development of Autonomous Control for Multiple Vehicle Platforms</a:t>
                </a:r>
                <a:endParaRPr lang="en-US" sz="8533" dirty="0">
                  <a:solidFill>
                    <a:schemeClr val="lt1"/>
                  </a:solidFill>
                  <a:latin typeface="Quattrocento Sans"/>
                  <a:ea typeface="Quattrocento Sans"/>
                  <a:cs typeface="Quattrocento Sans"/>
                  <a:sym typeface="Quattrocento Sans"/>
                </a:endParaRPr>
              </a:p>
            </p:txBody>
          </p:sp>
          <p:sp>
            <p:nvSpPr>
              <p:cNvPr id="35" name="Shape 137"/>
              <p:cNvSpPr txBox="1"/>
              <p:nvPr/>
            </p:nvSpPr>
            <p:spPr>
              <a:xfrm>
                <a:off x="0" y="2549954"/>
                <a:ext cx="49377598" cy="1446551"/>
              </a:xfrm>
              <a:prstGeom prst="rect">
                <a:avLst/>
              </a:prstGeom>
              <a:noFill/>
              <a:ln>
                <a:noFill/>
              </a:ln>
            </p:spPr>
            <p:txBody>
              <a:bodyPr lIns="81267" tIns="40622" rIns="81267" bIns="40622" anchor="t" anchorCtr="0">
                <a:noAutofit/>
              </a:bodyPr>
              <a:lstStyle/>
              <a:p>
                <a:pPr algn="ctr">
                  <a:buClr>
                    <a:schemeClr val="lt1"/>
                  </a:buClr>
                  <a:buSzPct val="25000"/>
                </a:pPr>
                <a:r>
                  <a:rPr lang="en-US" sz="3911" dirty="0">
                    <a:solidFill>
                      <a:schemeClr val="lt1"/>
                    </a:solidFill>
                    <a:latin typeface="Quattrocento Sans"/>
                    <a:ea typeface="Quattrocento Sans"/>
                    <a:cs typeface="Quattrocento Sans"/>
                    <a:sym typeface="Quattrocento Sans"/>
                  </a:rPr>
                  <a:t>Team Members: Collin Gagnon</a:t>
                </a:r>
                <a:r>
                  <a:rPr lang="en-US" sz="3911" dirty="0" smtClean="0">
                    <a:solidFill>
                      <a:schemeClr val="lt1"/>
                    </a:solidFill>
                    <a:latin typeface="Quattrocento Sans"/>
                    <a:ea typeface="Quattrocento Sans"/>
                    <a:cs typeface="Quattrocento Sans"/>
                    <a:sym typeface="Quattrocento Sans"/>
                  </a:rPr>
                  <a:t>, </a:t>
                </a:r>
                <a:r>
                  <a:rPr lang="en-US" sz="3911" dirty="0" smtClean="0">
                    <a:solidFill>
                      <a:schemeClr val="lt1"/>
                    </a:solidFill>
                    <a:latin typeface="Quattrocento Sans"/>
                    <a:ea typeface="Quattrocento Sans"/>
                    <a:cs typeface="Quattrocento Sans"/>
                    <a:sym typeface="Quattrocento Sans"/>
                  </a:rPr>
                  <a:t>Alexander </a:t>
                </a:r>
                <a:r>
                  <a:rPr lang="en-US" sz="3911" dirty="0">
                    <a:solidFill>
                      <a:schemeClr val="lt1"/>
                    </a:solidFill>
                    <a:latin typeface="Quattrocento Sans"/>
                    <a:ea typeface="Quattrocento Sans"/>
                    <a:cs typeface="Quattrocento Sans"/>
                    <a:sym typeface="Quattrocento Sans"/>
                  </a:rPr>
                  <a:t>Roemer, </a:t>
                </a:r>
                <a:endParaRPr lang="en-US" sz="3911" dirty="0" smtClean="0">
                  <a:solidFill>
                    <a:schemeClr val="lt1"/>
                  </a:solidFill>
                  <a:latin typeface="Quattrocento Sans"/>
                  <a:ea typeface="Quattrocento Sans"/>
                  <a:cs typeface="Quattrocento Sans"/>
                  <a:sym typeface="Quattrocento Sans"/>
                </a:endParaRPr>
              </a:p>
              <a:p>
                <a:pPr algn="ctr">
                  <a:buClr>
                    <a:schemeClr val="lt1"/>
                  </a:buClr>
                  <a:buSzPct val="25000"/>
                </a:pPr>
                <a:r>
                  <a:rPr lang="en-US" sz="3911" dirty="0" smtClean="0">
                    <a:solidFill>
                      <a:schemeClr val="lt1"/>
                    </a:solidFill>
                    <a:latin typeface="Quattrocento Sans"/>
                    <a:ea typeface="Quattrocento Sans"/>
                    <a:cs typeface="Quattrocento Sans"/>
                    <a:sym typeface="Quattrocento Sans"/>
                  </a:rPr>
                  <a:t>Steven </a:t>
                </a:r>
                <a:r>
                  <a:rPr lang="en-US" sz="3911" dirty="0">
                    <a:solidFill>
                      <a:schemeClr val="lt1"/>
                    </a:solidFill>
                    <a:latin typeface="Quattrocento Sans"/>
                    <a:ea typeface="Quattrocento Sans"/>
                    <a:cs typeface="Quattrocento Sans"/>
                    <a:sym typeface="Quattrocento Sans"/>
                  </a:rPr>
                  <a:t>Hurley, Robert Mitchell, Jeffrey </a:t>
                </a:r>
                <a:r>
                  <a:rPr lang="en-US" sz="3911" dirty="0" err="1" smtClean="0">
                    <a:solidFill>
                      <a:schemeClr val="lt1"/>
                    </a:solidFill>
                    <a:latin typeface="Quattrocento Sans"/>
                    <a:ea typeface="Quattrocento Sans"/>
                    <a:cs typeface="Quattrocento Sans"/>
                    <a:sym typeface="Quattrocento Sans"/>
                  </a:rPr>
                  <a:t>Hensel</a:t>
                </a:r>
                <a:endParaRPr lang="en-US" sz="3911" dirty="0" smtClean="0">
                  <a:solidFill>
                    <a:schemeClr val="lt1"/>
                  </a:solidFill>
                  <a:latin typeface="Quattrocento Sans"/>
                  <a:ea typeface="Quattrocento Sans"/>
                  <a:cs typeface="Quattrocento Sans"/>
                  <a:sym typeface="Quattrocento Sans"/>
                </a:endParaRPr>
              </a:p>
              <a:p>
                <a:pPr algn="ctr">
                  <a:buClr>
                    <a:schemeClr val="lt1"/>
                  </a:buClr>
                  <a:buSzPct val="25000"/>
                </a:pPr>
                <a:r>
                  <a:rPr lang="en-US" sz="3911" dirty="0" smtClean="0">
                    <a:solidFill>
                      <a:schemeClr val="lt1"/>
                    </a:solidFill>
                    <a:latin typeface="Quattrocento Sans"/>
                    <a:ea typeface="Quattrocento Sans"/>
                    <a:cs typeface="Quattrocento Sans"/>
                    <a:sym typeface="Quattrocento Sans"/>
                  </a:rPr>
                  <a:t>Graduate Researcher: Allisa Dalpe</a:t>
                </a:r>
                <a:endParaRPr lang="en-US" sz="3911" dirty="0">
                  <a:solidFill>
                    <a:schemeClr val="lt1"/>
                  </a:solidFill>
                  <a:latin typeface="Quattrocento Sans"/>
                  <a:ea typeface="Quattrocento Sans"/>
                  <a:cs typeface="Quattrocento Sans"/>
                  <a:sym typeface="Quattrocento Sans"/>
                </a:endParaRPr>
              </a:p>
              <a:p>
                <a:pPr algn="ctr">
                  <a:buClr>
                    <a:schemeClr val="lt1"/>
                  </a:buClr>
                  <a:buSzPct val="25000"/>
                </a:pPr>
                <a:r>
                  <a:rPr lang="en-US" sz="3911" dirty="0">
                    <a:solidFill>
                      <a:schemeClr val="lt1"/>
                    </a:solidFill>
                    <a:latin typeface="Quattrocento Sans"/>
                    <a:ea typeface="Quattrocento Sans"/>
                    <a:cs typeface="Quattrocento Sans"/>
                    <a:sym typeface="Quattrocento Sans"/>
                  </a:rPr>
                  <a:t>Advisor: Dr. May-Win Thein </a:t>
                </a:r>
              </a:p>
            </p:txBody>
          </p:sp>
        </p:grpSp>
        <p:sp>
          <p:nvSpPr>
            <p:cNvPr id="32" name="Rectangle 31"/>
            <p:cNvSpPr/>
            <p:nvPr/>
          </p:nvSpPr>
          <p:spPr>
            <a:xfrm>
              <a:off x="114300" y="5722147"/>
              <a:ext cx="32804099" cy="470489"/>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grpSp>
      <p:pic>
        <p:nvPicPr>
          <p:cNvPr id="7"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091787" y="252130"/>
            <a:ext cx="4766074" cy="3266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7" name="Group 16"/>
          <p:cNvGrpSpPr/>
          <p:nvPr/>
        </p:nvGrpSpPr>
        <p:grpSpPr>
          <a:xfrm>
            <a:off x="22839805" y="14393081"/>
            <a:ext cx="9774217" cy="18021642"/>
            <a:chOff x="22800358" y="12521314"/>
            <a:chExt cx="9867367" cy="15796511"/>
          </a:xfrm>
        </p:grpSpPr>
        <p:grpSp>
          <p:nvGrpSpPr>
            <p:cNvPr id="15" name="Group 14"/>
            <p:cNvGrpSpPr/>
            <p:nvPr/>
          </p:nvGrpSpPr>
          <p:grpSpPr>
            <a:xfrm>
              <a:off x="22800358" y="12521314"/>
              <a:ext cx="9828907" cy="15796511"/>
              <a:chOff x="22800358" y="12521314"/>
              <a:chExt cx="9828907" cy="15796511"/>
            </a:xfrm>
          </p:grpSpPr>
          <p:sp>
            <p:nvSpPr>
              <p:cNvPr id="44" name="Rectangle 43"/>
              <p:cNvSpPr/>
              <p:nvPr/>
            </p:nvSpPr>
            <p:spPr>
              <a:xfrm>
                <a:off x="22800358" y="12521314"/>
                <a:ext cx="9828906" cy="15796511"/>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45" name="Rectangle 44"/>
              <p:cNvSpPr/>
              <p:nvPr/>
            </p:nvSpPr>
            <p:spPr>
              <a:xfrm>
                <a:off x="22800359" y="12607290"/>
                <a:ext cx="9828905" cy="1143000"/>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46" name="TextBox 45"/>
              <p:cNvSpPr txBox="1"/>
              <p:nvPr/>
            </p:nvSpPr>
            <p:spPr>
              <a:xfrm>
                <a:off x="22800359" y="12553241"/>
                <a:ext cx="9828906" cy="914400"/>
              </a:xfrm>
              <a:prstGeom prst="rect">
                <a:avLst/>
              </a:prstGeom>
              <a:solidFill>
                <a:schemeClr val="tx1"/>
              </a:solidFill>
              <a:ln>
                <a:solidFill>
                  <a:schemeClr val="tx1"/>
                </a:solidFill>
              </a:ln>
            </p:spPr>
            <p:txBody>
              <a:bodyPr wrap="square" rtlCol="0">
                <a:spAutoFit/>
              </a:bodyPr>
              <a:lstStyle/>
              <a:p>
                <a:r>
                  <a:rPr lang="en-US" sz="4800" b="1" dirty="0">
                    <a:solidFill>
                      <a:schemeClr val="bg1"/>
                    </a:solidFill>
                    <a:latin typeface="Quattrocento Sans" panose="020B0604020202020204" charset="0"/>
                  </a:rPr>
                  <a:t>Results</a:t>
                </a:r>
              </a:p>
            </p:txBody>
          </p:sp>
        </p:grpSp>
        <p:sp>
          <p:nvSpPr>
            <p:cNvPr id="6" name="TextBox 5"/>
            <p:cNvSpPr txBox="1"/>
            <p:nvPr/>
          </p:nvSpPr>
          <p:spPr>
            <a:xfrm>
              <a:off x="22838820" y="22918716"/>
              <a:ext cx="9828905" cy="719710"/>
            </a:xfrm>
            <a:prstGeom prst="rect">
              <a:avLst/>
            </a:prstGeom>
            <a:noFill/>
          </p:spPr>
          <p:txBody>
            <a:bodyPr wrap="square" rtlCol="0">
              <a:spAutoFit/>
            </a:bodyPr>
            <a:lstStyle/>
            <a:p>
              <a:pPr algn="ctr"/>
              <a:r>
                <a:rPr lang="en-US" sz="2800" b="1" dirty="0" smtClean="0">
                  <a:latin typeface="Quattrocento Sans" panose="020B0604020202020204" charset="0"/>
                </a:rPr>
                <a:t>Simulation output </a:t>
              </a:r>
              <a:r>
                <a:rPr lang="en-US" sz="2800" b="1" dirty="0">
                  <a:latin typeface="Quattrocento Sans" panose="020B0604020202020204" charset="0"/>
                </a:rPr>
                <a:t>comparing A* (left), RRT (center), and PRM (right) algorithms.</a:t>
              </a:r>
              <a:endParaRPr lang="en-US" sz="2800" b="1" dirty="0"/>
            </a:p>
          </p:txBody>
        </p:sp>
      </p:grpSp>
      <p:sp>
        <p:nvSpPr>
          <p:cNvPr id="459" name="Text Placeholder 458"/>
          <p:cNvSpPr>
            <a:spLocks noGrp="1"/>
          </p:cNvSpPr>
          <p:nvPr>
            <p:ph type="body" sz="quarter" idx="26"/>
          </p:nvPr>
        </p:nvSpPr>
        <p:spPr>
          <a:xfrm>
            <a:off x="22839807" y="16040355"/>
            <a:ext cx="9736117" cy="5940065"/>
          </a:xfrm>
        </p:spPr>
        <p:txBody>
          <a:bodyPr/>
          <a:lstStyle/>
          <a:p>
            <a:pPr algn="just"/>
            <a:r>
              <a:rPr lang="en-US" sz="2800" b="1" dirty="0" smtClean="0">
                <a:solidFill>
                  <a:schemeClr val="tx1"/>
                </a:solidFill>
                <a:latin typeface="Quattrocento Sans" panose="020B0604020202020204" charset="0"/>
              </a:rPr>
              <a:t>Stage </a:t>
            </a:r>
            <a:r>
              <a:rPr lang="en-US" sz="2800" b="1" dirty="0" smtClean="0">
                <a:solidFill>
                  <a:schemeClr val="tx1"/>
                </a:solidFill>
                <a:latin typeface="Quattrocento Sans" panose="020B0604020202020204" charset="0"/>
              </a:rPr>
              <a:t>1 autonomy has been completed and implemented on the </a:t>
            </a:r>
            <a:r>
              <a:rPr lang="en-US" sz="2800" b="1" dirty="0" smtClean="0">
                <a:solidFill>
                  <a:schemeClr val="tx1"/>
                </a:solidFill>
                <a:latin typeface="Quattrocento Sans" panose="020B0604020202020204" charset="0"/>
              </a:rPr>
              <a:t>ASV4 </a:t>
            </a:r>
            <a:r>
              <a:rPr lang="en-US" sz="2800" b="1" dirty="0" smtClean="0">
                <a:solidFill>
                  <a:schemeClr val="tx1"/>
                </a:solidFill>
                <a:latin typeface="Quattrocento Sans" panose="020B0604020202020204" charset="0"/>
              </a:rPr>
              <a:t>platform. This allows the </a:t>
            </a:r>
            <a:r>
              <a:rPr lang="en-US" sz="2800" b="1" dirty="0" smtClean="0">
                <a:solidFill>
                  <a:schemeClr val="tx1"/>
                </a:solidFill>
                <a:latin typeface="Quattrocento Sans" panose="020B0604020202020204" charset="0"/>
              </a:rPr>
              <a:t>ASV4 </a:t>
            </a:r>
            <a:r>
              <a:rPr lang="en-US" sz="2800" b="1" dirty="0" smtClean="0">
                <a:solidFill>
                  <a:schemeClr val="tx1"/>
                </a:solidFill>
                <a:latin typeface="Quattrocento Sans" panose="020B0604020202020204" charset="0"/>
              </a:rPr>
              <a:t>platform to self-navigate to pre-programed points using the GPS and IMU sensor inputs along with MOOS software. </a:t>
            </a:r>
          </a:p>
          <a:p>
            <a:pPr algn="just"/>
            <a:r>
              <a:rPr lang="en-US" sz="2800" b="1" dirty="0" smtClean="0">
                <a:solidFill>
                  <a:schemeClr val="tx1"/>
                </a:solidFill>
                <a:latin typeface="Quattrocento Sans" panose="020B0604020202020204" charset="0"/>
              </a:rPr>
              <a:t>Stage 2 compares </a:t>
            </a:r>
            <a:r>
              <a:rPr lang="en-US" sz="2800" b="1" dirty="0" smtClean="0">
                <a:solidFill>
                  <a:schemeClr val="tx1"/>
                </a:solidFill>
                <a:latin typeface="Quattrocento Sans" panose="020B0604020202020204" charset="0"/>
              </a:rPr>
              <a:t>A*, Rapidly Exploring Random Tree (RRT) and Probabilistic Road Map (PRM) algorithms to explore and determine the most practical, easy to use, yet effective global path planner for future use.</a:t>
            </a:r>
          </a:p>
          <a:p>
            <a:pPr algn="just"/>
            <a:r>
              <a:rPr lang="en-US" sz="2800" b="1" dirty="0" smtClean="0">
                <a:solidFill>
                  <a:schemeClr val="tx1"/>
                </a:solidFill>
                <a:latin typeface="Quattrocento Sans" panose="020B0604020202020204" charset="0"/>
              </a:rPr>
              <a:t>Stage 3 autonomy will begin </a:t>
            </a:r>
            <a:r>
              <a:rPr lang="en-US" sz="2800" b="1" dirty="0" smtClean="0">
                <a:solidFill>
                  <a:schemeClr val="tx1"/>
                </a:solidFill>
                <a:latin typeface="Quattrocento Sans" panose="020B0604020202020204" charset="0"/>
              </a:rPr>
              <a:t>when the  </a:t>
            </a:r>
            <a:r>
              <a:rPr lang="en-US" sz="2800" b="1" dirty="0" err="1" smtClean="0">
                <a:solidFill>
                  <a:schemeClr val="tx1"/>
                </a:solidFill>
                <a:latin typeface="Quattrocento Sans" panose="020B0604020202020204" charset="0"/>
              </a:rPr>
              <a:t>LiDAR</a:t>
            </a:r>
            <a:r>
              <a:rPr lang="en-US" sz="2800" b="1" dirty="0" smtClean="0">
                <a:solidFill>
                  <a:schemeClr val="tx1"/>
                </a:solidFill>
                <a:latin typeface="Quattrocento Sans" panose="020B0604020202020204" charset="0"/>
              </a:rPr>
              <a:t> sensor has been successfully interfaced with MOOS-</a:t>
            </a:r>
            <a:r>
              <a:rPr lang="en-US" sz="2800" b="1" dirty="0" err="1" smtClean="0">
                <a:solidFill>
                  <a:schemeClr val="tx1"/>
                </a:solidFill>
                <a:latin typeface="Quattrocento Sans" panose="020B0604020202020204" charset="0"/>
              </a:rPr>
              <a:t>IvP</a:t>
            </a:r>
            <a:r>
              <a:rPr lang="en-US" sz="2800" b="1" dirty="0" smtClean="0">
                <a:solidFill>
                  <a:schemeClr val="tx1"/>
                </a:solidFill>
                <a:latin typeface="Quattrocento Sans" panose="020B0604020202020204" charset="0"/>
              </a:rPr>
              <a:t>.</a:t>
            </a:r>
            <a:endParaRPr lang="en-US" sz="2800" b="1" dirty="0">
              <a:solidFill>
                <a:schemeClr val="tx1"/>
              </a:solidFill>
              <a:latin typeface="Quattrocento Sans" panose="020B0604020202020204" charset="0"/>
            </a:endParaRPr>
          </a:p>
        </p:txBody>
      </p:sp>
      <p:grpSp>
        <p:nvGrpSpPr>
          <p:cNvPr id="19" name="Group 18"/>
          <p:cNvGrpSpPr/>
          <p:nvPr/>
        </p:nvGrpSpPr>
        <p:grpSpPr>
          <a:xfrm>
            <a:off x="22839806" y="6558983"/>
            <a:ext cx="9748823" cy="7354115"/>
            <a:chOff x="18181306" y="6682808"/>
            <a:chExt cx="9788270" cy="4547167"/>
          </a:xfrm>
        </p:grpSpPr>
        <p:sp>
          <p:nvSpPr>
            <p:cNvPr id="65" name="Rectangle 64"/>
            <p:cNvSpPr/>
            <p:nvPr/>
          </p:nvSpPr>
          <p:spPr>
            <a:xfrm>
              <a:off x="18181306" y="6682808"/>
              <a:ext cx="9788270" cy="4547167"/>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66" name="Rectangle 65"/>
            <p:cNvSpPr/>
            <p:nvPr/>
          </p:nvSpPr>
          <p:spPr>
            <a:xfrm>
              <a:off x="18181307" y="6705114"/>
              <a:ext cx="9788269" cy="712149"/>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67" name="TextBox 66"/>
            <p:cNvSpPr txBox="1"/>
            <p:nvPr/>
          </p:nvSpPr>
          <p:spPr>
            <a:xfrm>
              <a:off x="18181307" y="6691091"/>
              <a:ext cx="9788269" cy="513819"/>
            </a:xfrm>
            <a:prstGeom prst="rect">
              <a:avLst/>
            </a:prstGeom>
            <a:solidFill>
              <a:schemeClr val="tx1"/>
            </a:solidFill>
            <a:ln>
              <a:solidFill>
                <a:schemeClr val="tx1"/>
              </a:solidFill>
            </a:ln>
          </p:spPr>
          <p:txBody>
            <a:bodyPr wrap="square" rtlCol="0">
              <a:spAutoFit/>
            </a:bodyPr>
            <a:lstStyle/>
            <a:p>
              <a:r>
                <a:rPr lang="en-US" sz="4800" b="1" dirty="0" smtClean="0">
                  <a:solidFill>
                    <a:schemeClr val="bg1"/>
                  </a:solidFill>
                  <a:latin typeface="Quattrocento Sans" panose="020B0604020202020204" charset="0"/>
                </a:rPr>
                <a:t>Path Planning</a:t>
              </a:r>
              <a:endParaRPr lang="en-US" sz="4800" b="1" dirty="0">
                <a:solidFill>
                  <a:schemeClr val="bg1"/>
                </a:solidFill>
                <a:latin typeface="Quattrocento Sans" panose="020B0604020202020204" charset="0"/>
              </a:endParaRPr>
            </a:p>
          </p:txBody>
        </p:sp>
      </p:grpSp>
      <p:sp>
        <p:nvSpPr>
          <p:cNvPr id="456" name="Text Placeholder 455"/>
          <p:cNvSpPr>
            <a:spLocks noGrp="1"/>
          </p:cNvSpPr>
          <p:nvPr>
            <p:ph type="body" sz="quarter" idx="23"/>
          </p:nvPr>
        </p:nvSpPr>
        <p:spPr>
          <a:xfrm>
            <a:off x="22839805" y="7746813"/>
            <a:ext cx="9788269" cy="6587009"/>
          </a:xfrm>
        </p:spPr>
        <p:txBody>
          <a:bodyPr/>
          <a:lstStyle/>
          <a:p>
            <a:pPr>
              <a:lnSpc>
                <a:spcPct val="50000"/>
              </a:lnSpc>
            </a:pPr>
            <a:r>
              <a:rPr lang="en-US" sz="3000" b="1" u="sng" dirty="0" smtClean="0">
                <a:solidFill>
                  <a:schemeClr val="tx1"/>
                </a:solidFill>
                <a:latin typeface="Quattrocento Sans" panose="020B0604020202020204" charset="0"/>
              </a:rPr>
              <a:t>Global Methods</a:t>
            </a:r>
          </a:p>
          <a:p>
            <a:pPr marL="457200" indent="-457200">
              <a:lnSpc>
                <a:spcPct val="50000"/>
              </a:lnSpc>
              <a:buFont typeface="Arial"/>
              <a:buChar char="•"/>
            </a:pPr>
            <a:r>
              <a:rPr lang="en-US" sz="2400" b="1" dirty="0" smtClean="0">
                <a:solidFill>
                  <a:schemeClr val="tx1"/>
                </a:solidFill>
                <a:latin typeface="Quattrocento Sans" panose="020B0604020202020204" charset="0"/>
              </a:rPr>
              <a:t>Information stored as a map</a:t>
            </a:r>
          </a:p>
          <a:p>
            <a:pPr marL="457200" indent="-457200">
              <a:lnSpc>
                <a:spcPct val="50000"/>
              </a:lnSpc>
              <a:buFont typeface="Arial"/>
              <a:buChar char="•"/>
            </a:pPr>
            <a:r>
              <a:rPr lang="en-US" sz="2400" b="1" dirty="0" smtClean="0">
                <a:solidFill>
                  <a:schemeClr val="tx1"/>
                </a:solidFill>
                <a:latin typeface="Quattrocento Sans" panose="020B0604020202020204" charset="0"/>
              </a:rPr>
              <a:t>Information exists in memory</a:t>
            </a:r>
          </a:p>
          <a:p>
            <a:pPr marL="457200" indent="-457200">
              <a:lnSpc>
                <a:spcPct val="50000"/>
              </a:lnSpc>
              <a:buFont typeface="Arial"/>
              <a:buChar char="•"/>
            </a:pPr>
            <a:r>
              <a:rPr lang="en-US" sz="2400" b="1" dirty="0" smtClean="0">
                <a:solidFill>
                  <a:schemeClr val="tx1"/>
                </a:solidFill>
                <a:latin typeface="Quattrocento Sans" panose="020B0604020202020204" charset="0"/>
              </a:rPr>
              <a:t>Long computation time</a:t>
            </a:r>
          </a:p>
          <a:p>
            <a:pPr marL="457200" indent="-457200">
              <a:lnSpc>
                <a:spcPct val="50000"/>
              </a:lnSpc>
              <a:buFont typeface="Arial"/>
              <a:buChar char="•"/>
            </a:pPr>
            <a:r>
              <a:rPr lang="en-US" sz="2400" b="1" dirty="0" smtClean="0">
                <a:solidFill>
                  <a:schemeClr val="tx1"/>
                </a:solidFill>
                <a:latin typeface="Quattrocento Sans" panose="020B0604020202020204" charset="0"/>
              </a:rPr>
              <a:t>Example: GPS</a:t>
            </a:r>
            <a:endParaRPr lang="en-US" sz="3000" b="1" dirty="0" smtClean="0">
              <a:solidFill>
                <a:schemeClr val="tx1"/>
              </a:solidFill>
              <a:latin typeface="Quattrocento Sans" panose="020B0604020202020204" charset="0"/>
            </a:endParaRPr>
          </a:p>
          <a:p>
            <a:pPr>
              <a:lnSpc>
                <a:spcPct val="50000"/>
              </a:lnSpc>
            </a:pPr>
            <a:r>
              <a:rPr lang="en-US" sz="3000" b="1" u="sng" dirty="0" smtClean="0">
                <a:solidFill>
                  <a:schemeClr val="tx1"/>
                </a:solidFill>
                <a:latin typeface="Quattrocento Sans" panose="020B0604020202020204" charset="0"/>
              </a:rPr>
              <a:t>Local Methods</a:t>
            </a:r>
          </a:p>
          <a:p>
            <a:pPr marL="457200" indent="-457200">
              <a:lnSpc>
                <a:spcPct val="50000"/>
              </a:lnSpc>
              <a:buFont typeface="Arial"/>
              <a:buChar char="•"/>
            </a:pPr>
            <a:r>
              <a:rPr lang="en-US" sz="2400" b="1" dirty="0" smtClean="0">
                <a:solidFill>
                  <a:schemeClr val="tx1"/>
                </a:solidFill>
                <a:latin typeface="Quattrocento Sans" panose="020B0604020202020204" charset="0"/>
              </a:rPr>
              <a:t>Takes into account immediate environment</a:t>
            </a:r>
          </a:p>
          <a:p>
            <a:pPr marL="457200" indent="-457200">
              <a:lnSpc>
                <a:spcPct val="50000"/>
              </a:lnSpc>
              <a:buFont typeface="Arial"/>
              <a:buChar char="•"/>
            </a:pPr>
            <a:r>
              <a:rPr lang="en-US" sz="2400" b="1" dirty="0" smtClean="0">
                <a:solidFill>
                  <a:schemeClr val="tx1"/>
                </a:solidFill>
                <a:latin typeface="Quattrocento Sans" panose="020B0604020202020204" charset="0"/>
              </a:rPr>
              <a:t>Reactive</a:t>
            </a:r>
          </a:p>
          <a:p>
            <a:pPr marL="457200" indent="-457200">
              <a:lnSpc>
                <a:spcPct val="50000"/>
              </a:lnSpc>
              <a:buFont typeface="Arial"/>
              <a:buChar char="•"/>
            </a:pPr>
            <a:r>
              <a:rPr lang="en-US" sz="2400" b="1" dirty="0">
                <a:solidFill>
                  <a:schemeClr val="tx1"/>
                </a:solidFill>
                <a:latin typeface="Quattrocento Sans" panose="020B0604020202020204" charset="0"/>
              </a:rPr>
              <a:t>N</a:t>
            </a:r>
            <a:r>
              <a:rPr lang="en-US" sz="2400" b="1" dirty="0" smtClean="0">
                <a:solidFill>
                  <a:schemeClr val="tx1"/>
                </a:solidFill>
                <a:latin typeface="Quattrocento Sans" panose="020B0604020202020204" charset="0"/>
              </a:rPr>
              <a:t>o memory</a:t>
            </a:r>
          </a:p>
          <a:p>
            <a:pPr marL="457200" indent="-457200">
              <a:lnSpc>
                <a:spcPct val="50000"/>
              </a:lnSpc>
              <a:buFont typeface="Arial"/>
              <a:buChar char="•"/>
            </a:pPr>
            <a:r>
              <a:rPr lang="en-US" sz="2400" b="1" dirty="0" smtClean="0">
                <a:solidFill>
                  <a:schemeClr val="tx1"/>
                </a:solidFill>
                <a:latin typeface="Quattrocento Sans" panose="020B0604020202020204" charset="0"/>
              </a:rPr>
              <a:t>Shorter computation time</a:t>
            </a:r>
          </a:p>
          <a:p>
            <a:pPr marL="457200" indent="-457200">
              <a:lnSpc>
                <a:spcPct val="50000"/>
              </a:lnSpc>
              <a:buFont typeface="Arial"/>
              <a:buChar char="•"/>
            </a:pPr>
            <a:r>
              <a:rPr lang="en-US" sz="2400" b="1" dirty="0" smtClean="0">
                <a:solidFill>
                  <a:schemeClr val="tx1"/>
                </a:solidFill>
                <a:latin typeface="Quattrocento Sans" panose="020B0604020202020204" charset="0"/>
              </a:rPr>
              <a:t>Example: </a:t>
            </a:r>
            <a:r>
              <a:rPr lang="en-US" sz="2400" b="1" dirty="0" err="1" smtClean="0">
                <a:solidFill>
                  <a:schemeClr val="tx1"/>
                </a:solidFill>
                <a:latin typeface="Quattrocento Sans" panose="020B0604020202020204" charset="0"/>
              </a:rPr>
              <a:t>Lidar</a:t>
            </a:r>
            <a:endParaRPr lang="en-US" sz="2400" b="1" dirty="0">
              <a:solidFill>
                <a:schemeClr val="tx1"/>
              </a:solidFill>
              <a:latin typeface="Quattrocento Sans" panose="020B0604020202020204" charset="0"/>
            </a:endParaRPr>
          </a:p>
        </p:txBody>
      </p:sp>
      <p:grpSp>
        <p:nvGrpSpPr>
          <p:cNvPr id="70" name="Group 69"/>
          <p:cNvGrpSpPr/>
          <p:nvPr/>
        </p:nvGrpSpPr>
        <p:grpSpPr>
          <a:xfrm>
            <a:off x="22854991" y="38444716"/>
            <a:ext cx="9788270" cy="3541484"/>
            <a:chOff x="18181306" y="6682808"/>
            <a:chExt cx="9788270" cy="3496541"/>
          </a:xfrm>
        </p:grpSpPr>
        <p:sp>
          <p:nvSpPr>
            <p:cNvPr id="71" name="Rectangle 70"/>
            <p:cNvSpPr/>
            <p:nvPr/>
          </p:nvSpPr>
          <p:spPr>
            <a:xfrm>
              <a:off x="18181306" y="6682808"/>
              <a:ext cx="9788270" cy="3496541"/>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72" name="Rectangle 71"/>
            <p:cNvSpPr/>
            <p:nvPr/>
          </p:nvSpPr>
          <p:spPr>
            <a:xfrm>
              <a:off x="18181307" y="6705114"/>
              <a:ext cx="9788269" cy="1143000"/>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73" name="TextBox 72"/>
            <p:cNvSpPr txBox="1"/>
            <p:nvPr/>
          </p:nvSpPr>
          <p:spPr>
            <a:xfrm>
              <a:off x="18181307" y="6691091"/>
              <a:ext cx="9788269" cy="914400"/>
            </a:xfrm>
            <a:prstGeom prst="rect">
              <a:avLst/>
            </a:prstGeom>
            <a:solidFill>
              <a:schemeClr val="tx1"/>
            </a:solidFill>
            <a:ln>
              <a:solidFill>
                <a:schemeClr val="tx1"/>
              </a:solidFill>
            </a:ln>
          </p:spPr>
          <p:txBody>
            <a:bodyPr wrap="square" rtlCol="0">
              <a:spAutoFit/>
            </a:bodyPr>
            <a:lstStyle/>
            <a:p>
              <a:r>
                <a:rPr lang="en-US" sz="4800" b="1" dirty="0" smtClean="0">
                  <a:solidFill>
                    <a:schemeClr val="bg1"/>
                  </a:solidFill>
                  <a:latin typeface="Quattrocento Sans" panose="020B0604020202020204" charset="0"/>
                </a:rPr>
                <a:t>Acknowledgments</a:t>
              </a:r>
              <a:endParaRPr lang="en-US" sz="4800" b="1" dirty="0">
                <a:solidFill>
                  <a:schemeClr val="bg1"/>
                </a:solidFill>
                <a:latin typeface="Quattrocento Sans" panose="020B0604020202020204" charset="0"/>
              </a:endParaRPr>
            </a:p>
          </p:txBody>
        </p:sp>
      </p:grpSp>
      <p:grpSp>
        <p:nvGrpSpPr>
          <p:cNvPr id="77" name="Group 76"/>
          <p:cNvGrpSpPr/>
          <p:nvPr/>
        </p:nvGrpSpPr>
        <p:grpSpPr>
          <a:xfrm>
            <a:off x="22877904" y="32615128"/>
            <a:ext cx="9742444" cy="5505479"/>
            <a:chOff x="18273649" y="6682808"/>
            <a:chExt cx="9695927" cy="3609440"/>
          </a:xfrm>
        </p:grpSpPr>
        <p:sp>
          <p:nvSpPr>
            <p:cNvPr id="78" name="Rectangle 77"/>
            <p:cNvSpPr/>
            <p:nvPr/>
          </p:nvSpPr>
          <p:spPr>
            <a:xfrm>
              <a:off x="18273649" y="6682808"/>
              <a:ext cx="9695926" cy="3609440"/>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79" name="Rectangle 78"/>
            <p:cNvSpPr/>
            <p:nvPr/>
          </p:nvSpPr>
          <p:spPr>
            <a:xfrm>
              <a:off x="18273650" y="6705114"/>
              <a:ext cx="9695926" cy="56868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80" name="TextBox 79"/>
            <p:cNvSpPr txBox="1"/>
            <p:nvPr/>
          </p:nvSpPr>
          <p:spPr>
            <a:xfrm>
              <a:off x="18273650" y="6691092"/>
              <a:ext cx="9695926" cy="454950"/>
            </a:xfrm>
            <a:prstGeom prst="rect">
              <a:avLst/>
            </a:prstGeom>
            <a:solidFill>
              <a:schemeClr val="tx1"/>
            </a:solidFill>
            <a:ln>
              <a:solidFill>
                <a:schemeClr val="tx1"/>
              </a:solidFill>
            </a:ln>
          </p:spPr>
          <p:txBody>
            <a:bodyPr wrap="square" rtlCol="0">
              <a:spAutoFit/>
            </a:bodyPr>
            <a:lstStyle/>
            <a:p>
              <a:r>
                <a:rPr lang="en-US" sz="4800" b="1" dirty="0" smtClean="0">
                  <a:solidFill>
                    <a:schemeClr val="bg1"/>
                  </a:solidFill>
                  <a:latin typeface="Quattrocento Sans" panose="020B0604020202020204" charset="0"/>
                </a:rPr>
                <a:t>References</a:t>
              </a:r>
              <a:endParaRPr lang="en-US" sz="4800" b="1" dirty="0">
                <a:solidFill>
                  <a:schemeClr val="bg1"/>
                </a:solidFill>
                <a:latin typeface="Quattrocento Sans" panose="020B0604020202020204" charset="0"/>
              </a:endParaRPr>
            </a:p>
          </p:txBody>
        </p:sp>
      </p:grpSp>
      <p:sp>
        <p:nvSpPr>
          <p:cNvPr id="461" name="Text Placeholder 460"/>
          <p:cNvSpPr>
            <a:spLocks noGrp="1"/>
          </p:cNvSpPr>
          <p:nvPr>
            <p:ph type="body" sz="quarter" idx="28"/>
          </p:nvPr>
        </p:nvSpPr>
        <p:spPr>
          <a:xfrm>
            <a:off x="22877905" y="33321699"/>
            <a:ext cx="9788271" cy="6504267"/>
          </a:xfrm>
        </p:spPr>
        <p:txBody>
          <a:bodyPr/>
          <a:lstStyle/>
          <a:p>
            <a:pPr marL="171450" indent="-171450">
              <a:spcBef>
                <a:spcPts val="1080"/>
              </a:spcBef>
              <a:buFont typeface="Arial"/>
              <a:buChar char="•"/>
            </a:pPr>
            <a:r>
              <a:rPr lang="en-US" sz="1200" dirty="0">
                <a:solidFill>
                  <a:schemeClr val="tx1"/>
                </a:solidFill>
                <a:latin typeface="Quattrocento Sans" panose="020B0604020202020204" charset="0"/>
              </a:rPr>
              <a:t>Conte, G., De Capua, G., Scaradozzi, D. (2016). Designing the NGC system of a small ASV for tracking underwater targets. </a:t>
            </a:r>
            <a:r>
              <a:rPr lang="en-US" sz="1200" i="1" dirty="0">
                <a:solidFill>
                  <a:schemeClr val="tx1"/>
                </a:solidFill>
                <a:latin typeface="Quattrocento Sans" panose="020B0604020202020204" charset="0"/>
              </a:rPr>
              <a:t>Robotics and </a:t>
            </a:r>
            <a:r>
              <a:rPr lang="en-US" sz="1200" i="1" dirty="0" smtClean="0">
                <a:solidFill>
                  <a:schemeClr val="tx1"/>
                </a:solidFill>
                <a:latin typeface="Quattrocento Sans" panose="020B0604020202020204" charset="0"/>
              </a:rPr>
              <a:t>Autonomous </a:t>
            </a:r>
            <a:r>
              <a:rPr lang="en-US" sz="1200" i="1" dirty="0">
                <a:solidFill>
                  <a:schemeClr val="tx1"/>
                </a:solidFill>
                <a:latin typeface="Quattrocento Sans" panose="020B0604020202020204" charset="0"/>
              </a:rPr>
              <a:t>Systems, </a:t>
            </a:r>
            <a:r>
              <a:rPr lang="en-US" sz="1200" dirty="0">
                <a:solidFill>
                  <a:schemeClr val="tx1"/>
                </a:solidFill>
                <a:latin typeface="Quattrocento Sans" panose="020B0604020202020204" charset="0"/>
              </a:rPr>
              <a:t>76, 46-57. </a:t>
            </a:r>
            <a:endParaRPr lang="en-US" sz="1200" dirty="0" smtClean="0">
              <a:solidFill>
                <a:schemeClr val="tx1"/>
              </a:solidFill>
              <a:latin typeface="Quattrocento Sans" panose="020B0604020202020204" charset="0"/>
            </a:endParaRPr>
          </a:p>
          <a:p>
            <a:pPr marL="171450" indent="-171450">
              <a:spcBef>
                <a:spcPts val="1080"/>
              </a:spcBef>
              <a:buFont typeface="Arial"/>
              <a:buChar char="•"/>
            </a:pPr>
            <a:r>
              <a:rPr lang="en-US" sz="1200" dirty="0">
                <a:solidFill>
                  <a:schemeClr val="tx1"/>
                </a:solidFill>
                <a:latin typeface="Quattrocento Sans" panose="020B0604020202020204" charset="0"/>
              </a:rPr>
              <a:t>Loe, O. (2008). </a:t>
            </a:r>
            <a:r>
              <a:rPr lang="en-US" sz="1200" i="1" dirty="0">
                <a:solidFill>
                  <a:schemeClr val="tx1"/>
                </a:solidFill>
                <a:latin typeface="Quattrocento Sans" panose="020B0604020202020204" charset="0"/>
              </a:rPr>
              <a:t>Collision Avoidance for Unmanned Surface Vehicles</a:t>
            </a:r>
            <a:r>
              <a:rPr lang="en-US" sz="1200" dirty="0">
                <a:solidFill>
                  <a:schemeClr val="tx1"/>
                </a:solidFill>
                <a:latin typeface="Quattrocento Sans" panose="020B0604020202020204" charset="0"/>
              </a:rPr>
              <a:t>. Master’s Thesis, Norwegian University of Science and Technology, </a:t>
            </a:r>
            <a:r>
              <a:rPr lang="en-US" sz="1200" dirty="0" smtClean="0">
                <a:solidFill>
                  <a:schemeClr val="tx1"/>
                </a:solidFill>
                <a:latin typeface="Quattrocento Sans" panose="020B0604020202020204" charset="0"/>
              </a:rPr>
              <a:t>Trondheim</a:t>
            </a:r>
            <a:r>
              <a:rPr lang="en-US" sz="1200" dirty="0">
                <a:solidFill>
                  <a:schemeClr val="tx1"/>
                </a:solidFill>
                <a:latin typeface="Quattrocento Sans" panose="020B0604020202020204" charset="0"/>
              </a:rPr>
              <a:t>, Norway. </a:t>
            </a:r>
            <a:endParaRPr lang="en-US" sz="1200" dirty="0" smtClean="0">
              <a:solidFill>
                <a:schemeClr val="tx1"/>
              </a:solidFill>
              <a:latin typeface="Quattrocento Sans" panose="020B0604020202020204" charset="0"/>
            </a:endParaRPr>
          </a:p>
          <a:p>
            <a:pPr marL="171450" indent="-171450">
              <a:spcBef>
                <a:spcPts val="1080"/>
              </a:spcBef>
              <a:buFont typeface="Arial"/>
              <a:buChar char="•"/>
            </a:pPr>
            <a:r>
              <a:rPr lang="en-US" sz="1200" dirty="0">
                <a:solidFill>
                  <a:schemeClr val="tx1"/>
                </a:solidFill>
                <a:latin typeface="Quattrocento Sans" panose="020B0604020202020204" charset="0"/>
              </a:rPr>
              <a:t>An Overview of MOOS-IvP and a Users Guide to the IvP Helm - Release 13.5 (2013). http://oceanai.mit.edu/moos-ivp-pdf/moosivp- helm.pdf </a:t>
            </a:r>
          </a:p>
          <a:p>
            <a:pPr marL="171450" indent="-171450">
              <a:spcBef>
                <a:spcPts val="1080"/>
              </a:spcBef>
              <a:buFont typeface="Arial"/>
              <a:buChar char="•"/>
            </a:pPr>
            <a:r>
              <a:rPr lang="en-US" sz="1200" dirty="0">
                <a:solidFill>
                  <a:schemeClr val="tx1"/>
                </a:solidFill>
                <a:latin typeface="Quattrocento Sans" panose="020B0604020202020204" charset="0"/>
              </a:rPr>
              <a:t>L. E. Kavraki, P. Svestka, J. C. Latombe and M. H. Overmars, "Probabilistic roadmaps for path planning in high-dimensional configuration </a:t>
            </a:r>
            <a:r>
              <a:rPr lang="en-US" sz="1200" dirty="0" smtClean="0">
                <a:solidFill>
                  <a:schemeClr val="tx1"/>
                </a:solidFill>
                <a:latin typeface="Quattrocento Sans" panose="020B0604020202020204" charset="0"/>
              </a:rPr>
              <a:t>spaces</a:t>
            </a:r>
            <a:r>
              <a:rPr lang="en-US" sz="1200" dirty="0">
                <a:solidFill>
                  <a:schemeClr val="tx1"/>
                </a:solidFill>
                <a:latin typeface="Quattrocento Sans" panose="020B0604020202020204" charset="0"/>
              </a:rPr>
              <a:t>," in </a:t>
            </a:r>
            <a:r>
              <a:rPr lang="en-US" sz="1200" i="1" dirty="0">
                <a:solidFill>
                  <a:schemeClr val="tx1"/>
                </a:solidFill>
                <a:latin typeface="Quattrocento Sans" panose="020B0604020202020204" charset="0"/>
              </a:rPr>
              <a:t>IEEE Transactions on Robotics and Automation</a:t>
            </a:r>
            <a:r>
              <a:rPr lang="en-US" sz="1200" dirty="0">
                <a:solidFill>
                  <a:schemeClr val="tx1"/>
                </a:solidFill>
                <a:latin typeface="Quattrocento Sans" panose="020B0604020202020204" charset="0"/>
              </a:rPr>
              <a:t>, vol. 12, no. 4, pp. 566-580, Aug 1996. </a:t>
            </a:r>
            <a:endParaRPr lang="en-US" sz="1200" dirty="0" smtClean="0">
              <a:solidFill>
                <a:schemeClr val="tx1"/>
              </a:solidFill>
              <a:latin typeface="Quattrocento Sans" panose="020B0604020202020204" charset="0"/>
            </a:endParaRPr>
          </a:p>
          <a:p>
            <a:pPr marL="171450" indent="-171450">
              <a:spcBef>
                <a:spcPts val="1080"/>
              </a:spcBef>
              <a:buFont typeface="Arial"/>
              <a:buChar char="•"/>
            </a:pPr>
            <a:r>
              <a:rPr lang="en-US" sz="1200" dirty="0">
                <a:solidFill>
                  <a:schemeClr val="tx1"/>
                </a:solidFill>
                <a:latin typeface="Quattrocento Sans" panose="020B0604020202020204" charset="0"/>
              </a:rPr>
              <a:t>Olzhas Adiyatov and Huseyin Atakan Varol. </a:t>
            </a:r>
            <a:r>
              <a:rPr lang="en-US" sz="1200" i="1" dirty="0">
                <a:solidFill>
                  <a:schemeClr val="tx1"/>
                </a:solidFill>
                <a:latin typeface="Quattrocento Sans" panose="020B0604020202020204" charset="0"/>
              </a:rPr>
              <a:t>Rapidly-exploring random tree based memory efficient motion planning</a:t>
            </a:r>
            <a:r>
              <a:rPr lang="en-US" sz="1200" dirty="0">
                <a:solidFill>
                  <a:schemeClr val="tx1"/>
                </a:solidFill>
                <a:latin typeface="Quattrocento Sans" panose="020B0604020202020204" charset="0"/>
              </a:rPr>
              <a:t>. In Mechatronics and </a:t>
            </a:r>
          </a:p>
          <a:p>
            <a:pPr marL="171450" indent="-171450">
              <a:spcBef>
                <a:spcPts val="1080"/>
              </a:spcBef>
              <a:buFont typeface="Arial"/>
              <a:buChar char="•"/>
            </a:pPr>
            <a:r>
              <a:rPr lang="en-US" sz="1200" dirty="0">
                <a:solidFill>
                  <a:schemeClr val="tx1"/>
                </a:solidFill>
                <a:latin typeface="Quattrocento Sans" panose="020B0604020202020204" charset="0"/>
              </a:rPr>
              <a:t>Automation (ICMA), 2013 IEEE International Conference on, pages 354–359, 2013. DOI: http://dx.doi.org/10.1109/ICMA.2013.6617944 </a:t>
            </a:r>
            <a:endParaRPr lang="en-US" sz="1200" dirty="0" smtClean="0">
              <a:solidFill>
                <a:schemeClr val="tx1"/>
              </a:solidFill>
              <a:latin typeface="Quattrocento Sans" panose="020B0604020202020204" charset="0"/>
            </a:endParaRPr>
          </a:p>
          <a:p>
            <a:pPr marL="171450" indent="-171450">
              <a:spcBef>
                <a:spcPts val="1080"/>
              </a:spcBef>
              <a:buFont typeface="Arial"/>
              <a:buChar char="•"/>
            </a:pPr>
            <a:r>
              <a:rPr lang="en-US" sz="1200" dirty="0">
                <a:solidFill>
                  <a:schemeClr val="tx1"/>
                </a:solidFill>
                <a:latin typeface="Quattrocento Sans" panose="020B0604020202020204" charset="0"/>
              </a:rPr>
              <a:t>Ueland, Einar (2017). A* (Astar / A Star) search algorithm(https://www.mathworks.com/matlabcentral/fileexchange/56877-a---astar---a- star--search-algorithm-easy-to-use), MATLAB Central File Exchange. Retrieved January 12, 2017. </a:t>
            </a:r>
            <a:endParaRPr lang="en-US" sz="1200" dirty="0" smtClean="0">
              <a:solidFill>
                <a:schemeClr val="tx1"/>
              </a:solidFill>
              <a:latin typeface="Quattrocento Sans" panose="020B0604020202020204" charset="0"/>
            </a:endParaRPr>
          </a:p>
          <a:p>
            <a:pPr marL="171450" indent="-171450">
              <a:spcBef>
                <a:spcPts val="1080"/>
              </a:spcBef>
              <a:buFont typeface="Arial"/>
              <a:buChar char="•"/>
            </a:pPr>
            <a:r>
              <a:rPr lang="en-US" sz="1200" dirty="0">
                <a:solidFill>
                  <a:schemeClr val="tx1"/>
                </a:solidFill>
                <a:latin typeface="Quattrocento Sans" panose="020B0604020202020204" charset="0"/>
              </a:rPr>
              <a:t>Mathworks, Inc. (2017). Path Planning in Environments of Different Complexity. Retrieved January, 2017 from https:// </a:t>
            </a:r>
            <a:r>
              <a:rPr lang="en-US" sz="1200" dirty="0" err="1">
                <a:solidFill>
                  <a:schemeClr val="tx1"/>
                </a:solidFill>
                <a:latin typeface="Quattrocento Sans" panose="020B0604020202020204" charset="0"/>
              </a:rPr>
              <a:t>www.mathworks.com</a:t>
            </a:r>
            <a:r>
              <a:rPr lang="en-US" sz="1200" dirty="0">
                <a:solidFill>
                  <a:schemeClr val="tx1"/>
                </a:solidFill>
                <a:latin typeface="Quattrocento Sans" panose="020B0604020202020204" charset="0"/>
              </a:rPr>
              <a:t>/help/robotics/examples/path-planning-in-environments-of-different-</a:t>
            </a:r>
            <a:r>
              <a:rPr lang="en-US" sz="1200" dirty="0" err="1">
                <a:solidFill>
                  <a:schemeClr val="tx1"/>
                </a:solidFill>
                <a:latin typeface="Quattrocento Sans" panose="020B0604020202020204" charset="0"/>
              </a:rPr>
              <a:t>complexity.html</a:t>
            </a:r>
            <a:r>
              <a:rPr lang="en-US" sz="1200" dirty="0">
                <a:solidFill>
                  <a:schemeClr val="tx1"/>
                </a:solidFill>
                <a:latin typeface="Quattrocento Sans" panose="020B0604020202020204" charset="0"/>
              </a:rPr>
              <a:t> </a:t>
            </a:r>
            <a:endParaRPr lang="en-US" sz="1200" dirty="0" smtClean="0">
              <a:solidFill>
                <a:schemeClr val="tx1"/>
              </a:solidFill>
              <a:latin typeface="Quattrocento Sans" panose="020B0604020202020204" charset="0"/>
            </a:endParaRPr>
          </a:p>
          <a:p>
            <a:pPr marL="171450" indent="-171450">
              <a:spcBef>
                <a:spcPts val="1080"/>
              </a:spcBef>
              <a:buFont typeface="Arial"/>
              <a:buChar char="•"/>
            </a:pPr>
            <a:r>
              <a:rPr lang="en-US" sz="1200" dirty="0" smtClean="0">
                <a:solidFill>
                  <a:srgbClr val="000000"/>
                </a:solidFill>
              </a:rPr>
              <a:t>http</a:t>
            </a:r>
            <a:r>
              <a:rPr lang="en-US" sz="1200" dirty="0">
                <a:solidFill>
                  <a:srgbClr val="000000"/>
                </a:solidFill>
              </a:rPr>
              <a:t>://</a:t>
            </a:r>
            <a:r>
              <a:rPr lang="en-US" sz="1200" dirty="0" err="1">
                <a:solidFill>
                  <a:srgbClr val="000000"/>
                </a:solidFill>
              </a:rPr>
              <a:t>www.furuno.com</a:t>
            </a:r>
            <a:r>
              <a:rPr lang="en-US" sz="1200" dirty="0">
                <a:solidFill>
                  <a:srgbClr val="000000"/>
                </a:solidFill>
              </a:rPr>
              <a:t>/en/products/</a:t>
            </a:r>
            <a:r>
              <a:rPr lang="en-US" sz="1200" dirty="0" err="1" smtClean="0">
                <a:solidFill>
                  <a:srgbClr val="000000"/>
                </a:solidFill>
              </a:rPr>
              <a:t>chartplotter</a:t>
            </a:r>
            <a:endParaRPr lang="en-US" sz="1200" dirty="0" smtClean="0">
              <a:solidFill>
                <a:srgbClr val="000000"/>
              </a:solidFill>
            </a:endParaRPr>
          </a:p>
          <a:p>
            <a:pPr marL="171450" indent="-171450">
              <a:spcBef>
                <a:spcPts val="1080"/>
              </a:spcBef>
              <a:buFont typeface="Arial"/>
              <a:buChar char="•"/>
            </a:pPr>
            <a:r>
              <a:rPr lang="en-US" sz="1200" dirty="0">
                <a:solidFill>
                  <a:srgbClr val="000000"/>
                </a:solidFill>
              </a:rPr>
              <a:t>https://</a:t>
            </a:r>
            <a:r>
              <a:rPr lang="en-US" sz="1200" dirty="0" err="1">
                <a:solidFill>
                  <a:srgbClr val="000000"/>
                </a:solidFill>
              </a:rPr>
              <a:t>gcn.com</a:t>
            </a:r>
            <a:r>
              <a:rPr lang="en-US" sz="1200" dirty="0">
                <a:solidFill>
                  <a:srgbClr val="000000"/>
                </a:solidFill>
              </a:rPr>
              <a:t>/articles/2013/03/12/</a:t>
            </a:r>
            <a:r>
              <a:rPr lang="en-US" sz="1200" dirty="0" err="1">
                <a:solidFill>
                  <a:srgbClr val="000000"/>
                </a:solidFill>
              </a:rPr>
              <a:t>lidar</a:t>
            </a:r>
            <a:r>
              <a:rPr lang="en-US" sz="1200" dirty="0">
                <a:solidFill>
                  <a:srgbClr val="000000"/>
                </a:solidFill>
              </a:rPr>
              <a:t>-revolutionizing-maps-geospatial-</a:t>
            </a:r>
            <a:r>
              <a:rPr lang="en-US" sz="1200" dirty="0" err="1">
                <a:solidFill>
                  <a:srgbClr val="000000"/>
                </a:solidFill>
              </a:rPr>
              <a:t>data.aspx</a:t>
            </a:r>
            <a:endParaRPr lang="en-US" sz="1200" dirty="0">
              <a:solidFill>
                <a:srgbClr val="000000"/>
              </a:solidFill>
            </a:endParaRPr>
          </a:p>
          <a:p>
            <a:pPr marL="171450" indent="-171450">
              <a:spcBef>
                <a:spcPts val="1080"/>
              </a:spcBef>
              <a:buFont typeface="Arial"/>
              <a:buChar char="•"/>
            </a:pPr>
            <a:endParaRPr lang="en-US" sz="1200" dirty="0">
              <a:solidFill>
                <a:srgbClr val="000000"/>
              </a:solidFill>
            </a:endParaRPr>
          </a:p>
          <a:p>
            <a:pPr marL="171450" indent="-171450">
              <a:spcBef>
                <a:spcPts val="1080"/>
              </a:spcBef>
              <a:buFont typeface="Arial"/>
              <a:buChar char="•"/>
            </a:pPr>
            <a:endParaRPr lang="en-US" sz="1200" dirty="0"/>
          </a:p>
          <a:p>
            <a:pPr marL="171450" indent="-171450">
              <a:spcBef>
                <a:spcPts val="1080"/>
              </a:spcBef>
              <a:buFont typeface="Arial"/>
              <a:buChar char="•"/>
            </a:pPr>
            <a:endParaRPr lang="en-US" sz="1200" dirty="0" smtClean="0">
              <a:solidFill>
                <a:schemeClr val="tx1"/>
              </a:solidFill>
              <a:latin typeface="Quattrocento Sans" panose="020B0604020202020204" charset="0"/>
            </a:endParaRPr>
          </a:p>
          <a:p>
            <a:pPr marL="171450" indent="-171450">
              <a:buFont typeface="Arial"/>
              <a:buChar char="•"/>
            </a:pPr>
            <a:endParaRPr lang="en-US" sz="1200" dirty="0">
              <a:solidFill>
                <a:schemeClr val="tx1"/>
              </a:solidFill>
              <a:latin typeface="Quattrocento Sans" panose="020B0604020202020204" charset="0"/>
            </a:endParaRPr>
          </a:p>
        </p:txBody>
      </p:sp>
      <p:grpSp>
        <p:nvGrpSpPr>
          <p:cNvPr id="82" name="Group 81"/>
          <p:cNvGrpSpPr/>
          <p:nvPr/>
        </p:nvGrpSpPr>
        <p:grpSpPr>
          <a:xfrm>
            <a:off x="310614" y="6558983"/>
            <a:ext cx="9829800" cy="13634016"/>
            <a:chOff x="18181306" y="6691092"/>
            <a:chExt cx="9788270" cy="4264488"/>
          </a:xfrm>
        </p:grpSpPr>
        <p:sp>
          <p:nvSpPr>
            <p:cNvPr id="83" name="Rectangle 82"/>
            <p:cNvSpPr/>
            <p:nvPr/>
          </p:nvSpPr>
          <p:spPr>
            <a:xfrm>
              <a:off x="18181306" y="6701765"/>
              <a:ext cx="9788270" cy="425381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84" name="Rectangle 83"/>
            <p:cNvSpPr/>
            <p:nvPr/>
          </p:nvSpPr>
          <p:spPr>
            <a:xfrm>
              <a:off x="18181307" y="6705114"/>
              <a:ext cx="9788269" cy="357511"/>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85" name="TextBox 84"/>
            <p:cNvSpPr txBox="1"/>
            <p:nvPr/>
          </p:nvSpPr>
          <p:spPr>
            <a:xfrm>
              <a:off x="18181307" y="6691092"/>
              <a:ext cx="9788269" cy="286009"/>
            </a:xfrm>
            <a:prstGeom prst="rect">
              <a:avLst/>
            </a:prstGeom>
            <a:solidFill>
              <a:schemeClr val="tx1"/>
            </a:solidFill>
            <a:ln>
              <a:solidFill>
                <a:schemeClr val="tx1"/>
              </a:solidFill>
            </a:ln>
          </p:spPr>
          <p:txBody>
            <a:bodyPr wrap="square" rtlCol="0">
              <a:spAutoFit/>
            </a:bodyPr>
            <a:lstStyle/>
            <a:p>
              <a:r>
                <a:rPr lang="en-US" sz="4800" b="1" dirty="0" smtClean="0">
                  <a:solidFill>
                    <a:schemeClr val="bg1"/>
                  </a:solidFill>
                  <a:latin typeface="Quattrocento Sans" panose="020B0604020202020204" charset="0"/>
                </a:rPr>
                <a:t>Abstract</a:t>
              </a:r>
              <a:endParaRPr lang="en-US" sz="4800" b="1" dirty="0">
                <a:solidFill>
                  <a:schemeClr val="bg1"/>
                </a:solidFill>
                <a:latin typeface="Quattrocento Sans" panose="020B0604020202020204" charset="0"/>
              </a:endParaRPr>
            </a:p>
          </p:txBody>
        </p:sp>
      </p:grpSp>
      <p:sp>
        <p:nvSpPr>
          <p:cNvPr id="449" name="Text Placeholder 448"/>
          <p:cNvSpPr>
            <a:spLocks noGrp="1"/>
          </p:cNvSpPr>
          <p:nvPr>
            <p:ph type="body" sz="quarter" idx="10"/>
          </p:nvPr>
        </p:nvSpPr>
        <p:spPr>
          <a:xfrm>
            <a:off x="411440" y="7746813"/>
            <a:ext cx="9687443" cy="8681842"/>
          </a:xfrm>
        </p:spPr>
        <p:txBody>
          <a:bodyPr/>
          <a:lstStyle/>
          <a:p>
            <a:pPr lvl="0" algn="just">
              <a:buClr>
                <a:schemeClr val="lt1"/>
              </a:buClr>
              <a:buSzPct val="25000"/>
            </a:pPr>
            <a:r>
              <a:rPr lang="en-US" sz="3000" b="1" dirty="0">
                <a:solidFill>
                  <a:schemeClr val="tx1"/>
                </a:solidFill>
                <a:latin typeface="Quattrocento Sans"/>
                <a:ea typeface="Quattrocento Sans"/>
                <a:cs typeface="Quattrocento Sans"/>
                <a:sym typeface="Quattrocento Sans"/>
              </a:rPr>
              <a:t>The Autonomous Surface Vehicle (ASV</a:t>
            </a:r>
            <a:r>
              <a:rPr lang="en-US" sz="3000" b="1" dirty="0" smtClean="0">
                <a:solidFill>
                  <a:schemeClr val="tx1"/>
                </a:solidFill>
                <a:latin typeface="Quattrocento Sans"/>
                <a:ea typeface="Quattrocento Sans"/>
                <a:cs typeface="Quattrocento Sans"/>
                <a:sym typeface="Quattrocento Sans"/>
              </a:rPr>
              <a:t>) </a:t>
            </a:r>
            <a:r>
              <a:rPr lang="en-US" sz="3000" b="1" dirty="0">
                <a:solidFill>
                  <a:schemeClr val="tx1"/>
                </a:solidFill>
                <a:latin typeface="Quattrocento Sans"/>
                <a:ea typeface="Quattrocento Sans"/>
                <a:cs typeface="Quattrocento Sans"/>
                <a:sym typeface="Quattrocento Sans"/>
              </a:rPr>
              <a:t>is a </a:t>
            </a:r>
            <a:r>
              <a:rPr lang="en-US" sz="3000" b="1" dirty="0" smtClean="0">
                <a:solidFill>
                  <a:schemeClr val="tx1"/>
                </a:solidFill>
                <a:latin typeface="Quattrocento Sans"/>
                <a:ea typeface="Quattrocento Sans"/>
                <a:cs typeface="Quattrocento Sans"/>
                <a:sym typeface="Quattrocento Sans"/>
              </a:rPr>
              <a:t>self-driving, </a:t>
            </a:r>
            <a:r>
              <a:rPr lang="en-US" sz="3000" b="1" dirty="0">
                <a:solidFill>
                  <a:schemeClr val="tx1"/>
                </a:solidFill>
                <a:latin typeface="Quattrocento Sans"/>
                <a:ea typeface="Quattrocento Sans"/>
                <a:cs typeface="Quattrocento Sans"/>
                <a:sym typeface="Quattrocento Sans"/>
              </a:rPr>
              <a:t>self-aware </a:t>
            </a:r>
            <a:r>
              <a:rPr lang="en-US" sz="3000" b="1" dirty="0" smtClean="0">
                <a:solidFill>
                  <a:schemeClr val="tx1"/>
                </a:solidFill>
                <a:latin typeface="Quattrocento Sans"/>
                <a:ea typeface="Quattrocento Sans"/>
                <a:cs typeface="Quattrocento Sans"/>
                <a:sym typeface="Quattrocento Sans"/>
              </a:rPr>
              <a:t>boat</a:t>
            </a:r>
            <a:r>
              <a:rPr lang="en-US" sz="3000" b="1" dirty="0">
                <a:solidFill>
                  <a:schemeClr val="tx1"/>
                </a:solidFill>
                <a:latin typeface="Quattrocento Sans"/>
                <a:ea typeface="Quattrocento Sans"/>
                <a:cs typeface="Quattrocento Sans"/>
                <a:sym typeface="Quattrocento Sans"/>
              </a:rPr>
              <a:t> </a:t>
            </a:r>
            <a:r>
              <a:rPr lang="en-US" sz="3000" b="1" dirty="0" smtClean="0">
                <a:solidFill>
                  <a:schemeClr val="tx1"/>
                </a:solidFill>
                <a:latin typeface="Quattrocento Sans"/>
                <a:ea typeface="Quattrocento Sans"/>
                <a:cs typeface="Quattrocento Sans"/>
                <a:sym typeface="Quattrocento Sans"/>
              </a:rPr>
              <a:t>that </a:t>
            </a:r>
            <a:r>
              <a:rPr lang="en-US" sz="3000" b="1" dirty="0">
                <a:solidFill>
                  <a:schemeClr val="tx1"/>
                </a:solidFill>
                <a:latin typeface="Quattrocento Sans"/>
                <a:ea typeface="Quattrocento Sans"/>
                <a:cs typeface="Quattrocento Sans"/>
                <a:sym typeface="Quattrocento Sans"/>
              </a:rPr>
              <a:t>requires integration of multiple fields of engineering (e.g., mechanical, electrical, and software). The team </a:t>
            </a:r>
            <a:r>
              <a:rPr lang="en-US" sz="3000" b="1" dirty="0" smtClean="0">
                <a:solidFill>
                  <a:schemeClr val="tx1"/>
                </a:solidFill>
                <a:latin typeface="Quattrocento Sans"/>
                <a:ea typeface="Quattrocento Sans"/>
                <a:cs typeface="Quattrocento Sans"/>
                <a:sym typeface="Quattrocento Sans"/>
              </a:rPr>
              <a:t>used the Mission </a:t>
            </a:r>
            <a:r>
              <a:rPr lang="en-US" sz="3000" b="1" dirty="0">
                <a:solidFill>
                  <a:schemeClr val="tx1"/>
                </a:solidFill>
                <a:latin typeface="Quattrocento Sans"/>
                <a:ea typeface="Quattrocento Sans"/>
                <a:cs typeface="Quattrocento Sans"/>
                <a:sym typeface="Quattrocento Sans"/>
              </a:rPr>
              <a:t>Orientated Operating Suite-Interval Programming (MOOS-</a:t>
            </a:r>
            <a:r>
              <a:rPr lang="en-US" sz="3000" b="1" dirty="0" err="1">
                <a:solidFill>
                  <a:schemeClr val="tx1"/>
                </a:solidFill>
                <a:latin typeface="Quattrocento Sans"/>
                <a:ea typeface="Quattrocento Sans"/>
                <a:cs typeface="Quattrocento Sans"/>
                <a:sym typeface="Quattrocento Sans"/>
              </a:rPr>
              <a:t>IvP</a:t>
            </a:r>
            <a:r>
              <a:rPr lang="en-US" sz="3000" b="1" dirty="0">
                <a:solidFill>
                  <a:schemeClr val="tx1"/>
                </a:solidFill>
                <a:latin typeface="Quattrocento Sans"/>
                <a:ea typeface="Quattrocento Sans"/>
                <a:cs typeface="Quattrocento Sans"/>
                <a:sym typeface="Quattrocento Sans"/>
              </a:rPr>
              <a:t>) software </a:t>
            </a:r>
            <a:r>
              <a:rPr lang="en-US" sz="3000" b="1" dirty="0" smtClean="0">
                <a:solidFill>
                  <a:schemeClr val="tx1"/>
                </a:solidFill>
                <a:latin typeface="Quattrocento Sans"/>
                <a:ea typeface="Quattrocento Sans"/>
                <a:cs typeface="Quattrocento Sans"/>
                <a:sym typeface="Quattrocento Sans"/>
              </a:rPr>
              <a:t>platform  to </a:t>
            </a:r>
            <a:r>
              <a:rPr lang="en-US" sz="3000" b="1" dirty="0">
                <a:solidFill>
                  <a:schemeClr val="tx1"/>
                </a:solidFill>
                <a:latin typeface="Quattrocento Sans"/>
                <a:ea typeface="Quattrocento Sans"/>
                <a:cs typeface="Quattrocento Sans"/>
                <a:sym typeface="Quattrocento Sans"/>
              </a:rPr>
              <a:t>integrate multiple vehicle sensors and </a:t>
            </a:r>
            <a:r>
              <a:rPr lang="en-US" sz="3000" b="1" dirty="0" smtClean="0">
                <a:solidFill>
                  <a:schemeClr val="tx1"/>
                </a:solidFill>
                <a:latin typeface="Quattrocento Sans"/>
                <a:ea typeface="Quattrocento Sans"/>
                <a:cs typeface="Quattrocento Sans"/>
                <a:sym typeface="Quattrocento Sans"/>
              </a:rPr>
              <a:t>actuators along </a:t>
            </a:r>
            <a:r>
              <a:rPr lang="en-US" sz="3000" b="1" dirty="0">
                <a:solidFill>
                  <a:schemeClr val="tx1"/>
                </a:solidFill>
                <a:latin typeface="Quattrocento Sans"/>
                <a:ea typeface="Quattrocento Sans"/>
                <a:cs typeface="Quattrocento Sans"/>
                <a:sym typeface="Quattrocento Sans"/>
              </a:rPr>
              <a:t>with user-defined command inputs. Advanced modeling and control techniques </a:t>
            </a:r>
            <a:r>
              <a:rPr lang="en-US" sz="3000" b="1" dirty="0" smtClean="0">
                <a:solidFill>
                  <a:schemeClr val="tx1"/>
                </a:solidFill>
                <a:latin typeface="Quattrocento Sans"/>
                <a:ea typeface="Quattrocento Sans"/>
                <a:cs typeface="Quattrocento Sans"/>
                <a:sym typeface="Quattrocento Sans"/>
              </a:rPr>
              <a:t>were implemented </a:t>
            </a:r>
            <a:r>
              <a:rPr lang="en-US" sz="3000" b="1" dirty="0">
                <a:solidFill>
                  <a:schemeClr val="tx1"/>
                </a:solidFill>
                <a:latin typeface="Quattrocento Sans"/>
                <a:ea typeface="Quattrocento Sans"/>
                <a:cs typeface="Quattrocento Sans"/>
                <a:sym typeface="Quattrocento Sans"/>
              </a:rPr>
              <a:t>to ensure high </a:t>
            </a:r>
            <a:r>
              <a:rPr lang="en-US" sz="3000" b="1" dirty="0" smtClean="0">
                <a:solidFill>
                  <a:schemeClr val="tx1"/>
                </a:solidFill>
                <a:latin typeface="Quattrocento Sans"/>
                <a:ea typeface="Quattrocento Sans"/>
                <a:cs typeface="Quattrocento Sans"/>
                <a:sym typeface="Quattrocento Sans"/>
              </a:rPr>
              <a:t>performance, reliability, and robustness for </a:t>
            </a:r>
            <a:r>
              <a:rPr lang="en-US" sz="3000" b="1" dirty="0">
                <a:solidFill>
                  <a:schemeClr val="tx1"/>
                </a:solidFill>
                <a:latin typeface="Quattrocento Sans"/>
                <a:ea typeface="Quattrocento Sans"/>
                <a:cs typeface="Quattrocento Sans"/>
                <a:sym typeface="Quattrocento Sans"/>
              </a:rPr>
              <a:t>autonomous obstacle avoidance and path </a:t>
            </a:r>
            <a:r>
              <a:rPr lang="en-US" sz="3000" b="1" dirty="0" smtClean="0">
                <a:solidFill>
                  <a:schemeClr val="tx1"/>
                </a:solidFill>
                <a:latin typeface="Quattrocento Sans"/>
                <a:ea typeface="Quattrocento Sans"/>
                <a:cs typeface="Quattrocento Sans"/>
                <a:sym typeface="Quattrocento Sans"/>
              </a:rPr>
              <a:t>planning. The platform was designed to also incorporate graduate level research.</a:t>
            </a:r>
            <a:endParaRPr lang="en-US" sz="3000" b="1" dirty="0">
              <a:solidFill>
                <a:schemeClr val="tx1"/>
              </a:solidFill>
              <a:latin typeface="Quattrocento Sans"/>
              <a:ea typeface="Quattrocento Sans"/>
              <a:cs typeface="Quattrocento Sans"/>
              <a:sym typeface="Quattrocento Sans"/>
            </a:endParaRPr>
          </a:p>
          <a:p>
            <a:pPr algn="just">
              <a:buClr>
                <a:schemeClr val="lt1"/>
              </a:buClr>
              <a:buSzPct val="25000"/>
            </a:pPr>
            <a:r>
              <a:rPr lang="en-US" sz="3000" b="1" dirty="0" smtClean="0">
                <a:solidFill>
                  <a:schemeClr val="tx1"/>
                </a:solidFill>
                <a:latin typeface="Quattrocento Sans"/>
                <a:ea typeface="Quattrocento Sans"/>
                <a:cs typeface="Quattrocento Sans"/>
                <a:sym typeface="Quattrocento Sans"/>
              </a:rPr>
              <a:t>Potential </a:t>
            </a:r>
            <a:r>
              <a:rPr lang="en-US" sz="3000" b="1" dirty="0">
                <a:solidFill>
                  <a:schemeClr val="tx1"/>
                </a:solidFill>
                <a:latin typeface="Quattrocento Sans"/>
                <a:ea typeface="Quattrocento Sans"/>
                <a:cs typeface="Quattrocento Sans"/>
                <a:sym typeface="Quattrocento Sans"/>
              </a:rPr>
              <a:t>uses for ASVs </a:t>
            </a:r>
            <a:r>
              <a:rPr lang="en-US" sz="3000" b="1" dirty="0" smtClean="0">
                <a:solidFill>
                  <a:schemeClr val="tx1"/>
                </a:solidFill>
                <a:latin typeface="Quattrocento Sans"/>
                <a:ea typeface="Quattrocento Sans"/>
                <a:cs typeface="Quattrocento Sans"/>
                <a:sym typeface="Quattrocento Sans"/>
              </a:rPr>
              <a:t>include: </a:t>
            </a:r>
            <a:r>
              <a:rPr lang="en-US" sz="3000" b="1" dirty="0">
                <a:solidFill>
                  <a:schemeClr val="tx1"/>
                </a:solidFill>
                <a:latin typeface="Quattrocento Sans"/>
                <a:ea typeface="Quattrocento Sans"/>
                <a:cs typeface="Quattrocento Sans"/>
                <a:sym typeface="Quattrocento Sans"/>
              </a:rPr>
              <a:t>national defense, research like ocean floor mapping, commercial shipping, and fishing </a:t>
            </a:r>
            <a:r>
              <a:rPr lang="en-US" sz="3000" b="1" dirty="0" smtClean="0">
                <a:solidFill>
                  <a:schemeClr val="tx1"/>
                </a:solidFill>
                <a:latin typeface="Quattrocento Sans"/>
                <a:ea typeface="Quattrocento Sans"/>
                <a:cs typeface="Quattrocento Sans"/>
                <a:sym typeface="Quattrocento Sans"/>
              </a:rPr>
              <a:t>opportunities.</a:t>
            </a:r>
            <a:endParaRPr lang="en-US" sz="3000" b="1" dirty="0"/>
          </a:p>
        </p:txBody>
      </p:sp>
      <p:pic>
        <p:nvPicPr>
          <p:cNvPr id="87" name="Shape 163"/>
          <p:cNvPicPr preferRelativeResize="0"/>
          <p:nvPr/>
        </p:nvPicPr>
        <p:blipFill rotWithShape="1">
          <a:blip r:embed="rId7">
            <a:alphaModFix/>
          </a:blip>
          <a:srcRect/>
          <a:stretch/>
        </p:blipFill>
        <p:spPr>
          <a:xfrm>
            <a:off x="687390" y="16428655"/>
            <a:ext cx="4538124" cy="3300209"/>
          </a:xfrm>
          <a:prstGeom prst="rect">
            <a:avLst/>
          </a:prstGeom>
          <a:noFill/>
          <a:ln>
            <a:noFill/>
          </a:ln>
        </p:spPr>
      </p:pic>
      <p:pic>
        <p:nvPicPr>
          <p:cNvPr id="88" name="Shape 162"/>
          <p:cNvPicPr preferRelativeResize="0"/>
          <p:nvPr/>
        </p:nvPicPr>
        <p:blipFill rotWithShape="1">
          <a:blip r:embed="rId8">
            <a:alphaModFix/>
          </a:blip>
          <a:srcRect/>
          <a:stretch/>
        </p:blipFill>
        <p:spPr>
          <a:xfrm>
            <a:off x="5448190" y="16428655"/>
            <a:ext cx="4279578" cy="3341218"/>
          </a:xfrm>
          <a:prstGeom prst="rect">
            <a:avLst/>
          </a:prstGeom>
          <a:noFill/>
          <a:ln>
            <a:noFill/>
          </a:ln>
        </p:spPr>
      </p:pic>
      <p:grpSp>
        <p:nvGrpSpPr>
          <p:cNvPr id="90" name="Group 89"/>
          <p:cNvGrpSpPr/>
          <p:nvPr/>
        </p:nvGrpSpPr>
        <p:grpSpPr>
          <a:xfrm>
            <a:off x="310614" y="20529267"/>
            <a:ext cx="9829800" cy="21379017"/>
            <a:chOff x="18181306" y="6691092"/>
            <a:chExt cx="9788270" cy="6686992"/>
          </a:xfrm>
        </p:grpSpPr>
        <p:sp>
          <p:nvSpPr>
            <p:cNvPr id="91" name="Rectangle 90"/>
            <p:cNvSpPr/>
            <p:nvPr/>
          </p:nvSpPr>
          <p:spPr>
            <a:xfrm>
              <a:off x="18181306" y="6701765"/>
              <a:ext cx="9788270" cy="6676319"/>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92" name="Rectangle 91"/>
            <p:cNvSpPr/>
            <p:nvPr/>
          </p:nvSpPr>
          <p:spPr>
            <a:xfrm>
              <a:off x="18181307" y="6705114"/>
              <a:ext cx="9788269" cy="357511"/>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93" name="TextBox 92"/>
            <p:cNvSpPr txBox="1"/>
            <p:nvPr/>
          </p:nvSpPr>
          <p:spPr>
            <a:xfrm>
              <a:off x="18181307" y="6691092"/>
              <a:ext cx="9788269" cy="286009"/>
            </a:xfrm>
            <a:prstGeom prst="rect">
              <a:avLst/>
            </a:prstGeom>
            <a:solidFill>
              <a:schemeClr val="tx1"/>
            </a:solidFill>
            <a:ln>
              <a:solidFill>
                <a:schemeClr val="tx1"/>
              </a:solidFill>
            </a:ln>
          </p:spPr>
          <p:txBody>
            <a:bodyPr wrap="square" rtlCol="0">
              <a:spAutoFit/>
            </a:bodyPr>
            <a:lstStyle/>
            <a:p>
              <a:r>
                <a:rPr lang="en-US" sz="4800" b="1" dirty="0" smtClean="0">
                  <a:solidFill>
                    <a:schemeClr val="bg1"/>
                  </a:solidFill>
                  <a:latin typeface="Quattrocento Sans" panose="020B0604020202020204" charset="0"/>
                </a:rPr>
                <a:t>Objectives</a:t>
              </a:r>
              <a:endParaRPr lang="en-US" sz="4800" b="1" dirty="0">
                <a:solidFill>
                  <a:schemeClr val="bg1"/>
                </a:solidFill>
                <a:latin typeface="Quattrocento Sans" panose="020B0604020202020204" charset="0"/>
              </a:endParaRPr>
            </a:p>
          </p:txBody>
        </p:sp>
      </p:grpSp>
      <p:sp>
        <p:nvSpPr>
          <p:cNvPr id="464" name="Text Placeholder 463"/>
          <p:cNvSpPr>
            <a:spLocks noGrp="1"/>
          </p:cNvSpPr>
          <p:nvPr>
            <p:ph type="body" sz="quarter" idx="96"/>
          </p:nvPr>
        </p:nvSpPr>
        <p:spPr>
          <a:xfrm>
            <a:off x="310614" y="21767106"/>
            <a:ext cx="9788269" cy="3908740"/>
          </a:xfrm>
        </p:spPr>
        <p:txBody>
          <a:bodyPr/>
          <a:lstStyle/>
          <a:p>
            <a:pPr algn="just"/>
            <a:r>
              <a:rPr lang="en-US" sz="2800" b="1" dirty="0" smtClean="0">
                <a:solidFill>
                  <a:schemeClr val="tx1"/>
                </a:solidFill>
                <a:latin typeface="Quattrocento Sans" panose="020B0604020202020204" charset="0"/>
              </a:rPr>
              <a:t>This project was the start of a three year long research effort to ultimately perform cross platform communication and multivehicle operation between ASVs and Remotely Operated Vehicles (ROVs). The current focus is to prove that any low cost surface vehicle can be retrofitted with the system developed by this research team to become a fully autonomous vehicle. Specific objectives are outlined below.</a:t>
            </a:r>
            <a:endParaRPr lang="en-US" sz="2800" b="1" dirty="0">
              <a:solidFill>
                <a:schemeClr val="tx1"/>
              </a:solidFill>
              <a:latin typeface="Quattrocento Sans" panose="020B0604020202020204" charset="0"/>
            </a:endParaRPr>
          </a:p>
        </p:txBody>
      </p:sp>
      <p:sp>
        <p:nvSpPr>
          <p:cNvPr id="465" name="Rectangle 464"/>
          <p:cNvSpPr/>
          <p:nvPr/>
        </p:nvSpPr>
        <p:spPr>
          <a:xfrm>
            <a:off x="4037810" y="38392527"/>
            <a:ext cx="5956297" cy="3539430"/>
          </a:xfrm>
          <a:prstGeom prst="rect">
            <a:avLst/>
          </a:prstGeom>
        </p:spPr>
        <p:txBody>
          <a:bodyPr wrap="square">
            <a:spAutoFit/>
          </a:bodyPr>
          <a:lstStyle/>
          <a:p>
            <a:pPr algn="just">
              <a:buClr>
                <a:schemeClr val="lt1"/>
              </a:buClr>
              <a:buSzPct val="25000"/>
            </a:pPr>
            <a:r>
              <a:rPr lang="en-US" sz="2800" b="1" i="1" u="sng" dirty="0">
                <a:latin typeface="Quattrocento Sans" panose="020B0604020202020204" charset="0"/>
                <a:ea typeface="Quattrocento Sans"/>
                <a:cs typeface="Quattrocento Sans"/>
                <a:sym typeface="Quattrocento Sans"/>
              </a:rPr>
              <a:t>Communication: </a:t>
            </a:r>
          </a:p>
          <a:p>
            <a:pPr algn="just">
              <a:buClr>
                <a:schemeClr val="lt1"/>
              </a:buClr>
              <a:buSzPct val="25000"/>
            </a:pPr>
            <a:r>
              <a:rPr lang="en-US" sz="2800" b="1" dirty="0">
                <a:latin typeface="Quattrocento Sans" panose="020B0604020202020204" charset="0"/>
                <a:ea typeface="Quattrocento Sans"/>
                <a:cs typeface="Quattrocento Sans"/>
                <a:sym typeface="Quattrocento Sans"/>
              </a:rPr>
              <a:t>Strategies for the establishment of acoustic communication between an ASV and ROV platform will be developed and suitable sensors will be researched to accomplish this </a:t>
            </a:r>
            <a:r>
              <a:rPr lang="en-US" sz="2800" b="1" dirty="0" smtClean="0">
                <a:latin typeface="Quattrocento Sans" panose="020B0604020202020204" charset="0"/>
                <a:ea typeface="Quattrocento Sans"/>
                <a:cs typeface="Quattrocento Sans"/>
                <a:sym typeface="Quattrocento Sans"/>
              </a:rPr>
              <a:t>task.</a:t>
            </a:r>
            <a:endParaRPr lang="en-US" sz="2800" dirty="0"/>
          </a:p>
        </p:txBody>
      </p:sp>
      <p:sp>
        <p:nvSpPr>
          <p:cNvPr id="96" name="Rectangle 95"/>
          <p:cNvSpPr/>
          <p:nvPr/>
        </p:nvSpPr>
        <p:spPr>
          <a:xfrm>
            <a:off x="487641" y="33604468"/>
            <a:ext cx="7100338" cy="4832092"/>
          </a:xfrm>
          <a:prstGeom prst="rect">
            <a:avLst/>
          </a:prstGeom>
        </p:spPr>
        <p:txBody>
          <a:bodyPr wrap="square">
            <a:spAutoFit/>
          </a:bodyPr>
          <a:lstStyle/>
          <a:p>
            <a:pPr algn="just">
              <a:buClr>
                <a:schemeClr val="lt1"/>
              </a:buClr>
              <a:buSzPct val="25000"/>
            </a:pPr>
            <a:r>
              <a:rPr lang="en-US" sz="2800" b="1" i="1" u="sng" dirty="0">
                <a:latin typeface="Quattrocento Sans" panose="020B0604020202020204" charset="0"/>
                <a:ea typeface="Quattrocento Sans"/>
                <a:cs typeface="Quattrocento Sans"/>
                <a:sym typeface="Quattrocento Sans"/>
              </a:rPr>
              <a:t>Modularity: </a:t>
            </a:r>
          </a:p>
          <a:p>
            <a:pPr algn="just">
              <a:buClr>
                <a:schemeClr val="lt1"/>
              </a:buClr>
              <a:buSzPct val="25000"/>
            </a:pPr>
            <a:r>
              <a:rPr lang="en-US" sz="2800" b="1" dirty="0">
                <a:latin typeface="Quattrocento Sans" panose="020B0604020202020204" charset="0"/>
                <a:ea typeface="Quattrocento Sans"/>
                <a:cs typeface="Quattrocento Sans"/>
                <a:sym typeface="Quattrocento Sans"/>
              </a:rPr>
              <a:t>Modularity is defined as the degree to which a system’s components may be separated and recombined on other similar systems. </a:t>
            </a:r>
          </a:p>
          <a:p>
            <a:pPr algn="just">
              <a:buClr>
                <a:schemeClr val="lt1"/>
              </a:buClr>
              <a:buSzPct val="25000"/>
            </a:pPr>
            <a:r>
              <a:rPr lang="en-US" sz="2800" b="1" dirty="0">
                <a:latin typeface="Quattrocento Sans" panose="020B0604020202020204" charset="0"/>
                <a:ea typeface="Quattrocento Sans"/>
                <a:cs typeface="Quattrocento Sans"/>
                <a:sym typeface="Quattrocento Sans"/>
              </a:rPr>
              <a:t>The main goal of this year’s ASV is to create an entirely modular design so that any </a:t>
            </a:r>
            <a:r>
              <a:rPr lang="en-US" sz="2800" b="1" dirty="0" smtClean="0">
                <a:latin typeface="Quattrocento Sans" panose="020B0604020202020204" charset="0"/>
                <a:ea typeface="Quattrocento Sans"/>
                <a:cs typeface="Quattrocento Sans"/>
                <a:sym typeface="Quattrocento Sans"/>
              </a:rPr>
              <a:t>component </a:t>
            </a:r>
            <a:r>
              <a:rPr lang="en-US" sz="2800" b="1" dirty="0">
                <a:latin typeface="Quattrocento Sans" panose="020B0604020202020204" charset="0"/>
                <a:ea typeface="Quattrocento Sans"/>
                <a:cs typeface="Quattrocento Sans"/>
                <a:sym typeface="Quattrocento Sans"/>
              </a:rPr>
              <a:t>necessary for </a:t>
            </a:r>
            <a:r>
              <a:rPr lang="en-US" sz="2800" b="1" dirty="0" smtClean="0">
                <a:latin typeface="Quattrocento Sans" panose="020B0604020202020204" charset="0"/>
                <a:ea typeface="Quattrocento Sans"/>
                <a:cs typeface="Quattrocento Sans"/>
                <a:sym typeface="Quattrocento Sans"/>
              </a:rPr>
              <a:t>autonomy </a:t>
            </a:r>
            <a:r>
              <a:rPr lang="en-US" sz="2800" b="1" dirty="0">
                <a:latin typeface="Quattrocento Sans" panose="020B0604020202020204" charset="0"/>
                <a:ea typeface="Quattrocento Sans"/>
                <a:cs typeface="Quattrocento Sans"/>
                <a:sym typeface="Quattrocento Sans"/>
              </a:rPr>
              <a:t>may be taken off an existing vessel and placed on a similar one with minimal adjustments.</a:t>
            </a:r>
            <a:endParaRPr lang="en-US" sz="3000" b="1" dirty="0">
              <a:latin typeface="Quattrocento Sans" panose="020B0604020202020204" charset="0"/>
              <a:ea typeface="Quattrocento Sans"/>
              <a:cs typeface="Quattrocento Sans"/>
              <a:sym typeface="Quattrocento Sans"/>
            </a:endParaRPr>
          </a:p>
        </p:txBody>
      </p:sp>
      <p:pic>
        <p:nvPicPr>
          <p:cNvPr id="97" name="Picture 96"/>
          <p:cNvPicPr>
            <a:picLocks noChangeAspect="1"/>
          </p:cNvPicPr>
          <p:nvPr/>
        </p:nvPicPr>
        <p:blipFill>
          <a:blip r:embed="rId9">
            <a:extLst>
              <a:ext uri="{BEBA8EAE-BF5A-486C-A8C5-ECC9F3942E4B}">
                <a14:imgProps xmlns:a14="http://schemas.microsoft.com/office/drawing/2010/main">
                  <a14:imgLayer r:embed="rId10">
                    <a14:imgEffect>
                      <a14:backgroundRemoval t="0" b="100000" l="9906" r="89623"/>
                    </a14:imgEffect>
                  </a14:imgLayer>
                </a14:imgProps>
              </a:ext>
            </a:extLst>
          </a:blip>
          <a:stretch>
            <a:fillRect/>
          </a:stretch>
        </p:blipFill>
        <p:spPr>
          <a:xfrm>
            <a:off x="7155073" y="34076000"/>
            <a:ext cx="3180940" cy="4044606"/>
          </a:xfrm>
          <a:prstGeom prst="rect">
            <a:avLst/>
          </a:prstGeom>
        </p:spPr>
      </p:pic>
      <p:sp>
        <p:nvSpPr>
          <p:cNvPr id="98" name="Rectangle 97"/>
          <p:cNvSpPr/>
          <p:nvPr/>
        </p:nvSpPr>
        <p:spPr>
          <a:xfrm>
            <a:off x="496890" y="25511058"/>
            <a:ext cx="9486195" cy="6124754"/>
          </a:xfrm>
          <a:prstGeom prst="rect">
            <a:avLst/>
          </a:prstGeom>
        </p:spPr>
        <p:txBody>
          <a:bodyPr wrap="square">
            <a:spAutoFit/>
          </a:bodyPr>
          <a:lstStyle/>
          <a:p>
            <a:pPr algn="just">
              <a:buClr>
                <a:srgbClr val="000000"/>
              </a:buClr>
            </a:pPr>
            <a:r>
              <a:rPr lang="en-US" sz="2800" b="1" i="1" u="sng" dirty="0">
                <a:latin typeface="Quattrocento Sans" panose="020B0604020202020204" charset="0"/>
                <a:ea typeface="Quattrocento Sans"/>
                <a:cs typeface="Quattrocento Sans"/>
                <a:sym typeface="Quattrocento Sans"/>
              </a:rPr>
              <a:t>Autonomy:</a:t>
            </a:r>
          </a:p>
          <a:p>
            <a:pPr algn="just">
              <a:buClr>
                <a:schemeClr val="lt1"/>
              </a:buClr>
              <a:buSzPct val="25000"/>
            </a:pPr>
            <a:r>
              <a:rPr lang="en-US" sz="2800" b="1" dirty="0">
                <a:latin typeface="Quattrocento Sans" panose="020B0604020202020204" charset="0"/>
                <a:ea typeface="Quattrocento Sans"/>
                <a:cs typeface="Quattrocento Sans"/>
                <a:sym typeface="Quattrocento Sans"/>
              </a:rPr>
              <a:t>First Stage:  Basic point to point navigation using GPS positioning with </a:t>
            </a:r>
            <a:r>
              <a:rPr lang="en-US" sz="2800" b="1" dirty="0" smtClean="0">
                <a:latin typeface="Quattrocento Sans" panose="020B0604020202020204" charset="0"/>
                <a:ea typeface="Quattrocento Sans"/>
                <a:cs typeface="Quattrocento Sans"/>
                <a:sym typeface="Quattrocento Sans"/>
              </a:rPr>
              <a:t>Inertial Measurement Unit (IMU) </a:t>
            </a:r>
            <a:r>
              <a:rPr lang="en-US" sz="2800" b="1" dirty="0">
                <a:latin typeface="Quattrocento Sans" panose="020B0604020202020204" charset="0"/>
                <a:ea typeface="Quattrocento Sans"/>
                <a:cs typeface="Quattrocento Sans"/>
                <a:sym typeface="Quattrocento Sans"/>
              </a:rPr>
              <a:t>for </a:t>
            </a:r>
            <a:r>
              <a:rPr lang="en-US" sz="2800" b="1" dirty="0" smtClean="0">
                <a:latin typeface="Quattrocento Sans" panose="020B0604020202020204" charset="0"/>
                <a:ea typeface="Quattrocento Sans"/>
                <a:cs typeface="Quattrocento Sans"/>
                <a:sym typeface="Quattrocento Sans"/>
              </a:rPr>
              <a:t>heading.</a:t>
            </a:r>
            <a:endParaRPr lang="en-US" sz="2800" b="1" dirty="0">
              <a:latin typeface="Quattrocento Sans" panose="020B0604020202020204" charset="0"/>
              <a:ea typeface="Quattrocento Sans"/>
              <a:cs typeface="Quattrocento Sans"/>
              <a:sym typeface="Quattrocento Sans"/>
            </a:endParaRPr>
          </a:p>
          <a:p>
            <a:pPr algn="just">
              <a:buClr>
                <a:schemeClr val="lt1"/>
              </a:buClr>
              <a:buSzPct val="25000"/>
            </a:pPr>
            <a:r>
              <a:rPr lang="en-US" sz="2800" b="1" dirty="0">
                <a:latin typeface="Quattrocento Sans" panose="020B0604020202020204" charset="0"/>
                <a:ea typeface="Quattrocento Sans"/>
                <a:cs typeface="Quattrocento Sans"/>
                <a:sym typeface="Quattrocento Sans"/>
              </a:rPr>
              <a:t>Second </a:t>
            </a:r>
            <a:r>
              <a:rPr lang="en-US" sz="2800" b="1" dirty="0" smtClean="0">
                <a:latin typeface="Quattrocento Sans" panose="020B0604020202020204" charset="0"/>
                <a:ea typeface="Quattrocento Sans"/>
                <a:cs typeface="Quattrocento Sans"/>
                <a:sym typeface="Quattrocento Sans"/>
              </a:rPr>
              <a:t>Stage: Second </a:t>
            </a:r>
            <a:r>
              <a:rPr lang="en-US" sz="2800" b="1" dirty="0">
                <a:latin typeface="Quattrocento Sans" panose="020B0604020202020204" charset="0"/>
                <a:ea typeface="Quattrocento Sans"/>
                <a:cs typeface="Quattrocento Sans"/>
                <a:sym typeface="Quattrocento Sans"/>
              </a:rPr>
              <a:t>stage autonomy involves pairing point to point navigation with obstacle avoidance, thereby creating a self sufficient navigation algorithm to serve as a platform for more complex tasks. This stage will incorporate global navigation methods and comparison between various path planning algorithms . </a:t>
            </a:r>
          </a:p>
          <a:p>
            <a:pPr algn="just">
              <a:buClr>
                <a:schemeClr val="lt1"/>
              </a:buClr>
              <a:buSzPct val="25000"/>
            </a:pPr>
            <a:r>
              <a:rPr lang="en-US" sz="2800" b="1" dirty="0">
                <a:latin typeface="Quattrocento Sans" panose="020B0604020202020204" charset="0"/>
                <a:ea typeface="Quattrocento Sans"/>
                <a:cs typeface="Quattrocento Sans"/>
                <a:sym typeface="Quattrocento Sans"/>
              </a:rPr>
              <a:t>Third Stage:  Target recognition, tracking, and trailing. This allows for more advanced behaviors and aids in multi-platform coordination and swarm optimization.</a:t>
            </a:r>
          </a:p>
        </p:txBody>
      </p:sp>
      <p:pic>
        <p:nvPicPr>
          <p:cNvPr id="466"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776847" y="31635813"/>
            <a:ext cx="5044804" cy="22184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4" name="Group 103"/>
          <p:cNvGrpSpPr/>
          <p:nvPr/>
        </p:nvGrpSpPr>
        <p:grpSpPr>
          <a:xfrm>
            <a:off x="10622805" y="6648735"/>
            <a:ext cx="11887200" cy="35342571"/>
            <a:chOff x="18181306" y="6683866"/>
            <a:chExt cx="9788270" cy="6702883"/>
          </a:xfrm>
        </p:grpSpPr>
        <p:sp>
          <p:nvSpPr>
            <p:cNvPr id="105" name="Rectangle 104"/>
            <p:cNvSpPr/>
            <p:nvPr/>
          </p:nvSpPr>
          <p:spPr>
            <a:xfrm>
              <a:off x="18181306" y="6701765"/>
              <a:ext cx="9788270" cy="6684984"/>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06" name="Rectangle 105"/>
            <p:cNvSpPr/>
            <p:nvPr/>
          </p:nvSpPr>
          <p:spPr>
            <a:xfrm>
              <a:off x="18181307" y="6690662"/>
              <a:ext cx="9788269" cy="216775"/>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07" name="TextBox 106"/>
            <p:cNvSpPr txBox="1"/>
            <p:nvPr/>
          </p:nvSpPr>
          <p:spPr>
            <a:xfrm>
              <a:off x="18181307" y="6683866"/>
              <a:ext cx="9788269" cy="173420"/>
            </a:xfrm>
            <a:prstGeom prst="rect">
              <a:avLst/>
            </a:prstGeom>
            <a:solidFill>
              <a:schemeClr val="tx1"/>
            </a:solidFill>
            <a:ln>
              <a:solidFill>
                <a:schemeClr val="tx1"/>
              </a:solidFill>
            </a:ln>
          </p:spPr>
          <p:txBody>
            <a:bodyPr wrap="square" rtlCol="0">
              <a:spAutoFit/>
            </a:bodyPr>
            <a:lstStyle/>
            <a:p>
              <a:r>
                <a:rPr lang="en-US" sz="4800" b="1" dirty="0" smtClean="0">
                  <a:solidFill>
                    <a:schemeClr val="bg1"/>
                  </a:solidFill>
                  <a:latin typeface="Quattrocento Sans" panose="020B0604020202020204" charset="0"/>
                </a:rPr>
                <a:t>Materials &amp; Methods</a:t>
              </a:r>
              <a:endParaRPr lang="en-US" sz="4800" b="1" dirty="0">
                <a:solidFill>
                  <a:schemeClr val="bg1"/>
                </a:solidFill>
                <a:latin typeface="Quattrocento Sans" panose="020B0604020202020204" charset="0"/>
              </a:endParaRPr>
            </a:p>
          </p:txBody>
        </p:sp>
      </p:grpSp>
      <p:sp>
        <p:nvSpPr>
          <p:cNvPr id="470" name="Rectangle 469"/>
          <p:cNvSpPr/>
          <p:nvPr/>
        </p:nvSpPr>
        <p:spPr>
          <a:xfrm>
            <a:off x="10858499" y="8024425"/>
            <a:ext cx="11425049" cy="86062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1" name="TextBox 470"/>
          <p:cNvSpPr txBox="1"/>
          <p:nvPr/>
        </p:nvSpPr>
        <p:spPr>
          <a:xfrm>
            <a:off x="10858500" y="8024425"/>
            <a:ext cx="11407644" cy="738664"/>
          </a:xfrm>
          <a:prstGeom prst="rect">
            <a:avLst/>
          </a:prstGeom>
          <a:noFill/>
          <a:ln>
            <a:solidFill>
              <a:schemeClr val="tx1"/>
            </a:solidFill>
          </a:ln>
        </p:spPr>
        <p:txBody>
          <a:bodyPr wrap="square" rtlCol="0">
            <a:spAutoFit/>
          </a:bodyPr>
          <a:lstStyle/>
          <a:p>
            <a:pPr algn="ctr"/>
            <a:r>
              <a:rPr lang="en-US" sz="4200" dirty="0" smtClean="0"/>
              <a:t>Sensor Suite &amp; Functionality</a:t>
            </a:r>
            <a:endParaRPr lang="en-US" sz="4200" dirty="0"/>
          </a:p>
        </p:txBody>
      </p:sp>
      <p:sp>
        <p:nvSpPr>
          <p:cNvPr id="112" name="Shape 156"/>
          <p:cNvSpPr txBox="1"/>
          <p:nvPr/>
        </p:nvSpPr>
        <p:spPr>
          <a:xfrm>
            <a:off x="14787874" y="8985204"/>
            <a:ext cx="7479108" cy="1542488"/>
          </a:xfrm>
          <a:prstGeom prst="rect">
            <a:avLst/>
          </a:prstGeom>
          <a:noFill/>
          <a:ln>
            <a:noFill/>
          </a:ln>
        </p:spPr>
        <p:txBody>
          <a:bodyPr lIns="81267" tIns="40622" rIns="81267" bIns="40622" anchor="t" anchorCtr="0">
            <a:noAutofit/>
          </a:bodyPr>
          <a:lstStyle/>
          <a:p>
            <a:pPr>
              <a:buClr>
                <a:schemeClr val="lt1"/>
              </a:buClr>
              <a:buSzPct val="25000"/>
            </a:pPr>
            <a:r>
              <a:rPr lang="en-US" sz="2800" b="1" i="1" u="sng" dirty="0">
                <a:solidFill>
                  <a:schemeClr val="tx1"/>
                </a:solidFill>
                <a:latin typeface="Quattrocento Sans"/>
                <a:ea typeface="Quattrocento Sans"/>
                <a:cs typeface="Quattrocento Sans"/>
                <a:sym typeface="Quattrocento Sans"/>
              </a:rPr>
              <a:t>GPS:</a:t>
            </a:r>
            <a:r>
              <a:rPr lang="en-US" sz="2800" b="1" i="1" dirty="0">
                <a:solidFill>
                  <a:schemeClr val="tx1"/>
                </a:solidFill>
                <a:latin typeface="Quattrocento Sans"/>
                <a:ea typeface="Quattrocento Sans"/>
                <a:cs typeface="Quattrocento Sans"/>
                <a:sym typeface="Quattrocento Sans"/>
              </a:rPr>
              <a:t> </a:t>
            </a:r>
          </a:p>
          <a:p>
            <a:pPr>
              <a:buClr>
                <a:schemeClr val="lt1"/>
              </a:buClr>
              <a:buSzPct val="25000"/>
            </a:pPr>
            <a:r>
              <a:rPr lang="en-US" sz="2800" b="1" dirty="0">
                <a:solidFill>
                  <a:schemeClr val="tx1"/>
                </a:solidFill>
                <a:latin typeface="Quattrocento Sans"/>
                <a:ea typeface="Quattrocento Sans"/>
                <a:cs typeface="Quattrocento Sans"/>
                <a:sym typeface="Quattrocento Sans"/>
              </a:rPr>
              <a:t>Adafruit Ultimate GPS Breakout used for vehicle </a:t>
            </a:r>
            <a:r>
              <a:rPr lang="en-US" sz="2800" b="1" dirty="0" smtClean="0">
                <a:solidFill>
                  <a:schemeClr val="tx1"/>
                </a:solidFill>
                <a:latin typeface="Quattrocento Sans"/>
                <a:ea typeface="Quattrocento Sans"/>
                <a:cs typeface="Quattrocento Sans"/>
                <a:sym typeface="Quattrocento Sans"/>
              </a:rPr>
              <a:t>position and speed. Also acts as the basis for developing global path planning methods.</a:t>
            </a:r>
            <a:endParaRPr lang="en-US" sz="2800" b="1" dirty="0">
              <a:solidFill>
                <a:schemeClr val="tx1"/>
              </a:solidFill>
              <a:latin typeface="Quattrocento Sans"/>
              <a:ea typeface="Quattrocento Sans"/>
              <a:cs typeface="Quattrocento Sans"/>
              <a:sym typeface="Quattrocento Sans"/>
            </a:endParaRPr>
          </a:p>
        </p:txBody>
      </p:sp>
      <p:sp>
        <p:nvSpPr>
          <p:cNvPr id="113" name="Shape 160"/>
          <p:cNvSpPr txBox="1"/>
          <p:nvPr/>
        </p:nvSpPr>
        <p:spPr>
          <a:xfrm>
            <a:off x="14787874" y="11397309"/>
            <a:ext cx="7479109" cy="2515789"/>
          </a:xfrm>
          <a:prstGeom prst="rect">
            <a:avLst/>
          </a:prstGeom>
          <a:noFill/>
          <a:ln>
            <a:noFill/>
          </a:ln>
        </p:spPr>
        <p:txBody>
          <a:bodyPr lIns="81267" tIns="40622" rIns="81267" bIns="40622" anchor="t" anchorCtr="0">
            <a:noAutofit/>
          </a:bodyPr>
          <a:lstStyle/>
          <a:p>
            <a:pPr>
              <a:buClr>
                <a:schemeClr val="lt1"/>
              </a:buClr>
              <a:buSzPct val="25000"/>
            </a:pPr>
            <a:r>
              <a:rPr lang="en-US" sz="2800" b="1" i="1" u="sng" dirty="0">
                <a:solidFill>
                  <a:schemeClr val="tx1"/>
                </a:solidFill>
                <a:latin typeface="Quattrocento Sans"/>
                <a:ea typeface="Quattrocento Sans"/>
                <a:cs typeface="Quattrocento Sans"/>
                <a:sym typeface="Quattrocento Sans"/>
              </a:rPr>
              <a:t>IMU: </a:t>
            </a:r>
          </a:p>
          <a:p>
            <a:pPr>
              <a:buClr>
                <a:schemeClr val="lt1"/>
              </a:buClr>
              <a:buSzPct val="25000"/>
            </a:pPr>
            <a:r>
              <a:rPr lang="en-US" sz="2800" b="1" dirty="0" smtClean="0">
                <a:solidFill>
                  <a:schemeClr val="tx1"/>
                </a:solidFill>
                <a:latin typeface="Quattrocento Sans"/>
                <a:ea typeface="Quattrocento Sans"/>
                <a:cs typeface="Quattrocento Sans"/>
                <a:sym typeface="Quattrocento Sans"/>
              </a:rPr>
              <a:t>Inertial Measurement Unit: Adafruit </a:t>
            </a:r>
            <a:r>
              <a:rPr lang="en-US" sz="2800" b="1" dirty="0">
                <a:solidFill>
                  <a:schemeClr val="tx1"/>
                </a:solidFill>
                <a:latin typeface="Quattrocento Sans"/>
                <a:ea typeface="Quattrocento Sans"/>
                <a:cs typeface="Quattrocento Sans"/>
                <a:sym typeface="Quattrocento Sans"/>
              </a:rPr>
              <a:t>triple-axis accelerometer + magnet board LSM303 is used to provide heading information. (9 DOF)</a:t>
            </a:r>
          </a:p>
        </p:txBody>
      </p:sp>
      <p:sp>
        <p:nvSpPr>
          <p:cNvPr id="114" name="Shape 159"/>
          <p:cNvSpPr txBox="1"/>
          <p:nvPr/>
        </p:nvSpPr>
        <p:spPr>
          <a:xfrm>
            <a:off x="14787874" y="13822726"/>
            <a:ext cx="7479109" cy="2396300"/>
          </a:xfrm>
          <a:prstGeom prst="rect">
            <a:avLst/>
          </a:prstGeom>
          <a:noFill/>
          <a:ln>
            <a:noFill/>
          </a:ln>
        </p:spPr>
        <p:txBody>
          <a:bodyPr lIns="81267" tIns="40622" rIns="81267" bIns="40622" anchor="t" anchorCtr="0">
            <a:noAutofit/>
          </a:bodyPr>
          <a:lstStyle/>
          <a:p>
            <a:pPr>
              <a:buClr>
                <a:schemeClr val="lt1"/>
              </a:buClr>
              <a:buSzPct val="25000"/>
            </a:pPr>
            <a:r>
              <a:rPr lang="en-US" sz="2800" b="1" i="1" u="sng" dirty="0">
                <a:solidFill>
                  <a:schemeClr val="tx1"/>
                </a:solidFill>
                <a:latin typeface="Quattrocento Sans"/>
                <a:ea typeface="Quattrocento Sans"/>
                <a:cs typeface="Quattrocento Sans"/>
                <a:sym typeface="Quattrocento Sans"/>
              </a:rPr>
              <a:t>LiDAR:</a:t>
            </a:r>
            <a:r>
              <a:rPr lang="en-US" sz="2800" b="1" i="1" dirty="0">
                <a:solidFill>
                  <a:schemeClr val="tx1"/>
                </a:solidFill>
                <a:latin typeface="Quattrocento Sans"/>
                <a:ea typeface="Quattrocento Sans"/>
                <a:cs typeface="Quattrocento Sans"/>
                <a:sym typeface="Quattrocento Sans"/>
              </a:rPr>
              <a:t> </a:t>
            </a:r>
          </a:p>
          <a:p>
            <a:pPr>
              <a:buClr>
                <a:schemeClr val="lt1"/>
              </a:buClr>
              <a:buSzPct val="25000"/>
            </a:pPr>
            <a:r>
              <a:rPr lang="en-US" sz="2800" b="1" dirty="0">
                <a:solidFill>
                  <a:schemeClr val="tx1"/>
                </a:solidFill>
                <a:latin typeface="Quattrocento Sans"/>
                <a:ea typeface="Quattrocento Sans"/>
                <a:cs typeface="Quattrocento Sans"/>
                <a:sym typeface="Quattrocento Sans"/>
              </a:rPr>
              <a:t>Light detection and ranging </a:t>
            </a:r>
            <a:r>
              <a:rPr lang="en-US" sz="2800" b="1" dirty="0" smtClean="0">
                <a:solidFill>
                  <a:schemeClr val="tx1"/>
                </a:solidFill>
                <a:latin typeface="Quattrocento Sans"/>
                <a:ea typeface="Quattrocento Sans"/>
                <a:cs typeface="Quattrocento Sans"/>
                <a:sym typeface="Quattrocento Sans"/>
              </a:rPr>
              <a:t>system. </a:t>
            </a:r>
            <a:r>
              <a:rPr lang="en-US" sz="2800" b="1" dirty="0" smtClean="0">
                <a:latin typeface="Quattrocento Sans"/>
                <a:ea typeface="Quattrocento Sans"/>
                <a:cs typeface="Quattrocento Sans"/>
                <a:sym typeface="Quattrocento Sans"/>
              </a:rPr>
              <a:t>Implementation of a</a:t>
            </a:r>
            <a:r>
              <a:rPr lang="en-US" sz="2800" b="1" dirty="0" smtClean="0">
                <a:solidFill>
                  <a:schemeClr val="tx1"/>
                </a:solidFill>
                <a:latin typeface="Quattrocento Sans"/>
                <a:ea typeface="Quattrocento Sans"/>
                <a:cs typeface="Quattrocento Sans"/>
                <a:sym typeface="Quattrocento Sans"/>
              </a:rPr>
              <a:t> </a:t>
            </a:r>
            <a:r>
              <a:rPr lang="en-US" sz="2800" b="1" dirty="0">
                <a:solidFill>
                  <a:schemeClr val="tx1"/>
                </a:solidFill>
                <a:latin typeface="Quattrocento Sans"/>
                <a:ea typeface="Quattrocento Sans"/>
                <a:cs typeface="Quattrocento Sans"/>
                <a:sym typeface="Quattrocento Sans"/>
              </a:rPr>
              <a:t>Scanse Sweep </a:t>
            </a:r>
            <a:r>
              <a:rPr lang="en-US" sz="2800" b="1" dirty="0" err="1">
                <a:solidFill>
                  <a:schemeClr val="tx1"/>
                </a:solidFill>
                <a:latin typeface="Quattrocento Sans"/>
                <a:ea typeface="Quattrocento Sans"/>
                <a:cs typeface="Quattrocento Sans"/>
                <a:sym typeface="Quattrocento Sans"/>
              </a:rPr>
              <a:t>LiDAR</a:t>
            </a:r>
            <a:r>
              <a:rPr lang="en-US" sz="2800" b="1" dirty="0">
                <a:solidFill>
                  <a:schemeClr val="tx1"/>
                </a:solidFill>
                <a:latin typeface="Quattrocento Sans"/>
                <a:ea typeface="Quattrocento Sans"/>
                <a:cs typeface="Quattrocento Sans"/>
                <a:sym typeface="Quattrocento Sans"/>
              </a:rPr>
              <a:t> </a:t>
            </a:r>
            <a:r>
              <a:rPr lang="en-US" sz="2800" b="1" dirty="0" smtClean="0">
                <a:solidFill>
                  <a:schemeClr val="tx1"/>
                </a:solidFill>
                <a:latin typeface="Quattrocento Sans"/>
                <a:ea typeface="Quattrocento Sans"/>
                <a:cs typeface="Quattrocento Sans"/>
                <a:sym typeface="Quattrocento Sans"/>
              </a:rPr>
              <a:t>for local (reactive) </a:t>
            </a:r>
            <a:r>
              <a:rPr lang="en-US" sz="2800" b="1" dirty="0">
                <a:solidFill>
                  <a:schemeClr val="tx1"/>
                </a:solidFill>
                <a:latin typeface="Quattrocento Sans"/>
                <a:ea typeface="Quattrocento Sans"/>
                <a:cs typeface="Quattrocento Sans"/>
                <a:sym typeface="Quattrocento Sans"/>
              </a:rPr>
              <a:t>object detection and </a:t>
            </a:r>
            <a:r>
              <a:rPr lang="en-US" sz="2800" b="1" dirty="0" smtClean="0">
                <a:solidFill>
                  <a:schemeClr val="tx1"/>
                </a:solidFill>
                <a:latin typeface="Quattrocento Sans"/>
                <a:ea typeface="Quattrocento Sans"/>
                <a:cs typeface="Quattrocento Sans"/>
                <a:sym typeface="Quattrocento Sans"/>
              </a:rPr>
              <a:t>avoidance</a:t>
            </a:r>
            <a:r>
              <a:rPr lang="en-US" sz="2800" b="1" dirty="0">
                <a:latin typeface="Quattrocento Sans"/>
                <a:ea typeface="Quattrocento Sans"/>
                <a:cs typeface="Quattrocento Sans"/>
                <a:sym typeface="Quattrocento Sans"/>
              </a:rPr>
              <a:t> </a:t>
            </a:r>
            <a:r>
              <a:rPr lang="en-US" sz="2800" b="1" dirty="0" smtClean="0">
                <a:latin typeface="Quattrocento Sans"/>
                <a:ea typeface="Quattrocento Sans"/>
                <a:cs typeface="Quattrocento Sans"/>
                <a:sym typeface="Quattrocento Sans"/>
              </a:rPr>
              <a:t>is in progress.</a:t>
            </a:r>
            <a:endParaRPr lang="en-US" sz="2800" b="1" dirty="0">
              <a:solidFill>
                <a:schemeClr val="tx1"/>
              </a:solidFill>
              <a:latin typeface="Quattrocento Sans"/>
              <a:ea typeface="Quattrocento Sans"/>
              <a:cs typeface="Quattrocento Sans"/>
              <a:sym typeface="Quattrocento Sans"/>
            </a:endParaRPr>
          </a:p>
          <a:p>
            <a:pPr>
              <a:buClr>
                <a:schemeClr val="lt1"/>
              </a:buClr>
              <a:buSzPct val="25000"/>
            </a:pPr>
            <a:r>
              <a:rPr lang="en-US" sz="2800" b="1" dirty="0">
                <a:solidFill>
                  <a:schemeClr val="tx1"/>
                </a:solidFill>
                <a:latin typeface="Quattrocento Sans"/>
                <a:ea typeface="Quattrocento Sans"/>
                <a:cs typeface="Quattrocento Sans"/>
                <a:sym typeface="Quattrocento Sans"/>
              </a:rPr>
              <a:t>(Range: 40 m)</a:t>
            </a:r>
          </a:p>
        </p:txBody>
      </p:sp>
      <p:pic>
        <p:nvPicPr>
          <p:cNvPr id="115" name="Picture 10" descr="Image result for scanse sweep lida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098234" y="13913098"/>
            <a:ext cx="3213568" cy="2117594"/>
          </a:xfrm>
          <a:prstGeom prst="rect">
            <a:avLst/>
          </a:prstGeom>
          <a:noFill/>
          <a:extLst>
            <a:ext uri="{909E8E84-426E-40dd-AFC4-6F175D3DCCD1}">
              <a14:hiddenFill xmlns:a14="http://schemas.microsoft.com/office/drawing/2010/main">
                <a:solidFill>
                  <a:srgbClr val="FFFFFF"/>
                </a:solidFill>
              </a14:hiddenFill>
            </a:ext>
          </a:extLst>
        </p:spPr>
      </p:pic>
      <p:pic>
        <p:nvPicPr>
          <p:cNvPr id="116" name="Picture 8" descr="1120_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1080213" y="11473564"/>
            <a:ext cx="3231589" cy="2160828"/>
          </a:xfrm>
          <a:prstGeom prst="rect">
            <a:avLst/>
          </a:prstGeom>
          <a:noFill/>
          <a:extLst>
            <a:ext uri="{909E8E84-426E-40dd-AFC4-6F175D3DCCD1}">
              <a14:hiddenFill xmlns:a14="http://schemas.microsoft.com/office/drawing/2010/main">
                <a:solidFill>
                  <a:srgbClr val="FFFFFF"/>
                </a:solidFill>
              </a14:hiddenFill>
            </a:ext>
          </a:extLst>
        </p:spPr>
      </p:pic>
      <p:pic>
        <p:nvPicPr>
          <p:cNvPr id="117" name="Shape 154"/>
          <p:cNvPicPr preferRelativeResize="0"/>
          <p:nvPr/>
        </p:nvPicPr>
        <p:blipFill rotWithShape="1">
          <a:blip r:embed="rId14">
            <a:alphaModFix/>
          </a:blip>
          <a:srcRect l="21913" t="20489" r="22416" b="21819"/>
          <a:stretch/>
        </p:blipFill>
        <p:spPr>
          <a:xfrm>
            <a:off x="11080213" y="8985071"/>
            <a:ext cx="3158931" cy="2121079"/>
          </a:xfrm>
          <a:prstGeom prst="rect">
            <a:avLst/>
          </a:prstGeom>
          <a:noFill/>
          <a:ln>
            <a:noFill/>
          </a:ln>
        </p:spPr>
      </p:pic>
      <p:sp>
        <p:nvSpPr>
          <p:cNvPr id="118" name="TextBox 117"/>
          <p:cNvSpPr txBox="1"/>
          <p:nvPr/>
        </p:nvSpPr>
        <p:spPr>
          <a:xfrm>
            <a:off x="10534391" y="17018739"/>
            <a:ext cx="11739633" cy="553998"/>
          </a:xfrm>
          <a:prstGeom prst="rect">
            <a:avLst/>
          </a:prstGeom>
          <a:noFill/>
        </p:spPr>
        <p:txBody>
          <a:bodyPr wrap="square" rtlCol="0">
            <a:spAutoFit/>
          </a:bodyPr>
          <a:lstStyle/>
          <a:p>
            <a:pPr algn="ctr"/>
            <a:r>
              <a:rPr lang="en-US" sz="3000" b="1" dirty="0" smtClean="0">
                <a:latin typeface="Quattrocento Sans" panose="020B0604020202020204" charset="0"/>
              </a:rPr>
              <a:t>MOOS-IvP</a:t>
            </a:r>
            <a:endParaRPr lang="en-US" sz="3000" b="1" dirty="0">
              <a:latin typeface="Quattrocento Sans" panose="020B0604020202020204" charset="0"/>
            </a:endParaRPr>
          </a:p>
        </p:txBody>
      </p:sp>
      <p:sp>
        <p:nvSpPr>
          <p:cNvPr id="119" name="Rectangle 118"/>
          <p:cNvSpPr/>
          <p:nvPr/>
        </p:nvSpPr>
        <p:spPr>
          <a:xfrm>
            <a:off x="10858499" y="17018739"/>
            <a:ext cx="11407645" cy="1032753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0" name="Straight Connector 119"/>
          <p:cNvCxnSpPr/>
          <p:nvPr/>
        </p:nvCxnSpPr>
        <p:spPr>
          <a:xfrm>
            <a:off x="10858500" y="17496538"/>
            <a:ext cx="1142504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22" name="Picture 121" descr="How_IvP_Works.png"/>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1571960" y="19870051"/>
            <a:ext cx="4779931" cy="3345267"/>
          </a:xfrm>
          <a:prstGeom prst="rect">
            <a:avLst/>
          </a:prstGeom>
          <a:noFill/>
          <a:ln>
            <a:noFill/>
          </a:ln>
        </p:spPr>
      </p:pic>
      <p:pic>
        <p:nvPicPr>
          <p:cNvPr id="123" name="Picture 122" descr="MOOS-IvP-Structure.PNG"/>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17010005" y="19847391"/>
            <a:ext cx="4802551" cy="3377452"/>
          </a:xfrm>
          <a:prstGeom prst="rect">
            <a:avLst/>
          </a:prstGeom>
          <a:noFill/>
          <a:ln>
            <a:noFill/>
          </a:ln>
        </p:spPr>
      </p:pic>
      <p:sp>
        <p:nvSpPr>
          <p:cNvPr id="124" name="Shape 170"/>
          <p:cNvSpPr txBox="1"/>
          <p:nvPr/>
        </p:nvSpPr>
        <p:spPr>
          <a:xfrm>
            <a:off x="11048999" y="23439955"/>
            <a:ext cx="5493393" cy="3261866"/>
          </a:xfrm>
          <a:prstGeom prst="rect">
            <a:avLst/>
          </a:prstGeom>
          <a:noFill/>
          <a:ln>
            <a:noFill/>
          </a:ln>
        </p:spPr>
        <p:txBody>
          <a:bodyPr lIns="81267" tIns="40622" rIns="81267" bIns="40622" anchor="t" anchorCtr="0">
            <a:noAutofit/>
          </a:bodyPr>
          <a:lstStyle/>
          <a:p>
            <a:pPr>
              <a:buClr>
                <a:schemeClr val="lt1"/>
              </a:buClr>
              <a:buSzPct val="25000"/>
            </a:pPr>
            <a:r>
              <a:rPr lang="en-US" sz="3000" b="1" i="1" u="sng" dirty="0">
                <a:solidFill>
                  <a:schemeClr val="tx1"/>
                </a:solidFill>
                <a:latin typeface="Quattrocento Sans"/>
                <a:ea typeface="Quattrocento Sans"/>
                <a:cs typeface="Quattrocento Sans"/>
                <a:sym typeface="Quattrocento Sans"/>
              </a:rPr>
              <a:t>IvP Helm:</a:t>
            </a:r>
            <a:r>
              <a:rPr lang="en-US" sz="3000" b="1" u="sng" dirty="0">
                <a:solidFill>
                  <a:schemeClr val="tx1"/>
                </a:solidFill>
                <a:latin typeface="Quattrocento Sans"/>
                <a:ea typeface="Quattrocento Sans"/>
                <a:cs typeface="Quattrocento Sans"/>
                <a:sym typeface="Quattrocento Sans"/>
              </a:rPr>
              <a:t> </a:t>
            </a:r>
          </a:p>
          <a:p>
            <a:pPr>
              <a:buClr>
                <a:schemeClr val="lt1"/>
              </a:buClr>
              <a:buSzPct val="25000"/>
            </a:pPr>
            <a:r>
              <a:rPr lang="en-US" sz="3000" b="1" dirty="0">
                <a:solidFill>
                  <a:schemeClr val="tx1"/>
                </a:solidFill>
                <a:latin typeface="Quattrocento Sans"/>
                <a:ea typeface="Quattrocento Sans"/>
                <a:cs typeface="Quattrocento Sans"/>
                <a:sym typeface="Quattrocento Sans"/>
              </a:rPr>
              <a:t>The IvP helm is able to take information from MOOS and make control decisions for the ASV.  Complex autonomous scenarios can be developed from pre-made or custom behaviors.</a:t>
            </a:r>
          </a:p>
        </p:txBody>
      </p:sp>
      <p:sp>
        <p:nvSpPr>
          <p:cNvPr id="125" name="Shape 170"/>
          <p:cNvSpPr txBox="1"/>
          <p:nvPr/>
        </p:nvSpPr>
        <p:spPr>
          <a:xfrm>
            <a:off x="16564526" y="23441219"/>
            <a:ext cx="5286130" cy="3224410"/>
          </a:xfrm>
          <a:prstGeom prst="rect">
            <a:avLst/>
          </a:prstGeom>
          <a:noFill/>
          <a:ln>
            <a:noFill/>
          </a:ln>
        </p:spPr>
        <p:txBody>
          <a:bodyPr lIns="81267" tIns="40622" rIns="81267" bIns="40622" anchor="t" anchorCtr="0">
            <a:noAutofit/>
          </a:bodyPr>
          <a:lstStyle/>
          <a:p>
            <a:pPr algn="just">
              <a:buClr>
                <a:schemeClr val="lt1"/>
              </a:buClr>
              <a:buSzPct val="25000"/>
            </a:pPr>
            <a:r>
              <a:rPr lang="en-US" sz="3000" b="1" i="1" u="sng" dirty="0">
                <a:solidFill>
                  <a:schemeClr val="tx1"/>
                </a:solidFill>
                <a:latin typeface="Quattrocento Sans"/>
                <a:ea typeface="Quattrocento Sans"/>
                <a:cs typeface="Quattrocento Sans"/>
                <a:sym typeface="Quattrocento Sans"/>
              </a:rPr>
              <a:t>MOOSDB:</a:t>
            </a:r>
            <a:endParaRPr lang="en-US" sz="3000" b="1" u="sng" dirty="0">
              <a:solidFill>
                <a:schemeClr val="tx1"/>
              </a:solidFill>
              <a:latin typeface="Quattrocento Sans"/>
              <a:ea typeface="Quattrocento Sans"/>
              <a:cs typeface="Quattrocento Sans"/>
              <a:sym typeface="Quattrocento Sans"/>
            </a:endParaRPr>
          </a:p>
          <a:p>
            <a:pPr>
              <a:buClr>
                <a:schemeClr val="lt1"/>
              </a:buClr>
              <a:buSzPct val="25000"/>
            </a:pPr>
            <a:r>
              <a:rPr lang="en-US" sz="3000" b="1" dirty="0">
                <a:solidFill>
                  <a:schemeClr val="tx1"/>
                </a:solidFill>
                <a:latin typeface="Quattrocento Sans"/>
                <a:ea typeface="Quattrocento Sans"/>
                <a:cs typeface="Quattrocento Sans"/>
                <a:sym typeface="Quattrocento Sans"/>
              </a:rPr>
              <a:t>Stores information related to its operating mission and coordinates communication between sensors and other processes. MOOS applications can interface with the MOOS database.</a:t>
            </a:r>
          </a:p>
          <a:p>
            <a:pPr algn="just">
              <a:buClr>
                <a:schemeClr val="lt1"/>
              </a:buClr>
              <a:buSzPct val="25000"/>
            </a:pPr>
            <a:endParaRPr lang="en-US" sz="2844" dirty="0">
              <a:solidFill>
                <a:schemeClr val="lt1"/>
              </a:solidFill>
              <a:latin typeface="Quattrocento Sans"/>
              <a:ea typeface="Quattrocento Sans"/>
              <a:cs typeface="Quattrocento Sans"/>
              <a:sym typeface="Quattrocento Sans"/>
            </a:endParaRPr>
          </a:p>
        </p:txBody>
      </p:sp>
      <p:sp>
        <p:nvSpPr>
          <p:cNvPr id="126" name="TextBox 125"/>
          <p:cNvSpPr txBox="1"/>
          <p:nvPr/>
        </p:nvSpPr>
        <p:spPr>
          <a:xfrm>
            <a:off x="10543916" y="27740780"/>
            <a:ext cx="11739633" cy="553998"/>
          </a:xfrm>
          <a:prstGeom prst="rect">
            <a:avLst/>
          </a:prstGeom>
          <a:noFill/>
        </p:spPr>
        <p:txBody>
          <a:bodyPr wrap="square" rtlCol="0">
            <a:spAutoFit/>
          </a:bodyPr>
          <a:lstStyle/>
          <a:p>
            <a:pPr algn="ctr"/>
            <a:r>
              <a:rPr lang="en-US" sz="3000" b="1" dirty="0" smtClean="0">
                <a:latin typeface="Quattrocento Sans" panose="020B0604020202020204" charset="0"/>
              </a:rPr>
              <a:t>Data Processing &amp; Controls</a:t>
            </a:r>
            <a:endParaRPr lang="en-US" sz="3000" b="1" dirty="0">
              <a:latin typeface="Quattrocento Sans" panose="020B0604020202020204" charset="0"/>
            </a:endParaRPr>
          </a:p>
        </p:txBody>
      </p:sp>
      <p:sp>
        <p:nvSpPr>
          <p:cNvPr id="127" name="Rectangle 126"/>
          <p:cNvSpPr/>
          <p:nvPr/>
        </p:nvSpPr>
        <p:spPr>
          <a:xfrm>
            <a:off x="10868025" y="27740781"/>
            <a:ext cx="11415524" cy="51395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8" name="Straight Connector 127"/>
          <p:cNvCxnSpPr/>
          <p:nvPr/>
        </p:nvCxnSpPr>
        <p:spPr>
          <a:xfrm flipV="1">
            <a:off x="10868025" y="28217941"/>
            <a:ext cx="11398119" cy="6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34" name="Shape 167"/>
          <p:cNvPicPr preferRelativeResize="0"/>
          <p:nvPr/>
        </p:nvPicPr>
        <p:blipFill rotWithShape="1">
          <a:blip r:embed="rId17">
            <a:alphaModFix/>
          </a:blip>
          <a:srcRect/>
          <a:stretch/>
        </p:blipFill>
        <p:spPr>
          <a:xfrm>
            <a:off x="11634273" y="30491631"/>
            <a:ext cx="3004361" cy="2123497"/>
          </a:xfrm>
          <a:prstGeom prst="rect">
            <a:avLst/>
          </a:prstGeom>
          <a:noFill/>
          <a:ln>
            <a:noFill/>
          </a:ln>
        </p:spPr>
      </p:pic>
      <p:sp>
        <p:nvSpPr>
          <p:cNvPr id="135" name="Shape 170"/>
          <p:cNvSpPr txBox="1"/>
          <p:nvPr/>
        </p:nvSpPr>
        <p:spPr>
          <a:xfrm>
            <a:off x="11048999" y="17534976"/>
            <a:ext cx="10763557" cy="2678128"/>
          </a:xfrm>
          <a:prstGeom prst="rect">
            <a:avLst/>
          </a:prstGeom>
          <a:noFill/>
          <a:ln>
            <a:noFill/>
          </a:ln>
        </p:spPr>
        <p:txBody>
          <a:bodyPr lIns="81267" tIns="40622" rIns="81267" bIns="40622" anchor="t" anchorCtr="0">
            <a:noAutofit/>
          </a:bodyPr>
          <a:lstStyle/>
          <a:p>
            <a:pPr lvl="0" algn="just">
              <a:buClr>
                <a:schemeClr val="lt1"/>
              </a:buClr>
              <a:buSzPct val="25000"/>
            </a:pPr>
            <a:r>
              <a:rPr lang="en-US" sz="3000" b="1" dirty="0" smtClean="0">
                <a:solidFill>
                  <a:schemeClr val="tx1"/>
                </a:solidFill>
                <a:latin typeface="Quattrocento Sans"/>
                <a:ea typeface="Quattrocento Sans"/>
                <a:cs typeface="Quattrocento Sans"/>
                <a:sym typeface="Quattrocento Sans"/>
              </a:rPr>
              <a:t>The </a:t>
            </a:r>
            <a:r>
              <a:rPr lang="en-US" sz="3000" b="1" dirty="0">
                <a:solidFill>
                  <a:schemeClr val="tx1"/>
                </a:solidFill>
                <a:latin typeface="Quattrocento Sans"/>
                <a:ea typeface="Quattrocento Sans"/>
                <a:cs typeface="Quattrocento Sans"/>
                <a:sym typeface="Quattrocento Sans"/>
              </a:rPr>
              <a:t>MOOS-IvP framework is capable of building highly capable autonomous systems. It </a:t>
            </a:r>
            <a:r>
              <a:rPr lang="en-US" sz="3000" b="1" dirty="0" smtClean="0">
                <a:solidFill>
                  <a:schemeClr val="tx1"/>
                </a:solidFill>
                <a:latin typeface="Quattrocento Sans"/>
                <a:ea typeface="Quattrocento Sans"/>
                <a:cs typeface="Quattrocento Sans"/>
                <a:sym typeface="Quattrocento Sans"/>
              </a:rPr>
              <a:t>allows </a:t>
            </a:r>
            <a:r>
              <a:rPr lang="en-US" sz="3000" b="1" dirty="0">
                <a:solidFill>
                  <a:schemeClr val="tx1"/>
                </a:solidFill>
                <a:latin typeface="Quattrocento Sans"/>
                <a:ea typeface="Quattrocento Sans"/>
                <a:cs typeface="Quattrocento Sans"/>
                <a:sym typeface="Quattrocento Sans"/>
              </a:rPr>
              <a:t>all the sensors and components onboard the ASV to work together to achieve autonomy</a:t>
            </a:r>
            <a:r>
              <a:rPr lang="en-US" sz="3000" b="1" dirty="0" smtClean="0">
                <a:solidFill>
                  <a:schemeClr val="tx1"/>
                </a:solidFill>
                <a:latin typeface="Quattrocento Sans"/>
                <a:ea typeface="Quattrocento Sans"/>
                <a:cs typeface="Quattrocento Sans"/>
                <a:sym typeface="Quattrocento Sans"/>
              </a:rPr>
              <a:t>. It will later aid in communication between ASV and ROV platforms.</a:t>
            </a:r>
            <a:endParaRPr lang="en-US" sz="3000" b="1" dirty="0">
              <a:solidFill>
                <a:schemeClr val="tx1"/>
              </a:solidFill>
              <a:latin typeface="Quattrocento Sans"/>
              <a:ea typeface="Quattrocento Sans"/>
              <a:cs typeface="Quattrocento Sans"/>
              <a:sym typeface="Quattrocento Sans"/>
            </a:endParaRPr>
          </a:p>
        </p:txBody>
      </p:sp>
      <p:sp>
        <p:nvSpPr>
          <p:cNvPr id="136" name="Shape 170"/>
          <p:cNvSpPr txBox="1"/>
          <p:nvPr/>
        </p:nvSpPr>
        <p:spPr>
          <a:xfrm>
            <a:off x="14962484" y="28506583"/>
            <a:ext cx="7002472" cy="1985048"/>
          </a:xfrm>
          <a:prstGeom prst="rect">
            <a:avLst/>
          </a:prstGeom>
          <a:noFill/>
          <a:ln>
            <a:noFill/>
          </a:ln>
        </p:spPr>
        <p:txBody>
          <a:bodyPr lIns="81267" tIns="40622" rIns="81267" bIns="40622" anchor="t" anchorCtr="0">
            <a:noAutofit/>
          </a:bodyPr>
          <a:lstStyle/>
          <a:p>
            <a:pPr>
              <a:buClr>
                <a:schemeClr val="lt1"/>
              </a:buClr>
              <a:buSzPct val="25000"/>
            </a:pPr>
            <a:r>
              <a:rPr lang="en-US" sz="3000" b="1" i="1" u="sng" dirty="0" smtClean="0">
                <a:latin typeface="Quattrocento Sans"/>
                <a:ea typeface="Quattrocento Sans"/>
                <a:cs typeface="Quattrocento Sans"/>
                <a:sym typeface="Quattrocento Sans"/>
              </a:rPr>
              <a:t>HP Pavilion Notebook</a:t>
            </a:r>
            <a:r>
              <a:rPr lang="en-US" sz="3000" b="1" i="1" u="sng" dirty="0" smtClean="0">
                <a:solidFill>
                  <a:schemeClr val="tx1"/>
                </a:solidFill>
                <a:latin typeface="Quattrocento Sans"/>
                <a:ea typeface="Quattrocento Sans"/>
                <a:cs typeface="Quattrocento Sans"/>
                <a:sym typeface="Quattrocento Sans"/>
              </a:rPr>
              <a:t>: </a:t>
            </a:r>
            <a:endParaRPr lang="en-US" sz="3000" b="1" i="1" u="sng" dirty="0">
              <a:solidFill>
                <a:schemeClr val="tx1"/>
              </a:solidFill>
              <a:latin typeface="Quattrocento Sans"/>
              <a:ea typeface="Quattrocento Sans"/>
              <a:cs typeface="Quattrocento Sans"/>
              <a:sym typeface="Quattrocento Sans"/>
            </a:endParaRPr>
          </a:p>
          <a:p>
            <a:pPr>
              <a:buClr>
                <a:schemeClr val="lt1"/>
              </a:buClr>
              <a:buSzPct val="25000"/>
            </a:pPr>
            <a:r>
              <a:rPr lang="en-US" sz="3000" b="1" dirty="0">
                <a:solidFill>
                  <a:schemeClr val="tx1"/>
                </a:solidFill>
                <a:latin typeface="Quattrocento Sans"/>
                <a:ea typeface="Quattrocento Sans"/>
                <a:cs typeface="Quattrocento Sans"/>
                <a:sym typeface="Quattrocento Sans"/>
              </a:rPr>
              <a:t>The “Brain”, stores </a:t>
            </a:r>
            <a:r>
              <a:rPr lang="en-US" sz="3000" b="1" dirty="0" smtClean="0">
                <a:solidFill>
                  <a:schemeClr val="tx1"/>
                </a:solidFill>
                <a:latin typeface="Quattrocento Sans"/>
                <a:ea typeface="Quattrocento Sans"/>
                <a:cs typeface="Quattrocento Sans"/>
                <a:sym typeface="Quattrocento Sans"/>
              </a:rPr>
              <a:t>sensor </a:t>
            </a:r>
            <a:r>
              <a:rPr lang="en-US" sz="3000" b="1" dirty="0">
                <a:latin typeface="Quattrocento Sans"/>
                <a:ea typeface="Quattrocento Sans"/>
                <a:cs typeface="Quattrocento Sans"/>
                <a:sym typeface="Quattrocento Sans"/>
              </a:rPr>
              <a:t>d</a:t>
            </a:r>
            <a:r>
              <a:rPr lang="en-US" sz="3000" b="1" dirty="0" smtClean="0">
                <a:solidFill>
                  <a:schemeClr val="tx1"/>
                </a:solidFill>
                <a:latin typeface="Quattrocento Sans"/>
                <a:ea typeface="Quattrocento Sans"/>
                <a:cs typeface="Quattrocento Sans"/>
                <a:sym typeface="Quattrocento Sans"/>
              </a:rPr>
              <a:t>rivers, performs data processing, </a:t>
            </a:r>
            <a:r>
              <a:rPr lang="en-US" sz="3000" b="1" dirty="0">
                <a:solidFill>
                  <a:schemeClr val="tx1"/>
                </a:solidFill>
                <a:latin typeface="Quattrocento Sans"/>
                <a:ea typeface="Quattrocento Sans"/>
                <a:cs typeface="Quattrocento Sans"/>
                <a:sym typeface="Quattrocento Sans"/>
              </a:rPr>
              <a:t>and </a:t>
            </a:r>
            <a:r>
              <a:rPr lang="en-US" sz="3000" b="1" dirty="0" smtClean="0">
                <a:solidFill>
                  <a:schemeClr val="tx1"/>
                </a:solidFill>
                <a:latin typeface="Quattrocento Sans"/>
                <a:ea typeface="Quattrocento Sans"/>
                <a:cs typeface="Quattrocento Sans"/>
                <a:sym typeface="Quattrocento Sans"/>
              </a:rPr>
              <a:t>runs MOOS</a:t>
            </a:r>
            <a:r>
              <a:rPr lang="en-US" sz="3000" b="1" dirty="0" smtClean="0">
                <a:solidFill>
                  <a:schemeClr val="tx1"/>
                </a:solidFill>
                <a:latin typeface="Quattrocento Sans"/>
                <a:ea typeface="Quattrocento Sans"/>
                <a:cs typeface="Quattrocento Sans"/>
                <a:sym typeface="Quattrocento Sans"/>
              </a:rPr>
              <a:t>-IVP.</a:t>
            </a:r>
            <a:endParaRPr lang="en-US" sz="3000" b="1" dirty="0">
              <a:solidFill>
                <a:schemeClr val="tx1"/>
              </a:solidFill>
              <a:latin typeface="Quattrocento Sans"/>
              <a:ea typeface="Quattrocento Sans"/>
              <a:cs typeface="Quattrocento Sans"/>
              <a:sym typeface="Quattrocento Sans"/>
            </a:endParaRPr>
          </a:p>
        </p:txBody>
      </p:sp>
      <p:sp>
        <p:nvSpPr>
          <p:cNvPr id="137" name="Shape 169"/>
          <p:cNvSpPr txBox="1"/>
          <p:nvPr/>
        </p:nvSpPr>
        <p:spPr>
          <a:xfrm>
            <a:off x="15040345" y="30704200"/>
            <a:ext cx="6974166" cy="1910928"/>
          </a:xfrm>
          <a:prstGeom prst="rect">
            <a:avLst/>
          </a:prstGeom>
          <a:noFill/>
          <a:ln>
            <a:noFill/>
          </a:ln>
        </p:spPr>
        <p:txBody>
          <a:bodyPr lIns="81267" tIns="40622" rIns="81267" bIns="40622" anchor="t" anchorCtr="0">
            <a:noAutofit/>
          </a:bodyPr>
          <a:lstStyle/>
          <a:p>
            <a:pPr>
              <a:buClr>
                <a:schemeClr val="lt1"/>
              </a:buClr>
              <a:buSzPct val="25000"/>
            </a:pPr>
            <a:r>
              <a:rPr lang="en-US" sz="3000" b="1" i="1" u="sng" dirty="0">
                <a:solidFill>
                  <a:schemeClr val="tx1"/>
                </a:solidFill>
                <a:latin typeface="Quattrocento Sans"/>
                <a:ea typeface="Quattrocento Sans"/>
                <a:cs typeface="Quattrocento Sans"/>
                <a:sym typeface="Quattrocento Sans"/>
              </a:rPr>
              <a:t>ArduinoMega2560</a:t>
            </a:r>
            <a:r>
              <a:rPr lang="en-US" sz="3000" b="1" i="1" dirty="0">
                <a:solidFill>
                  <a:schemeClr val="tx1"/>
                </a:solidFill>
                <a:latin typeface="Quattrocento Sans"/>
                <a:ea typeface="Quattrocento Sans"/>
                <a:cs typeface="Quattrocento Sans"/>
                <a:sym typeface="Quattrocento Sans"/>
              </a:rPr>
              <a:t>: </a:t>
            </a:r>
            <a:endParaRPr lang="en-US" sz="3000" b="1" i="1" dirty="0" smtClean="0">
              <a:solidFill>
                <a:schemeClr val="tx1"/>
              </a:solidFill>
              <a:latin typeface="Quattrocento Sans"/>
              <a:ea typeface="Quattrocento Sans"/>
              <a:cs typeface="Quattrocento Sans"/>
              <a:sym typeface="Quattrocento Sans"/>
            </a:endParaRPr>
          </a:p>
          <a:p>
            <a:pPr>
              <a:buClr>
                <a:schemeClr val="lt1"/>
              </a:buClr>
              <a:buSzPct val="25000"/>
            </a:pPr>
            <a:r>
              <a:rPr lang="en-US" sz="3000" b="1" dirty="0" smtClean="0">
                <a:solidFill>
                  <a:schemeClr val="tx1"/>
                </a:solidFill>
                <a:latin typeface="Quattrocento Sans"/>
                <a:ea typeface="Quattrocento Sans"/>
                <a:cs typeface="Quattrocento Sans"/>
                <a:sym typeface="Quattrocento Sans"/>
              </a:rPr>
              <a:t>Stores </a:t>
            </a:r>
            <a:r>
              <a:rPr lang="en-US" sz="3000" b="1" dirty="0">
                <a:solidFill>
                  <a:schemeClr val="tx1"/>
                </a:solidFill>
                <a:latin typeface="Quattrocento Sans"/>
                <a:ea typeface="Quattrocento Sans"/>
                <a:cs typeface="Quattrocento Sans"/>
                <a:sym typeface="Quattrocento Sans"/>
              </a:rPr>
              <a:t>both manual (RC) and </a:t>
            </a:r>
            <a:r>
              <a:rPr lang="en-US" sz="3000" b="1" dirty="0" smtClean="0">
                <a:solidFill>
                  <a:schemeClr val="tx1"/>
                </a:solidFill>
                <a:latin typeface="Quattrocento Sans"/>
                <a:ea typeface="Quattrocento Sans"/>
                <a:cs typeface="Quattrocento Sans"/>
                <a:sym typeface="Quattrocento Sans"/>
              </a:rPr>
              <a:t>automated steering </a:t>
            </a:r>
            <a:r>
              <a:rPr lang="en-US" sz="3000" b="1" dirty="0">
                <a:solidFill>
                  <a:schemeClr val="tx1"/>
                </a:solidFill>
                <a:latin typeface="Quattrocento Sans"/>
                <a:ea typeface="Quattrocento Sans"/>
                <a:cs typeface="Quattrocento Sans"/>
                <a:sym typeface="Quattrocento Sans"/>
              </a:rPr>
              <a:t>and rudder control.</a:t>
            </a:r>
          </a:p>
        </p:txBody>
      </p:sp>
      <p:sp>
        <p:nvSpPr>
          <p:cNvPr id="146" name="TextBox 145"/>
          <p:cNvSpPr txBox="1"/>
          <p:nvPr/>
        </p:nvSpPr>
        <p:spPr>
          <a:xfrm>
            <a:off x="10526513" y="33300304"/>
            <a:ext cx="11739633" cy="553998"/>
          </a:xfrm>
          <a:prstGeom prst="rect">
            <a:avLst/>
          </a:prstGeom>
          <a:noFill/>
        </p:spPr>
        <p:txBody>
          <a:bodyPr wrap="square" rtlCol="0">
            <a:spAutoFit/>
          </a:bodyPr>
          <a:lstStyle/>
          <a:p>
            <a:pPr algn="ctr"/>
            <a:r>
              <a:rPr lang="en-US" sz="3000" b="1" dirty="0" smtClean="0">
                <a:latin typeface="Quattrocento Sans" panose="020B0604020202020204" charset="0"/>
              </a:rPr>
              <a:t>Platform</a:t>
            </a:r>
            <a:endParaRPr lang="en-US" sz="3000" b="1" dirty="0">
              <a:latin typeface="Quattrocento Sans" panose="020B0604020202020204" charset="0"/>
            </a:endParaRPr>
          </a:p>
        </p:txBody>
      </p:sp>
      <p:sp>
        <p:nvSpPr>
          <p:cNvPr id="147" name="Rectangle 146"/>
          <p:cNvSpPr/>
          <p:nvPr/>
        </p:nvSpPr>
        <p:spPr>
          <a:xfrm>
            <a:off x="10850622" y="33300305"/>
            <a:ext cx="11415524" cy="832666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8" name="Straight Connector 147"/>
          <p:cNvCxnSpPr/>
          <p:nvPr/>
        </p:nvCxnSpPr>
        <p:spPr>
          <a:xfrm flipV="1">
            <a:off x="10850622" y="33778102"/>
            <a:ext cx="11432927"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6" name="Shape 175"/>
          <p:cNvSpPr txBox="1"/>
          <p:nvPr/>
        </p:nvSpPr>
        <p:spPr>
          <a:xfrm>
            <a:off x="11049000" y="33838432"/>
            <a:ext cx="10965512" cy="7757924"/>
          </a:xfrm>
          <a:prstGeom prst="rect">
            <a:avLst/>
          </a:prstGeom>
          <a:noFill/>
          <a:ln>
            <a:noFill/>
          </a:ln>
        </p:spPr>
        <p:txBody>
          <a:bodyPr lIns="81267" tIns="40622" rIns="81267" bIns="40622" anchor="t" anchorCtr="0">
            <a:noAutofit/>
          </a:bodyPr>
          <a:lstStyle/>
          <a:p>
            <a:pPr>
              <a:buSzPct val="100000"/>
            </a:pPr>
            <a:r>
              <a:rPr lang="en-US" sz="2800" b="1" i="1" u="sng" dirty="0" smtClean="0">
                <a:latin typeface="Quattrocento Sans"/>
                <a:ea typeface="Quattrocento Sans"/>
                <a:cs typeface="Quattrocento Sans"/>
                <a:sym typeface="Quattrocento Sans"/>
              </a:rPr>
              <a:t>ASV 3:</a:t>
            </a:r>
            <a:endParaRPr lang="en-US" sz="2800" b="1" i="1" u="sng" dirty="0">
              <a:latin typeface="Quattrocento Sans"/>
              <a:ea typeface="Quattrocento Sans"/>
              <a:cs typeface="Quattrocento Sans"/>
              <a:sym typeface="Quattrocento Sans"/>
            </a:endParaRPr>
          </a:p>
          <a:p>
            <a:pPr marL="406390" indent="-406390">
              <a:buSzPct val="100000"/>
              <a:buFont typeface="Arial"/>
              <a:buChar char="•"/>
            </a:pPr>
            <a:r>
              <a:rPr lang="en-US" sz="2800" b="1" dirty="0" smtClean="0">
                <a:latin typeface="Quattrocento Sans"/>
                <a:ea typeface="Quattrocento Sans"/>
                <a:cs typeface="Quattrocento Sans"/>
                <a:sym typeface="Quattrocento Sans"/>
              </a:rPr>
              <a:t>7’ Bass Fishing Boat</a:t>
            </a:r>
            <a:endParaRPr lang="en-US" sz="3200" b="1" dirty="0">
              <a:latin typeface="Quattrocento Sans"/>
              <a:ea typeface="Quattrocento Sans"/>
              <a:cs typeface="Quattrocento Sans"/>
              <a:sym typeface="Quattrocento Sans"/>
            </a:endParaRPr>
          </a:p>
          <a:p>
            <a:pPr>
              <a:buSzPct val="100000"/>
            </a:pPr>
            <a:endParaRPr lang="en-US" sz="3200" b="1" dirty="0">
              <a:latin typeface="Quattrocento Sans"/>
              <a:ea typeface="Quattrocento Sans"/>
              <a:cs typeface="Quattrocento Sans"/>
              <a:sym typeface="Quattrocento Sans"/>
            </a:endParaRPr>
          </a:p>
          <a:p>
            <a:pPr>
              <a:buSzPct val="100000"/>
            </a:pPr>
            <a:r>
              <a:rPr lang="en-US" sz="2800" b="1" i="1" u="sng" dirty="0">
                <a:latin typeface="Quattrocento Sans"/>
                <a:ea typeface="Quattrocento Sans"/>
                <a:cs typeface="Quattrocento Sans"/>
                <a:sym typeface="Quattrocento Sans"/>
              </a:rPr>
              <a:t>ASV 4:</a:t>
            </a:r>
          </a:p>
          <a:p>
            <a:pPr marL="406390" indent="-406390">
              <a:buSzPct val="100000"/>
              <a:buFont typeface="Arial"/>
              <a:buChar char="•"/>
            </a:pPr>
            <a:r>
              <a:rPr lang="en-US" sz="2800" b="1" dirty="0">
                <a:latin typeface="Quattrocento Sans"/>
                <a:ea typeface="Quattrocento Sans"/>
                <a:cs typeface="Quattrocento Sans"/>
                <a:sym typeface="Quattrocento Sans"/>
              </a:rPr>
              <a:t>8’ West Marine Rigid Inflatable</a:t>
            </a:r>
          </a:p>
          <a:p>
            <a:pPr marL="406390" indent="-406390">
              <a:buSzPct val="100000"/>
              <a:buFont typeface="Arial"/>
              <a:buChar char="•"/>
            </a:pPr>
            <a:r>
              <a:rPr lang="en-US" sz="2800" b="1" dirty="0">
                <a:latin typeface="Quattrocento Sans"/>
                <a:ea typeface="Quattrocento Sans"/>
                <a:cs typeface="Quattrocento Sans"/>
                <a:sym typeface="Quattrocento Sans"/>
              </a:rPr>
              <a:t>DC Brushless Trolling Motor</a:t>
            </a:r>
          </a:p>
          <a:p>
            <a:pPr marL="406390" indent="-406390">
              <a:buSzPct val="100000"/>
              <a:buFont typeface="Arial"/>
              <a:buChar char="•"/>
            </a:pPr>
            <a:r>
              <a:rPr lang="en-US" sz="2800" b="1" dirty="0">
                <a:latin typeface="Quattrocento Sans"/>
                <a:ea typeface="Quattrocento Sans"/>
                <a:cs typeface="Quattrocento Sans"/>
                <a:sym typeface="Quattrocento Sans"/>
              </a:rPr>
              <a:t>Easily deployed by two people</a:t>
            </a:r>
          </a:p>
          <a:p>
            <a:pPr marL="406390" indent="-406390">
              <a:buSzPct val="100000"/>
              <a:buFont typeface="Arial"/>
              <a:buChar char="•"/>
            </a:pPr>
            <a:r>
              <a:rPr lang="en-US" sz="2800" b="1" dirty="0">
                <a:latin typeface="Quattrocento Sans"/>
                <a:ea typeface="Quattrocento Sans"/>
                <a:cs typeface="Quattrocento Sans"/>
                <a:sym typeface="Quattrocento Sans"/>
              </a:rPr>
              <a:t>Saves space</a:t>
            </a:r>
          </a:p>
          <a:p>
            <a:pPr marL="406390" indent="-406390">
              <a:buSzPct val="100000"/>
              <a:buFont typeface="Arial"/>
              <a:buChar char="•"/>
            </a:pPr>
            <a:endParaRPr lang="en-US" sz="3200" b="1" dirty="0">
              <a:latin typeface="Quattrocento Sans"/>
              <a:ea typeface="Quattrocento Sans"/>
              <a:cs typeface="Quattrocento Sans"/>
              <a:sym typeface="Quattrocento Sans"/>
            </a:endParaRPr>
          </a:p>
          <a:p>
            <a:pPr>
              <a:buSzPct val="100000"/>
            </a:pPr>
            <a:endParaRPr lang="en-US" sz="3200" b="1" dirty="0">
              <a:solidFill>
                <a:schemeClr val="tx1"/>
              </a:solidFill>
              <a:latin typeface="Quattrocento Sans"/>
              <a:ea typeface="Quattrocento Sans"/>
              <a:cs typeface="Quattrocento Sans"/>
              <a:sym typeface="Quattrocento Sans"/>
            </a:endParaRPr>
          </a:p>
        </p:txBody>
      </p:sp>
      <p:sp>
        <p:nvSpPr>
          <p:cNvPr id="2" name="TextBox 1"/>
          <p:cNvSpPr txBox="1"/>
          <p:nvPr/>
        </p:nvSpPr>
        <p:spPr>
          <a:xfrm>
            <a:off x="23088599" y="39882028"/>
            <a:ext cx="9449225" cy="1815882"/>
          </a:xfrm>
          <a:prstGeom prst="rect">
            <a:avLst/>
          </a:prstGeom>
          <a:noFill/>
        </p:spPr>
        <p:txBody>
          <a:bodyPr wrap="square" rtlCol="0">
            <a:spAutoFit/>
          </a:bodyPr>
          <a:lstStyle/>
          <a:p>
            <a:pPr algn="just"/>
            <a:r>
              <a:rPr lang="en-US" sz="2800" dirty="0" smtClean="0"/>
              <a:t>Many thanks to Dr. Martin Renken (Keyport NUWC), NAVSEA, NEEC, and to the New Hampshire Sea Grant for their respective contributions to the development of this research and for their time spent ensuring our success.</a:t>
            </a:r>
            <a:endParaRPr lang="en-US" sz="2800" dirty="0"/>
          </a:p>
        </p:txBody>
      </p:sp>
      <p:pic>
        <p:nvPicPr>
          <p:cNvPr id="95" name="Shape 138"/>
          <p:cNvPicPr preferRelativeResize="0"/>
          <p:nvPr/>
        </p:nvPicPr>
        <p:blipFill rotWithShape="1">
          <a:blip r:embed="rId18">
            <a:alphaModFix/>
          </a:blip>
          <a:srcRect/>
          <a:stretch/>
        </p:blipFill>
        <p:spPr>
          <a:xfrm>
            <a:off x="4411663" y="2814182"/>
            <a:ext cx="4002845" cy="2438399"/>
          </a:xfrm>
          <a:prstGeom prst="rect">
            <a:avLst/>
          </a:prstGeom>
          <a:noFill/>
          <a:ln>
            <a:noFill/>
          </a:ln>
        </p:spPr>
      </p:pic>
      <p:pic>
        <p:nvPicPr>
          <p:cNvPr id="99" name="Shape 139"/>
          <p:cNvPicPr preferRelativeResize="0"/>
          <p:nvPr/>
        </p:nvPicPr>
        <p:blipFill rotWithShape="1">
          <a:blip r:embed="rId19">
            <a:alphaModFix/>
          </a:blip>
          <a:srcRect/>
          <a:stretch/>
        </p:blipFill>
        <p:spPr>
          <a:xfrm>
            <a:off x="24012249" y="3107900"/>
            <a:ext cx="4630809" cy="2117664"/>
          </a:xfrm>
          <a:prstGeom prst="rect">
            <a:avLst/>
          </a:prstGeom>
          <a:noFill/>
          <a:ln>
            <a:noFill/>
          </a:ln>
        </p:spPr>
      </p:pic>
      <p:sp>
        <p:nvSpPr>
          <p:cNvPr id="9" name="AutoShape 2" descr="https://outlook.office.com/owa/service.svc/s/GetAttachmentThumbnail?id=AAMkADM2MDg2ZDg4LTA1ZWItNDI0OS1hNzI0LTRjYTRkYmJkMzkxZgBGAAAAAACUJcOlxI%2FvQr0KJKSiT4SOBwBeC4USJVekRIoDnmK18oGxAAAAdjC6AADKEixBgtmASbfJMcg4pUClAANFpkopAAABEgAQAP7dWPU0AK9Dv%2FE5piLxIdE%3D&amp;thumbnailType=2&amp;X-OWA-CANARY=UiiVHTDkLkGekxTod05k2TAHOp0Mi9QY9bTr0Kbv7HlIacmxNyK33x5xcNAE1PWbNaE_DIA_7o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3" name="Picture 3" descr="C:\Users\LocalUser\Desktop\thumbnail_ASV_ROV.jpg"/>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45019" y="38973330"/>
            <a:ext cx="3322029" cy="265364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SV4_full.jpg"/>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1098234" y="37798420"/>
            <a:ext cx="5466292" cy="3161675"/>
          </a:xfrm>
          <a:prstGeom prst="rect">
            <a:avLst/>
          </a:prstGeom>
        </p:spPr>
      </p:pic>
      <p:pic>
        <p:nvPicPr>
          <p:cNvPr id="13" name="Picture 12" descr="ASV4_electronics.jpg"/>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7010005" y="37798420"/>
            <a:ext cx="4802551" cy="3161675"/>
          </a:xfrm>
          <a:prstGeom prst="rect">
            <a:avLst/>
          </a:prstGeom>
        </p:spPr>
      </p:pic>
      <p:pic>
        <p:nvPicPr>
          <p:cNvPr id="100" name="Shape 236"/>
          <p:cNvPicPr preferRelativeResize="0"/>
          <p:nvPr/>
        </p:nvPicPr>
        <p:blipFill rotWithShape="1">
          <a:blip r:embed="rId4">
            <a:alphaModFix/>
          </a:blip>
          <a:srcRect/>
          <a:stretch/>
        </p:blipFill>
        <p:spPr>
          <a:xfrm>
            <a:off x="17010004" y="34002316"/>
            <a:ext cx="4954951" cy="2919441"/>
          </a:xfrm>
          <a:prstGeom prst="rect">
            <a:avLst/>
          </a:prstGeom>
          <a:noFill/>
          <a:ln>
            <a:noFill/>
          </a:ln>
        </p:spPr>
      </p:pic>
      <p:sp>
        <p:nvSpPr>
          <p:cNvPr id="14" name="TextBox 13"/>
          <p:cNvSpPr txBox="1"/>
          <p:nvPr/>
        </p:nvSpPr>
        <p:spPr>
          <a:xfrm>
            <a:off x="18676868" y="36960242"/>
            <a:ext cx="1873681" cy="523220"/>
          </a:xfrm>
          <a:prstGeom prst="rect">
            <a:avLst/>
          </a:prstGeom>
          <a:noFill/>
        </p:spPr>
        <p:txBody>
          <a:bodyPr wrap="square" rtlCol="0">
            <a:spAutoFit/>
          </a:bodyPr>
          <a:lstStyle/>
          <a:p>
            <a:r>
              <a:rPr lang="en-US" sz="2800" b="1" dirty="0" smtClean="0"/>
              <a:t>ASV3</a:t>
            </a:r>
            <a:endParaRPr lang="en-US" sz="2800" b="1" dirty="0"/>
          </a:p>
        </p:txBody>
      </p:sp>
      <p:sp>
        <p:nvSpPr>
          <p:cNvPr id="102" name="TextBox 101"/>
          <p:cNvSpPr txBox="1"/>
          <p:nvPr/>
        </p:nvSpPr>
        <p:spPr>
          <a:xfrm>
            <a:off x="12865750" y="41073136"/>
            <a:ext cx="1873681" cy="523220"/>
          </a:xfrm>
          <a:prstGeom prst="rect">
            <a:avLst/>
          </a:prstGeom>
          <a:noFill/>
        </p:spPr>
        <p:txBody>
          <a:bodyPr wrap="square" rtlCol="0">
            <a:spAutoFit/>
          </a:bodyPr>
          <a:lstStyle/>
          <a:p>
            <a:r>
              <a:rPr lang="en-US" sz="2800" b="1" dirty="0" smtClean="0"/>
              <a:t>ASV4</a:t>
            </a:r>
            <a:endParaRPr lang="en-US" sz="2800" b="1" dirty="0"/>
          </a:p>
        </p:txBody>
      </p:sp>
      <p:sp>
        <p:nvSpPr>
          <p:cNvPr id="103" name="TextBox 102"/>
          <p:cNvSpPr txBox="1"/>
          <p:nvPr/>
        </p:nvSpPr>
        <p:spPr>
          <a:xfrm>
            <a:off x="18676868" y="41073136"/>
            <a:ext cx="1334902" cy="523220"/>
          </a:xfrm>
          <a:prstGeom prst="rect">
            <a:avLst/>
          </a:prstGeom>
          <a:noFill/>
        </p:spPr>
        <p:txBody>
          <a:bodyPr wrap="square" rtlCol="0">
            <a:spAutoFit/>
          </a:bodyPr>
          <a:lstStyle/>
          <a:p>
            <a:r>
              <a:rPr lang="en-US" sz="2800" b="1" dirty="0" smtClean="0"/>
              <a:t>ASV4</a:t>
            </a:r>
            <a:endParaRPr lang="en-US" sz="2800" b="1" dirty="0"/>
          </a:p>
        </p:txBody>
      </p:sp>
      <p:pic>
        <p:nvPicPr>
          <p:cNvPr id="18" name="Picture 17" descr="Screen Shot 2017-07-24 at 7.44.22 PM.png"/>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11634273" y="28506583"/>
            <a:ext cx="3004361" cy="1842875"/>
          </a:xfrm>
          <a:prstGeom prst="rect">
            <a:avLst/>
          </a:prstGeom>
        </p:spPr>
      </p:pic>
      <p:pic>
        <p:nvPicPr>
          <p:cNvPr id="20" name="Picture 19" descr="sim_U_astar.jpg"/>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23103060" y="22352188"/>
            <a:ext cx="2773978" cy="3282649"/>
          </a:xfrm>
          <a:prstGeom prst="rect">
            <a:avLst/>
          </a:prstGeom>
        </p:spPr>
      </p:pic>
      <p:pic>
        <p:nvPicPr>
          <p:cNvPr id="21" name="Picture 20" descr="sim_U_rrt.jpg"/>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26183675" y="22352188"/>
            <a:ext cx="3053454" cy="3323658"/>
          </a:xfrm>
          <a:prstGeom prst="rect">
            <a:avLst/>
          </a:prstGeom>
        </p:spPr>
      </p:pic>
      <p:pic>
        <p:nvPicPr>
          <p:cNvPr id="23" name="Picture 22" descr="sim_U_PRM.jpg"/>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29476033" y="22352188"/>
            <a:ext cx="2744157" cy="3323658"/>
          </a:xfrm>
          <a:prstGeom prst="rect">
            <a:avLst/>
          </a:prstGeom>
        </p:spPr>
      </p:pic>
      <p:pic>
        <p:nvPicPr>
          <p:cNvPr id="109" name="Picture 108" descr="Astar_Uconfig_test.png"/>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23103060" y="27686324"/>
            <a:ext cx="2759518" cy="3379749"/>
          </a:xfrm>
          <a:prstGeom prst="rect">
            <a:avLst/>
          </a:prstGeom>
        </p:spPr>
      </p:pic>
      <p:pic>
        <p:nvPicPr>
          <p:cNvPr id="110" name="Picture 109" descr="PRM_uconfig_test.png"/>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29460672" y="27686324"/>
            <a:ext cx="2759518" cy="3379750"/>
          </a:xfrm>
          <a:prstGeom prst="rect">
            <a:avLst/>
          </a:prstGeom>
        </p:spPr>
      </p:pic>
      <p:pic>
        <p:nvPicPr>
          <p:cNvPr id="111" name="Picture 110" descr="RRT_Uconfig_test.png"/>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26295808" y="27686324"/>
            <a:ext cx="2773978" cy="3379749"/>
          </a:xfrm>
          <a:prstGeom prst="rect">
            <a:avLst/>
          </a:prstGeom>
        </p:spPr>
      </p:pic>
      <p:sp>
        <p:nvSpPr>
          <p:cNvPr id="24" name="Rectangle 23"/>
          <p:cNvSpPr/>
          <p:nvPr/>
        </p:nvSpPr>
        <p:spPr>
          <a:xfrm>
            <a:off x="23103059" y="31158759"/>
            <a:ext cx="9408172" cy="954107"/>
          </a:xfrm>
          <a:prstGeom prst="rect">
            <a:avLst/>
          </a:prstGeom>
        </p:spPr>
        <p:txBody>
          <a:bodyPr wrap="square">
            <a:spAutoFit/>
          </a:bodyPr>
          <a:lstStyle/>
          <a:p>
            <a:pPr algn="ctr"/>
            <a:r>
              <a:rPr lang="en-US" sz="2800" b="1" dirty="0" smtClean="0">
                <a:latin typeface="Quattrocento Sans" panose="020B0604020202020204" charset="0"/>
              </a:rPr>
              <a:t>Field test results of the above simulations with A* (left), RRT (center), and PRM (right) algorithms.</a:t>
            </a:r>
            <a:endParaRPr lang="en-US" sz="2800" b="1" dirty="0"/>
          </a:p>
        </p:txBody>
      </p:sp>
      <p:pic>
        <p:nvPicPr>
          <p:cNvPr id="132" name="Picture 131" descr="GPS.jpg"/>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29028458" y="8024425"/>
            <a:ext cx="2969783" cy="2173882"/>
          </a:xfrm>
          <a:prstGeom prst="rect">
            <a:avLst/>
          </a:prstGeom>
        </p:spPr>
      </p:pic>
      <p:pic>
        <p:nvPicPr>
          <p:cNvPr id="138" name="Picture 137" descr="Lidar.png"/>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28425153" y="11861237"/>
            <a:ext cx="3569845" cy="1608981"/>
          </a:xfrm>
          <a:prstGeom prst="rect">
            <a:avLst/>
          </a:prstGeom>
        </p:spPr>
      </p:pic>
      <p:sp>
        <p:nvSpPr>
          <p:cNvPr id="450" name="TextBox 449"/>
          <p:cNvSpPr txBox="1"/>
          <p:nvPr/>
        </p:nvSpPr>
        <p:spPr>
          <a:xfrm>
            <a:off x="30210076" y="10198307"/>
            <a:ext cx="1154525" cy="461665"/>
          </a:xfrm>
          <a:prstGeom prst="rect">
            <a:avLst/>
          </a:prstGeom>
          <a:noFill/>
        </p:spPr>
        <p:txBody>
          <a:bodyPr wrap="square" rtlCol="0">
            <a:spAutoFit/>
          </a:bodyPr>
          <a:lstStyle/>
          <a:p>
            <a:r>
              <a:rPr lang="en-US" sz="2400" b="1" dirty="0"/>
              <a:t>GPS</a:t>
            </a:r>
            <a:endParaRPr lang="en-US" sz="2400" b="1" dirty="0"/>
          </a:p>
        </p:txBody>
      </p:sp>
      <p:sp>
        <p:nvSpPr>
          <p:cNvPr id="451" name="Rectangle 450"/>
          <p:cNvSpPr/>
          <p:nvPr/>
        </p:nvSpPr>
        <p:spPr>
          <a:xfrm>
            <a:off x="29961535" y="13403559"/>
            <a:ext cx="941283" cy="461665"/>
          </a:xfrm>
          <a:prstGeom prst="rect">
            <a:avLst/>
          </a:prstGeom>
        </p:spPr>
        <p:txBody>
          <a:bodyPr wrap="none">
            <a:spAutoFit/>
          </a:bodyPr>
          <a:lstStyle/>
          <a:p>
            <a:r>
              <a:rPr lang="en-US" sz="2400" b="1" dirty="0" err="1" smtClean="0"/>
              <a:t>Lidar</a:t>
            </a:r>
            <a:endParaRPr lang="en-US" sz="2400" b="1" dirty="0"/>
          </a:p>
        </p:txBody>
      </p:sp>
    </p:spTree>
    <p:extLst>
      <p:ext uri="{BB962C8B-B14F-4D97-AF65-F5344CB8AC3E}">
        <p14:creationId xmlns:p14="http://schemas.microsoft.com/office/powerpoint/2010/main" val="3425218134"/>
      </p:ext>
    </p:extLst>
  </p:cSld>
  <p:clrMapOvr>
    <a:masterClrMapping/>
  </p:clrMapOvr>
  <p:timing>
    <p:tnLst>
      <p:par>
        <p:cTn xmlns:p14="http://schemas.microsoft.com/office/powerpoint/2010/main" id="1" dur="indefinite" restart="never" nodeType="tmRoot"/>
      </p:par>
    </p:tnLst>
  </p:timing>
</p:sld>
</file>

<file path=ppt/theme/_rels/theme4.xml.rels><?xml version="1.0" encoding="UTF-8" standalone="yes"?>
<Relationships xmlns="http://schemas.openxmlformats.org/package/2006/relationships"><Relationship Id="rId1" Type="http://schemas.openxmlformats.org/officeDocument/2006/relationships/image" Target="../media/image11.jpeg"/></Relationships>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1024</TotalTime>
  <Words>1318</Words>
  <Application>Microsoft Macintosh PowerPoint</Application>
  <PresentationFormat>Custom</PresentationFormat>
  <Paragraphs>90</Paragraphs>
  <Slides>1</Slides>
  <Notes>1</Notes>
  <HiddenSlides>0</HiddenSlides>
  <MMClips>0</MMClips>
  <ScaleCrop>false</ScaleCrop>
  <HeadingPairs>
    <vt:vector size="6" baseType="variant">
      <vt:variant>
        <vt:lpstr>Theme</vt:lpstr>
      </vt:variant>
      <vt:variant>
        <vt:i4>4</vt:i4>
      </vt:variant>
      <vt:variant>
        <vt:lpstr>Embedded OLE Servers</vt:lpstr>
      </vt:variant>
      <vt:variant>
        <vt:i4>1</vt:i4>
      </vt:variant>
      <vt:variant>
        <vt:lpstr>Slide Titles</vt:lpstr>
      </vt:variant>
      <vt:variant>
        <vt:i4>1</vt:i4>
      </vt:variant>
    </vt:vector>
  </HeadingPairs>
  <TitlesOfParts>
    <vt:vector size="6" baseType="lpstr">
      <vt:lpstr>36x48-Template-V2b</vt:lpstr>
      <vt:lpstr>1_Classic 3 Columns</vt:lpstr>
      <vt:lpstr>Classic - Wide Center</vt:lpstr>
      <vt:lpstr>Origin</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Allisa Dalpe</cp:lastModifiedBy>
  <cp:revision>110</cp:revision>
  <dcterms:created xsi:type="dcterms:W3CDTF">2012-02-03T19:11:35Z</dcterms:created>
  <dcterms:modified xsi:type="dcterms:W3CDTF">2017-07-25T03:14:01Z</dcterms:modified>
</cp:coreProperties>
</file>