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3"/>
  </p:notesMasterIdLst>
  <p:sldIdLst>
    <p:sldId id="256" r:id="rId2"/>
  </p:sldIdLst>
  <p:sldSz cx="43891200" cy="32918400"/>
  <p:notesSz cx="9144000" cy="6858000"/>
  <p:defaultTextStyle>
    <a:defPPr>
      <a:defRPr lang="en-US"/>
    </a:defPPr>
    <a:lvl1pPr marL="0" algn="l" defTabSz="3510894" rtl="0" eaLnBrk="1" latinLnBrk="0" hangingPunct="1">
      <a:defRPr sz="6913" kern="1200">
        <a:solidFill>
          <a:schemeClr val="tx1"/>
        </a:solidFill>
        <a:latin typeface="+mn-lt"/>
        <a:ea typeface="+mn-ea"/>
        <a:cs typeface="+mn-cs"/>
      </a:defRPr>
    </a:lvl1pPr>
    <a:lvl2pPr marL="1755450" algn="l" defTabSz="3510894" rtl="0" eaLnBrk="1" latinLnBrk="0" hangingPunct="1">
      <a:defRPr sz="6913" kern="1200">
        <a:solidFill>
          <a:schemeClr val="tx1"/>
        </a:solidFill>
        <a:latin typeface="+mn-lt"/>
        <a:ea typeface="+mn-ea"/>
        <a:cs typeface="+mn-cs"/>
      </a:defRPr>
    </a:lvl2pPr>
    <a:lvl3pPr marL="3510894" algn="l" defTabSz="3510894" rtl="0" eaLnBrk="1" latinLnBrk="0" hangingPunct="1">
      <a:defRPr sz="6913" kern="1200">
        <a:solidFill>
          <a:schemeClr val="tx1"/>
        </a:solidFill>
        <a:latin typeface="+mn-lt"/>
        <a:ea typeface="+mn-ea"/>
        <a:cs typeface="+mn-cs"/>
      </a:defRPr>
    </a:lvl3pPr>
    <a:lvl4pPr marL="5266343" algn="l" defTabSz="3510894" rtl="0" eaLnBrk="1" latinLnBrk="0" hangingPunct="1">
      <a:defRPr sz="6913" kern="1200">
        <a:solidFill>
          <a:schemeClr val="tx1"/>
        </a:solidFill>
        <a:latin typeface="+mn-lt"/>
        <a:ea typeface="+mn-ea"/>
        <a:cs typeface="+mn-cs"/>
      </a:defRPr>
    </a:lvl4pPr>
    <a:lvl5pPr marL="7021793" algn="l" defTabSz="3510894" rtl="0" eaLnBrk="1" latinLnBrk="0" hangingPunct="1">
      <a:defRPr sz="6913" kern="1200">
        <a:solidFill>
          <a:schemeClr val="tx1"/>
        </a:solidFill>
        <a:latin typeface="+mn-lt"/>
        <a:ea typeface="+mn-ea"/>
        <a:cs typeface="+mn-cs"/>
      </a:defRPr>
    </a:lvl5pPr>
    <a:lvl6pPr marL="8777241" algn="l" defTabSz="3510894" rtl="0" eaLnBrk="1" latinLnBrk="0" hangingPunct="1">
      <a:defRPr sz="6913" kern="1200">
        <a:solidFill>
          <a:schemeClr val="tx1"/>
        </a:solidFill>
        <a:latin typeface="+mn-lt"/>
        <a:ea typeface="+mn-ea"/>
        <a:cs typeface="+mn-cs"/>
      </a:defRPr>
    </a:lvl6pPr>
    <a:lvl7pPr marL="10532685" algn="l" defTabSz="3510894" rtl="0" eaLnBrk="1" latinLnBrk="0" hangingPunct="1">
      <a:defRPr sz="6913" kern="1200">
        <a:solidFill>
          <a:schemeClr val="tx1"/>
        </a:solidFill>
        <a:latin typeface="+mn-lt"/>
        <a:ea typeface="+mn-ea"/>
        <a:cs typeface="+mn-cs"/>
      </a:defRPr>
    </a:lvl7pPr>
    <a:lvl8pPr marL="12288134" algn="l" defTabSz="3510894" rtl="0" eaLnBrk="1" latinLnBrk="0" hangingPunct="1">
      <a:defRPr sz="6913" kern="1200">
        <a:solidFill>
          <a:schemeClr val="tx1"/>
        </a:solidFill>
        <a:latin typeface="+mn-lt"/>
        <a:ea typeface="+mn-ea"/>
        <a:cs typeface="+mn-cs"/>
      </a:defRPr>
    </a:lvl8pPr>
    <a:lvl9pPr marL="14043582" algn="l" defTabSz="3510894" rtl="0" eaLnBrk="1" latinLnBrk="0" hangingPunct="1">
      <a:defRPr sz="6913"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920" userDrawn="1">
          <p15:clr>
            <a:srgbClr val="A4A3A4"/>
          </p15:clr>
        </p15:guide>
        <p15:guide id="3" orient="horz" pos="20112" userDrawn="1">
          <p15:clr>
            <a:srgbClr val="A4A3A4"/>
          </p15:clr>
        </p15:guide>
        <p15:guide id="4" pos="395" userDrawn="1">
          <p15:clr>
            <a:srgbClr val="A4A3A4"/>
          </p15:clr>
        </p15:guide>
        <p15:guide id="5" pos="1381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A4D7"/>
    <a:srgbClr val="5A71E4"/>
    <a:srgbClr val="3652DE"/>
    <a:srgbClr val="00FF00"/>
    <a:srgbClr val="FF6600"/>
    <a:srgbClr val="F6B032"/>
    <a:srgbClr val="FFFFFF"/>
    <a:srgbClr val="C28552"/>
    <a:srgbClr val="61FFE1"/>
    <a:srgbClr val="CC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5501" autoAdjust="0"/>
  </p:normalViewPr>
  <p:slideViewPr>
    <p:cSldViewPr snapToGrid="0">
      <p:cViewPr>
        <p:scale>
          <a:sx n="30" d="100"/>
          <a:sy n="30" d="100"/>
        </p:scale>
        <p:origin x="-426" y="-2040"/>
      </p:cViewPr>
      <p:guideLst>
        <p:guide orient="horz" pos="10368"/>
        <p:guide pos="13920"/>
        <p:guide orient="horz" pos="20112"/>
        <p:guide pos="395"/>
        <p:guide pos="13813"/>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6389708344244433"/>
          <c:y val="7.4941318162254827E-2"/>
          <c:w val="0.72571215765109021"/>
          <c:h val="0.69486854906669648"/>
        </c:manualLayout>
      </c:layout>
      <c:lineChart>
        <c:grouping val="standard"/>
        <c:varyColors val="0"/>
        <c:ser>
          <c:idx val="0"/>
          <c:order val="0"/>
          <c:tx>
            <c:strRef>
              <c:f>'R (2)'!$A$31</c:f>
              <c:strCache>
                <c:ptCount val="1"/>
                <c:pt idx="0">
                  <c:v>r</c:v>
                </c:pt>
              </c:strCache>
            </c:strRef>
          </c:tx>
          <c:spPr>
            <a:ln w="12700">
              <a:solidFill>
                <a:srgbClr val="0000FF"/>
              </a:solidFill>
              <a:prstDash val="solid"/>
            </a:ln>
          </c:spPr>
          <c:marker>
            <c:symbol val="none"/>
          </c:marker>
          <c:cat>
            <c:numRef>
              <c:f>'R (2)'!$B$30:$H$30</c:f>
              <c:numCache>
                <c:formatCode>General</c:formatCode>
                <c:ptCount val="7"/>
                <c:pt idx="0">
                  <c:v>50</c:v>
                </c:pt>
                <c:pt idx="1">
                  <c:v>100</c:v>
                </c:pt>
                <c:pt idx="2">
                  <c:v>200</c:v>
                </c:pt>
                <c:pt idx="3">
                  <c:v>400</c:v>
                </c:pt>
                <c:pt idx="4">
                  <c:v>600</c:v>
                </c:pt>
                <c:pt idx="5">
                  <c:v>800</c:v>
                </c:pt>
                <c:pt idx="6">
                  <c:v>1000</c:v>
                </c:pt>
              </c:numCache>
            </c:numRef>
          </c:cat>
          <c:val>
            <c:numRef>
              <c:f>'R (2)'!$B$31:$H$31</c:f>
              <c:numCache>
                <c:formatCode>0.000</c:formatCode>
                <c:ptCount val="7"/>
                <c:pt idx="0">
                  <c:v>0.17854193340817753</c:v>
                </c:pt>
                <c:pt idx="1">
                  <c:v>0.19457997187255771</c:v>
                </c:pt>
                <c:pt idx="2">
                  <c:v>0.14919450455985866</c:v>
                </c:pt>
                <c:pt idx="3">
                  <c:v>7.822884847327595E-2</c:v>
                </c:pt>
                <c:pt idx="4">
                  <c:v>7.0400110030265344E-3</c:v>
                </c:pt>
                <c:pt idx="5">
                  <c:v>1.2194710894970031E-2</c:v>
                </c:pt>
                <c:pt idx="6">
                  <c:v>-7.0820710509693699E-4</c:v>
                </c:pt>
              </c:numCache>
            </c:numRef>
          </c:val>
          <c:smooth val="0"/>
        </c:ser>
        <c:ser>
          <c:idx val="1"/>
          <c:order val="1"/>
          <c:tx>
            <c:strRef>
              <c:f>'R (2)'!$A$44</c:f>
              <c:strCache>
                <c:ptCount val="1"/>
                <c:pt idx="0">
                  <c:v>Lr</c:v>
                </c:pt>
              </c:strCache>
            </c:strRef>
          </c:tx>
          <c:marker>
            <c:symbol val="none"/>
          </c:marker>
          <c:dPt>
            <c:idx val="1"/>
            <c:bubble3D val="0"/>
            <c:spPr>
              <a:ln>
                <a:solidFill>
                  <a:schemeClr val="bg1">
                    <a:lumMod val="65000"/>
                  </a:schemeClr>
                </a:solidFill>
              </a:ln>
            </c:spPr>
          </c:dPt>
          <c:dPt>
            <c:idx val="2"/>
            <c:bubble3D val="0"/>
            <c:spPr>
              <a:ln>
                <a:solidFill>
                  <a:schemeClr val="bg1">
                    <a:lumMod val="65000"/>
                  </a:schemeClr>
                </a:solidFill>
              </a:ln>
            </c:spPr>
          </c:dPt>
          <c:dPt>
            <c:idx val="3"/>
            <c:bubble3D val="0"/>
            <c:spPr>
              <a:ln>
                <a:solidFill>
                  <a:schemeClr val="bg1">
                    <a:lumMod val="65000"/>
                  </a:schemeClr>
                </a:solidFill>
              </a:ln>
            </c:spPr>
          </c:dPt>
          <c:dPt>
            <c:idx val="4"/>
            <c:bubble3D val="0"/>
            <c:spPr>
              <a:ln>
                <a:solidFill>
                  <a:schemeClr val="bg1">
                    <a:lumMod val="65000"/>
                  </a:schemeClr>
                </a:solidFill>
              </a:ln>
            </c:spPr>
          </c:dPt>
          <c:dPt>
            <c:idx val="5"/>
            <c:bubble3D val="0"/>
            <c:spPr>
              <a:ln>
                <a:solidFill>
                  <a:schemeClr val="bg1">
                    <a:lumMod val="65000"/>
                  </a:schemeClr>
                </a:solidFill>
              </a:ln>
            </c:spPr>
          </c:dPt>
          <c:dPt>
            <c:idx val="6"/>
            <c:bubble3D val="0"/>
            <c:spPr>
              <a:ln>
                <a:solidFill>
                  <a:schemeClr val="bg1">
                    <a:lumMod val="65000"/>
                  </a:schemeClr>
                </a:solidFill>
              </a:ln>
            </c:spPr>
          </c:dPt>
          <c:cat>
            <c:numRef>
              <c:f>'R (2)'!$B$30:$H$30</c:f>
              <c:numCache>
                <c:formatCode>General</c:formatCode>
                <c:ptCount val="7"/>
                <c:pt idx="0">
                  <c:v>50</c:v>
                </c:pt>
                <c:pt idx="1">
                  <c:v>100</c:v>
                </c:pt>
                <c:pt idx="2">
                  <c:v>200</c:v>
                </c:pt>
                <c:pt idx="3">
                  <c:v>400</c:v>
                </c:pt>
                <c:pt idx="4">
                  <c:v>600</c:v>
                </c:pt>
                <c:pt idx="5">
                  <c:v>800</c:v>
                </c:pt>
                <c:pt idx="6">
                  <c:v>1000</c:v>
                </c:pt>
              </c:numCache>
            </c:numRef>
          </c:cat>
          <c:val>
            <c:numRef>
              <c:f>'R (2)'!$B$44:$H$44</c:f>
              <c:numCache>
                <c:formatCode>0.000</c:formatCode>
                <c:ptCount val="7"/>
                <c:pt idx="0">
                  <c:v>0.10077000954023035</c:v>
                </c:pt>
                <c:pt idx="1">
                  <c:v>0.12834120542741748</c:v>
                </c:pt>
                <c:pt idx="2">
                  <c:v>7.5004529820031529E-2</c:v>
                </c:pt>
                <c:pt idx="3">
                  <c:v>7.6686373043990414E-3</c:v>
                </c:pt>
                <c:pt idx="4">
                  <c:v>-5.0812326783485129E-2</c:v>
                </c:pt>
                <c:pt idx="5">
                  <c:v>-3.8810628134945527E-2</c:v>
                </c:pt>
                <c:pt idx="6">
                  <c:v>-3.6522362423945492E-2</c:v>
                </c:pt>
              </c:numCache>
            </c:numRef>
          </c:val>
          <c:smooth val="0"/>
        </c:ser>
        <c:ser>
          <c:idx val="2"/>
          <c:order val="2"/>
          <c:tx>
            <c:strRef>
              <c:f>'R (2)'!$A$43</c:f>
              <c:strCache>
                <c:ptCount val="1"/>
                <c:pt idx="0">
                  <c:v>95% CI</c:v>
                </c:pt>
              </c:strCache>
            </c:strRef>
          </c:tx>
          <c:marker>
            <c:symbol val="none"/>
          </c:marker>
          <c:cat>
            <c:numRef>
              <c:f>'R (2)'!$B$30:$H$30</c:f>
              <c:numCache>
                <c:formatCode>General</c:formatCode>
                <c:ptCount val="7"/>
                <c:pt idx="0">
                  <c:v>50</c:v>
                </c:pt>
                <c:pt idx="1">
                  <c:v>100</c:v>
                </c:pt>
                <c:pt idx="2">
                  <c:v>200</c:v>
                </c:pt>
                <c:pt idx="3">
                  <c:v>400</c:v>
                </c:pt>
                <c:pt idx="4">
                  <c:v>600</c:v>
                </c:pt>
                <c:pt idx="5">
                  <c:v>800</c:v>
                </c:pt>
                <c:pt idx="6">
                  <c:v>1000</c:v>
                </c:pt>
              </c:numCache>
            </c:numRef>
          </c:cat>
          <c:val>
            <c:numRef>
              <c:f>'R (2)'!$B$43:$H$43</c:f>
              <c:numCache>
                <c:formatCode>0.000</c:formatCode>
                <c:ptCount val="7"/>
                <c:pt idx="0">
                  <c:v>0.25723747004318187</c:v>
                </c:pt>
                <c:pt idx="1">
                  <c:v>0.25807383954062491</c:v>
                </c:pt>
                <c:pt idx="2">
                  <c:v>0.23387187747091678</c:v>
                </c:pt>
                <c:pt idx="3">
                  <c:v>0.14780538235097213</c:v>
                </c:pt>
                <c:pt idx="4">
                  <c:v>6.9053001025808095E-2</c:v>
                </c:pt>
                <c:pt idx="5">
                  <c:v>6.8837447138506161E-2</c:v>
                </c:pt>
                <c:pt idx="6">
                  <c:v>3.5762563239685699E-2</c:v>
                </c:pt>
              </c:numCache>
            </c:numRef>
          </c:val>
          <c:smooth val="0"/>
        </c:ser>
        <c:dLbls>
          <c:showLegendKey val="0"/>
          <c:showVal val="0"/>
          <c:showCatName val="0"/>
          <c:showSerName val="0"/>
          <c:showPercent val="0"/>
          <c:showBubbleSize val="0"/>
        </c:dLbls>
        <c:smooth val="0"/>
        <c:axId val="135019984"/>
        <c:axId val="173531608"/>
      </c:lineChart>
      <c:catAx>
        <c:axId val="135019984"/>
        <c:scaling>
          <c:orientation val="minMax"/>
        </c:scaling>
        <c:delete val="0"/>
        <c:axPos val="b"/>
        <c:title>
          <c:tx>
            <c:rich>
              <a:bodyPr/>
              <a:lstStyle/>
              <a:p>
                <a:pPr>
                  <a:defRPr sz="2800" b="0"/>
                </a:pPr>
                <a:r>
                  <a:rPr lang="en-US" sz="2800" b="0" dirty="0"/>
                  <a:t>Geographic distance </a:t>
                </a:r>
                <a:r>
                  <a:rPr lang="en-US" sz="2800" b="0" dirty="0" smtClean="0"/>
                  <a:t>(m)</a:t>
                </a:r>
                <a:endParaRPr lang="en-US" sz="2800" b="0" dirty="0"/>
              </a:p>
            </c:rich>
          </c:tx>
          <c:layout>
            <c:manualLayout>
              <c:xMode val="edge"/>
              <c:yMode val="edge"/>
              <c:x val="0.35590393257131731"/>
              <c:y val="0.88470673548144441"/>
            </c:manualLayout>
          </c:layout>
          <c:overlay val="0"/>
        </c:title>
        <c:numFmt formatCode="General" sourceLinked="1"/>
        <c:majorTickMark val="out"/>
        <c:minorTickMark val="none"/>
        <c:tickLblPos val="low"/>
        <c:txPr>
          <a:bodyPr/>
          <a:lstStyle/>
          <a:p>
            <a:pPr>
              <a:defRPr sz="2400"/>
            </a:pPr>
            <a:endParaRPr lang="en-US"/>
          </a:p>
        </c:txPr>
        <c:crossAx val="173531608"/>
        <c:crosses val="autoZero"/>
        <c:auto val="1"/>
        <c:lblAlgn val="ctr"/>
        <c:lblOffset val="100"/>
        <c:noMultiLvlLbl val="0"/>
      </c:catAx>
      <c:valAx>
        <c:axId val="173531608"/>
        <c:scaling>
          <c:orientation val="minMax"/>
        </c:scaling>
        <c:delete val="0"/>
        <c:axPos val="l"/>
        <c:title>
          <c:tx>
            <c:rich>
              <a:bodyPr/>
              <a:lstStyle/>
              <a:p>
                <a:pPr>
                  <a:defRPr sz="2800" b="0"/>
                </a:pPr>
                <a:r>
                  <a:rPr lang="en-US" sz="2800" b="0"/>
                  <a:t>Spatial autocorrelation (r)</a:t>
                </a:r>
              </a:p>
            </c:rich>
          </c:tx>
          <c:layout>
            <c:manualLayout>
              <c:xMode val="edge"/>
              <c:yMode val="edge"/>
              <c:x val="1.2017977586858922E-2"/>
              <c:y val="7.4804243176088914E-2"/>
            </c:manualLayout>
          </c:layout>
          <c:overlay val="0"/>
        </c:title>
        <c:numFmt formatCode="0.000" sourceLinked="1"/>
        <c:majorTickMark val="out"/>
        <c:minorTickMark val="none"/>
        <c:tickLblPos val="nextTo"/>
        <c:txPr>
          <a:bodyPr/>
          <a:lstStyle/>
          <a:p>
            <a:pPr>
              <a:defRPr sz="2400"/>
            </a:pPr>
            <a:endParaRPr lang="en-US"/>
          </a:p>
        </c:txPr>
        <c:crossAx val="135019984"/>
        <c:crosses val="autoZero"/>
        <c:crossBetween val="midCat"/>
      </c:valAx>
      <c:spPr>
        <a:noFill/>
        <a:ln w="12700">
          <a:solidFill>
            <a:srgbClr val="000000"/>
          </a:solidFill>
          <a:prstDash val="solid"/>
        </a:ln>
      </c:spPr>
    </c:plotArea>
    <c:legend>
      <c:legendPos val="r"/>
      <c:legendEntry>
        <c:idx val="1"/>
        <c:delete val="1"/>
      </c:legendEntry>
      <c:layout>
        <c:manualLayout>
          <c:xMode val="edge"/>
          <c:yMode val="edge"/>
          <c:x val="0.89320362290838151"/>
          <c:y val="0.13482970512602582"/>
          <c:w val="0.10461129025764411"/>
          <c:h val="0.16077413008018343"/>
        </c:manualLayout>
      </c:layout>
      <c:overlay val="0"/>
      <c:txPr>
        <a:bodyPr/>
        <a:lstStyle/>
        <a:p>
          <a:pPr>
            <a:defRPr sz="2400"/>
          </a:pPr>
          <a:endParaRPr lang="en-US"/>
        </a:p>
      </c:txPr>
    </c:legend>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tx>
            <c:strRef>
              <c:f>Sheet3!$C$4</c:f>
              <c:strCache>
                <c:ptCount val="1"/>
                <c:pt idx="0">
                  <c:v>Rabbits released</c:v>
                </c:pt>
              </c:strCache>
            </c:strRef>
          </c:tx>
          <c:spPr>
            <a:ln w="28575" cap="rnd">
              <a:noFill/>
              <a:round/>
            </a:ln>
            <a:effectLst/>
          </c:spPr>
          <c:marker>
            <c:symbol val="none"/>
          </c:marker>
          <c:cat>
            <c:numRef>
              <c:f>Sheet3!$D$3:$H$3</c:f>
              <c:numCache>
                <c:formatCode>General</c:formatCode>
                <c:ptCount val="5"/>
                <c:pt idx="0">
                  <c:v>2013</c:v>
                </c:pt>
                <c:pt idx="1">
                  <c:v>2014</c:v>
                </c:pt>
                <c:pt idx="2">
                  <c:v>2015</c:v>
                </c:pt>
                <c:pt idx="3">
                  <c:v>2016</c:v>
                </c:pt>
                <c:pt idx="4">
                  <c:v>2017</c:v>
                </c:pt>
              </c:numCache>
            </c:numRef>
          </c:cat>
          <c:val>
            <c:numRef>
              <c:f>Sheet3!$D$4:$H$4</c:f>
              <c:numCache>
                <c:formatCode>General</c:formatCode>
                <c:ptCount val="5"/>
                <c:pt idx="0">
                  <c:v>9</c:v>
                </c:pt>
                <c:pt idx="1">
                  <c:v>16</c:v>
                </c:pt>
                <c:pt idx="2">
                  <c:v>7</c:v>
                </c:pt>
                <c:pt idx="3">
                  <c:v>0</c:v>
                </c:pt>
                <c:pt idx="4">
                  <c:v>0</c:v>
                </c:pt>
              </c:numCache>
            </c:numRef>
          </c:val>
          <c:smooth val="0"/>
        </c:ser>
        <c:ser>
          <c:idx val="1"/>
          <c:order val="1"/>
          <c:tx>
            <c:strRef>
              <c:f>Sheet3!$C$5</c:f>
              <c:strCache>
                <c:ptCount val="1"/>
                <c:pt idx="0">
                  <c:v>Individuals detected</c:v>
                </c:pt>
              </c:strCache>
            </c:strRef>
          </c:tx>
          <c:spPr>
            <a:ln w="28575" cap="rnd">
              <a:solidFill>
                <a:schemeClr val="accent2"/>
              </a:solidFill>
              <a:round/>
            </a:ln>
            <a:effectLst/>
          </c:spPr>
          <c:marker>
            <c:symbol val="none"/>
          </c:marker>
          <c:cat>
            <c:numRef>
              <c:f>Sheet3!$D$3:$H$3</c:f>
              <c:numCache>
                <c:formatCode>General</c:formatCode>
                <c:ptCount val="5"/>
                <c:pt idx="0">
                  <c:v>2013</c:v>
                </c:pt>
                <c:pt idx="1">
                  <c:v>2014</c:v>
                </c:pt>
                <c:pt idx="2">
                  <c:v>2015</c:v>
                </c:pt>
                <c:pt idx="3">
                  <c:v>2016</c:v>
                </c:pt>
                <c:pt idx="4">
                  <c:v>2017</c:v>
                </c:pt>
              </c:numCache>
            </c:numRef>
          </c:cat>
          <c:val>
            <c:numRef>
              <c:f>Sheet3!$D$5:$H$5</c:f>
              <c:numCache>
                <c:formatCode>General</c:formatCode>
                <c:ptCount val="5"/>
                <c:pt idx="0">
                  <c:v>6</c:v>
                </c:pt>
                <c:pt idx="1">
                  <c:v>9</c:v>
                </c:pt>
                <c:pt idx="2">
                  <c:v>7</c:v>
                </c:pt>
                <c:pt idx="3">
                  <c:v>14</c:v>
                </c:pt>
                <c:pt idx="4">
                  <c:v>4</c:v>
                </c:pt>
              </c:numCache>
            </c:numRef>
          </c:val>
          <c:smooth val="0"/>
        </c:ser>
        <c:dLbls>
          <c:showLegendKey val="0"/>
          <c:showVal val="0"/>
          <c:showCatName val="0"/>
          <c:showSerName val="0"/>
          <c:showPercent val="0"/>
          <c:showBubbleSize val="0"/>
        </c:dLbls>
        <c:smooth val="0"/>
        <c:axId val="135018416"/>
        <c:axId val="173532784"/>
      </c:lineChart>
      <c:catAx>
        <c:axId val="135018416"/>
        <c:scaling>
          <c:orientation val="minMax"/>
        </c:scaling>
        <c:delete val="0"/>
        <c:axPos val="b"/>
        <c:title>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a:t>Year</a:t>
                </a:r>
              </a:p>
            </c:rich>
          </c:tx>
          <c:layout/>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73532784"/>
        <c:crosses val="autoZero"/>
        <c:auto val="1"/>
        <c:lblAlgn val="ctr"/>
        <c:lblOffset val="100"/>
        <c:noMultiLvlLbl val="0"/>
      </c:catAx>
      <c:valAx>
        <c:axId val="17353278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a:t>Number of individuals</a:t>
                </a:r>
              </a:p>
            </c:rich>
          </c:tx>
          <c:layout>
            <c:manualLayout>
              <c:xMode val="edge"/>
              <c:yMode val="edge"/>
              <c:x val="1.1247810219624566E-2"/>
              <c:y val="0.10910487623701194"/>
            </c:manualLayout>
          </c:layout>
          <c:overlay val="0"/>
          <c:spPr>
            <a:noFill/>
            <a:ln>
              <a:noFill/>
            </a:ln>
            <a:effectLst/>
          </c:spPr>
          <c:txPr>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3501841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B94C25CC-1EF1-4C27-AB4E-058AFF129217}" type="datetimeFigureOut">
              <a:rPr lang="en-US" smtClean="0"/>
              <a:t>9/21/2017</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295EDC53-27AA-49B6-B53E-34F09E596CA3}" type="slidenum">
              <a:rPr lang="en-US" smtClean="0"/>
              <a:t>‹#›</a:t>
            </a:fld>
            <a:endParaRPr lang="en-US"/>
          </a:p>
        </p:txBody>
      </p:sp>
    </p:spTree>
    <p:extLst>
      <p:ext uri="{BB962C8B-B14F-4D97-AF65-F5344CB8AC3E}">
        <p14:creationId xmlns:p14="http://schemas.microsoft.com/office/powerpoint/2010/main" val="1791333728"/>
      </p:ext>
    </p:extLst>
  </p:cSld>
  <p:clrMap bg1="lt1" tx1="dk1" bg2="lt2" tx2="dk2" accent1="accent1" accent2="accent2" accent3="accent3" accent4="accent4" accent5="accent5" accent6="accent6" hlink="hlink" folHlink="folHlink"/>
  <p:notesStyle>
    <a:lvl1pPr marL="0" algn="l" defTabSz="914354" rtl="0" eaLnBrk="1" latinLnBrk="0" hangingPunct="1">
      <a:defRPr sz="1201" kern="1200">
        <a:solidFill>
          <a:schemeClr val="tx1"/>
        </a:solidFill>
        <a:latin typeface="+mn-lt"/>
        <a:ea typeface="+mn-ea"/>
        <a:cs typeface="+mn-cs"/>
      </a:defRPr>
    </a:lvl1pPr>
    <a:lvl2pPr marL="457177" algn="l" defTabSz="914354" rtl="0" eaLnBrk="1" latinLnBrk="0" hangingPunct="1">
      <a:defRPr sz="1201" kern="1200">
        <a:solidFill>
          <a:schemeClr val="tx1"/>
        </a:solidFill>
        <a:latin typeface="+mn-lt"/>
        <a:ea typeface="+mn-ea"/>
        <a:cs typeface="+mn-cs"/>
      </a:defRPr>
    </a:lvl2pPr>
    <a:lvl3pPr marL="914354" algn="l" defTabSz="914354" rtl="0" eaLnBrk="1" latinLnBrk="0" hangingPunct="1">
      <a:defRPr sz="1201" kern="1200">
        <a:solidFill>
          <a:schemeClr val="tx1"/>
        </a:solidFill>
        <a:latin typeface="+mn-lt"/>
        <a:ea typeface="+mn-ea"/>
        <a:cs typeface="+mn-cs"/>
      </a:defRPr>
    </a:lvl3pPr>
    <a:lvl4pPr marL="1371531" algn="l" defTabSz="914354" rtl="0" eaLnBrk="1" latinLnBrk="0" hangingPunct="1">
      <a:defRPr sz="1201" kern="1200">
        <a:solidFill>
          <a:schemeClr val="tx1"/>
        </a:solidFill>
        <a:latin typeface="+mn-lt"/>
        <a:ea typeface="+mn-ea"/>
        <a:cs typeface="+mn-cs"/>
      </a:defRPr>
    </a:lvl4pPr>
    <a:lvl5pPr marL="1828708" algn="l" defTabSz="914354" rtl="0" eaLnBrk="1" latinLnBrk="0" hangingPunct="1">
      <a:defRPr sz="1201" kern="1200">
        <a:solidFill>
          <a:schemeClr val="tx1"/>
        </a:solidFill>
        <a:latin typeface="+mn-lt"/>
        <a:ea typeface="+mn-ea"/>
        <a:cs typeface="+mn-cs"/>
      </a:defRPr>
    </a:lvl5pPr>
    <a:lvl6pPr marL="2285885" algn="l" defTabSz="914354" rtl="0" eaLnBrk="1" latinLnBrk="0" hangingPunct="1">
      <a:defRPr sz="1201" kern="1200">
        <a:solidFill>
          <a:schemeClr val="tx1"/>
        </a:solidFill>
        <a:latin typeface="+mn-lt"/>
        <a:ea typeface="+mn-ea"/>
        <a:cs typeface="+mn-cs"/>
      </a:defRPr>
    </a:lvl6pPr>
    <a:lvl7pPr marL="2743062" algn="l" defTabSz="914354" rtl="0" eaLnBrk="1" latinLnBrk="0" hangingPunct="1">
      <a:defRPr sz="1201" kern="1200">
        <a:solidFill>
          <a:schemeClr val="tx1"/>
        </a:solidFill>
        <a:latin typeface="+mn-lt"/>
        <a:ea typeface="+mn-ea"/>
        <a:cs typeface="+mn-cs"/>
      </a:defRPr>
    </a:lvl7pPr>
    <a:lvl8pPr marL="3200241" algn="l" defTabSz="914354" rtl="0" eaLnBrk="1" latinLnBrk="0" hangingPunct="1">
      <a:defRPr sz="1201" kern="1200">
        <a:solidFill>
          <a:schemeClr val="tx1"/>
        </a:solidFill>
        <a:latin typeface="+mn-lt"/>
        <a:ea typeface="+mn-ea"/>
        <a:cs typeface="+mn-cs"/>
      </a:defRPr>
    </a:lvl8pPr>
    <a:lvl9pPr marL="3657418" algn="l" defTabSz="914354" rtl="0" eaLnBrk="1" latinLnBrk="0" hangingPunct="1">
      <a:defRPr sz="120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95EDC53-27AA-49B6-B53E-34F09E596CA3}" type="slidenum">
              <a:rPr lang="en-US" smtClean="0"/>
              <a:t>1</a:t>
            </a:fld>
            <a:endParaRPr lang="en-US"/>
          </a:p>
        </p:txBody>
      </p:sp>
    </p:spTree>
    <p:extLst>
      <p:ext uri="{BB962C8B-B14F-4D97-AF65-F5344CB8AC3E}">
        <p14:creationId xmlns:p14="http://schemas.microsoft.com/office/powerpoint/2010/main" val="1372516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3"/>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4C272F8-7216-4A2B-B5EE-7307F9D0D346}" type="datetimeFigureOut">
              <a:rPr lang="en-US" smtClean="0"/>
              <a:t>9/21/2017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4102890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C272F8-7216-4A2B-B5EE-7307F9D0D346}" type="datetimeFigureOut">
              <a:rPr lang="en-US" smtClean="0"/>
              <a:t>9/21/2017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3371538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31"/>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C272F8-7216-4A2B-B5EE-7307F9D0D346}" type="datetimeFigureOut">
              <a:rPr lang="en-US" smtClean="0"/>
              <a:t>9/21/2017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37443056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1"/>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1"/>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4C272F8-7216-4A2B-B5EE-7307F9D0D346}" type="datetimeFigureOut">
              <a:rPr lang="en-US" smtClean="0"/>
              <a:t>9/21/2017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3865127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9"/>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3"/>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1"/>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4" y="8069583"/>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4" y="12024361"/>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4C272F8-7216-4A2B-B5EE-7307F9D0D346}" type="datetimeFigureOut">
              <a:rPr lang="en-US" smtClean="0"/>
              <a:t>9/21/2017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40601833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4C272F8-7216-4A2B-B5EE-7307F9D0D346}" type="datetimeFigureOut">
              <a:rPr lang="en-US" smtClean="0"/>
              <a:t>9/21/2017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1966846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C272F8-7216-4A2B-B5EE-7307F9D0D346}" type="datetimeFigureOut">
              <a:rPr lang="en-US" smtClean="0"/>
              <a:t>9/21/2017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10308308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1"/>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C272F8-7216-4A2B-B5EE-7307F9D0D346}" type="datetimeFigureOut">
              <a:rPr lang="en-US" smtClean="0"/>
              <a:t>9/21/2017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1498863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1"/>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C272F8-7216-4A2B-B5EE-7307F9D0D346}" type="datetimeFigureOut">
              <a:rPr lang="en-US" smtClean="0"/>
              <a:t>9/21/2017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41141351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C272F8-7216-4A2B-B5EE-7307F9D0D346}" type="datetimeFigureOut">
              <a:rPr lang="en-US" smtClean="0"/>
              <a:t>9/21/2017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37638104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1"/>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1"/>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4C272F8-7216-4A2B-B5EE-7307F9D0D346}" type="datetimeFigureOut">
              <a:rPr lang="en-US" smtClean="0"/>
              <a:t>9/21/2017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D9DA957-76E2-44CD-90E0-DC8193882B2E}" type="slidenum">
              <a:rPr lang="en-US" smtClean="0"/>
              <a:t>‹#›</a:t>
            </a:fld>
            <a:endParaRPr lang="en-US"/>
          </a:p>
        </p:txBody>
      </p:sp>
    </p:spTree>
    <p:extLst>
      <p:ext uri="{BB962C8B-B14F-4D97-AF65-F5344CB8AC3E}">
        <p14:creationId xmlns:p14="http://schemas.microsoft.com/office/powerpoint/2010/main" val="2182189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9"/>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1"/>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24C272F8-7216-4A2B-B5EE-7307F9D0D346}" type="datetimeFigureOut">
              <a:rPr lang="en-US" smtClean="0"/>
              <a:t>9/21/2017</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0D9DA957-76E2-44CD-90E0-DC8193882B2E}" type="slidenum">
              <a:rPr lang="en-US" smtClean="0"/>
              <a:t>‹#›</a:t>
            </a:fld>
            <a:endParaRPr lang="en-US"/>
          </a:p>
        </p:txBody>
      </p:sp>
    </p:spTree>
    <p:extLst>
      <p:ext uri="{BB962C8B-B14F-4D97-AF65-F5344CB8AC3E}">
        <p14:creationId xmlns:p14="http://schemas.microsoft.com/office/powerpoint/2010/main" val="81769203"/>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tiff"/><Relationship Id="rId13" Type="http://schemas.openxmlformats.org/officeDocument/2006/relationships/image" Target="../media/image11.jpeg"/><Relationship Id="rId18" Type="http://schemas.openxmlformats.org/officeDocument/2006/relationships/image" Target="../media/image16.tiff"/><Relationship Id="rId3" Type="http://schemas.openxmlformats.org/officeDocument/2006/relationships/image" Target="../media/image1.png"/><Relationship Id="rId21" Type="http://schemas.openxmlformats.org/officeDocument/2006/relationships/chart" Target="../charts/chart2.xml"/><Relationship Id="rId7" Type="http://schemas.openxmlformats.org/officeDocument/2006/relationships/image" Target="../media/image5.tiff"/><Relationship Id="rId12" Type="http://schemas.openxmlformats.org/officeDocument/2006/relationships/image" Target="../media/image10.jpg"/><Relationship Id="rId17" Type="http://schemas.openxmlformats.org/officeDocument/2006/relationships/image" Target="../media/image15.PNG"/><Relationship Id="rId25" Type="http://schemas.openxmlformats.org/officeDocument/2006/relationships/image" Target="../media/image21.PNG"/><Relationship Id="rId2" Type="http://schemas.openxmlformats.org/officeDocument/2006/relationships/notesSlide" Target="../notesSlides/notesSlide1.xml"/><Relationship Id="rId16" Type="http://schemas.openxmlformats.org/officeDocument/2006/relationships/image" Target="../media/image14.tiff"/><Relationship Id="rId20" Type="http://schemas.openxmlformats.org/officeDocument/2006/relationships/chart" Target="../charts/chart1.xml"/><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image" Target="../media/image9.tiff"/><Relationship Id="rId24" Type="http://schemas.openxmlformats.org/officeDocument/2006/relationships/image" Target="../media/image20.PNG"/><Relationship Id="rId5" Type="http://schemas.openxmlformats.org/officeDocument/2006/relationships/image" Target="../media/image3.gif"/><Relationship Id="rId15" Type="http://schemas.openxmlformats.org/officeDocument/2006/relationships/image" Target="../media/image13.PNG"/><Relationship Id="rId23" Type="http://schemas.openxmlformats.org/officeDocument/2006/relationships/image" Target="../media/image19.PNG"/><Relationship Id="rId10" Type="http://schemas.openxmlformats.org/officeDocument/2006/relationships/image" Target="../media/image8.tiff"/><Relationship Id="rId19" Type="http://schemas.openxmlformats.org/officeDocument/2006/relationships/image" Target="../media/image17.tiff"/><Relationship Id="rId4" Type="http://schemas.openxmlformats.org/officeDocument/2006/relationships/image" Target="../media/image2.jpeg"/><Relationship Id="rId9" Type="http://schemas.openxmlformats.org/officeDocument/2006/relationships/image" Target="../media/image7.jpeg"/><Relationship Id="rId14" Type="http://schemas.openxmlformats.org/officeDocument/2006/relationships/image" Target="../media/image12.png"/><Relationship Id="rId22"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75000"/>
            <a:alpha val="62000"/>
          </a:schemeClr>
        </a:solidFill>
        <a:effectLst/>
      </p:bgPr>
    </p:bg>
    <p:spTree>
      <p:nvGrpSpPr>
        <p:cNvPr id="1" name=""/>
        <p:cNvGrpSpPr/>
        <p:nvPr/>
      </p:nvGrpSpPr>
      <p:grpSpPr>
        <a:xfrm>
          <a:off x="0" y="0"/>
          <a:ext cx="0" cy="0"/>
          <a:chOff x="0" y="0"/>
          <a:chExt cx="0" cy="0"/>
        </a:xfrm>
      </p:grpSpPr>
      <p:pic>
        <p:nvPicPr>
          <p:cNvPr id="35" name="Picture 34"/>
          <p:cNvPicPr>
            <a:picLocks noChangeAspect="1"/>
          </p:cNvPicPr>
          <p:nvPr/>
        </p:nvPicPr>
        <p:blipFill rotWithShape="1">
          <a:blip r:embed="rId3">
            <a:extLst>
              <a:ext uri="{28A0092B-C50C-407E-A947-70E740481C1C}">
                <a14:useLocalDpi xmlns:a14="http://schemas.microsoft.com/office/drawing/2010/main" val="0"/>
              </a:ext>
            </a:extLst>
          </a:blip>
          <a:srcRect l="41397" r="41205" b="30533"/>
          <a:stretch/>
        </p:blipFill>
        <p:spPr>
          <a:xfrm>
            <a:off x="660987" y="2064289"/>
            <a:ext cx="2081676" cy="2451940"/>
          </a:xfrm>
          <a:prstGeom prst="rect">
            <a:avLst/>
          </a:prstGeom>
        </p:spPr>
      </p:pic>
      <p:pic>
        <p:nvPicPr>
          <p:cNvPr id="51" name="Picture 5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64675" y="2017477"/>
            <a:ext cx="2051201" cy="2051201"/>
          </a:xfrm>
          <a:prstGeom prst="roundRect">
            <a:avLst/>
          </a:prstGeom>
        </p:spPr>
      </p:pic>
      <p:sp>
        <p:nvSpPr>
          <p:cNvPr id="153" name="Rounded Rectangle 152"/>
          <p:cNvSpPr/>
          <p:nvPr/>
        </p:nvSpPr>
        <p:spPr>
          <a:xfrm rot="5400000">
            <a:off x="24288552" y="8659562"/>
            <a:ext cx="7411453" cy="30190316"/>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11"/>
          <p:cNvSpPr/>
          <p:nvPr/>
        </p:nvSpPr>
        <p:spPr>
          <a:xfrm>
            <a:off x="1159275" y="5181044"/>
            <a:ext cx="7411453" cy="26568006"/>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6781336" y="460034"/>
            <a:ext cx="29901110" cy="2862322"/>
          </a:xfrm>
          <a:prstGeom prst="rect">
            <a:avLst/>
          </a:prstGeom>
          <a:noFill/>
        </p:spPr>
        <p:txBody>
          <a:bodyPr wrap="square" rtlCol="0">
            <a:spAutoFit/>
          </a:bodyPr>
          <a:lstStyle/>
          <a:p>
            <a:pPr algn="ctr"/>
            <a:r>
              <a:rPr lang="en-US" sz="9000" dirty="0" smtClean="0"/>
              <a:t>Genetic Tools to Guide Restoration of </a:t>
            </a:r>
          </a:p>
          <a:p>
            <a:pPr algn="ctr"/>
            <a:r>
              <a:rPr lang="en-US" sz="9000" dirty="0" smtClean="0"/>
              <a:t>New England Cottontail Populations in a Fragmented Landscape</a:t>
            </a:r>
            <a:endParaRPr lang="en-US" sz="9000" dirty="0"/>
          </a:p>
        </p:txBody>
      </p:sp>
      <p:sp>
        <p:nvSpPr>
          <p:cNvPr id="19" name="TextBox 18"/>
          <p:cNvSpPr txBox="1"/>
          <p:nvPr/>
        </p:nvSpPr>
        <p:spPr>
          <a:xfrm>
            <a:off x="1546172" y="5410264"/>
            <a:ext cx="4210395" cy="923330"/>
          </a:xfrm>
          <a:prstGeom prst="rect">
            <a:avLst/>
          </a:prstGeom>
          <a:noFill/>
        </p:spPr>
        <p:txBody>
          <a:bodyPr wrap="square" rtlCol="0">
            <a:spAutoFit/>
          </a:bodyPr>
          <a:lstStyle/>
          <a:p>
            <a:r>
              <a:rPr lang="en-US" sz="5400" dirty="0" smtClean="0">
                <a:solidFill>
                  <a:schemeClr val="bg1"/>
                </a:solidFill>
              </a:rPr>
              <a:t>BACKGROUND</a:t>
            </a:r>
            <a:endParaRPr lang="en-US" sz="5400" dirty="0">
              <a:solidFill>
                <a:schemeClr val="bg1"/>
              </a:solidFill>
            </a:endParaRPr>
          </a:p>
        </p:txBody>
      </p:sp>
      <p:sp>
        <p:nvSpPr>
          <p:cNvPr id="90" name="Rounded Rectangle 89"/>
          <p:cNvSpPr/>
          <p:nvPr/>
        </p:nvSpPr>
        <p:spPr>
          <a:xfrm rot="5400000">
            <a:off x="24294442" y="-6253628"/>
            <a:ext cx="7411453" cy="30190316"/>
          </a:xfrm>
          <a:prstGeom prst="round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TextBox 93"/>
          <p:cNvSpPr txBox="1"/>
          <p:nvPr/>
        </p:nvSpPr>
        <p:spPr>
          <a:xfrm>
            <a:off x="1394621" y="3255727"/>
            <a:ext cx="40817620" cy="1754326"/>
          </a:xfrm>
          <a:prstGeom prst="rect">
            <a:avLst/>
          </a:prstGeom>
          <a:noFill/>
        </p:spPr>
        <p:txBody>
          <a:bodyPr wrap="square" rtlCol="0">
            <a:spAutoFit/>
          </a:bodyPr>
          <a:lstStyle/>
          <a:p>
            <a:pPr algn="ctr"/>
            <a:r>
              <a:rPr lang="en-US" sz="5400" dirty="0" smtClean="0"/>
              <a:t>Melissa Bauer</a:t>
            </a:r>
            <a:r>
              <a:rPr lang="en-US" sz="5400" baseline="30000" dirty="0" smtClean="0"/>
              <a:t>1</a:t>
            </a:r>
            <a:r>
              <a:rPr lang="en-US" sz="5400" dirty="0" smtClean="0"/>
              <a:t>, Brett Ferry</a:t>
            </a:r>
            <a:r>
              <a:rPr lang="en-US" sz="5400" baseline="30000" dirty="0" smtClean="0"/>
              <a:t>1,2</a:t>
            </a:r>
            <a:r>
              <a:rPr lang="en-US" sz="5400" dirty="0" smtClean="0"/>
              <a:t>, </a:t>
            </a:r>
            <a:r>
              <a:rPr lang="en-US" sz="5400" dirty="0"/>
              <a:t>Heidi </a:t>
            </a:r>
            <a:r>
              <a:rPr lang="en-US" sz="5400" dirty="0" smtClean="0"/>
              <a:t>Holman</a:t>
            </a:r>
            <a:r>
              <a:rPr lang="en-US" sz="5400" baseline="30000" dirty="0" smtClean="0"/>
              <a:t>2</a:t>
            </a:r>
            <a:r>
              <a:rPr lang="en-US" sz="5400" dirty="0" smtClean="0"/>
              <a:t>, Adrienne Kovach</a:t>
            </a:r>
            <a:r>
              <a:rPr lang="en-US" sz="5400" baseline="30000" dirty="0" smtClean="0"/>
              <a:t>1</a:t>
            </a:r>
            <a:endParaRPr lang="en-US" sz="5400" dirty="0"/>
          </a:p>
          <a:p>
            <a:pPr algn="ctr"/>
            <a:r>
              <a:rPr lang="en-US" sz="5400" baseline="30000" dirty="0" smtClean="0"/>
              <a:t>1</a:t>
            </a:r>
            <a:r>
              <a:rPr lang="en-US" sz="5400" dirty="0" smtClean="0"/>
              <a:t>Department of Natural Resources and the Environment, University of New Hampshire; </a:t>
            </a:r>
            <a:r>
              <a:rPr lang="en-US" sz="5400" baseline="30000" dirty="0" smtClean="0"/>
              <a:t>2</a:t>
            </a:r>
            <a:r>
              <a:rPr lang="en-US" sz="5400" dirty="0" smtClean="0"/>
              <a:t>New Hampshire Fish and Game</a:t>
            </a:r>
            <a:endParaRPr lang="en-US" sz="5400" dirty="0"/>
          </a:p>
        </p:txBody>
      </p:sp>
      <p:sp>
        <p:nvSpPr>
          <p:cNvPr id="97" name="TextBox 96"/>
          <p:cNvSpPr txBox="1"/>
          <p:nvPr/>
        </p:nvSpPr>
        <p:spPr>
          <a:xfrm>
            <a:off x="1315914" y="20660116"/>
            <a:ext cx="4165600" cy="923330"/>
          </a:xfrm>
          <a:prstGeom prst="rect">
            <a:avLst/>
          </a:prstGeom>
          <a:noFill/>
        </p:spPr>
        <p:txBody>
          <a:bodyPr wrap="square" rtlCol="0">
            <a:spAutoFit/>
          </a:bodyPr>
          <a:lstStyle/>
          <a:p>
            <a:r>
              <a:rPr lang="en-US" sz="5400" dirty="0" smtClean="0">
                <a:solidFill>
                  <a:schemeClr val="bg1"/>
                </a:solidFill>
              </a:rPr>
              <a:t>OBJECTIVES</a:t>
            </a:r>
            <a:endParaRPr lang="en-US" sz="5400" dirty="0">
              <a:solidFill>
                <a:schemeClr val="bg1"/>
              </a:solidFill>
            </a:endParaRPr>
          </a:p>
        </p:txBody>
      </p:sp>
      <p:sp>
        <p:nvSpPr>
          <p:cNvPr id="99" name="TextBox 98"/>
          <p:cNvSpPr txBox="1"/>
          <p:nvPr/>
        </p:nvSpPr>
        <p:spPr>
          <a:xfrm>
            <a:off x="1337834" y="24324278"/>
            <a:ext cx="4165600" cy="923330"/>
          </a:xfrm>
          <a:prstGeom prst="rect">
            <a:avLst/>
          </a:prstGeom>
          <a:noFill/>
        </p:spPr>
        <p:txBody>
          <a:bodyPr wrap="square" rtlCol="0">
            <a:spAutoFit/>
          </a:bodyPr>
          <a:lstStyle/>
          <a:p>
            <a:r>
              <a:rPr lang="en-US" sz="5400" dirty="0" smtClean="0">
                <a:solidFill>
                  <a:schemeClr val="bg1"/>
                </a:solidFill>
              </a:rPr>
              <a:t>METHODS</a:t>
            </a:r>
            <a:endParaRPr lang="en-US" sz="5400" dirty="0">
              <a:solidFill>
                <a:schemeClr val="bg1"/>
              </a:solidFill>
            </a:endParaRPr>
          </a:p>
        </p:txBody>
      </p:sp>
      <p:pic>
        <p:nvPicPr>
          <p:cNvPr id="34" name="Picture 3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39817" y="460034"/>
            <a:ext cx="2421235" cy="2686058"/>
          </a:xfrm>
          <a:prstGeom prst="rect">
            <a:avLst/>
          </a:prstGeom>
        </p:spPr>
      </p:pic>
      <p:sp>
        <p:nvSpPr>
          <p:cNvPr id="103" name="Rounded Rectangle 102"/>
          <p:cNvSpPr/>
          <p:nvPr/>
        </p:nvSpPr>
        <p:spPr>
          <a:xfrm>
            <a:off x="28084792" y="25055906"/>
            <a:ext cx="12345561" cy="689755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6" name="Picture 3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815068" y="715631"/>
            <a:ext cx="3935165" cy="3856461"/>
          </a:xfrm>
          <a:prstGeom prst="roundRect">
            <a:avLst/>
          </a:prstGeom>
          <a:ln w="38100">
            <a:solidFill>
              <a:schemeClr val="tx1"/>
            </a:solidFill>
          </a:ln>
        </p:spPr>
      </p:pic>
      <p:sp>
        <p:nvSpPr>
          <p:cNvPr id="115" name="Rounded Rectangle 114"/>
          <p:cNvSpPr/>
          <p:nvPr/>
        </p:nvSpPr>
        <p:spPr>
          <a:xfrm>
            <a:off x="12905010" y="5132019"/>
            <a:ext cx="12522266" cy="1007481"/>
          </a:xfrm>
          <a:prstGeom prst="roundRect">
            <a:avLst/>
          </a:prstGeom>
          <a:solidFill>
            <a:schemeClr val="accent6">
              <a:lumMod val="75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TextBox 113"/>
          <p:cNvSpPr txBox="1"/>
          <p:nvPr/>
        </p:nvSpPr>
        <p:spPr>
          <a:xfrm>
            <a:off x="12963109" y="5158606"/>
            <a:ext cx="12546796" cy="923330"/>
          </a:xfrm>
          <a:prstGeom prst="rect">
            <a:avLst/>
          </a:prstGeom>
          <a:noFill/>
        </p:spPr>
        <p:txBody>
          <a:bodyPr wrap="square" rtlCol="0">
            <a:spAutoFit/>
          </a:bodyPr>
          <a:lstStyle/>
          <a:p>
            <a:r>
              <a:rPr lang="en-US" sz="5400" dirty="0" smtClean="0">
                <a:solidFill>
                  <a:schemeClr val="bg1"/>
                </a:solidFill>
              </a:rPr>
              <a:t>Population Structure in an Urban Landscape</a:t>
            </a:r>
          </a:p>
        </p:txBody>
      </p:sp>
      <p:sp>
        <p:nvSpPr>
          <p:cNvPr id="135" name="Rectangle 134"/>
          <p:cNvSpPr/>
          <p:nvPr/>
        </p:nvSpPr>
        <p:spPr>
          <a:xfrm>
            <a:off x="40536384" y="25104850"/>
            <a:ext cx="2558942" cy="6848611"/>
          </a:xfrm>
          <a:prstGeom prst="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TextBox 135"/>
          <p:cNvSpPr txBox="1"/>
          <p:nvPr/>
        </p:nvSpPr>
        <p:spPr>
          <a:xfrm>
            <a:off x="40613588" y="25125827"/>
            <a:ext cx="2593959" cy="461665"/>
          </a:xfrm>
          <a:prstGeom prst="rect">
            <a:avLst/>
          </a:prstGeom>
          <a:noFill/>
        </p:spPr>
        <p:txBody>
          <a:bodyPr wrap="square" rtlCol="0">
            <a:spAutoFit/>
          </a:bodyPr>
          <a:lstStyle/>
          <a:p>
            <a:r>
              <a:rPr lang="en-US" sz="2300" b="1" dirty="0" smtClean="0"/>
              <a:t>Acknowledgments</a:t>
            </a:r>
            <a:endParaRPr lang="en-US" sz="2300" b="1" dirty="0">
              <a:solidFill>
                <a:schemeClr val="bg1"/>
              </a:solidFill>
            </a:endParaRPr>
          </a:p>
        </p:txBody>
      </p:sp>
      <p:sp>
        <p:nvSpPr>
          <p:cNvPr id="45" name="TextBox 44"/>
          <p:cNvSpPr txBox="1"/>
          <p:nvPr/>
        </p:nvSpPr>
        <p:spPr>
          <a:xfrm>
            <a:off x="13298364" y="6213096"/>
            <a:ext cx="4165600" cy="923330"/>
          </a:xfrm>
          <a:prstGeom prst="rect">
            <a:avLst/>
          </a:prstGeom>
          <a:noFill/>
        </p:spPr>
        <p:txBody>
          <a:bodyPr wrap="square" rtlCol="0">
            <a:spAutoFit/>
          </a:bodyPr>
          <a:lstStyle/>
          <a:p>
            <a:r>
              <a:rPr lang="en-US" sz="5400" dirty="0" smtClean="0">
                <a:solidFill>
                  <a:schemeClr val="bg1"/>
                </a:solidFill>
              </a:rPr>
              <a:t>RESULTS</a:t>
            </a:r>
            <a:endParaRPr lang="en-US" sz="5400" dirty="0">
              <a:solidFill>
                <a:schemeClr val="bg1"/>
              </a:solidFill>
            </a:endParaRPr>
          </a:p>
        </p:txBody>
      </p:sp>
      <p:grpSp>
        <p:nvGrpSpPr>
          <p:cNvPr id="44" name="Group 43"/>
          <p:cNvGrpSpPr/>
          <p:nvPr/>
        </p:nvGrpSpPr>
        <p:grpSpPr>
          <a:xfrm>
            <a:off x="1348717" y="6346042"/>
            <a:ext cx="10238878" cy="5325055"/>
            <a:chOff x="1284714" y="6639827"/>
            <a:chExt cx="10238878" cy="5325055"/>
          </a:xfrm>
        </p:grpSpPr>
        <p:sp>
          <p:nvSpPr>
            <p:cNvPr id="10" name="Rounded Rectangle 9"/>
            <p:cNvSpPr/>
            <p:nvPr/>
          </p:nvSpPr>
          <p:spPr>
            <a:xfrm>
              <a:off x="1284714" y="6639827"/>
              <a:ext cx="10238878" cy="5325055"/>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TextBox 46"/>
            <p:cNvSpPr txBox="1"/>
            <p:nvPr/>
          </p:nvSpPr>
          <p:spPr>
            <a:xfrm>
              <a:off x="1560111" y="6793179"/>
              <a:ext cx="9955669" cy="5078313"/>
            </a:xfrm>
            <a:prstGeom prst="rect">
              <a:avLst/>
            </a:prstGeom>
            <a:noFill/>
          </p:spPr>
          <p:txBody>
            <a:bodyPr wrap="square" rtlCol="0">
              <a:spAutoFit/>
            </a:bodyPr>
            <a:lstStyle/>
            <a:p>
              <a:r>
                <a:rPr lang="en-US" sz="3600" dirty="0" smtClean="0"/>
                <a:t>The New England cottontail has experienced range-wide population decline and loss of connectivity due to fragmentation and loss of shrubland habitat. In New Hampshire, remnant populations remain in the industrial landscape of Londonderry and in the seacoast region, with reintroduction efforts ongoing at Bellamy River WMA. New England cottontails in New Hampshire are at risk due to small population sizes and decreased genetic diversity.</a:t>
              </a:r>
              <a:endParaRPr lang="en-US" sz="3600" dirty="0">
                <a:solidFill>
                  <a:schemeClr val="bg1"/>
                </a:solidFill>
              </a:endParaRPr>
            </a:p>
          </p:txBody>
        </p:sp>
      </p:grpSp>
      <p:grpSp>
        <p:nvGrpSpPr>
          <p:cNvPr id="52" name="Group 51"/>
          <p:cNvGrpSpPr/>
          <p:nvPr/>
        </p:nvGrpSpPr>
        <p:grpSpPr>
          <a:xfrm>
            <a:off x="1340698" y="21644542"/>
            <a:ext cx="11198084" cy="2640007"/>
            <a:chOff x="1276235" y="21939328"/>
            <a:chExt cx="11198084" cy="2640007"/>
          </a:xfrm>
        </p:grpSpPr>
        <p:sp>
          <p:nvSpPr>
            <p:cNvPr id="98" name="Rounded Rectangle 97"/>
            <p:cNvSpPr/>
            <p:nvPr/>
          </p:nvSpPr>
          <p:spPr>
            <a:xfrm>
              <a:off x="1276235" y="21939328"/>
              <a:ext cx="11198084" cy="2640007"/>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p:cNvSpPr txBox="1"/>
            <p:nvPr/>
          </p:nvSpPr>
          <p:spPr>
            <a:xfrm>
              <a:off x="1635863" y="22015111"/>
              <a:ext cx="10539343" cy="2462213"/>
            </a:xfrm>
            <a:prstGeom prst="rect">
              <a:avLst/>
            </a:prstGeom>
            <a:noFill/>
          </p:spPr>
          <p:txBody>
            <a:bodyPr wrap="square" rtlCol="0">
              <a:spAutoFit/>
            </a:bodyPr>
            <a:lstStyle/>
            <a:p>
              <a:r>
                <a:rPr lang="en-US" sz="3600" dirty="0" smtClean="0"/>
                <a:t>Characterize the genetic structure of an isolated New England cottontail population in an urban landscape and identify landscape features that influence dispersal.</a:t>
              </a:r>
            </a:p>
            <a:p>
              <a:r>
                <a:rPr lang="en-US" sz="1000" dirty="0" smtClean="0"/>
                <a:t> </a:t>
              </a:r>
            </a:p>
            <a:p>
              <a:r>
                <a:rPr lang="en-US" sz="3600" dirty="0" smtClean="0"/>
                <a:t>Monitor the success of a population reintroduction.</a:t>
              </a:r>
              <a:endParaRPr lang="en-US" sz="3600" dirty="0">
                <a:solidFill>
                  <a:schemeClr val="bg1"/>
                </a:solidFill>
              </a:endParaRPr>
            </a:p>
          </p:txBody>
        </p:sp>
        <p:sp>
          <p:nvSpPr>
            <p:cNvPr id="59" name="Oval 58"/>
            <p:cNvSpPr/>
            <p:nvPr/>
          </p:nvSpPr>
          <p:spPr>
            <a:xfrm>
              <a:off x="1481709" y="22263155"/>
              <a:ext cx="77942" cy="8229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Oval 59"/>
            <p:cNvSpPr/>
            <p:nvPr/>
          </p:nvSpPr>
          <p:spPr>
            <a:xfrm>
              <a:off x="1483438" y="24068771"/>
              <a:ext cx="77942" cy="8229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1" name="TextBox 100"/>
          <p:cNvSpPr txBox="1"/>
          <p:nvPr/>
        </p:nvSpPr>
        <p:spPr>
          <a:xfrm>
            <a:off x="28574120" y="25139424"/>
            <a:ext cx="6434352" cy="1138773"/>
          </a:xfrm>
          <a:prstGeom prst="rect">
            <a:avLst/>
          </a:prstGeom>
          <a:noFill/>
        </p:spPr>
        <p:txBody>
          <a:bodyPr wrap="square" rtlCol="0">
            <a:spAutoFit/>
          </a:bodyPr>
          <a:lstStyle/>
          <a:p>
            <a:r>
              <a:rPr lang="en-US" sz="3400" b="1" dirty="0" smtClean="0"/>
              <a:t>Fig. 6 </a:t>
            </a:r>
            <a:r>
              <a:rPr lang="en-US" sz="3400" dirty="0" smtClean="0"/>
              <a:t>Number of rabbits released and detected by year.</a:t>
            </a:r>
            <a:endParaRPr lang="en-US" sz="3400" b="1" dirty="0"/>
          </a:p>
        </p:txBody>
      </p:sp>
      <p:sp>
        <p:nvSpPr>
          <p:cNvPr id="157" name="TextBox 156"/>
          <p:cNvSpPr txBox="1"/>
          <p:nvPr/>
        </p:nvSpPr>
        <p:spPr>
          <a:xfrm>
            <a:off x="13585886" y="21171045"/>
            <a:ext cx="4165600" cy="923330"/>
          </a:xfrm>
          <a:prstGeom prst="rect">
            <a:avLst/>
          </a:prstGeom>
          <a:noFill/>
        </p:spPr>
        <p:txBody>
          <a:bodyPr wrap="square" rtlCol="0">
            <a:spAutoFit/>
          </a:bodyPr>
          <a:lstStyle/>
          <a:p>
            <a:r>
              <a:rPr lang="en-US" sz="5400" dirty="0" smtClean="0">
                <a:solidFill>
                  <a:schemeClr val="bg1"/>
                </a:solidFill>
              </a:rPr>
              <a:t>RESULTS</a:t>
            </a:r>
            <a:endParaRPr lang="en-US" sz="5400" dirty="0">
              <a:solidFill>
                <a:schemeClr val="bg1"/>
              </a:solidFill>
            </a:endParaRPr>
          </a:p>
        </p:txBody>
      </p:sp>
      <p:sp>
        <p:nvSpPr>
          <p:cNvPr id="89" name="TextBox 88"/>
          <p:cNvSpPr txBox="1"/>
          <p:nvPr/>
        </p:nvSpPr>
        <p:spPr>
          <a:xfrm>
            <a:off x="1440572" y="11817507"/>
            <a:ext cx="5083313" cy="2862322"/>
          </a:xfrm>
          <a:prstGeom prst="rect">
            <a:avLst/>
          </a:prstGeom>
          <a:noFill/>
        </p:spPr>
        <p:txBody>
          <a:bodyPr wrap="square" rtlCol="0">
            <a:spAutoFit/>
          </a:bodyPr>
          <a:lstStyle/>
          <a:p>
            <a:r>
              <a:rPr lang="en-US" sz="3600" b="1" dirty="0" smtClean="0">
                <a:solidFill>
                  <a:schemeClr val="bg1"/>
                </a:solidFill>
              </a:rPr>
              <a:t>Fig. 1 </a:t>
            </a:r>
            <a:r>
              <a:rPr lang="en-US" sz="3600" dirty="0" smtClean="0">
                <a:solidFill>
                  <a:schemeClr val="bg1"/>
                </a:solidFill>
              </a:rPr>
              <a:t>Remnant New England cottontail populations 2011 - 2017</a:t>
            </a:r>
          </a:p>
          <a:p>
            <a:r>
              <a:rPr lang="en-US" sz="3600" b="1" dirty="0" smtClean="0">
                <a:solidFill>
                  <a:schemeClr val="bg1"/>
                </a:solidFill>
              </a:rPr>
              <a:t>a)</a:t>
            </a:r>
            <a:r>
              <a:rPr lang="en-US" sz="3600" dirty="0" smtClean="0">
                <a:solidFill>
                  <a:schemeClr val="bg1"/>
                </a:solidFill>
              </a:rPr>
              <a:t> range-wide, and </a:t>
            </a:r>
            <a:r>
              <a:rPr lang="en-US" sz="3600" b="1" dirty="0" smtClean="0">
                <a:solidFill>
                  <a:schemeClr val="bg1"/>
                </a:solidFill>
              </a:rPr>
              <a:t>b</a:t>
            </a:r>
            <a:r>
              <a:rPr lang="en-US" sz="3600" b="1" dirty="0">
                <a:solidFill>
                  <a:schemeClr val="bg1"/>
                </a:solidFill>
              </a:rPr>
              <a:t>)</a:t>
            </a:r>
            <a:r>
              <a:rPr lang="en-US" sz="3600" dirty="0">
                <a:solidFill>
                  <a:schemeClr val="bg1"/>
                </a:solidFill>
              </a:rPr>
              <a:t> in New </a:t>
            </a:r>
            <a:r>
              <a:rPr lang="en-US" sz="3600" dirty="0" smtClean="0">
                <a:solidFill>
                  <a:schemeClr val="bg1"/>
                </a:solidFill>
              </a:rPr>
              <a:t>Hampshire.</a:t>
            </a:r>
            <a:endParaRPr lang="en-US" sz="3600" b="1" dirty="0">
              <a:solidFill>
                <a:schemeClr val="bg1"/>
              </a:solidFill>
            </a:endParaRPr>
          </a:p>
        </p:txBody>
      </p:sp>
      <p:grpSp>
        <p:nvGrpSpPr>
          <p:cNvPr id="18" name="Group 17"/>
          <p:cNvGrpSpPr/>
          <p:nvPr/>
        </p:nvGrpSpPr>
        <p:grpSpPr>
          <a:xfrm>
            <a:off x="36373484" y="5108975"/>
            <a:ext cx="6752042" cy="7373899"/>
            <a:chOff x="36136826" y="5658844"/>
            <a:chExt cx="6752042" cy="7373899"/>
          </a:xfrm>
        </p:grpSpPr>
        <p:sp>
          <p:nvSpPr>
            <p:cNvPr id="127" name="Rounded Rectangle 126"/>
            <p:cNvSpPr/>
            <p:nvPr/>
          </p:nvSpPr>
          <p:spPr>
            <a:xfrm>
              <a:off x="36136826" y="5704253"/>
              <a:ext cx="6752042" cy="7328490"/>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TextBox 127"/>
            <p:cNvSpPr txBox="1"/>
            <p:nvPr/>
          </p:nvSpPr>
          <p:spPr>
            <a:xfrm>
              <a:off x="37018988" y="5658844"/>
              <a:ext cx="5116008" cy="1323439"/>
            </a:xfrm>
            <a:prstGeom prst="rect">
              <a:avLst/>
            </a:prstGeom>
            <a:noFill/>
          </p:spPr>
          <p:txBody>
            <a:bodyPr wrap="square" rtlCol="0">
              <a:spAutoFit/>
            </a:bodyPr>
            <a:lstStyle/>
            <a:p>
              <a:pPr algn="ctr"/>
              <a:r>
                <a:rPr lang="en-US" sz="4000" b="1" dirty="0" smtClean="0"/>
                <a:t>INTERPRETATION AND FUTURE RESEARCH</a:t>
              </a:r>
              <a:endParaRPr lang="en-US" sz="4000" b="1" dirty="0"/>
            </a:p>
          </p:txBody>
        </p:sp>
        <p:sp>
          <p:nvSpPr>
            <p:cNvPr id="53" name="TextBox 52"/>
            <p:cNvSpPr txBox="1"/>
            <p:nvPr/>
          </p:nvSpPr>
          <p:spPr>
            <a:xfrm>
              <a:off x="36419900" y="6903467"/>
              <a:ext cx="6305169" cy="5924699"/>
            </a:xfrm>
            <a:prstGeom prst="rect">
              <a:avLst/>
            </a:prstGeom>
            <a:noFill/>
          </p:spPr>
          <p:txBody>
            <a:bodyPr wrap="square" rtlCol="0">
              <a:spAutoFit/>
            </a:bodyPr>
            <a:lstStyle/>
            <a:p>
              <a:r>
                <a:rPr lang="en-US" sz="3400" dirty="0" smtClean="0"/>
                <a:t>Population structure may be indicative of multiple instances of isolation and admixture or source-sink dynamics in a changing landscape. </a:t>
              </a:r>
            </a:p>
            <a:p>
              <a:endParaRPr lang="en-US" sz="500" dirty="0" smtClean="0"/>
            </a:p>
            <a:p>
              <a:r>
                <a:rPr lang="en-US" sz="3400" dirty="0" smtClean="0"/>
                <a:t>Landscape genetic analyses and simulations are being conducted to identify factors influencing dispersal, identify habitat corridors, and predict population responses to restoration scenarios.</a:t>
              </a:r>
            </a:p>
          </p:txBody>
        </p:sp>
        <p:sp>
          <p:nvSpPr>
            <p:cNvPr id="112" name="Oval 111"/>
            <p:cNvSpPr/>
            <p:nvPr/>
          </p:nvSpPr>
          <p:spPr>
            <a:xfrm>
              <a:off x="36347120" y="9808092"/>
              <a:ext cx="77942" cy="8229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Oval 116"/>
            <p:cNvSpPr/>
            <p:nvPr/>
          </p:nvSpPr>
          <p:spPr>
            <a:xfrm>
              <a:off x="36347120" y="7151025"/>
              <a:ext cx="77942" cy="82296"/>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3" name="TextBox 42"/>
          <p:cNvSpPr txBox="1"/>
          <p:nvPr/>
        </p:nvSpPr>
        <p:spPr>
          <a:xfrm>
            <a:off x="40386405" y="4175895"/>
            <a:ext cx="2014211" cy="400110"/>
          </a:xfrm>
          <a:prstGeom prst="rect">
            <a:avLst/>
          </a:prstGeom>
          <a:noFill/>
        </p:spPr>
        <p:txBody>
          <a:bodyPr wrap="square" rtlCol="0">
            <a:spAutoFit/>
          </a:bodyPr>
          <a:lstStyle/>
          <a:p>
            <a:r>
              <a:rPr lang="en-US" sz="2000" dirty="0" smtClean="0">
                <a:solidFill>
                  <a:schemeClr val="bg1"/>
                </a:solidFill>
              </a:rPr>
              <a:t>M. Poole, USFWS</a:t>
            </a:r>
            <a:endParaRPr lang="en-US" sz="2000" dirty="0">
              <a:solidFill>
                <a:schemeClr val="bg1"/>
              </a:solidFill>
            </a:endParaRPr>
          </a:p>
        </p:txBody>
      </p:sp>
      <p:grpSp>
        <p:nvGrpSpPr>
          <p:cNvPr id="69" name="Group 68"/>
          <p:cNvGrpSpPr/>
          <p:nvPr/>
        </p:nvGrpSpPr>
        <p:grpSpPr>
          <a:xfrm>
            <a:off x="20542902" y="22198578"/>
            <a:ext cx="7065593" cy="7540794"/>
            <a:chOff x="20836388" y="22467899"/>
            <a:chExt cx="7065593" cy="7540794"/>
          </a:xfrm>
        </p:grpSpPr>
        <p:pic>
          <p:nvPicPr>
            <p:cNvPr id="26" name="Picture 25"/>
            <p:cNvPicPr>
              <a:picLocks noChangeAspect="1"/>
            </p:cNvPicPr>
            <p:nvPr/>
          </p:nvPicPr>
          <p:blipFill rotWithShape="1">
            <a:blip r:embed="rId7" cstate="print">
              <a:extLst>
                <a:ext uri="{28A0092B-C50C-407E-A947-70E740481C1C}">
                  <a14:useLocalDpi xmlns:a14="http://schemas.microsoft.com/office/drawing/2010/main" val="0"/>
                </a:ext>
              </a:extLst>
            </a:blip>
            <a:srcRect l="17591" t="1767" r="20322" b="4112"/>
            <a:stretch/>
          </p:blipFill>
          <p:spPr>
            <a:xfrm>
              <a:off x="20836388" y="22467899"/>
              <a:ext cx="7034302" cy="7540794"/>
            </a:xfrm>
            <a:prstGeom prst="rect">
              <a:avLst/>
            </a:prstGeom>
            <a:ln w="38100">
              <a:solidFill>
                <a:schemeClr val="tx1"/>
              </a:solidFill>
            </a:ln>
          </p:spPr>
        </p:pic>
        <p:sp>
          <p:nvSpPr>
            <p:cNvPr id="182" name="TextBox 181"/>
            <p:cNvSpPr txBox="1"/>
            <p:nvPr/>
          </p:nvSpPr>
          <p:spPr>
            <a:xfrm>
              <a:off x="27062859" y="22517009"/>
              <a:ext cx="743944" cy="584775"/>
            </a:xfrm>
            <a:prstGeom prst="rect">
              <a:avLst/>
            </a:prstGeom>
            <a:solidFill>
              <a:schemeClr val="bg1"/>
            </a:solidFill>
            <a:ln w="12700">
              <a:solidFill>
                <a:schemeClr val="tx1"/>
              </a:solidFill>
            </a:ln>
          </p:spPr>
          <p:txBody>
            <a:bodyPr wrap="square" rtlCol="0">
              <a:spAutoFit/>
            </a:bodyPr>
            <a:lstStyle/>
            <a:p>
              <a:r>
                <a:rPr lang="en-US" sz="3200" dirty="0" smtClean="0"/>
                <a:t>5b)</a:t>
              </a:r>
              <a:endParaRPr lang="en-US" sz="3200" dirty="0"/>
            </a:p>
          </p:txBody>
        </p:sp>
        <p:grpSp>
          <p:nvGrpSpPr>
            <p:cNvPr id="14" name="Group 13"/>
            <p:cNvGrpSpPr/>
            <p:nvPr/>
          </p:nvGrpSpPr>
          <p:grpSpPr>
            <a:xfrm>
              <a:off x="25428178" y="27316860"/>
              <a:ext cx="2473803" cy="1815882"/>
              <a:chOff x="27579559" y="28764003"/>
              <a:chExt cx="2473803" cy="1815882"/>
            </a:xfrm>
          </p:grpSpPr>
          <p:sp>
            <p:nvSpPr>
              <p:cNvPr id="188" name="Rounded Rectangle 187"/>
              <p:cNvSpPr/>
              <p:nvPr/>
            </p:nvSpPr>
            <p:spPr>
              <a:xfrm>
                <a:off x="27579559" y="28764003"/>
                <a:ext cx="2459342" cy="1773223"/>
              </a:xfrm>
              <a:prstGeom prst="roundRect">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9" name="TextBox 188"/>
              <p:cNvSpPr txBox="1"/>
              <p:nvPr/>
            </p:nvSpPr>
            <p:spPr>
              <a:xfrm>
                <a:off x="28030664" y="28764003"/>
                <a:ext cx="2022698" cy="1815882"/>
              </a:xfrm>
              <a:prstGeom prst="rect">
                <a:avLst/>
              </a:prstGeom>
              <a:noFill/>
            </p:spPr>
            <p:txBody>
              <a:bodyPr wrap="square" rtlCol="0">
                <a:spAutoFit/>
              </a:bodyPr>
              <a:lstStyle/>
              <a:p>
                <a:r>
                  <a:rPr lang="en-US" sz="2800" dirty="0" smtClean="0"/>
                  <a:t>2017 pellets detected, </a:t>
                </a:r>
              </a:p>
              <a:p>
                <a:r>
                  <a:rPr lang="en-US" sz="2800" dirty="0" smtClean="0"/>
                  <a:t>4 individuals</a:t>
                </a:r>
              </a:p>
              <a:p>
                <a:r>
                  <a:rPr lang="en-US" sz="2800" dirty="0" smtClean="0"/>
                  <a:t>(all male)</a:t>
                </a:r>
                <a:endParaRPr lang="en-US" sz="2800" dirty="0"/>
              </a:p>
            </p:txBody>
          </p:sp>
          <p:sp>
            <p:nvSpPr>
              <p:cNvPr id="190" name="Oval 189"/>
              <p:cNvSpPr/>
              <p:nvPr/>
            </p:nvSpPr>
            <p:spPr>
              <a:xfrm>
                <a:off x="27746523" y="28873582"/>
                <a:ext cx="228600" cy="228600"/>
              </a:xfrm>
              <a:prstGeom prst="ellipse">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63" name="Group 62"/>
          <p:cNvGrpSpPr/>
          <p:nvPr/>
        </p:nvGrpSpPr>
        <p:grpSpPr>
          <a:xfrm>
            <a:off x="13348994" y="22191788"/>
            <a:ext cx="6961048" cy="7547584"/>
            <a:chOff x="13390241" y="22461108"/>
            <a:chExt cx="6961048" cy="7547584"/>
          </a:xfrm>
        </p:grpSpPr>
        <p:pic>
          <p:nvPicPr>
            <p:cNvPr id="25" name="Picture 24"/>
            <p:cNvPicPr>
              <a:picLocks noChangeAspect="1"/>
            </p:cNvPicPr>
            <p:nvPr/>
          </p:nvPicPr>
          <p:blipFill rotWithShape="1">
            <a:blip r:embed="rId8" cstate="print">
              <a:extLst>
                <a:ext uri="{28A0092B-C50C-407E-A947-70E740481C1C}">
                  <a14:useLocalDpi xmlns:a14="http://schemas.microsoft.com/office/drawing/2010/main" val="0"/>
                </a:ext>
              </a:extLst>
            </a:blip>
            <a:srcRect l="18300" t="977" r="19362" b="2606"/>
            <a:stretch/>
          </p:blipFill>
          <p:spPr>
            <a:xfrm>
              <a:off x="13390241" y="22464365"/>
              <a:ext cx="6897670" cy="7544327"/>
            </a:xfrm>
            <a:prstGeom prst="rect">
              <a:avLst/>
            </a:prstGeom>
            <a:ln w="38100">
              <a:solidFill>
                <a:schemeClr val="tx1"/>
              </a:solidFill>
            </a:ln>
          </p:spPr>
        </p:pic>
        <p:sp>
          <p:nvSpPr>
            <p:cNvPr id="183" name="TextBox 182"/>
            <p:cNvSpPr txBox="1"/>
            <p:nvPr/>
          </p:nvSpPr>
          <p:spPr>
            <a:xfrm>
              <a:off x="19451591" y="22523783"/>
              <a:ext cx="743944" cy="584775"/>
            </a:xfrm>
            <a:prstGeom prst="rect">
              <a:avLst/>
            </a:prstGeom>
            <a:solidFill>
              <a:schemeClr val="bg1"/>
            </a:solidFill>
            <a:ln w="12700">
              <a:solidFill>
                <a:schemeClr val="tx1"/>
              </a:solidFill>
            </a:ln>
          </p:spPr>
          <p:txBody>
            <a:bodyPr wrap="square" rtlCol="0">
              <a:spAutoFit/>
            </a:bodyPr>
            <a:lstStyle/>
            <a:p>
              <a:r>
                <a:rPr lang="en-US" sz="3200" dirty="0"/>
                <a:t>5</a:t>
              </a:r>
              <a:r>
                <a:rPr lang="en-US" sz="3200" dirty="0" smtClean="0"/>
                <a:t>a)</a:t>
              </a:r>
              <a:endParaRPr lang="en-US" sz="3200" dirty="0"/>
            </a:p>
          </p:txBody>
        </p:sp>
        <p:sp>
          <p:nvSpPr>
            <p:cNvPr id="185" name="Rectangle 184"/>
            <p:cNvSpPr/>
            <p:nvPr/>
          </p:nvSpPr>
          <p:spPr>
            <a:xfrm>
              <a:off x="13403643" y="22461108"/>
              <a:ext cx="2512374" cy="1858896"/>
            </a:xfrm>
            <a:prstGeom prst="rect">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13420227" y="22914956"/>
              <a:ext cx="2512374" cy="1384995"/>
            </a:xfrm>
            <a:prstGeom prst="rect">
              <a:avLst/>
            </a:prstGeom>
            <a:noFill/>
          </p:spPr>
          <p:txBody>
            <a:bodyPr wrap="square" rtlCol="0">
              <a:spAutoFit/>
            </a:bodyPr>
            <a:lstStyle/>
            <a:p>
              <a:r>
                <a:rPr lang="en-US" sz="2800" dirty="0" smtClean="0"/>
                <a:t>Founder rabbits released 2013, </a:t>
              </a:r>
              <a:r>
                <a:rPr lang="en-US" sz="2800" dirty="0" smtClean="0"/>
                <a:t>2014, 2015.</a:t>
              </a:r>
              <a:endParaRPr lang="en-US" sz="2800" dirty="0"/>
            </a:p>
          </p:txBody>
        </p:sp>
        <p:sp>
          <p:nvSpPr>
            <p:cNvPr id="8" name="Rectangle 7"/>
            <p:cNvSpPr/>
            <p:nvPr/>
          </p:nvSpPr>
          <p:spPr>
            <a:xfrm>
              <a:off x="13546654" y="22584355"/>
              <a:ext cx="500773" cy="323994"/>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p:cNvGrpSpPr/>
            <p:nvPr/>
          </p:nvGrpSpPr>
          <p:grpSpPr>
            <a:xfrm>
              <a:off x="17780343" y="27596757"/>
              <a:ext cx="2570946" cy="1453242"/>
              <a:chOff x="13049841" y="26044517"/>
              <a:chExt cx="2359756" cy="1453242"/>
            </a:xfrm>
          </p:grpSpPr>
          <p:sp>
            <p:nvSpPr>
              <p:cNvPr id="186" name="Rounded Rectangle 185"/>
              <p:cNvSpPr/>
              <p:nvPr/>
            </p:nvSpPr>
            <p:spPr>
              <a:xfrm>
                <a:off x="13049841" y="26044517"/>
                <a:ext cx="2309599" cy="1453242"/>
              </a:xfrm>
              <a:prstGeom prst="roundRect">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7" name="TextBox 186"/>
              <p:cNvSpPr txBox="1"/>
              <p:nvPr/>
            </p:nvSpPr>
            <p:spPr>
              <a:xfrm>
                <a:off x="13386898" y="26077799"/>
                <a:ext cx="2022699" cy="1384995"/>
              </a:xfrm>
              <a:prstGeom prst="rect">
                <a:avLst/>
              </a:prstGeom>
              <a:noFill/>
            </p:spPr>
            <p:txBody>
              <a:bodyPr wrap="square" rtlCol="0">
                <a:spAutoFit/>
              </a:bodyPr>
              <a:lstStyle/>
              <a:p>
                <a:r>
                  <a:rPr lang="en-US" sz="2800" dirty="0" smtClean="0"/>
                  <a:t>2016 pellets detected,</a:t>
                </a:r>
              </a:p>
              <a:p>
                <a:r>
                  <a:rPr lang="en-US" sz="2800" dirty="0" smtClean="0"/>
                  <a:t>14 individuals</a:t>
                </a:r>
                <a:endParaRPr lang="en-US" sz="2800" dirty="0"/>
              </a:p>
            </p:txBody>
          </p:sp>
          <p:sp>
            <p:nvSpPr>
              <p:cNvPr id="9" name="Oval 8"/>
              <p:cNvSpPr/>
              <p:nvPr/>
            </p:nvSpPr>
            <p:spPr>
              <a:xfrm>
                <a:off x="13169505" y="26224717"/>
                <a:ext cx="209822" cy="228600"/>
              </a:xfrm>
              <a:prstGeom prst="ellipse">
                <a:avLst/>
              </a:prstGeom>
              <a:solidFill>
                <a:schemeClr val="accent4"/>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Curved Left Arrow 26"/>
            <p:cNvSpPr/>
            <p:nvPr/>
          </p:nvSpPr>
          <p:spPr>
            <a:xfrm rot="2210899">
              <a:off x="16674978" y="24603037"/>
              <a:ext cx="1441180" cy="4771073"/>
            </a:xfrm>
            <a:prstGeom prst="curvedLeftArrow">
              <a:avLst/>
            </a:prstGeom>
            <a:solidFill>
              <a:srgbClr val="FFFFFF">
                <a:alpha val="69804"/>
              </a:srgb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8" name="TextBox 27"/>
            <p:cNvSpPr txBox="1"/>
            <p:nvPr/>
          </p:nvSpPr>
          <p:spPr>
            <a:xfrm>
              <a:off x="15407461" y="24588815"/>
              <a:ext cx="2402296" cy="1055608"/>
            </a:xfrm>
            <a:prstGeom prst="roundRect">
              <a:avLst/>
            </a:prstGeom>
            <a:solidFill>
              <a:srgbClr val="FFFFFF">
                <a:alpha val="80000"/>
              </a:srgbClr>
            </a:solidFill>
          </p:spPr>
          <p:txBody>
            <a:bodyPr wrap="square" rtlCol="0">
              <a:spAutoFit/>
            </a:bodyPr>
            <a:lstStyle/>
            <a:p>
              <a:r>
                <a:rPr lang="en-US" sz="2800" dirty="0" smtClean="0"/>
                <a:t>Dispersal from release site</a:t>
              </a:r>
              <a:endParaRPr lang="en-US" sz="2800" dirty="0"/>
            </a:p>
          </p:txBody>
        </p:sp>
      </p:grpSp>
      <p:sp>
        <p:nvSpPr>
          <p:cNvPr id="134" name="TextBox 133"/>
          <p:cNvSpPr txBox="1"/>
          <p:nvPr/>
        </p:nvSpPr>
        <p:spPr>
          <a:xfrm>
            <a:off x="40657326" y="28202421"/>
            <a:ext cx="2304401" cy="446276"/>
          </a:xfrm>
          <a:prstGeom prst="rect">
            <a:avLst/>
          </a:prstGeom>
          <a:noFill/>
        </p:spPr>
        <p:txBody>
          <a:bodyPr wrap="square" rtlCol="0">
            <a:spAutoFit/>
          </a:bodyPr>
          <a:lstStyle/>
          <a:p>
            <a:pPr algn="ctr"/>
            <a:r>
              <a:rPr lang="en-US" sz="2300" b="1" dirty="0" smtClean="0"/>
              <a:t>References</a:t>
            </a:r>
            <a:endParaRPr lang="en-US" sz="2300" b="1" dirty="0">
              <a:solidFill>
                <a:schemeClr val="bg1"/>
              </a:solidFill>
            </a:endParaRPr>
          </a:p>
        </p:txBody>
      </p:sp>
      <p:pic>
        <p:nvPicPr>
          <p:cNvPr id="38" name="Picture 37"/>
          <p:cNvPicPr>
            <a:picLocks noChangeAspect="1"/>
          </p:cNvPicPr>
          <p:nvPr/>
        </p:nvPicPr>
        <p:blipFill rotWithShape="1">
          <a:blip r:embed="rId9" cstate="print">
            <a:extLst>
              <a:ext uri="{28A0092B-C50C-407E-A947-70E740481C1C}">
                <a14:useLocalDpi xmlns:a14="http://schemas.microsoft.com/office/drawing/2010/main" val="0"/>
              </a:ext>
            </a:extLst>
          </a:blip>
          <a:srcRect l="32896" t="25921" r="7893" b="1052"/>
          <a:stretch/>
        </p:blipFill>
        <p:spPr>
          <a:xfrm>
            <a:off x="37005700" y="20297859"/>
            <a:ext cx="5569176" cy="4579102"/>
          </a:xfrm>
          <a:prstGeom prst="roundRect">
            <a:avLst/>
          </a:prstGeom>
          <a:ln w="38100">
            <a:solidFill>
              <a:schemeClr val="tx1"/>
            </a:solidFill>
          </a:ln>
        </p:spPr>
      </p:pic>
      <p:sp>
        <p:nvSpPr>
          <p:cNvPr id="138" name="TextBox 137"/>
          <p:cNvSpPr txBox="1"/>
          <p:nvPr/>
        </p:nvSpPr>
        <p:spPr>
          <a:xfrm>
            <a:off x="39378815" y="20387463"/>
            <a:ext cx="3050743" cy="400110"/>
          </a:xfrm>
          <a:prstGeom prst="rect">
            <a:avLst/>
          </a:prstGeom>
          <a:noFill/>
        </p:spPr>
        <p:txBody>
          <a:bodyPr wrap="square" rtlCol="0">
            <a:spAutoFit/>
          </a:bodyPr>
          <a:lstStyle/>
          <a:p>
            <a:r>
              <a:rPr lang="en-US" sz="2000" dirty="0" smtClean="0">
                <a:solidFill>
                  <a:schemeClr val="bg1"/>
                </a:solidFill>
              </a:rPr>
              <a:t>B. Ferry, H. Holman, NHFG</a:t>
            </a:r>
            <a:endParaRPr lang="en-US" sz="2000" dirty="0">
              <a:solidFill>
                <a:schemeClr val="bg1"/>
              </a:solidFill>
            </a:endParaRPr>
          </a:p>
        </p:txBody>
      </p:sp>
      <p:grpSp>
        <p:nvGrpSpPr>
          <p:cNvPr id="3" name="Group 2"/>
          <p:cNvGrpSpPr/>
          <p:nvPr/>
        </p:nvGrpSpPr>
        <p:grpSpPr>
          <a:xfrm>
            <a:off x="29221518" y="30747320"/>
            <a:ext cx="5348713" cy="1094241"/>
            <a:chOff x="37392659" y="28044850"/>
            <a:chExt cx="5348713" cy="1094241"/>
          </a:xfrm>
        </p:grpSpPr>
        <p:sp>
          <p:nvSpPr>
            <p:cNvPr id="145" name="Rectangle 144"/>
            <p:cNvSpPr/>
            <p:nvPr/>
          </p:nvSpPr>
          <p:spPr>
            <a:xfrm>
              <a:off x="37392659" y="28044850"/>
              <a:ext cx="5293535" cy="1094241"/>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TextBox 140"/>
            <p:cNvSpPr txBox="1"/>
            <p:nvPr/>
          </p:nvSpPr>
          <p:spPr>
            <a:xfrm>
              <a:off x="37903849" y="28112398"/>
              <a:ext cx="3007028" cy="461665"/>
            </a:xfrm>
            <a:prstGeom prst="rect">
              <a:avLst/>
            </a:prstGeom>
            <a:noFill/>
            <a:ln>
              <a:noFill/>
            </a:ln>
          </p:spPr>
          <p:txBody>
            <a:bodyPr wrap="square" rtlCol="0">
              <a:spAutoFit/>
            </a:bodyPr>
            <a:lstStyle/>
            <a:p>
              <a:r>
                <a:rPr lang="en-US" sz="2400" dirty="0" smtClean="0"/>
                <a:t>Founders released*</a:t>
              </a:r>
              <a:endParaRPr lang="en-US" sz="2000" dirty="0" smtClean="0"/>
            </a:p>
          </p:txBody>
        </p:sp>
        <p:sp>
          <p:nvSpPr>
            <p:cNvPr id="144" name="Rounded Rectangle 143"/>
            <p:cNvSpPr/>
            <p:nvPr/>
          </p:nvSpPr>
          <p:spPr>
            <a:xfrm>
              <a:off x="37622966" y="28221030"/>
              <a:ext cx="228600" cy="228600"/>
            </a:xfrm>
            <a:prstGeom prst="roundRect">
              <a:avLst/>
            </a:prstGeom>
            <a:solidFill>
              <a:srgbClr val="FFFF4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0" name="Straight Connector 139"/>
            <p:cNvCxnSpPr/>
            <p:nvPr/>
          </p:nvCxnSpPr>
          <p:spPr>
            <a:xfrm>
              <a:off x="37622966" y="28616259"/>
              <a:ext cx="809041" cy="0"/>
            </a:xfrm>
            <a:prstGeom prst="line">
              <a:avLst/>
            </a:prstGeom>
            <a:ln w="38100">
              <a:solidFill>
                <a:srgbClr val="FF6600"/>
              </a:solidFill>
            </a:ln>
          </p:spPr>
          <p:style>
            <a:lnRef idx="1">
              <a:schemeClr val="accent1"/>
            </a:lnRef>
            <a:fillRef idx="0">
              <a:schemeClr val="accent1"/>
            </a:fillRef>
            <a:effectRef idx="0">
              <a:schemeClr val="accent1"/>
            </a:effectRef>
            <a:fontRef idx="minor">
              <a:schemeClr val="tx1"/>
            </a:fontRef>
          </p:style>
        </p:cxnSp>
        <p:sp>
          <p:nvSpPr>
            <p:cNvPr id="146" name="TextBox 145"/>
            <p:cNvSpPr txBox="1"/>
            <p:nvPr/>
          </p:nvSpPr>
          <p:spPr>
            <a:xfrm>
              <a:off x="37530175" y="28639366"/>
              <a:ext cx="5211197" cy="461665"/>
            </a:xfrm>
            <a:prstGeom prst="rect">
              <a:avLst/>
            </a:prstGeom>
            <a:noFill/>
            <a:ln>
              <a:noFill/>
            </a:ln>
          </p:spPr>
          <p:txBody>
            <a:bodyPr wrap="square" rtlCol="0">
              <a:spAutoFit/>
            </a:bodyPr>
            <a:lstStyle/>
            <a:p>
              <a:r>
                <a:rPr lang="en-US" sz="2400" dirty="0" smtClean="0"/>
                <a:t>Rabbits detected through pellet surveys</a:t>
              </a:r>
            </a:p>
          </p:txBody>
        </p:sp>
      </p:grpSp>
      <p:sp>
        <p:nvSpPr>
          <p:cNvPr id="50" name="TextBox 49"/>
          <p:cNvSpPr txBox="1"/>
          <p:nvPr/>
        </p:nvSpPr>
        <p:spPr>
          <a:xfrm>
            <a:off x="40526775" y="25503846"/>
            <a:ext cx="2626229" cy="2739211"/>
          </a:xfrm>
          <a:prstGeom prst="rect">
            <a:avLst/>
          </a:prstGeom>
          <a:noFill/>
        </p:spPr>
        <p:txBody>
          <a:bodyPr wrap="square" rtlCol="0">
            <a:spAutoFit/>
          </a:bodyPr>
          <a:lstStyle/>
          <a:p>
            <a:r>
              <a:rPr lang="en-US" sz="1800" u="sng" dirty="0" smtClean="0"/>
              <a:t>Funding</a:t>
            </a:r>
            <a:r>
              <a:rPr lang="en-US" sz="1800" dirty="0" smtClean="0"/>
              <a:t>: New </a:t>
            </a:r>
            <a:r>
              <a:rPr lang="en-US" sz="1800" dirty="0" smtClean="0"/>
              <a:t>Hampshire Fish &amp; </a:t>
            </a:r>
            <a:r>
              <a:rPr lang="en-US" sz="1800" dirty="0" smtClean="0"/>
              <a:t>Game, New </a:t>
            </a:r>
            <a:r>
              <a:rPr lang="en-US" sz="1800" dirty="0" smtClean="0"/>
              <a:t>Hampshire Agricultural Experiment </a:t>
            </a:r>
            <a:r>
              <a:rPr lang="en-US" sz="1800" dirty="0" smtClean="0"/>
              <a:t>Station, UNH </a:t>
            </a:r>
            <a:r>
              <a:rPr lang="en-US" sz="1800" dirty="0" smtClean="0"/>
              <a:t>Graduate </a:t>
            </a:r>
            <a:r>
              <a:rPr lang="en-US" sz="1800" dirty="0" smtClean="0"/>
              <a:t>School</a:t>
            </a:r>
          </a:p>
          <a:p>
            <a:endParaRPr lang="en-US" sz="1000" dirty="0"/>
          </a:p>
          <a:p>
            <a:r>
              <a:rPr lang="en-US" sz="1800" u="sng" dirty="0" smtClean="0"/>
              <a:t>Assistance</a:t>
            </a:r>
            <a:r>
              <a:rPr lang="en-US" sz="1800" dirty="0" smtClean="0"/>
              <a:t>: Roger </a:t>
            </a:r>
            <a:r>
              <a:rPr lang="en-US" sz="1800" dirty="0" smtClean="0"/>
              <a:t>Williams Park </a:t>
            </a:r>
            <a:r>
              <a:rPr lang="en-US" sz="1800" dirty="0" smtClean="0"/>
              <a:t>Zoo, T</a:t>
            </a:r>
            <a:r>
              <a:rPr lang="en-US" sz="1800" dirty="0" smtClean="0"/>
              <a:t>. Kristensen, K. Wojtusik, S. Copeland</a:t>
            </a:r>
          </a:p>
        </p:txBody>
      </p:sp>
      <p:sp>
        <p:nvSpPr>
          <p:cNvPr id="152" name="TextBox 151"/>
          <p:cNvSpPr txBox="1"/>
          <p:nvPr/>
        </p:nvSpPr>
        <p:spPr>
          <a:xfrm>
            <a:off x="40548747" y="28567628"/>
            <a:ext cx="2460569" cy="3370153"/>
          </a:xfrm>
          <a:prstGeom prst="rect">
            <a:avLst/>
          </a:prstGeom>
          <a:noFill/>
        </p:spPr>
        <p:txBody>
          <a:bodyPr wrap="square" rtlCol="0">
            <a:spAutoFit/>
          </a:bodyPr>
          <a:lstStyle/>
          <a:p>
            <a:pPr>
              <a:spcAft>
                <a:spcPts val="600"/>
              </a:spcAft>
            </a:pPr>
            <a:r>
              <a:rPr lang="en-US" sz="1800" dirty="0" smtClean="0"/>
              <a:t>Amaral et al., </a:t>
            </a:r>
            <a:r>
              <a:rPr lang="en-US" sz="1800" i="1" dirty="0" smtClean="0"/>
              <a:t>PLOS ONE </a:t>
            </a:r>
            <a:r>
              <a:rPr lang="en-US" sz="1800" b="1" dirty="0" smtClean="0"/>
              <a:t>11</a:t>
            </a:r>
            <a:r>
              <a:rPr lang="en-US" sz="1800" dirty="0" smtClean="0"/>
              <a:t>, e014884 (2015).</a:t>
            </a:r>
          </a:p>
          <a:p>
            <a:pPr>
              <a:spcAft>
                <a:spcPts val="600"/>
              </a:spcAft>
            </a:pPr>
            <a:r>
              <a:rPr lang="en-US" sz="1800" dirty="0" err="1" smtClean="0"/>
              <a:t>Fenderson</a:t>
            </a:r>
            <a:r>
              <a:rPr lang="en-US" sz="1800" dirty="0" smtClean="0"/>
              <a:t> </a:t>
            </a:r>
            <a:r>
              <a:rPr lang="en-US" sz="1800" dirty="0" smtClean="0"/>
              <a:t>et al., </a:t>
            </a:r>
            <a:r>
              <a:rPr lang="en-US" sz="1800" i="1" dirty="0" smtClean="0"/>
              <a:t>Ecology and Evolution</a:t>
            </a:r>
            <a:r>
              <a:rPr lang="en-US" sz="1800" dirty="0" smtClean="0"/>
              <a:t> </a:t>
            </a:r>
            <a:r>
              <a:rPr lang="en-US" sz="1800" b="1" dirty="0" smtClean="0"/>
              <a:t>4</a:t>
            </a:r>
            <a:r>
              <a:rPr lang="en-US" sz="1800" dirty="0" smtClean="0"/>
              <a:t>, 1853 (2014).</a:t>
            </a:r>
          </a:p>
          <a:p>
            <a:pPr>
              <a:spcAft>
                <a:spcPts val="600"/>
              </a:spcAft>
            </a:pPr>
            <a:r>
              <a:rPr lang="en-US" sz="1800" dirty="0" err="1" smtClean="0"/>
              <a:t>Fenderson</a:t>
            </a:r>
            <a:r>
              <a:rPr lang="en-US" sz="1800" dirty="0" smtClean="0"/>
              <a:t> </a:t>
            </a:r>
            <a:r>
              <a:rPr lang="en-US" sz="1800" dirty="0" smtClean="0"/>
              <a:t>et al., </a:t>
            </a:r>
            <a:r>
              <a:rPr lang="en-US" sz="1800" i="1" dirty="0" smtClean="0"/>
              <a:t>Conservation Genetics </a:t>
            </a:r>
            <a:r>
              <a:rPr lang="en-US" sz="1800" b="1" dirty="0" smtClean="0"/>
              <a:t>12</a:t>
            </a:r>
            <a:r>
              <a:rPr lang="en-US" sz="1800" dirty="0" smtClean="0"/>
              <a:t>, 943 (2011).</a:t>
            </a:r>
          </a:p>
          <a:p>
            <a:pPr>
              <a:spcAft>
                <a:spcPts val="600"/>
              </a:spcAft>
            </a:pPr>
            <a:r>
              <a:rPr lang="en-US" sz="1800" dirty="0" err="1" smtClean="0"/>
              <a:t>Litvaitis</a:t>
            </a:r>
            <a:r>
              <a:rPr lang="en-US" sz="1800" dirty="0" smtClean="0"/>
              <a:t> </a:t>
            </a:r>
            <a:r>
              <a:rPr lang="en-US" sz="1800" dirty="0" smtClean="0"/>
              <a:t>et al., </a:t>
            </a:r>
            <a:r>
              <a:rPr lang="en-US" sz="1800" i="1" dirty="0" smtClean="0"/>
              <a:t>Wildlife Society Bulletin</a:t>
            </a:r>
            <a:r>
              <a:rPr lang="en-US" sz="1800" dirty="0" smtClean="0"/>
              <a:t> </a:t>
            </a:r>
            <a:r>
              <a:rPr lang="en-US" sz="1800" b="1" dirty="0" smtClean="0"/>
              <a:t>24</a:t>
            </a:r>
            <a:r>
              <a:rPr lang="en-US" sz="1800" dirty="0" smtClean="0"/>
              <a:t>, 686 (2006).</a:t>
            </a:r>
          </a:p>
        </p:txBody>
      </p:sp>
      <p:grpSp>
        <p:nvGrpSpPr>
          <p:cNvPr id="48" name="Group 47"/>
          <p:cNvGrpSpPr/>
          <p:nvPr/>
        </p:nvGrpSpPr>
        <p:grpSpPr>
          <a:xfrm>
            <a:off x="1334639" y="14728692"/>
            <a:ext cx="5123895" cy="5763415"/>
            <a:chOff x="1365250" y="15019906"/>
            <a:chExt cx="5123895" cy="5763415"/>
          </a:xfrm>
        </p:grpSpPr>
        <p:pic>
          <p:nvPicPr>
            <p:cNvPr id="29" name="Picture 28"/>
            <p:cNvPicPr>
              <a:picLocks noChangeAspect="1"/>
            </p:cNvPicPr>
            <p:nvPr/>
          </p:nvPicPr>
          <p:blipFill rotWithShape="1">
            <a:blip r:embed="rId10" cstate="print">
              <a:extLst>
                <a:ext uri="{28A0092B-C50C-407E-A947-70E740481C1C}">
                  <a14:useLocalDpi xmlns:a14="http://schemas.microsoft.com/office/drawing/2010/main" val="0"/>
                </a:ext>
              </a:extLst>
            </a:blip>
            <a:srcRect l="14558" r="23241"/>
            <a:stretch/>
          </p:blipFill>
          <p:spPr>
            <a:xfrm>
              <a:off x="1394621" y="15036822"/>
              <a:ext cx="5054574" cy="5746499"/>
            </a:xfrm>
            <a:prstGeom prst="rect">
              <a:avLst/>
            </a:prstGeom>
            <a:ln w="38100">
              <a:solidFill>
                <a:schemeClr val="tx1"/>
              </a:solidFill>
            </a:ln>
          </p:spPr>
        </p:pic>
        <p:sp>
          <p:nvSpPr>
            <p:cNvPr id="159" name="TextBox 158"/>
            <p:cNvSpPr txBox="1"/>
            <p:nvPr/>
          </p:nvSpPr>
          <p:spPr>
            <a:xfrm>
              <a:off x="1365250" y="15019906"/>
              <a:ext cx="799830" cy="646331"/>
            </a:xfrm>
            <a:prstGeom prst="rect">
              <a:avLst/>
            </a:prstGeom>
            <a:solidFill>
              <a:schemeClr val="bg1"/>
            </a:solidFill>
            <a:ln w="12700">
              <a:solidFill>
                <a:schemeClr val="tx1"/>
              </a:solidFill>
            </a:ln>
          </p:spPr>
          <p:txBody>
            <a:bodyPr wrap="square" rtlCol="0">
              <a:spAutoFit/>
            </a:bodyPr>
            <a:lstStyle/>
            <a:p>
              <a:r>
                <a:rPr lang="en-US" sz="3600" dirty="0"/>
                <a:t>1</a:t>
              </a:r>
              <a:r>
                <a:rPr lang="en-US" sz="3600" dirty="0" smtClean="0"/>
                <a:t>a)</a:t>
              </a:r>
              <a:endParaRPr lang="en-US" sz="3600" dirty="0"/>
            </a:p>
          </p:txBody>
        </p:sp>
        <p:sp>
          <p:nvSpPr>
            <p:cNvPr id="33" name="TextBox 32"/>
            <p:cNvSpPr txBox="1"/>
            <p:nvPr/>
          </p:nvSpPr>
          <p:spPr>
            <a:xfrm>
              <a:off x="4094113" y="20444307"/>
              <a:ext cx="2395032" cy="307777"/>
            </a:xfrm>
            <a:prstGeom prst="rect">
              <a:avLst/>
            </a:prstGeom>
            <a:noFill/>
          </p:spPr>
          <p:txBody>
            <a:bodyPr wrap="square" rtlCol="0">
              <a:spAutoFit/>
            </a:bodyPr>
            <a:lstStyle/>
            <a:p>
              <a:r>
                <a:rPr lang="en-US" sz="1400" dirty="0" smtClean="0"/>
                <a:t>Historic distribution (ca. 1960)</a:t>
              </a:r>
              <a:endParaRPr lang="en-US" sz="1400" dirty="0"/>
            </a:p>
          </p:txBody>
        </p:sp>
        <p:sp>
          <p:nvSpPr>
            <p:cNvPr id="31" name="Rectangle 30"/>
            <p:cNvSpPr/>
            <p:nvPr/>
          </p:nvSpPr>
          <p:spPr>
            <a:xfrm>
              <a:off x="3773091" y="20497032"/>
              <a:ext cx="312615" cy="180975"/>
            </a:xfrm>
            <a:prstGeom prst="rect">
              <a:avLst/>
            </a:prstGeom>
            <a:solidFill>
              <a:schemeClr val="bg1">
                <a:lumMod val="8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9" name="Group 48"/>
          <p:cNvGrpSpPr/>
          <p:nvPr/>
        </p:nvGrpSpPr>
        <p:grpSpPr>
          <a:xfrm>
            <a:off x="6633795" y="11930487"/>
            <a:ext cx="5967114" cy="9342395"/>
            <a:chOff x="6570367" y="12176032"/>
            <a:chExt cx="5967114" cy="9342395"/>
          </a:xfrm>
        </p:grpSpPr>
        <p:pic>
          <p:nvPicPr>
            <p:cNvPr id="39" name="Picture 38"/>
            <p:cNvPicPr>
              <a:picLocks noChangeAspect="1"/>
            </p:cNvPicPr>
            <p:nvPr/>
          </p:nvPicPr>
          <p:blipFill rotWithShape="1">
            <a:blip r:embed="rId11" cstate="print">
              <a:extLst>
                <a:ext uri="{28A0092B-C50C-407E-A947-70E740481C1C}">
                  <a14:useLocalDpi xmlns:a14="http://schemas.microsoft.com/office/drawing/2010/main" val="0"/>
                </a:ext>
              </a:extLst>
            </a:blip>
            <a:srcRect l="5641" r="3834"/>
            <a:stretch/>
          </p:blipFill>
          <p:spPr>
            <a:xfrm>
              <a:off x="6570367" y="12197019"/>
              <a:ext cx="5967114" cy="9321408"/>
            </a:xfrm>
            <a:prstGeom prst="rect">
              <a:avLst/>
            </a:prstGeom>
            <a:ln w="38100">
              <a:solidFill>
                <a:schemeClr val="tx1"/>
              </a:solidFill>
            </a:ln>
          </p:spPr>
        </p:pic>
        <p:grpSp>
          <p:nvGrpSpPr>
            <p:cNvPr id="32" name="Group 31"/>
            <p:cNvGrpSpPr/>
            <p:nvPr/>
          </p:nvGrpSpPr>
          <p:grpSpPr>
            <a:xfrm>
              <a:off x="6809058" y="13866982"/>
              <a:ext cx="2518393" cy="1015663"/>
              <a:chOff x="6821618" y="14431582"/>
              <a:chExt cx="2518393" cy="1015663"/>
            </a:xfrm>
          </p:grpSpPr>
          <p:sp>
            <p:nvSpPr>
              <p:cNvPr id="137" name="Rounded Rectangle 136"/>
              <p:cNvSpPr/>
              <p:nvPr/>
            </p:nvSpPr>
            <p:spPr>
              <a:xfrm>
                <a:off x="6821618" y="14516521"/>
                <a:ext cx="177843" cy="163696"/>
              </a:xfrm>
              <a:prstGeom prst="roundRect">
                <a:avLst/>
              </a:prstGeom>
              <a:solidFill>
                <a:srgbClr val="FFFF6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6" name="TextBox 165"/>
              <p:cNvSpPr txBox="1"/>
              <p:nvPr/>
            </p:nvSpPr>
            <p:spPr>
              <a:xfrm>
                <a:off x="7004018" y="14431582"/>
                <a:ext cx="2335993" cy="1015663"/>
              </a:xfrm>
              <a:prstGeom prst="rect">
                <a:avLst/>
              </a:prstGeom>
              <a:noFill/>
            </p:spPr>
            <p:txBody>
              <a:bodyPr wrap="square" rtlCol="0">
                <a:spAutoFit/>
              </a:bodyPr>
              <a:lstStyle/>
              <a:p>
                <a:r>
                  <a:rPr lang="en-US" sz="2000" dirty="0" smtClean="0"/>
                  <a:t>Focal management areas for remnant populations</a:t>
                </a:r>
              </a:p>
            </p:txBody>
          </p:sp>
        </p:grpSp>
        <p:sp>
          <p:nvSpPr>
            <p:cNvPr id="164" name="TextBox 163"/>
            <p:cNvSpPr txBox="1"/>
            <p:nvPr/>
          </p:nvSpPr>
          <p:spPr>
            <a:xfrm>
              <a:off x="9393639" y="16209333"/>
              <a:ext cx="2335993" cy="400110"/>
            </a:xfrm>
            <a:prstGeom prst="rect">
              <a:avLst/>
            </a:prstGeom>
            <a:noFill/>
          </p:spPr>
          <p:txBody>
            <a:bodyPr wrap="square" rtlCol="0">
              <a:spAutoFit/>
            </a:bodyPr>
            <a:lstStyle/>
            <a:p>
              <a:r>
                <a:rPr lang="en-US" sz="2000" dirty="0" smtClean="0"/>
                <a:t>Range 1950</a:t>
              </a:r>
            </a:p>
          </p:txBody>
        </p:sp>
        <p:sp>
          <p:nvSpPr>
            <p:cNvPr id="163" name="TextBox 162"/>
            <p:cNvSpPr txBox="1"/>
            <p:nvPr/>
          </p:nvSpPr>
          <p:spPr>
            <a:xfrm>
              <a:off x="7732433" y="18022056"/>
              <a:ext cx="2335993" cy="400110"/>
            </a:xfrm>
            <a:prstGeom prst="rect">
              <a:avLst/>
            </a:prstGeom>
            <a:noFill/>
          </p:spPr>
          <p:txBody>
            <a:bodyPr wrap="square" rtlCol="0">
              <a:spAutoFit/>
            </a:bodyPr>
            <a:lstStyle/>
            <a:p>
              <a:r>
                <a:rPr lang="en-US" sz="2000" dirty="0" smtClean="0"/>
                <a:t>Range 1973</a:t>
              </a:r>
            </a:p>
          </p:txBody>
        </p:sp>
        <p:sp>
          <p:nvSpPr>
            <p:cNvPr id="108" name="TextBox 107"/>
            <p:cNvSpPr txBox="1"/>
            <p:nvPr/>
          </p:nvSpPr>
          <p:spPr>
            <a:xfrm>
              <a:off x="8760154" y="19152704"/>
              <a:ext cx="2561995" cy="442674"/>
            </a:xfrm>
            <a:prstGeom prst="roundRect">
              <a:avLst/>
            </a:prstGeom>
            <a:noFill/>
            <a:ln>
              <a:noFill/>
            </a:ln>
          </p:spPr>
          <p:txBody>
            <a:bodyPr wrap="square" rtlCol="0">
              <a:spAutoFit/>
            </a:bodyPr>
            <a:lstStyle/>
            <a:p>
              <a:pPr algn="ctr"/>
              <a:r>
                <a:rPr lang="en-US" sz="2000" dirty="0" smtClean="0"/>
                <a:t>Bellamy River WMA</a:t>
              </a:r>
              <a:endParaRPr lang="en-US" sz="2000" dirty="0"/>
            </a:p>
          </p:txBody>
        </p:sp>
        <p:sp>
          <p:nvSpPr>
            <p:cNvPr id="100" name="TextBox 99"/>
            <p:cNvSpPr txBox="1"/>
            <p:nvPr/>
          </p:nvSpPr>
          <p:spPr>
            <a:xfrm>
              <a:off x="7388775" y="20751385"/>
              <a:ext cx="2151834" cy="442674"/>
            </a:xfrm>
            <a:prstGeom prst="roundRect">
              <a:avLst/>
            </a:prstGeom>
            <a:noFill/>
            <a:ln w="12700">
              <a:noFill/>
            </a:ln>
          </p:spPr>
          <p:txBody>
            <a:bodyPr wrap="square" rtlCol="0">
              <a:spAutoFit/>
            </a:bodyPr>
            <a:lstStyle/>
            <a:p>
              <a:pPr algn="ctr"/>
              <a:r>
                <a:rPr lang="en-US" sz="2000" dirty="0" smtClean="0"/>
                <a:t>Londonderry, NH</a:t>
              </a:r>
              <a:endParaRPr lang="en-US" sz="2000" dirty="0"/>
            </a:p>
          </p:txBody>
        </p:sp>
        <p:sp>
          <p:nvSpPr>
            <p:cNvPr id="160" name="TextBox 159"/>
            <p:cNvSpPr txBox="1"/>
            <p:nvPr/>
          </p:nvSpPr>
          <p:spPr>
            <a:xfrm>
              <a:off x="6570367" y="12176032"/>
              <a:ext cx="811301" cy="646331"/>
            </a:xfrm>
            <a:prstGeom prst="rect">
              <a:avLst/>
            </a:prstGeom>
            <a:solidFill>
              <a:schemeClr val="bg1"/>
            </a:solidFill>
            <a:ln w="12700">
              <a:solidFill>
                <a:schemeClr val="tx1"/>
              </a:solidFill>
            </a:ln>
          </p:spPr>
          <p:txBody>
            <a:bodyPr wrap="square" rtlCol="0">
              <a:spAutoFit/>
            </a:bodyPr>
            <a:lstStyle/>
            <a:p>
              <a:r>
                <a:rPr lang="en-US" sz="3600" dirty="0"/>
                <a:t>1</a:t>
              </a:r>
              <a:r>
                <a:rPr lang="en-US" sz="3600" dirty="0" smtClean="0"/>
                <a:t>b)</a:t>
              </a:r>
              <a:endParaRPr lang="en-US" sz="3600" dirty="0"/>
            </a:p>
          </p:txBody>
        </p:sp>
      </p:grpSp>
      <p:grpSp>
        <p:nvGrpSpPr>
          <p:cNvPr id="54" name="Group 53"/>
          <p:cNvGrpSpPr/>
          <p:nvPr/>
        </p:nvGrpSpPr>
        <p:grpSpPr>
          <a:xfrm>
            <a:off x="1315914" y="25270523"/>
            <a:ext cx="11260440" cy="6692661"/>
            <a:chOff x="1277040" y="25348067"/>
            <a:chExt cx="11260440" cy="6692661"/>
          </a:xfrm>
        </p:grpSpPr>
        <p:sp>
          <p:nvSpPr>
            <p:cNvPr id="119" name="Rounded Rectangle 118"/>
            <p:cNvSpPr/>
            <p:nvPr/>
          </p:nvSpPr>
          <p:spPr>
            <a:xfrm>
              <a:off x="1277040" y="25348067"/>
              <a:ext cx="11197279" cy="6692661"/>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rotWithShape="1">
            <a:blip r:embed="rId12">
              <a:extLst>
                <a:ext uri="{28A0092B-C50C-407E-A947-70E740481C1C}">
                  <a14:useLocalDpi xmlns:a14="http://schemas.microsoft.com/office/drawing/2010/main" val="0"/>
                </a:ext>
              </a:extLst>
            </a:blip>
            <a:srcRect l="17703" t="55741" r="25120" b="1077"/>
            <a:stretch/>
          </p:blipFill>
          <p:spPr>
            <a:xfrm>
              <a:off x="1878303" y="25603269"/>
              <a:ext cx="3080496" cy="1550989"/>
            </a:xfrm>
            <a:prstGeom prst="roundRect">
              <a:avLst/>
            </a:prstGeom>
            <a:ln w="12700">
              <a:solidFill>
                <a:schemeClr val="tx1"/>
              </a:solidFill>
            </a:ln>
          </p:spPr>
        </p:pic>
        <p:pic>
          <p:nvPicPr>
            <p:cNvPr id="120" name="Picture 4" descr="Image result for pcr tub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653084" y="27497274"/>
              <a:ext cx="3618947" cy="1550978"/>
            </a:xfrm>
            <a:prstGeom prst="round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grpSp>
          <p:nvGrpSpPr>
            <p:cNvPr id="6" name="Group 5"/>
            <p:cNvGrpSpPr/>
            <p:nvPr/>
          </p:nvGrpSpPr>
          <p:grpSpPr>
            <a:xfrm>
              <a:off x="1635863" y="29515264"/>
              <a:ext cx="3653391" cy="2019741"/>
              <a:chOff x="511846" y="3601767"/>
              <a:chExt cx="3306467" cy="1579239"/>
            </a:xfrm>
          </p:grpSpPr>
          <p:sp>
            <p:nvSpPr>
              <p:cNvPr id="5" name="Rounded Rectangle 4"/>
              <p:cNvSpPr/>
              <p:nvPr/>
            </p:nvSpPr>
            <p:spPr>
              <a:xfrm>
                <a:off x="511846" y="3601767"/>
                <a:ext cx="3306467" cy="1579239"/>
              </a:xfrm>
              <a:prstGeom prst="round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7" name="Picture 2" descr="Image result for multiple tubes approach pcr"/>
              <p:cNvPicPr>
                <a:picLocks noChangeAspect="1" noChangeArrowheads="1"/>
              </p:cNvPicPr>
              <p:nvPr/>
            </p:nvPicPr>
            <p:blipFill rotWithShape="1">
              <a:blip r:embed="rId14">
                <a:extLst>
                  <a:ext uri="{28A0092B-C50C-407E-A947-70E740481C1C}">
                    <a14:useLocalDpi xmlns:a14="http://schemas.microsoft.com/office/drawing/2010/main" val="0"/>
                  </a:ext>
                </a:extLst>
              </a:blip>
              <a:srcRect l="10583" t="86901" r="80721" b="4669"/>
              <a:stretch/>
            </p:blipFill>
            <p:spPr bwMode="auto">
              <a:xfrm>
                <a:off x="2221956" y="3651159"/>
                <a:ext cx="948345" cy="821360"/>
              </a:xfrm>
              <a:prstGeom prst="rect">
                <a:avLst/>
              </a:prstGeom>
              <a:noFill/>
              <a:extLst>
                <a:ext uri="{909E8E84-426E-40DD-AFC4-6F175D3DCCD1}">
                  <a14:hiddenFill xmlns:a14="http://schemas.microsoft.com/office/drawing/2010/main">
                    <a:solidFill>
                      <a:srgbClr val="FFFFFF"/>
                    </a:solidFill>
                  </a14:hiddenFill>
                </a:ext>
              </a:extLst>
            </p:spPr>
          </p:pic>
          <p:pic>
            <p:nvPicPr>
              <p:cNvPr id="170" name="Picture 2" descr="Image result for multiple tubes approach pcr"/>
              <p:cNvPicPr>
                <a:picLocks noChangeAspect="1" noChangeArrowheads="1"/>
              </p:cNvPicPr>
              <p:nvPr/>
            </p:nvPicPr>
            <p:blipFill rotWithShape="1">
              <a:blip r:embed="rId14">
                <a:extLst>
                  <a:ext uri="{28A0092B-C50C-407E-A947-70E740481C1C}">
                    <a14:useLocalDpi xmlns:a14="http://schemas.microsoft.com/office/drawing/2010/main" val="0"/>
                  </a:ext>
                </a:extLst>
              </a:blip>
              <a:srcRect l="10583" t="86901" r="80721" b="4669"/>
              <a:stretch/>
            </p:blipFill>
            <p:spPr bwMode="auto">
              <a:xfrm>
                <a:off x="2776062" y="4126916"/>
                <a:ext cx="1020000" cy="883420"/>
              </a:xfrm>
              <a:prstGeom prst="rect">
                <a:avLst/>
              </a:prstGeom>
              <a:noFill/>
              <a:extLst>
                <a:ext uri="{909E8E84-426E-40DD-AFC4-6F175D3DCCD1}">
                  <a14:hiddenFill xmlns:a14="http://schemas.microsoft.com/office/drawing/2010/main">
                    <a:solidFill>
                      <a:srgbClr val="FFFFFF"/>
                    </a:solidFill>
                  </a14:hiddenFill>
                </a:ext>
              </a:extLst>
            </p:spPr>
          </p:pic>
          <p:pic>
            <p:nvPicPr>
              <p:cNvPr id="161" name="Picture 2" descr="Image result for multiple tubes approach pcr"/>
              <p:cNvPicPr>
                <a:picLocks noChangeAspect="1" noChangeArrowheads="1"/>
              </p:cNvPicPr>
              <p:nvPr/>
            </p:nvPicPr>
            <p:blipFill rotWithShape="1">
              <a:blip r:embed="rId14">
                <a:extLst>
                  <a:ext uri="{28A0092B-C50C-407E-A947-70E740481C1C}">
                    <a14:useLocalDpi xmlns:a14="http://schemas.microsoft.com/office/drawing/2010/main" val="0"/>
                  </a:ext>
                </a:extLst>
              </a:blip>
              <a:srcRect l="31588" t="82886" r="51979" b="8003"/>
              <a:stretch/>
            </p:blipFill>
            <p:spPr bwMode="auto">
              <a:xfrm>
                <a:off x="731264" y="3730382"/>
                <a:ext cx="1591395" cy="788169"/>
              </a:xfrm>
              <a:prstGeom prst="rect">
                <a:avLst/>
              </a:prstGeom>
              <a:noFill/>
              <a:extLst>
                <a:ext uri="{909E8E84-426E-40DD-AFC4-6F175D3DCCD1}">
                  <a14:hiddenFill xmlns:a14="http://schemas.microsoft.com/office/drawing/2010/main">
                    <a:solidFill>
                      <a:srgbClr val="FFFFFF"/>
                    </a:solidFill>
                  </a14:hiddenFill>
                </a:ext>
              </a:extLst>
            </p:spPr>
          </p:pic>
          <p:pic>
            <p:nvPicPr>
              <p:cNvPr id="169" name="Picture 2" descr="Image result for multiple tubes approach pcr"/>
              <p:cNvPicPr>
                <a:picLocks noChangeAspect="1" noChangeArrowheads="1"/>
              </p:cNvPicPr>
              <p:nvPr/>
            </p:nvPicPr>
            <p:blipFill rotWithShape="1">
              <a:blip r:embed="rId14">
                <a:extLst>
                  <a:ext uri="{28A0092B-C50C-407E-A947-70E740481C1C}">
                    <a14:useLocalDpi xmlns:a14="http://schemas.microsoft.com/office/drawing/2010/main" val="0"/>
                  </a:ext>
                </a:extLst>
              </a:blip>
              <a:srcRect l="81333" t="90541" r="10584" b="2577"/>
              <a:stretch/>
            </p:blipFill>
            <p:spPr bwMode="auto">
              <a:xfrm>
                <a:off x="709911" y="4391386"/>
                <a:ext cx="909014" cy="691362"/>
              </a:xfrm>
              <a:prstGeom prst="rect">
                <a:avLst/>
              </a:prstGeom>
              <a:noFill/>
              <a:extLst>
                <a:ext uri="{909E8E84-426E-40DD-AFC4-6F175D3DCCD1}">
                  <a14:hiddenFill xmlns:a14="http://schemas.microsoft.com/office/drawing/2010/main">
                    <a:solidFill>
                      <a:srgbClr val="FFFFFF"/>
                    </a:solidFill>
                  </a14:hiddenFill>
                </a:ext>
              </a:extLst>
            </p:spPr>
          </p:pic>
          <p:pic>
            <p:nvPicPr>
              <p:cNvPr id="168" name="Picture 2" descr="Image result for multiple tubes approach pcr"/>
              <p:cNvPicPr>
                <a:picLocks noChangeAspect="1" noChangeArrowheads="1"/>
              </p:cNvPicPr>
              <p:nvPr/>
            </p:nvPicPr>
            <p:blipFill rotWithShape="1">
              <a:blip r:embed="rId14">
                <a:extLst>
                  <a:ext uri="{28A0092B-C50C-407E-A947-70E740481C1C}">
                    <a14:useLocalDpi xmlns:a14="http://schemas.microsoft.com/office/drawing/2010/main" val="0"/>
                  </a:ext>
                </a:extLst>
              </a:blip>
              <a:srcRect l="67666" t="86832" r="23518" b="7137"/>
              <a:stretch/>
            </p:blipFill>
            <p:spPr bwMode="auto">
              <a:xfrm>
                <a:off x="1690101" y="4499827"/>
                <a:ext cx="1063711" cy="650045"/>
              </a:xfrm>
              <a:prstGeom prst="rect">
                <a:avLst/>
              </a:prstGeom>
              <a:noFill/>
              <a:extLst>
                <a:ext uri="{909E8E84-426E-40DD-AFC4-6F175D3DCCD1}">
                  <a14:hiddenFill xmlns:a14="http://schemas.microsoft.com/office/drawing/2010/main">
                    <a:solidFill>
                      <a:srgbClr val="FFFFFF"/>
                    </a:solidFill>
                  </a14:hiddenFill>
                </a:ext>
              </a:extLst>
            </p:spPr>
          </p:pic>
        </p:grpSp>
        <p:sp>
          <p:nvSpPr>
            <p:cNvPr id="148" name="TextBox 147"/>
            <p:cNvSpPr txBox="1"/>
            <p:nvPr/>
          </p:nvSpPr>
          <p:spPr>
            <a:xfrm rot="10800000" flipV="1">
              <a:off x="5392772" y="25441374"/>
              <a:ext cx="6548637" cy="1754326"/>
            </a:xfrm>
            <a:prstGeom prst="rect">
              <a:avLst/>
            </a:prstGeom>
            <a:noFill/>
          </p:spPr>
          <p:txBody>
            <a:bodyPr wrap="square" rtlCol="0">
              <a:spAutoFit/>
            </a:bodyPr>
            <a:lstStyle/>
            <a:p>
              <a:r>
                <a:rPr lang="en-US" sz="3600" dirty="0" smtClean="0"/>
                <a:t>Winter fecal pellet surveys and opportunistic tissue collection, 2013 - 2017.</a:t>
              </a:r>
              <a:endParaRPr lang="en-US" sz="3600" dirty="0">
                <a:solidFill>
                  <a:schemeClr val="bg1"/>
                </a:solidFill>
              </a:endParaRPr>
            </a:p>
          </p:txBody>
        </p:sp>
        <p:sp>
          <p:nvSpPr>
            <p:cNvPr id="184" name="TextBox 183"/>
            <p:cNvSpPr txBox="1"/>
            <p:nvPr/>
          </p:nvSpPr>
          <p:spPr>
            <a:xfrm rot="10800000" flipV="1">
              <a:off x="5426805" y="27458320"/>
              <a:ext cx="6548637" cy="1200329"/>
            </a:xfrm>
            <a:prstGeom prst="rect">
              <a:avLst/>
            </a:prstGeom>
            <a:noFill/>
          </p:spPr>
          <p:txBody>
            <a:bodyPr wrap="square" rtlCol="0">
              <a:spAutoFit/>
            </a:bodyPr>
            <a:lstStyle/>
            <a:p>
              <a:r>
                <a:rPr lang="en-US" sz="3600" dirty="0" smtClean="0"/>
                <a:t>DNA extracted and genotyped at 16 microsatellite loci.</a:t>
              </a:r>
              <a:endParaRPr lang="en-US" sz="3600" dirty="0">
                <a:solidFill>
                  <a:schemeClr val="bg1"/>
                </a:solidFill>
              </a:endParaRPr>
            </a:p>
          </p:txBody>
        </p:sp>
        <p:sp>
          <p:nvSpPr>
            <p:cNvPr id="191" name="TextBox 190"/>
            <p:cNvSpPr txBox="1"/>
            <p:nvPr/>
          </p:nvSpPr>
          <p:spPr>
            <a:xfrm rot="10800000" flipV="1">
              <a:off x="5429943" y="28965943"/>
              <a:ext cx="7107537" cy="2862322"/>
            </a:xfrm>
            <a:prstGeom prst="rect">
              <a:avLst/>
            </a:prstGeom>
            <a:noFill/>
          </p:spPr>
          <p:txBody>
            <a:bodyPr wrap="square" rtlCol="0">
              <a:spAutoFit/>
            </a:bodyPr>
            <a:lstStyle/>
            <a:p>
              <a:r>
                <a:rPr lang="en-US" sz="3600" dirty="0" smtClean="0"/>
                <a:t>Individual genotypes and centroid locations retained for STRUCTURE analysis, allelic richness and heterozygosity calculation, and effective population size estimates.</a:t>
              </a:r>
              <a:endParaRPr lang="en-US" sz="3600" dirty="0">
                <a:solidFill>
                  <a:schemeClr val="bg1"/>
                </a:solidFill>
              </a:endParaRPr>
            </a:p>
          </p:txBody>
        </p:sp>
      </p:grpSp>
      <p:grpSp>
        <p:nvGrpSpPr>
          <p:cNvPr id="37" name="Group 36"/>
          <p:cNvGrpSpPr/>
          <p:nvPr/>
        </p:nvGrpSpPr>
        <p:grpSpPr>
          <a:xfrm>
            <a:off x="13395912" y="9959699"/>
            <a:ext cx="11708760" cy="9845519"/>
            <a:chOff x="13363112" y="10316324"/>
            <a:chExt cx="11708760" cy="9845519"/>
          </a:xfrm>
        </p:grpSpPr>
        <p:sp>
          <p:nvSpPr>
            <p:cNvPr id="133" name="Rounded Rectangle 132"/>
            <p:cNvSpPr/>
            <p:nvPr/>
          </p:nvSpPr>
          <p:spPr>
            <a:xfrm>
              <a:off x="13363112" y="10316324"/>
              <a:ext cx="11708760" cy="9845519"/>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p:cNvGrpSpPr/>
            <p:nvPr/>
          </p:nvGrpSpPr>
          <p:grpSpPr>
            <a:xfrm>
              <a:off x="14362602" y="10426917"/>
              <a:ext cx="9311043" cy="7349246"/>
              <a:chOff x="14362602" y="10426917"/>
              <a:chExt cx="9311043" cy="7349246"/>
            </a:xfrm>
          </p:grpSpPr>
          <p:sp>
            <p:nvSpPr>
              <p:cNvPr id="111" name="TextBox 110"/>
              <p:cNvSpPr txBox="1"/>
              <p:nvPr/>
            </p:nvSpPr>
            <p:spPr>
              <a:xfrm>
                <a:off x="14362602" y="10426917"/>
                <a:ext cx="8414622" cy="1200329"/>
              </a:xfrm>
              <a:prstGeom prst="rect">
                <a:avLst/>
              </a:prstGeom>
              <a:noFill/>
            </p:spPr>
            <p:txBody>
              <a:bodyPr wrap="square" rtlCol="0">
                <a:spAutoFit/>
              </a:bodyPr>
              <a:lstStyle/>
              <a:p>
                <a:r>
                  <a:rPr lang="en-US" sz="3600" b="1" dirty="0" smtClean="0"/>
                  <a:t>Fig. 2 </a:t>
                </a:r>
                <a:r>
                  <a:rPr lang="en-US" sz="3600" dirty="0" smtClean="0"/>
                  <a:t>Spatial autocorrelation shows a genetic neighborhood of 400 m.</a:t>
                </a:r>
              </a:p>
            </p:txBody>
          </p:sp>
          <p:sp>
            <p:nvSpPr>
              <p:cNvPr id="91" name="TextBox 90"/>
              <p:cNvSpPr txBox="1"/>
              <p:nvPr/>
            </p:nvSpPr>
            <p:spPr>
              <a:xfrm>
                <a:off x="14569482" y="17129832"/>
                <a:ext cx="9104163" cy="646331"/>
              </a:xfrm>
              <a:prstGeom prst="rect">
                <a:avLst/>
              </a:prstGeom>
              <a:noFill/>
            </p:spPr>
            <p:txBody>
              <a:bodyPr wrap="square" rtlCol="0">
                <a:spAutoFit/>
              </a:bodyPr>
              <a:lstStyle/>
              <a:p>
                <a:r>
                  <a:rPr lang="en-US" sz="3600" b="1" dirty="0" smtClean="0"/>
                  <a:t>Table 2 </a:t>
                </a:r>
                <a:r>
                  <a:rPr lang="en-US" sz="3600" dirty="0" smtClean="0"/>
                  <a:t>Allelic richness and heterozygosity.</a:t>
                </a:r>
              </a:p>
            </p:txBody>
          </p:sp>
        </p:grpSp>
      </p:grpSp>
      <p:grpSp>
        <p:nvGrpSpPr>
          <p:cNvPr id="70" name="Group 69"/>
          <p:cNvGrpSpPr/>
          <p:nvPr/>
        </p:nvGrpSpPr>
        <p:grpSpPr>
          <a:xfrm>
            <a:off x="28055148" y="20229366"/>
            <a:ext cx="9161225" cy="4723177"/>
            <a:chOff x="28514154" y="20229366"/>
            <a:chExt cx="9161225" cy="4723177"/>
          </a:xfrm>
        </p:grpSpPr>
        <p:sp>
          <p:nvSpPr>
            <p:cNvPr id="154" name="Rounded Rectangle 153"/>
            <p:cNvSpPr/>
            <p:nvPr/>
          </p:nvSpPr>
          <p:spPr>
            <a:xfrm>
              <a:off x="28514154" y="20229366"/>
              <a:ext cx="8534961" cy="4723177"/>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TextBox 154"/>
            <p:cNvSpPr txBox="1"/>
            <p:nvPr/>
          </p:nvSpPr>
          <p:spPr>
            <a:xfrm>
              <a:off x="28898186" y="20261436"/>
              <a:ext cx="8514703" cy="1138773"/>
            </a:xfrm>
            <a:prstGeom prst="rect">
              <a:avLst/>
            </a:prstGeom>
            <a:noFill/>
          </p:spPr>
          <p:txBody>
            <a:bodyPr wrap="square" rtlCol="0">
              <a:spAutoFit/>
            </a:bodyPr>
            <a:lstStyle/>
            <a:p>
              <a:r>
                <a:rPr lang="en-US" sz="3400" b="1" dirty="0"/>
                <a:t>Table </a:t>
              </a:r>
              <a:r>
                <a:rPr lang="en-US" sz="3400" b="1" dirty="0" smtClean="0"/>
                <a:t>3 </a:t>
              </a:r>
              <a:r>
                <a:rPr lang="en-US" sz="3400" dirty="0"/>
                <a:t>Probability of identity and effective population size (</a:t>
              </a:r>
              <a:r>
                <a:rPr lang="en-US" sz="3400" i="1" dirty="0"/>
                <a:t>Ne</a:t>
              </a:r>
              <a:r>
                <a:rPr lang="en-US" sz="3400" dirty="0" smtClean="0"/>
                <a:t>).</a:t>
              </a:r>
              <a:endParaRPr lang="en-US" sz="3400" b="1" dirty="0">
                <a:solidFill>
                  <a:schemeClr val="bg1"/>
                </a:solidFill>
              </a:endParaRPr>
            </a:p>
          </p:txBody>
        </p:sp>
        <p:pic>
          <p:nvPicPr>
            <p:cNvPr id="17" name="Picture 16"/>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30364952" y="21296643"/>
              <a:ext cx="4700588" cy="1412974"/>
            </a:xfrm>
            <a:prstGeom prst="rect">
              <a:avLst/>
            </a:prstGeom>
          </p:spPr>
        </p:pic>
        <p:sp>
          <p:nvSpPr>
            <p:cNvPr id="143" name="TextBox 142"/>
            <p:cNvSpPr txBox="1"/>
            <p:nvPr/>
          </p:nvSpPr>
          <p:spPr>
            <a:xfrm>
              <a:off x="28935374" y="22838970"/>
              <a:ext cx="8740005" cy="615553"/>
            </a:xfrm>
            <a:prstGeom prst="rect">
              <a:avLst/>
            </a:prstGeom>
            <a:noFill/>
          </p:spPr>
          <p:txBody>
            <a:bodyPr wrap="square" rtlCol="0">
              <a:spAutoFit/>
            </a:bodyPr>
            <a:lstStyle/>
            <a:p>
              <a:r>
                <a:rPr lang="en-US" sz="3400" b="1" dirty="0"/>
                <a:t>Table 4</a:t>
              </a:r>
              <a:r>
                <a:rPr lang="en-US" sz="3400" b="1" dirty="0" smtClean="0"/>
                <a:t> </a:t>
              </a:r>
              <a:r>
                <a:rPr lang="en-US" sz="3400" dirty="0" smtClean="0"/>
                <a:t>Allelic richness and heterozygosity.</a:t>
              </a:r>
              <a:endParaRPr lang="en-US" sz="3400" b="1" dirty="0">
                <a:solidFill>
                  <a:schemeClr val="bg1"/>
                </a:solidFill>
              </a:endParaRPr>
            </a:p>
          </p:txBody>
        </p:sp>
      </p:grpSp>
      <p:sp>
        <p:nvSpPr>
          <p:cNvPr id="192" name="Rounded Rectangle 191"/>
          <p:cNvSpPr/>
          <p:nvPr/>
        </p:nvSpPr>
        <p:spPr>
          <a:xfrm>
            <a:off x="12905010" y="29877264"/>
            <a:ext cx="15044785" cy="2076198"/>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9" name="TextBox 138"/>
          <p:cNvSpPr txBox="1"/>
          <p:nvPr/>
        </p:nvSpPr>
        <p:spPr>
          <a:xfrm>
            <a:off x="12991070" y="29920559"/>
            <a:ext cx="14975328" cy="2000548"/>
          </a:xfrm>
          <a:prstGeom prst="rect">
            <a:avLst/>
          </a:prstGeom>
          <a:noFill/>
        </p:spPr>
        <p:txBody>
          <a:bodyPr wrap="square" rtlCol="0">
            <a:spAutoFit/>
          </a:bodyPr>
          <a:lstStyle/>
          <a:p>
            <a:r>
              <a:rPr lang="en-US" sz="3100" dirty="0" smtClean="0"/>
              <a:t>This population is at risk due to a  small effective size of </a:t>
            </a:r>
            <a:r>
              <a:rPr lang="en-US" sz="3100" b="1" dirty="0" smtClean="0"/>
              <a:t>6.3</a:t>
            </a:r>
            <a:r>
              <a:rPr lang="en-US" sz="3100" dirty="0" smtClean="0"/>
              <a:t>, small breeding contribution of founders, and recent decline and skewed sex ratio. To </a:t>
            </a:r>
            <a:r>
              <a:rPr lang="en-US" sz="3100" dirty="0"/>
              <a:t>restore the </a:t>
            </a:r>
            <a:r>
              <a:rPr lang="en-US" sz="3100" dirty="0" smtClean="0"/>
              <a:t>population, a larger number of founders will need to be released over consecutive years and </a:t>
            </a:r>
            <a:r>
              <a:rPr lang="en-US" sz="3100" dirty="0" smtClean="0"/>
              <a:t>in adjacent patches with habitat </a:t>
            </a:r>
            <a:r>
              <a:rPr lang="en-US" sz="3100" dirty="0" smtClean="0"/>
              <a:t>connectivity </a:t>
            </a:r>
            <a:r>
              <a:rPr lang="en-US" sz="3100" dirty="0" smtClean="0"/>
              <a:t>to </a:t>
            </a:r>
            <a:r>
              <a:rPr lang="en-US" sz="3100" dirty="0" smtClean="0"/>
              <a:t>create a functioning metapopulation. </a:t>
            </a:r>
            <a:endParaRPr lang="en-US" sz="3100" b="1" dirty="0">
              <a:solidFill>
                <a:schemeClr val="bg1"/>
              </a:solidFill>
            </a:endParaRPr>
          </a:p>
        </p:txBody>
      </p:sp>
      <p:sp>
        <p:nvSpPr>
          <p:cNvPr id="30" name="Left Arrow 29"/>
          <p:cNvSpPr/>
          <p:nvPr/>
        </p:nvSpPr>
        <p:spPr>
          <a:xfrm rot="7307050">
            <a:off x="11674562" y="11481583"/>
            <a:ext cx="1388856" cy="1019772"/>
          </a:xfrm>
          <a:prstGeom prst="leftArrow">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2" name="Left Arrow 161"/>
          <p:cNvSpPr/>
          <p:nvPr/>
        </p:nvSpPr>
        <p:spPr>
          <a:xfrm rot="12251954">
            <a:off x="11808599" y="19180455"/>
            <a:ext cx="1331483" cy="1019772"/>
          </a:xfrm>
          <a:prstGeom prst="leftArrow">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4" name="TextBox 193"/>
          <p:cNvSpPr txBox="1"/>
          <p:nvPr/>
        </p:nvSpPr>
        <p:spPr>
          <a:xfrm>
            <a:off x="34707904" y="25129309"/>
            <a:ext cx="5738938" cy="1661993"/>
          </a:xfrm>
          <a:prstGeom prst="rect">
            <a:avLst/>
          </a:prstGeom>
          <a:noFill/>
        </p:spPr>
        <p:txBody>
          <a:bodyPr wrap="square" rtlCol="0">
            <a:spAutoFit/>
          </a:bodyPr>
          <a:lstStyle/>
          <a:p>
            <a:r>
              <a:rPr lang="en-US" sz="3400" b="1" dirty="0" smtClean="0"/>
              <a:t>Table 5 </a:t>
            </a:r>
            <a:r>
              <a:rPr lang="en-US" sz="3400" dirty="0" smtClean="0"/>
              <a:t>Number of family clusters and founders identified as parents of individuals.</a:t>
            </a:r>
            <a:endParaRPr lang="en-US" sz="3400" b="1" dirty="0"/>
          </a:p>
        </p:txBody>
      </p:sp>
      <p:pic>
        <p:nvPicPr>
          <p:cNvPr id="67" name="Picture 66"/>
          <p:cNvPicPr>
            <a:picLocks noChangeAspect="1"/>
          </p:cNvPicPr>
          <p:nvPr/>
        </p:nvPicPr>
        <p:blipFill rotWithShape="1">
          <a:blip r:embed="rId16" cstate="print">
            <a:extLst>
              <a:ext uri="{28A0092B-C50C-407E-A947-70E740481C1C}">
                <a14:useLocalDpi xmlns:a14="http://schemas.microsoft.com/office/drawing/2010/main" val="0"/>
              </a:ext>
            </a:extLst>
          </a:blip>
          <a:srcRect l="227" t="10407" r="4455" b="8141"/>
          <a:stretch/>
        </p:blipFill>
        <p:spPr>
          <a:xfrm>
            <a:off x="25555714" y="5328085"/>
            <a:ext cx="10652513" cy="7034131"/>
          </a:xfrm>
          <a:prstGeom prst="rect">
            <a:avLst/>
          </a:prstGeom>
          <a:ln w="38100">
            <a:solidFill>
              <a:schemeClr val="tx1"/>
            </a:solidFill>
          </a:ln>
        </p:spPr>
      </p:pic>
      <p:sp>
        <p:nvSpPr>
          <p:cNvPr id="172" name="TextBox 171"/>
          <p:cNvSpPr txBox="1"/>
          <p:nvPr/>
        </p:nvSpPr>
        <p:spPr>
          <a:xfrm>
            <a:off x="35452997" y="5292220"/>
            <a:ext cx="736752" cy="584775"/>
          </a:xfrm>
          <a:prstGeom prst="rect">
            <a:avLst/>
          </a:prstGeom>
          <a:solidFill>
            <a:schemeClr val="bg1"/>
          </a:solidFill>
          <a:ln w="12700">
            <a:solidFill>
              <a:schemeClr val="tx1"/>
            </a:solidFill>
          </a:ln>
        </p:spPr>
        <p:txBody>
          <a:bodyPr wrap="square" rtlCol="0">
            <a:spAutoFit/>
          </a:bodyPr>
          <a:lstStyle/>
          <a:p>
            <a:r>
              <a:rPr lang="en-US" sz="3200" dirty="0" smtClean="0"/>
              <a:t>3a)</a:t>
            </a:r>
            <a:endParaRPr lang="en-US" sz="3200" dirty="0"/>
          </a:p>
        </p:txBody>
      </p:sp>
      <p:grpSp>
        <p:nvGrpSpPr>
          <p:cNvPr id="24" name="Group 23"/>
          <p:cNvGrpSpPr/>
          <p:nvPr/>
        </p:nvGrpSpPr>
        <p:grpSpPr>
          <a:xfrm>
            <a:off x="25535252" y="5308588"/>
            <a:ext cx="3332190" cy="1539984"/>
            <a:chOff x="34320662" y="12122745"/>
            <a:chExt cx="3332190" cy="1539984"/>
          </a:xfrm>
        </p:grpSpPr>
        <p:grpSp>
          <p:nvGrpSpPr>
            <p:cNvPr id="20" name="Group 19"/>
            <p:cNvGrpSpPr/>
            <p:nvPr/>
          </p:nvGrpSpPr>
          <p:grpSpPr>
            <a:xfrm>
              <a:off x="34320662" y="12122745"/>
              <a:ext cx="3332190" cy="1539984"/>
              <a:chOff x="34320662" y="12122745"/>
              <a:chExt cx="3332190" cy="1539984"/>
            </a:xfrm>
          </p:grpSpPr>
          <p:sp>
            <p:nvSpPr>
              <p:cNvPr id="61" name="Rectangle 60"/>
              <p:cNvSpPr/>
              <p:nvPr/>
            </p:nvSpPr>
            <p:spPr>
              <a:xfrm>
                <a:off x="34320662" y="12122745"/>
                <a:ext cx="3181971" cy="1539984"/>
              </a:xfrm>
              <a:prstGeom prst="rect">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12"/>
              <p:cNvSpPr/>
              <p:nvPr/>
            </p:nvSpPr>
            <p:spPr>
              <a:xfrm>
                <a:off x="34500112" y="12800101"/>
                <a:ext cx="177843" cy="163696"/>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p:nvSpPr>
            <p:spPr>
              <a:xfrm>
                <a:off x="34500111" y="12328210"/>
                <a:ext cx="177843" cy="163696"/>
              </a:xfrm>
              <a:prstGeom prst="roundRect">
                <a:avLst/>
              </a:prstGeom>
              <a:solidFill>
                <a:srgbClr val="00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ounded Rectangle 64"/>
              <p:cNvSpPr/>
              <p:nvPr/>
            </p:nvSpPr>
            <p:spPr>
              <a:xfrm>
                <a:off x="34500111" y="13277858"/>
                <a:ext cx="177843" cy="163696"/>
              </a:xfrm>
              <a:prstGeom prst="roundRect">
                <a:avLst/>
              </a:prstGeom>
              <a:solidFill>
                <a:schemeClr val="accent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TextBox 65"/>
              <p:cNvSpPr txBox="1"/>
              <p:nvPr/>
            </p:nvSpPr>
            <p:spPr>
              <a:xfrm>
                <a:off x="34738351" y="12248286"/>
                <a:ext cx="2914501" cy="400110"/>
              </a:xfrm>
              <a:prstGeom prst="rect">
                <a:avLst/>
              </a:prstGeom>
              <a:noFill/>
            </p:spPr>
            <p:txBody>
              <a:bodyPr wrap="square" rtlCol="0">
                <a:spAutoFit/>
              </a:bodyPr>
              <a:lstStyle/>
              <a:p>
                <a:r>
                  <a:rPr lang="en-US" sz="2000" dirty="0" smtClean="0"/>
                  <a:t>Population 1 individuals</a:t>
                </a:r>
              </a:p>
            </p:txBody>
          </p:sp>
          <p:sp>
            <p:nvSpPr>
              <p:cNvPr id="68" name="TextBox 67"/>
              <p:cNvSpPr txBox="1"/>
              <p:nvPr/>
            </p:nvSpPr>
            <p:spPr>
              <a:xfrm>
                <a:off x="34745196" y="13167755"/>
                <a:ext cx="2676625" cy="400110"/>
              </a:xfrm>
              <a:prstGeom prst="rect">
                <a:avLst/>
              </a:prstGeom>
              <a:noFill/>
            </p:spPr>
            <p:txBody>
              <a:bodyPr wrap="square" rtlCol="0">
                <a:spAutoFit/>
              </a:bodyPr>
              <a:lstStyle/>
              <a:p>
                <a:r>
                  <a:rPr lang="en-US" sz="2000" dirty="0" smtClean="0"/>
                  <a:t>Population 3 individuals</a:t>
                </a:r>
              </a:p>
            </p:txBody>
          </p:sp>
        </p:grpSp>
        <p:sp>
          <p:nvSpPr>
            <p:cNvPr id="79" name="TextBox 78"/>
            <p:cNvSpPr txBox="1"/>
            <p:nvPr/>
          </p:nvSpPr>
          <p:spPr>
            <a:xfrm>
              <a:off x="34738352" y="12714980"/>
              <a:ext cx="2764281" cy="400110"/>
            </a:xfrm>
            <a:prstGeom prst="rect">
              <a:avLst/>
            </a:prstGeom>
            <a:noFill/>
          </p:spPr>
          <p:txBody>
            <a:bodyPr wrap="square" rtlCol="0">
              <a:spAutoFit/>
            </a:bodyPr>
            <a:lstStyle/>
            <a:p>
              <a:r>
                <a:rPr lang="en-US" sz="2000" dirty="0" smtClean="0"/>
                <a:t>Population 2 individuals</a:t>
              </a:r>
            </a:p>
          </p:txBody>
        </p:sp>
      </p:grpSp>
      <p:sp>
        <p:nvSpPr>
          <p:cNvPr id="171" name="TextBox 170"/>
          <p:cNvSpPr txBox="1"/>
          <p:nvPr/>
        </p:nvSpPr>
        <p:spPr>
          <a:xfrm>
            <a:off x="25525515" y="10546335"/>
            <a:ext cx="5622316" cy="1815882"/>
          </a:xfrm>
          <a:prstGeom prst="rect">
            <a:avLst/>
          </a:prstGeom>
          <a:solidFill>
            <a:srgbClr val="FFFFFF"/>
          </a:solidFill>
          <a:ln w="12700">
            <a:solidFill>
              <a:schemeClr val="tx1"/>
            </a:solidFill>
          </a:ln>
        </p:spPr>
        <p:txBody>
          <a:bodyPr wrap="square" rtlCol="0">
            <a:spAutoFit/>
          </a:bodyPr>
          <a:lstStyle/>
          <a:p>
            <a:r>
              <a:rPr lang="en-US" sz="2800" b="1" dirty="0" smtClean="0"/>
              <a:t>Fig. 3 a)</a:t>
            </a:r>
            <a:r>
              <a:rPr lang="en-US" sz="2800" dirty="0" smtClean="0"/>
              <a:t> Genetically distinct STRUCTURE populations and dispersers, and </a:t>
            </a:r>
            <a:r>
              <a:rPr lang="en-US" sz="2800" b="1" dirty="0" smtClean="0"/>
              <a:t>b)</a:t>
            </a:r>
            <a:r>
              <a:rPr lang="en-US" sz="2800" dirty="0" smtClean="0"/>
              <a:t> landcover features hypothesized to facilitate dispersal.</a:t>
            </a:r>
          </a:p>
        </p:txBody>
      </p:sp>
      <p:grpSp>
        <p:nvGrpSpPr>
          <p:cNvPr id="55" name="Group 54"/>
          <p:cNvGrpSpPr/>
          <p:nvPr/>
        </p:nvGrpSpPr>
        <p:grpSpPr>
          <a:xfrm>
            <a:off x="13361386" y="7257346"/>
            <a:ext cx="11874017" cy="2590612"/>
            <a:chOff x="13391205" y="7095007"/>
            <a:chExt cx="11874017" cy="2590612"/>
          </a:xfrm>
        </p:grpSpPr>
        <p:sp>
          <p:nvSpPr>
            <p:cNvPr id="116" name="Rounded Rectangle 115"/>
            <p:cNvSpPr/>
            <p:nvPr/>
          </p:nvSpPr>
          <p:spPr>
            <a:xfrm>
              <a:off x="13391205" y="7095007"/>
              <a:ext cx="11708760" cy="2590612"/>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TextBox 112"/>
            <p:cNvSpPr txBox="1"/>
            <p:nvPr/>
          </p:nvSpPr>
          <p:spPr>
            <a:xfrm>
              <a:off x="13604003" y="7245739"/>
              <a:ext cx="5998486" cy="2308324"/>
            </a:xfrm>
            <a:prstGeom prst="rect">
              <a:avLst/>
            </a:prstGeom>
            <a:noFill/>
          </p:spPr>
          <p:txBody>
            <a:bodyPr wrap="square" rtlCol="0">
              <a:spAutoFit/>
            </a:bodyPr>
            <a:lstStyle/>
            <a:p>
              <a:r>
                <a:rPr lang="en-US" sz="3600" b="1" dirty="0" smtClean="0"/>
                <a:t>Table 1 </a:t>
              </a:r>
              <a:r>
                <a:rPr lang="en-US" sz="3600" dirty="0" smtClean="0"/>
                <a:t>Probability of identity and effective population size (</a:t>
              </a:r>
              <a:r>
                <a:rPr lang="en-US" sz="3600" i="1" dirty="0" smtClean="0"/>
                <a:t>Ne</a:t>
              </a:r>
              <a:r>
                <a:rPr lang="en-US" sz="3600" dirty="0" smtClean="0"/>
                <a:t>). A low </a:t>
              </a:r>
              <a:r>
                <a:rPr lang="en-US" sz="3600" i="1" dirty="0" smtClean="0"/>
                <a:t>Ne</a:t>
              </a:r>
              <a:r>
                <a:rPr lang="en-US" sz="3600" dirty="0" smtClean="0"/>
                <a:t> of </a:t>
              </a:r>
              <a:r>
                <a:rPr lang="en-US" sz="3600" b="1" dirty="0" smtClean="0"/>
                <a:t>8.8</a:t>
              </a:r>
              <a:r>
                <a:rPr lang="en-US" sz="3600" dirty="0" smtClean="0"/>
                <a:t> indicates an unsustainable population.</a:t>
              </a:r>
            </a:p>
          </p:txBody>
        </p:sp>
        <p:sp>
          <p:nvSpPr>
            <p:cNvPr id="118" name="TextBox 117"/>
            <p:cNvSpPr txBox="1"/>
            <p:nvPr/>
          </p:nvSpPr>
          <p:spPr>
            <a:xfrm>
              <a:off x="19767746" y="8663192"/>
              <a:ext cx="5497476" cy="954107"/>
            </a:xfrm>
            <a:prstGeom prst="rect">
              <a:avLst/>
            </a:prstGeom>
            <a:noFill/>
          </p:spPr>
          <p:txBody>
            <a:bodyPr wrap="square" rtlCol="0">
              <a:spAutoFit/>
            </a:bodyPr>
            <a:lstStyle/>
            <a:p>
              <a:r>
                <a:rPr lang="en-US" sz="2800" i="1" dirty="0" smtClean="0"/>
                <a:t>Ne </a:t>
              </a:r>
              <a:r>
                <a:rPr lang="en-US" sz="2800" dirty="0" smtClean="0"/>
                <a:t>calculated from the linkage disequilibrium method.</a:t>
              </a:r>
            </a:p>
          </p:txBody>
        </p:sp>
        <p:pic>
          <p:nvPicPr>
            <p:cNvPr id="71" name="Picture 70"/>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9782598" y="7136518"/>
              <a:ext cx="4823811" cy="1522515"/>
            </a:xfrm>
            <a:prstGeom prst="rect">
              <a:avLst/>
            </a:prstGeom>
          </p:spPr>
        </p:pic>
      </p:grpSp>
      <p:pic>
        <p:nvPicPr>
          <p:cNvPr id="21" name="Picture 20"/>
          <p:cNvPicPr>
            <a:picLocks noChangeAspect="1"/>
          </p:cNvPicPr>
          <p:nvPr/>
        </p:nvPicPr>
        <p:blipFill rotWithShape="1">
          <a:blip r:embed="rId18" cstate="print">
            <a:extLst>
              <a:ext uri="{28A0092B-C50C-407E-A947-70E740481C1C}">
                <a14:useLocalDpi xmlns:a14="http://schemas.microsoft.com/office/drawing/2010/main" val="0"/>
              </a:ext>
            </a:extLst>
          </a:blip>
          <a:srcRect l="16944" t="3245" r="15518" b="2317"/>
          <a:stretch/>
        </p:blipFill>
        <p:spPr>
          <a:xfrm>
            <a:off x="36548891" y="12706652"/>
            <a:ext cx="6541014" cy="7067550"/>
          </a:xfrm>
          <a:prstGeom prst="rect">
            <a:avLst/>
          </a:prstGeom>
          <a:ln w="38100">
            <a:solidFill>
              <a:schemeClr val="tx1"/>
            </a:solidFill>
          </a:ln>
        </p:spPr>
      </p:pic>
      <p:sp>
        <p:nvSpPr>
          <p:cNvPr id="156" name="TextBox 155"/>
          <p:cNvSpPr txBox="1"/>
          <p:nvPr/>
        </p:nvSpPr>
        <p:spPr>
          <a:xfrm>
            <a:off x="36548891" y="17102526"/>
            <a:ext cx="3171156" cy="2677656"/>
          </a:xfrm>
          <a:prstGeom prst="rect">
            <a:avLst/>
          </a:prstGeom>
          <a:solidFill>
            <a:srgbClr val="FFFFFF"/>
          </a:solidFill>
          <a:ln w="12700">
            <a:solidFill>
              <a:schemeClr val="tx1"/>
            </a:solidFill>
          </a:ln>
        </p:spPr>
        <p:txBody>
          <a:bodyPr wrap="square" rtlCol="0">
            <a:spAutoFit/>
          </a:bodyPr>
          <a:lstStyle/>
          <a:p>
            <a:r>
              <a:rPr lang="en-US" sz="2800" b="1" dirty="0" smtClean="0"/>
              <a:t>Fig. 4 </a:t>
            </a:r>
            <a:r>
              <a:rPr lang="en-US" sz="2800" dirty="0" smtClean="0"/>
              <a:t>Facilitating landscape features and shrub corridors</a:t>
            </a:r>
            <a:r>
              <a:rPr lang="en-US" sz="2800" dirty="0"/>
              <a:t> </a:t>
            </a:r>
            <a:r>
              <a:rPr lang="en-US" sz="2800" dirty="0" smtClean="0"/>
              <a:t>that could be managed to expand the population.</a:t>
            </a:r>
          </a:p>
        </p:txBody>
      </p:sp>
      <p:pic>
        <p:nvPicPr>
          <p:cNvPr id="23" name="Picture 22"/>
          <p:cNvPicPr>
            <a:picLocks noChangeAspect="1"/>
          </p:cNvPicPr>
          <p:nvPr/>
        </p:nvPicPr>
        <p:blipFill rotWithShape="1">
          <a:blip r:embed="rId19" cstate="print">
            <a:extLst>
              <a:ext uri="{28A0092B-C50C-407E-A947-70E740481C1C}">
                <a14:useLocalDpi xmlns:a14="http://schemas.microsoft.com/office/drawing/2010/main" val="0"/>
              </a:ext>
            </a:extLst>
          </a:blip>
          <a:srcRect b="13853"/>
          <a:stretch/>
        </p:blipFill>
        <p:spPr>
          <a:xfrm>
            <a:off x="25525515" y="12685351"/>
            <a:ext cx="10682712" cy="7111294"/>
          </a:xfrm>
          <a:prstGeom prst="rect">
            <a:avLst/>
          </a:prstGeom>
          <a:ln w="38100">
            <a:solidFill>
              <a:schemeClr val="tx1"/>
            </a:solidFill>
          </a:ln>
        </p:spPr>
      </p:pic>
      <p:sp>
        <p:nvSpPr>
          <p:cNvPr id="181" name="TextBox 180"/>
          <p:cNvSpPr txBox="1"/>
          <p:nvPr/>
        </p:nvSpPr>
        <p:spPr>
          <a:xfrm>
            <a:off x="35464283" y="12669621"/>
            <a:ext cx="743944" cy="584775"/>
          </a:xfrm>
          <a:prstGeom prst="rect">
            <a:avLst/>
          </a:prstGeom>
          <a:solidFill>
            <a:schemeClr val="bg1"/>
          </a:solidFill>
          <a:ln w="12700">
            <a:solidFill>
              <a:schemeClr val="tx1"/>
            </a:solidFill>
          </a:ln>
        </p:spPr>
        <p:txBody>
          <a:bodyPr wrap="square" rtlCol="0">
            <a:spAutoFit/>
          </a:bodyPr>
          <a:lstStyle/>
          <a:p>
            <a:r>
              <a:rPr lang="en-US" sz="3200" dirty="0" smtClean="0"/>
              <a:t>3</a:t>
            </a:r>
            <a:r>
              <a:rPr lang="en-US" sz="3200" dirty="0"/>
              <a:t>b</a:t>
            </a:r>
            <a:r>
              <a:rPr lang="en-US" sz="3200" dirty="0" smtClean="0"/>
              <a:t>)</a:t>
            </a:r>
            <a:endParaRPr lang="en-US" sz="3200" dirty="0"/>
          </a:p>
        </p:txBody>
      </p:sp>
      <p:grpSp>
        <p:nvGrpSpPr>
          <p:cNvPr id="58" name="Group 57"/>
          <p:cNvGrpSpPr/>
          <p:nvPr/>
        </p:nvGrpSpPr>
        <p:grpSpPr>
          <a:xfrm>
            <a:off x="25525515" y="12658550"/>
            <a:ext cx="6317891" cy="1612159"/>
            <a:chOff x="25796557" y="12986210"/>
            <a:chExt cx="6317891" cy="1612159"/>
          </a:xfrm>
        </p:grpSpPr>
        <p:grpSp>
          <p:nvGrpSpPr>
            <p:cNvPr id="122" name="Group 121"/>
            <p:cNvGrpSpPr/>
            <p:nvPr/>
          </p:nvGrpSpPr>
          <p:grpSpPr>
            <a:xfrm>
              <a:off x="25796557" y="12987015"/>
              <a:ext cx="5495137" cy="1601226"/>
              <a:chOff x="34320661" y="12089816"/>
              <a:chExt cx="4487501" cy="1601226"/>
            </a:xfrm>
          </p:grpSpPr>
          <p:grpSp>
            <p:nvGrpSpPr>
              <p:cNvPr id="125" name="Group 124"/>
              <p:cNvGrpSpPr/>
              <p:nvPr/>
            </p:nvGrpSpPr>
            <p:grpSpPr>
              <a:xfrm>
                <a:off x="34320661" y="12089816"/>
                <a:ext cx="4487501" cy="1601226"/>
                <a:chOff x="34320661" y="12089816"/>
                <a:chExt cx="4487501" cy="1601226"/>
              </a:xfrm>
            </p:grpSpPr>
            <p:sp>
              <p:nvSpPr>
                <p:cNvPr id="129" name="Rectangle 128"/>
                <p:cNvSpPr/>
                <p:nvPr/>
              </p:nvSpPr>
              <p:spPr>
                <a:xfrm>
                  <a:off x="34320661" y="12122745"/>
                  <a:ext cx="4487501" cy="1568297"/>
                </a:xfrm>
                <a:prstGeom prst="rect">
                  <a:avLst/>
                </a:prstGeom>
                <a:solidFill>
                  <a:schemeClr val="accent6">
                    <a:lumMod val="20000"/>
                    <a:lumOff val="80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1" name="Rounded Rectangle 130"/>
                <p:cNvSpPr/>
                <p:nvPr/>
              </p:nvSpPr>
              <p:spPr>
                <a:xfrm>
                  <a:off x="34360388" y="12611845"/>
                  <a:ext cx="177843" cy="163696"/>
                </a:xfrm>
                <a:prstGeom prst="roundRect">
                  <a:avLst/>
                </a:prstGeom>
                <a:solidFill>
                  <a:srgbClr val="CC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2" name="Rounded Rectangle 131"/>
                <p:cNvSpPr/>
                <p:nvPr/>
              </p:nvSpPr>
              <p:spPr>
                <a:xfrm>
                  <a:off x="34360388" y="12197215"/>
                  <a:ext cx="177843" cy="163696"/>
                </a:xfrm>
                <a:prstGeom prst="roundRect">
                  <a:avLst/>
                </a:prstGeom>
                <a:solidFill>
                  <a:srgbClr val="FFFF4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Rounded Rectangle 146"/>
                <p:cNvSpPr/>
                <p:nvPr/>
              </p:nvSpPr>
              <p:spPr>
                <a:xfrm>
                  <a:off x="34359664" y="13005406"/>
                  <a:ext cx="177843" cy="163696"/>
                </a:xfrm>
                <a:prstGeom prst="roundRect">
                  <a:avLst/>
                </a:prstGeom>
                <a:solidFill>
                  <a:srgbClr val="61FFE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9" name="TextBox 148"/>
                <p:cNvSpPr txBox="1"/>
                <p:nvPr/>
              </p:nvSpPr>
              <p:spPr>
                <a:xfrm>
                  <a:off x="34557688" y="12089816"/>
                  <a:ext cx="2172732" cy="400110"/>
                </a:xfrm>
                <a:prstGeom prst="rect">
                  <a:avLst/>
                </a:prstGeom>
                <a:noFill/>
              </p:spPr>
              <p:txBody>
                <a:bodyPr wrap="square" rtlCol="0">
                  <a:spAutoFit/>
                </a:bodyPr>
                <a:lstStyle/>
                <a:p>
                  <a:r>
                    <a:rPr lang="en-US" sz="2000" dirty="0" smtClean="0"/>
                    <a:t>Scrub shrub</a:t>
                  </a:r>
                </a:p>
              </p:txBody>
            </p:sp>
            <p:sp>
              <p:nvSpPr>
                <p:cNvPr id="150" name="TextBox 149"/>
                <p:cNvSpPr txBox="1"/>
                <p:nvPr/>
              </p:nvSpPr>
              <p:spPr>
                <a:xfrm>
                  <a:off x="34567132" y="12918671"/>
                  <a:ext cx="3353221" cy="400110"/>
                </a:xfrm>
                <a:prstGeom prst="rect">
                  <a:avLst/>
                </a:prstGeom>
                <a:noFill/>
              </p:spPr>
              <p:txBody>
                <a:bodyPr wrap="square" rtlCol="0">
                  <a:spAutoFit/>
                </a:bodyPr>
                <a:lstStyle/>
                <a:p>
                  <a:r>
                    <a:rPr lang="en-US" sz="2000" dirty="0" smtClean="0"/>
                    <a:t>Emergent herbaceous wetland</a:t>
                  </a:r>
                </a:p>
              </p:txBody>
            </p:sp>
          </p:grpSp>
          <p:sp>
            <p:nvSpPr>
              <p:cNvPr id="126" name="TextBox 125"/>
              <p:cNvSpPr txBox="1"/>
              <p:nvPr/>
            </p:nvSpPr>
            <p:spPr>
              <a:xfrm>
                <a:off x="34567132" y="12518561"/>
                <a:ext cx="2313673" cy="400110"/>
              </a:xfrm>
              <a:prstGeom prst="rect">
                <a:avLst/>
              </a:prstGeom>
              <a:noFill/>
            </p:spPr>
            <p:txBody>
              <a:bodyPr wrap="square" rtlCol="0">
                <a:spAutoFit/>
              </a:bodyPr>
              <a:lstStyle/>
              <a:p>
                <a:r>
                  <a:rPr lang="en-US" sz="2000" dirty="0" smtClean="0"/>
                  <a:t>Scrub shrub wetland</a:t>
                </a:r>
              </a:p>
            </p:txBody>
          </p:sp>
        </p:grpSp>
        <p:grpSp>
          <p:nvGrpSpPr>
            <p:cNvPr id="56" name="Group 55"/>
            <p:cNvGrpSpPr/>
            <p:nvPr/>
          </p:nvGrpSpPr>
          <p:grpSpPr>
            <a:xfrm>
              <a:off x="26107484" y="12986210"/>
              <a:ext cx="6006964" cy="1612159"/>
              <a:chOff x="26107484" y="12986210"/>
              <a:chExt cx="6006964" cy="1612159"/>
            </a:xfrm>
          </p:grpSpPr>
          <p:sp>
            <p:nvSpPr>
              <p:cNvPr id="173" name="TextBox 172"/>
              <p:cNvSpPr txBox="1"/>
              <p:nvPr/>
            </p:nvSpPr>
            <p:spPr>
              <a:xfrm>
                <a:off x="26107484" y="14198259"/>
                <a:ext cx="3353221" cy="400110"/>
              </a:xfrm>
              <a:prstGeom prst="rect">
                <a:avLst/>
              </a:prstGeom>
              <a:noFill/>
            </p:spPr>
            <p:txBody>
              <a:bodyPr wrap="square" rtlCol="0">
                <a:spAutoFit/>
              </a:bodyPr>
              <a:lstStyle/>
              <a:p>
                <a:r>
                  <a:rPr lang="en-US" sz="2000" dirty="0" smtClean="0"/>
                  <a:t>Vegetation height 1-4 m.</a:t>
                </a:r>
              </a:p>
            </p:txBody>
          </p:sp>
          <p:sp>
            <p:nvSpPr>
              <p:cNvPr id="175" name="Rounded Rectangle 174"/>
              <p:cNvSpPr/>
              <p:nvPr/>
            </p:nvSpPr>
            <p:spPr>
              <a:xfrm>
                <a:off x="29236069" y="13098646"/>
                <a:ext cx="217776" cy="163696"/>
              </a:xfrm>
              <a:prstGeom prst="round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6" name="TextBox 175"/>
              <p:cNvSpPr txBox="1"/>
              <p:nvPr/>
            </p:nvSpPr>
            <p:spPr>
              <a:xfrm>
                <a:off x="29453845" y="12986210"/>
                <a:ext cx="2660603" cy="707886"/>
              </a:xfrm>
              <a:prstGeom prst="rect">
                <a:avLst/>
              </a:prstGeom>
              <a:noFill/>
            </p:spPr>
            <p:txBody>
              <a:bodyPr wrap="square" rtlCol="0">
                <a:spAutoFit/>
              </a:bodyPr>
              <a:lstStyle/>
              <a:p>
                <a:r>
                  <a:rPr lang="en-US" sz="2000" dirty="0" smtClean="0"/>
                  <a:t>Road/rail linear facilitator</a:t>
                </a:r>
              </a:p>
            </p:txBody>
          </p:sp>
          <p:cxnSp>
            <p:nvCxnSpPr>
              <p:cNvPr id="177" name="Straight Connector 176"/>
              <p:cNvCxnSpPr/>
              <p:nvPr/>
            </p:nvCxnSpPr>
            <p:spPr>
              <a:xfrm>
                <a:off x="29595882" y="13984453"/>
                <a:ext cx="809041"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a:off x="29595882" y="14380643"/>
                <a:ext cx="809041" cy="0"/>
              </a:xfrm>
              <a:prstGeom prst="line">
                <a:avLst/>
              </a:prstGeom>
              <a:ln w="38100">
                <a:solidFill>
                  <a:schemeClr val="accent2">
                    <a:lumMod val="50000"/>
                  </a:schemeClr>
                </a:solidFill>
              </a:ln>
            </p:spPr>
            <p:style>
              <a:lnRef idx="1">
                <a:schemeClr val="accent1"/>
              </a:lnRef>
              <a:fillRef idx="0">
                <a:schemeClr val="accent1"/>
              </a:fillRef>
              <a:effectRef idx="0">
                <a:schemeClr val="accent1"/>
              </a:effectRef>
              <a:fontRef idx="minor">
                <a:schemeClr val="tx1"/>
              </a:fontRef>
            </p:style>
          </p:cxnSp>
          <p:sp>
            <p:nvSpPr>
              <p:cNvPr id="179" name="TextBox 178"/>
              <p:cNvSpPr txBox="1"/>
              <p:nvPr/>
            </p:nvSpPr>
            <p:spPr>
              <a:xfrm>
                <a:off x="30491965" y="13820977"/>
                <a:ext cx="814112" cy="400110"/>
              </a:xfrm>
              <a:prstGeom prst="rect">
                <a:avLst/>
              </a:prstGeom>
              <a:noFill/>
            </p:spPr>
            <p:txBody>
              <a:bodyPr wrap="square" rtlCol="0">
                <a:spAutoFit/>
              </a:bodyPr>
              <a:lstStyle/>
              <a:p>
                <a:r>
                  <a:rPr lang="en-US" sz="2000" dirty="0" smtClean="0"/>
                  <a:t>Road</a:t>
                </a:r>
              </a:p>
            </p:txBody>
          </p:sp>
          <p:sp>
            <p:nvSpPr>
              <p:cNvPr id="180" name="TextBox 179"/>
              <p:cNvSpPr txBox="1"/>
              <p:nvPr/>
            </p:nvSpPr>
            <p:spPr>
              <a:xfrm>
                <a:off x="30506348" y="14180588"/>
                <a:ext cx="814112" cy="400110"/>
              </a:xfrm>
              <a:prstGeom prst="rect">
                <a:avLst/>
              </a:prstGeom>
              <a:noFill/>
            </p:spPr>
            <p:txBody>
              <a:bodyPr wrap="square" rtlCol="0">
                <a:spAutoFit/>
              </a:bodyPr>
              <a:lstStyle/>
              <a:p>
                <a:r>
                  <a:rPr lang="en-US" sz="2000" dirty="0" smtClean="0"/>
                  <a:t>Rail</a:t>
                </a:r>
              </a:p>
            </p:txBody>
          </p:sp>
        </p:grpSp>
      </p:grpSp>
      <p:sp>
        <p:nvSpPr>
          <p:cNvPr id="174" name="Rounded Rectangle 173"/>
          <p:cNvSpPr/>
          <p:nvPr/>
        </p:nvSpPr>
        <p:spPr>
          <a:xfrm>
            <a:off x="25567954" y="13945229"/>
            <a:ext cx="217776" cy="163696"/>
          </a:xfrm>
          <a:prstGeom prst="roundRect">
            <a:avLst/>
          </a:prstGeom>
          <a:solidFill>
            <a:srgbClr val="C2855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TextBox 192"/>
          <p:cNvSpPr txBox="1"/>
          <p:nvPr/>
        </p:nvSpPr>
        <p:spPr>
          <a:xfrm>
            <a:off x="34792518" y="30311761"/>
            <a:ext cx="5738938" cy="1200329"/>
          </a:xfrm>
          <a:prstGeom prst="rect">
            <a:avLst/>
          </a:prstGeom>
          <a:noFill/>
        </p:spPr>
        <p:txBody>
          <a:bodyPr wrap="square" rtlCol="0">
            <a:spAutoFit/>
          </a:bodyPr>
          <a:lstStyle/>
          <a:p>
            <a:r>
              <a:rPr lang="en-US" sz="2400" dirty="0" smtClean="0"/>
              <a:t>*Founders that died before the breeding season: 3/9 founders released in 2013, 16/18 in 2014, </a:t>
            </a:r>
            <a:r>
              <a:rPr lang="en-US" sz="2400" dirty="0" smtClean="0"/>
              <a:t>6/7 </a:t>
            </a:r>
            <a:r>
              <a:rPr lang="en-US" sz="2400" dirty="0" smtClean="0"/>
              <a:t>in 2015.</a:t>
            </a:r>
            <a:endParaRPr lang="en-US" sz="2400" dirty="0"/>
          </a:p>
        </p:txBody>
      </p:sp>
      <p:sp>
        <p:nvSpPr>
          <p:cNvPr id="196" name="Rounded Rectangle 195"/>
          <p:cNvSpPr/>
          <p:nvPr/>
        </p:nvSpPr>
        <p:spPr>
          <a:xfrm>
            <a:off x="20704791" y="6221763"/>
            <a:ext cx="4706805" cy="936121"/>
          </a:xfrm>
          <a:prstGeom prst="roundRect">
            <a:avLst/>
          </a:prstGeom>
          <a:solidFill>
            <a:srgbClr val="00206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7" name="TextBox 196"/>
          <p:cNvSpPr txBox="1"/>
          <p:nvPr/>
        </p:nvSpPr>
        <p:spPr>
          <a:xfrm>
            <a:off x="20789368" y="6253685"/>
            <a:ext cx="4580627" cy="861774"/>
          </a:xfrm>
          <a:prstGeom prst="rect">
            <a:avLst/>
          </a:prstGeom>
          <a:noFill/>
        </p:spPr>
        <p:txBody>
          <a:bodyPr wrap="square" rtlCol="0">
            <a:spAutoFit/>
          </a:bodyPr>
          <a:lstStyle/>
          <a:p>
            <a:r>
              <a:rPr lang="en-US" sz="5000" dirty="0" smtClean="0">
                <a:solidFill>
                  <a:schemeClr val="bg1"/>
                </a:solidFill>
              </a:rPr>
              <a:t>Londonderry, NH</a:t>
            </a:r>
            <a:endParaRPr lang="en-US" sz="5000" dirty="0">
              <a:solidFill>
                <a:schemeClr val="bg1"/>
              </a:solidFill>
            </a:endParaRPr>
          </a:p>
        </p:txBody>
      </p:sp>
      <p:sp>
        <p:nvSpPr>
          <p:cNvPr id="198" name="Rounded Rectangle 197"/>
          <p:cNvSpPr/>
          <p:nvPr/>
        </p:nvSpPr>
        <p:spPr>
          <a:xfrm>
            <a:off x="20663190" y="21163108"/>
            <a:ext cx="4706805" cy="936121"/>
          </a:xfrm>
          <a:prstGeom prst="roundRect">
            <a:avLst/>
          </a:prstGeom>
          <a:solidFill>
            <a:srgbClr val="00206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9" name="Rounded Rectangle 198"/>
          <p:cNvSpPr/>
          <p:nvPr/>
        </p:nvSpPr>
        <p:spPr>
          <a:xfrm>
            <a:off x="12893231" y="20043886"/>
            <a:ext cx="12522266" cy="1007481"/>
          </a:xfrm>
          <a:prstGeom prst="roundRect">
            <a:avLst/>
          </a:prstGeom>
          <a:solidFill>
            <a:schemeClr val="accent6">
              <a:lumMod val="75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TextBox 95"/>
          <p:cNvSpPr txBox="1"/>
          <p:nvPr/>
        </p:nvSpPr>
        <p:spPr>
          <a:xfrm>
            <a:off x="13391205" y="20074609"/>
            <a:ext cx="11388336" cy="923330"/>
          </a:xfrm>
          <a:prstGeom prst="rect">
            <a:avLst/>
          </a:prstGeom>
          <a:noFill/>
        </p:spPr>
        <p:txBody>
          <a:bodyPr wrap="square" rtlCol="0">
            <a:spAutoFit/>
          </a:bodyPr>
          <a:lstStyle/>
          <a:p>
            <a:r>
              <a:rPr lang="en-US" sz="5400" dirty="0" smtClean="0">
                <a:solidFill>
                  <a:schemeClr val="bg1"/>
                </a:solidFill>
              </a:rPr>
              <a:t>Tracking the Success of a Reintroduction</a:t>
            </a:r>
          </a:p>
        </p:txBody>
      </p:sp>
      <p:sp>
        <p:nvSpPr>
          <p:cNvPr id="200" name="TextBox 199"/>
          <p:cNvSpPr txBox="1"/>
          <p:nvPr/>
        </p:nvSpPr>
        <p:spPr>
          <a:xfrm>
            <a:off x="21072015" y="21199409"/>
            <a:ext cx="3998131" cy="861774"/>
          </a:xfrm>
          <a:prstGeom prst="rect">
            <a:avLst/>
          </a:prstGeom>
          <a:noFill/>
        </p:spPr>
        <p:txBody>
          <a:bodyPr wrap="square" rtlCol="0">
            <a:spAutoFit/>
          </a:bodyPr>
          <a:lstStyle/>
          <a:p>
            <a:r>
              <a:rPr lang="en-US" sz="5000" dirty="0" smtClean="0">
                <a:solidFill>
                  <a:schemeClr val="bg1"/>
                </a:solidFill>
              </a:rPr>
              <a:t>Bellamy WMA</a:t>
            </a:r>
            <a:endParaRPr lang="en-US" sz="5000" dirty="0">
              <a:solidFill>
                <a:schemeClr val="bg1"/>
              </a:solidFill>
            </a:endParaRPr>
          </a:p>
        </p:txBody>
      </p:sp>
      <p:graphicFrame>
        <p:nvGraphicFramePr>
          <p:cNvPr id="201" name="Chart 200"/>
          <p:cNvGraphicFramePr>
            <a:graphicFrameLocks/>
          </p:cNvGraphicFramePr>
          <p:nvPr>
            <p:extLst>
              <p:ext uri="{D42A27DB-BD31-4B8C-83A1-F6EECF244321}">
                <p14:modId xmlns:p14="http://schemas.microsoft.com/office/powerpoint/2010/main" val="2631710840"/>
              </p:ext>
            </p:extLst>
          </p:nvPr>
        </p:nvGraphicFramePr>
        <p:xfrm>
          <a:off x="13354017" y="11221740"/>
          <a:ext cx="11624252" cy="5529820"/>
        </p:xfrm>
        <a:graphic>
          <a:graphicData uri="http://schemas.openxmlformats.org/drawingml/2006/chart">
            <c:chart xmlns:c="http://schemas.openxmlformats.org/drawingml/2006/chart" xmlns:r="http://schemas.openxmlformats.org/officeDocument/2006/relationships" r:id="rId20"/>
          </a:graphicData>
        </a:graphic>
      </p:graphicFrame>
      <p:graphicFrame>
        <p:nvGraphicFramePr>
          <p:cNvPr id="203" name="Chart 202"/>
          <p:cNvGraphicFramePr>
            <a:graphicFrameLocks/>
          </p:cNvGraphicFramePr>
          <p:nvPr>
            <p:extLst>
              <p:ext uri="{D42A27DB-BD31-4B8C-83A1-F6EECF244321}">
                <p14:modId xmlns:p14="http://schemas.microsoft.com/office/powerpoint/2010/main" val="1564405977"/>
              </p:ext>
            </p:extLst>
          </p:nvPr>
        </p:nvGraphicFramePr>
        <p:xfrm>
          <a:off x="28000313" y="26189043"/>
          <a:ext cx="6774652" cy="4612122"/>
        </p:xfrm>
        <a:graphic>
          <a:graphicData uri="http://schemas.openxmlformats.org/drawingml/2006/chart">
            <c:chart xmlns:c="http://schemas.openxmlformats.org/drawingml/2006/chart" xmlns:r="http://schemas.openxmlformats.org/officeDocument/2006/relationships" r:id="rId21"/>
          </a:graphicData>
        </a:graphic>
      </p:graphicFrame>
      <p:sp>
        <p:nvSpPr>
          <p:cNvPr id="142" name="Rounded Rectangle 141"/>
          <p:cNvSpPr/>
          <p:nvPr/>
        </p:nvSpPr>
        <p:spPr>
          <a:xfrm>
            <a:off x="29527460" y="27939758"/>
            <a:ext cx="228600" cy="228600"/>
          </a:xfrm>
          <a:prstGeom prst="roundRect">
            <a:avLst/>
          </a:prstGeom>
          <a:solidFill>
            <a:srgbClr val="FFFF4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2" name="Rounded Rectangle 201"/>
          <p:cNvSpPr/>
          <p:nvPr/>
        </p:nvSpPr>
        <p:spPr>
          <a:xfrm>
            <a:off x="30513104" y="26283288"/>
            <a:ext cx="228600" cy="228600"/>
          </a:xfrm>
          <a:prstGeom prst="roundRect">
            <a:avLst/>
          </a:prstGeom>
          <a:solidFill>
            <a:srgbClr val="FFFF4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8" name="Rounded Rectangle 157"/>
          <p:cNvSpPr/>
          <p:nvPr/>
        </p:nvSpPr>
        <p:spPr>
          <a:xfrm>
            <a:off x="31676996" y="28347487"/>
            <a:ext cx="228600" cy="228600"/>
          </a:xfrm>
          <a:prstGeom prst="roundRect">
            <a:avLst/>
          </a:prstGeom>
          <a:solidFill>
            <a:srgbClr val="FFFF4B"/>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 name="Picture 40"/>
          <p:cNvPicPr>
            <a:picLocks noChangeAspect="1"/>
          </p:cNvPicPr>
          <p:nvPr/>
        </p:nvPicPr>
        <p:blipFill rotWithShape="1">
          <a:blip r:embed="rId22">
            <a:extLst>
              <a:ext uri="{28A0092B-C50C-407E-A947-70E740481C1C}">
                <a14:useLocalDpi xmlns:a14="http://schemas.microsoft.com/office/drawing/2010/main" val="0"/>
              </a:ext>
            </a:extLst>
          </a:blip>
          <a:srcRect l="1119" r="752"/>
          <a:stretch/>
        </p:blipFill>
        <p:spPr>
          <a:xfrm>
            <a:off x="34810110" y="26998136"/>
            <a:ext cx="5534526" cy="1019001"/>
          </a:xfrm>
          <a:prstGeom prst="rect">
            <a:avLst/>
          </a:prstGeom>
        </p:spPr>
      </p:pic>
      <p:pic>
        <p:nvPicPr>
          <p:cNvPr id="62" name="Picture 61"/>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34808880" y="28283228"/>
            <a:ext cx="4671160" cy="1897660"/>
          </a:xfrm>
          <a:prstGeom prst="rect">
            <a:avLst/>
          </a:prstGeom>
        </p:spPr>
      </p:pic>
      <p:pic>
        <p:nvPicPr>
          <p:cNvPr id="4" name="Picture 3"/>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14602282" y="17419538"/>
            <a:ext cx="9399822" cy="2249423"/>
          </a:xfrm>
          <a:prstGeom prst="rect">
            <a:avLst/>
          </a:prstGeom>
        </p:spPr>
      </p:pic>
      <p:pic>
        <p:nvPicPr>
          <p:cNvPr id="40" name="Picture 39"/>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29324840" y="23431441"/>
            <a:ext cx="6059697" cy="1406480"/>
          </a:xfrm>
          <a:prstGeom prst="rect">
            <a:avLst/>
          </a:prstGeom>
        </p:spPr>
      </p:pic>
    </p:spTree>
    <p:extLst>
      <p:ext uri="{BB962C8B-B14F-4D97-AF65-F5344CB8AC3E}">
        <p14:creationId xmlns:p14="http://schemas.microsoft.com/office/powerpoint/2010/main" val="230705458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8489</TotalTime>
  <Words>714</Words>
  <Application>Microsoft Office PowerPoint</Application>
  <PresentationFormat>Custom</PresentationFormat>
  <Paragraphs>85</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Genetic Structure of an Isolated New England Cottontail (Sylvilagus transitionalis) Population</dc:title>
  <dc:creator>Melissa Bauer</dc:creator>
  <cp:lastModifiedBy>Melissa Bauer</cp:lastModifiedBy>
  <cp:revision>430</cp:revision>
  <dcterms:created xsi:type="dcterms:W3CDTF">2016-03-29T20:23:54Z</dcterms:created>
  <dcterms:modified xsi:type="dcterms:W3CDTF">2017-09-21T18:46:33Z</dcterms:modified>
</cp:coreProperties>
</file>