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media/image10.jpg" ContentType="image/png"/>
  <Override PartName="/ppt/media/image12.jpg" ContentType="image/png"/>
  <Override PartName="/ppt/media/image13.jpg" ContentType="image/png"/>
  <Override PartName="/ppt/media/image15.jpg" ContentType="image/pn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32918400" cy="438912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7" autoAdjust="0"/>
    <p:restoredTop sz="94660"/>
  </p:normalViewPr>
  <p:slideViewPr>
    <p:cSldViewPr snapToGrid="0">
      <p:cViewPr>
        <p:scale>
          <a:sx n="41" d="100"/>
          <a:sy n="41" d="100"/>
        </p:scale>
        <p:origin x="324" y="-301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7183123"/>
            <a:ext cx="27980640" cy="15280640"/>
          </a:xfrm>
        </p:spPr>
        <p:txBody>
          <a:bodyPr anchor="b"/>
          <a:lstStyle>
            <a:lvl1pPr algn="ctr">
              <a:defRPr sz="21600"/>
            </a:lvl1pPr>
          </a:lstStyle>
          <a:p>
            <a:r>
              <a:rPr lang="en-US"/>
              <a:t>Click to edit Master title style</a:t>
            </a:r>
            <a:endParaRPr lang="en-US" dirty="0"/>
          </a:p>
        </p:txBody>
      </p:sp>
      <p:sp>
        <p:nvSpPr>
          <p:cNvPr id="3" name="Subtitle 2"/>
          <p:cNvSpPr>
            <a:spLocks noGrp="1"/>
          </p:cNvSpPr>
          <p:nvPr>
            <p:ph type="subTitle" idx="1"/>
          </p:nvPr>
        </p:nvSpPr>
        <p:spPr>
          <a:xfrm>
            <a:off x="4114800" y="23053043"/>
            <a:ext cx="24688800" cy="10596877"/>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5B78442-D717-4C4D-8B3D-6992691D8856}" type="datetimeFigureOut">
              <a:rPr lang="en-US" smtClean="0"/>
              <a:t>10/6/2017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EED323-FC35-4B6B-BCCA-97B3DD3C01F0}" type="slidenum">
              <a:rPr lang="en-US" smtClean="0"/>
              <a:t>‹#›</a:t>
            </a:fld>
            <a:endParaRPr lang="en-US"/>
          </a:p>
        </p:txBody>
      </p:sp>
    </p:spTree>
    <p:extLst>
      <p:ext uri="{BB962C8B-B14F-4D97-AF65-F5344CB8AC3E}">
        <p14:creationId xmlns:p14="http://schemas.microsoft.com/office/powerpoint/2010/main" val="38420817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B78442-D717-4C4D-8B3D-6992691D8856}" type="datetimeFigureOut">
              <a:rPr lang="en-US" smtClean="0"/>
              <a:t>10/6/2017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EED323-FC35-4B6B-BCCA-97B3DD3C01F0}" type="slidenum">
              <a:rPr lang="en-US" smtClean="0"/>
              <a:t>‹#›</a:t>
            </a:fld>
            <a:endParaRPr lang="en-US"/>
          </a:p>
        </p:txBody>
      </p:sp>
    </p:spTree>
    <p:extLst>
      <p:ext uri="{BB962C8B-B14F-4D97-AF65-F5344CB8AC3E}">
        <p14:creationId xmlns:p14="http://schemas.microsoft.com/office/powerpoint/2010/main" val="28516279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45997" y="10942333"/>
            <a:ext cx="28392120" cy="18257517"/>
          </a:xfrm>
        </p:spPr>
        <p:txBody>
          <a:bodyPr anchor="b"/>
          <a:lstStyle>
            <a:lvl1pPr>
              <a:defRPr sz="21600"/>
            </a:lvl1pPr>
          </a:lstStyle>
          <a:p>
            <a:r>
              <a:rPr lang="en-US"/>
              <a:t>Click to edit Master title style</a:t>
            </a:r>
            <a:endParaRPr lang="en-US" dirty="0"/>
          </a:p>
        </p:txBody>
      </p:sp>
      <p:sp>
        <p:nvSpPr>
          <p:cNvPr id="3" name="Text Placeholder 2"/>
          <p:cNvSpPr>
            <a:spLocks noGrp="1"/>
          </p:cNvSpPr>
          <p:nvPr>
            <p:ph type="body" idx="1"/>
          </p:nvPr>
        </p:nvSpPr>
        <p:spPr>
          <a:xfrm>
            <a:off x="2245997" y="29372573"/>
            <a:ext cx="28392120" cy="9601197"/>
          </a:xfrm>
        </p:spPr>
        <p:txBody>
          <a:bodyPr/>
          <a:lstStyle>
            <a:lvl1pPr marL="0" indent="0">
              <a:buNone/>
              <a:defRPr sz="8640">
                <a:solidFill>
                  <a:schemeClr val="tx1"/>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5B78442-D717-4C4D-8B3D-6992691D8856}" type="datetimeFigureOut">
              <a:rPr lang="en-US" smtClean="0"/>
              <a:t>10/6/2017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EED323-FC35-4B6B-BCCA-97B3DD3C01F0}" type="slidenum">
              <a:rPr lang="en-US" smtClean="0"/>
              <a:t>‹#›</a:t>
            </a:fld>
            <a:endParaRPr lang="en-US"/>
          </a:p>
        </p:txBody>
      </p:sp>
    </p:spTree>
    <p:extLst>
      <p:ext uri="{BB962C8B-B14F-4D97-AF65-F5344CB8AC3E}">
        <p14:creationId xmlns:p14="http://schemas.microsoft.com/office/powerpoint/2010/main" val="1517737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263140" y="11684000"/>
            <a:ext cx="13990320" cy="278485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6664940" y="11684000"/>
            <a:ext cx="13990320" cy="278485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5B78442-D717-4C4D-8B3D-6992691D8856}" type="datetimeFigureOut">
              <a:rPr lang="en-US" smtClean="0"/>
              <a:t>10/6/2017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EED323-FC35-4B6B-BCCA-97B3DD3C01F0}" type="slidenum">
              <a:rPr lang="en-US" smtClean="0"/>
              <a:t>‹#›</a:t>
            </a:fld>
            <a:endParaRPr lang="en-US"/>
          </a:p>
        </p:txBody>
      </p:sp>
    </p:spTree>
    <p:extLst>
      <p:ext uri="{BB962C8B-B14F-4D97-AF65-F5344CB8AC3E}">
        <p14:creationId xmlns:p14="http://schemas.microsoft.com/office/powerpoint/2010/main" val="886817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336810"/>
            <a:ext cx="28392120" cy="8483603"/>
          </a:xfrm>
        </p:spPr>
        <p:txBody>
          <a:bodyPr/>
          <a:lstStyle/>
          <a:p>
            <a:r>
              <a:rPr lang="en-US"/>
              <a:t>Click to edit Master title style</a:t>
            </a:r>
            <a:endParaRPr lang="en-US" dirty="0"/>
          </a:p>
        </p:txBody>
      </p:sp>
      <p:sp>
        <p:nvSpPr>
          <p:cNvPr id="3" name="Text Placeholder 2"/>
          <p:cNvSpPr>
            <a:spLocks noGrp="1"/>
          </p:cNvSpPr>
          <p:nvPr>
            <p:ph type="body" idx="1"/>
          </p:nvPr>
        </p:nvSpPr>
        <p:spPr>
          <a:xfrm>
            <a:off x="2267431" y="10759443"/>
            <a:ext cx="13926024" cy="527303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4" name="Content Placeholder 3"/>
          <p:cNvSpPr>
            <a:spLocks noGrp="1"/>
          </p:cNvSpPr>
          <p:nvPr>
            <p:ph sz="half" idx="2"/>
          </p:nvPr>
        </p:nvSpPr>
        <p:spPr>
          <a:xfrm>
            <a:off x="2267431" y="16032480"/>
            <a:ext cx="13926024" cy="23581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6664942" y="10759443"/>
            <a:ext cx="13994608" cy="527303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6" name="Content Placeholder 5"/>
          <p:cNvSpPr>
            <a:spLocks noGrp="1"/>
          </p:cNvSpPr>
          <p:nvPr>
            <p:ph sz="quarter" idx="4"/>
          </p:nvPr>
        </p:nvSpPr>
        <p:spPr>
          <a:xfrm>
            <a:off x="16664942" y="16032480"/>
            <a:ext cx="13994608" cy="23581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5B78442-D717-4C4D-8B3D-6992691D8856}" type="datetimeFigureOut">
              <a:rPr lang="en-US" smtClean="0"/>
              <a:t>10/6/2017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3EED323-FC35-4B6B-BCCA-97B3DD3C01F0}" type="slidenum">
              <a:rPr lang="en-US" smtClean="0"/>
              <a:t>‹#›</a:t>
            </a:fld>
            <a:endParaRPr lang="en-US"/>
          </a:p>
        </p:txBody>
      </p:sp>
    </p:spTree>
    <p:extLst>
      <p:ext uri="{BB962C8B-B14F-4D97-AF65-F5344CB8AC3E}">
        <p14:creationId xmlns:p14="http://schemas.microsoft.com/office/powerpoint/2010/main" val="20103568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5B78442-D717-4C4D-8B3D-6992691D8856}" type="datetimeFigureOut">
              <a:rPr lang="en-US" smtClean="0"/>
              <a:t>10/6/2017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3EED323-FC35-4B6B-BCCA-97B3DD3C01F0}" type="slidenum">
              <a:rPr lang="en-US" smtClean="0"/>
              <a:t>‹#›</a:t>
            </a:fld>
            <a:endParaRPr lang="en-US"/>
          </a:p>
        </p:txBody>
      </p:sp>
    </p:spTree>
    <p:extLst>
      <p:ext uri="{BB962C8B-B14F-4D97-AF65-F5344CB8AC3E}">
        <p14:creationId xmlns:p14="http://schemas.microsoft.com/office/powerpoint/2010/main" val="3556743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B78442-D717-4C4D-8B3D-6992691D8856}" type="datetimeFigureOut">
              <a:rPr lang="en-US" smtClean="0"/>
              <a:t>10/6/2017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3EED323-FC35-4B6B-BCCA-97B3DD3C01F0}" type="slidenum">
              <a:rPr lang="en-US" smtClean="0"/>
              <a:t>‹#›</a:t>
            </a:fld>
            <a:endParaRPr lang="en-US"/>
          </a:p>
        </p:txBody>
      </p:sp>
    </p:spTree>
    <p:extLst>
      <p:ext uri="{BB962C8B-B14F-4D97-AF65-F5344CB8AC3E}">
        <p14:creationId xmlns:p14="http://schemas.microsoft.com/office/powerpoint/2010/main" val="42585035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926080"/>
            <a:ext cx="10617041" cy="10241280"/>
          </a:xfrm>
        </p:spPr>
        <p:txBody>
          <a:bodyPr anchor="b"/>
          <a:lstStyle>
            <a:lvl1pPr>
              <a:defRPr sz="11520"/>
            </a:lvl1pPr>
          </a:lstStyle>
          <a:p>
            <a:r>
              <a:rPr lang="en-US"/>
              <a:t>Click to edit Master title style</a:t>
            </a:r>
            <a:endParaRPr lang="en-US" dirty="0"/>
          </a:p>
        </p:txBody>
      </p:sp>
      <p:sp>
        <p:nvSpPr>
          <p:cNvPr id="3" name="Content Placeholder 2"/>
          <p:cNvSpPr>
            <a:spLocks noGrp="1"/>
          </p:cNvSpPr>
          <p:nvPr>
            <p:ph idx="1"/>
          </p:nvPr>
        </p:nvSpPr>
        <p:spPr>
          <a:xfrm>
            <a:off x="13994608" y="6319530"/>
            <a:ext cx="16664940" cy="311912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267428" y="13167360"/>
            <a:ext cx="10617041" cy="2439416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A5B78442-D717-4C4D-8B3D-6992691D8856}" type="datetimeFigureOut">
              <a:rPr lang="en-US" smtClean="0"/>
              <a:t>10/6/2017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EED323-FC35-4B6B-BCCA-97B3DD3C01F0}" type="slidenum">
              <a:rPr lang="en-US" smtClean="0"/>
              <a:t>‹#›</a:t>
            </a:fld>
            <a:endParaRPr lang="en-US"/>
          </a:p>
        </p:txBody>
      </p:sp>
    </p:spTree>
    <p:extLst>
      <p:ext uri="{BB962C8B-B14F-4D97-AF65-F5344CB8AC3E}">
        <p14:creationId xmlns:p14="http://schemas.microsoft.com/office/powerpoint/2010/main" val="41037940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926080"/>
            <a:ext cx="10617041" cy="10241280"/>
          </a:xfrm>
        </p:spPr>
        <p:txBody>
          <a:bodyPr anchor="b"/>
          <a:lstStyle>
            <a:lvl1pPr>
              <a:defRPr sz="1152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994608" y="6319530"/>
            <a:ext cx="16664940" cy="31191200"/>
          </a:xfrm>
        </p:spPr>
        <p:txBody>
          <a:bodyPr anchor="t"/>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a:t>Click icon to add picture</a:t>
            </a:r>
            <a:endParaRPr lang="en-US" dirty="0"/>
          </a:p>
        </p:txBody>
      </p:sp>
      <p:sp>
        <p:nvSpPr>
          <p:cNvPr id="4" name="Text Placeholder 3"/>
          <p:cNvSpPr>
            <a:spLocks noGrp="1"/>
          </p:cNvSpPr>
          <p:nvPr>
            <p:ph type="body" sz="half" idx="2"/>
          </p:nvPr>
        </p:nvSpPr>
        <p:spPr>
          <a:xfrm>
            <a:off x="2267428" y="13167360"/>
            <a:ext cx="10617041" cy="2439416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A5B78442-D717-4C4D-8B3D-6992691D8856}" type="datetimeFigureOut">
              <a:rPr lang="en-US" smtClean="0"/>
              <a:t>10/6/2017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EED323-FC35-4B6B-BCCA-97B3DD3C01F0}" type="slidenum">
              <a:rPr lang="en-US" smtClean="0"/>
              <a:t>‹#›</a:t>
            </a:fld>
            <a:endParaRPr lang="en-US"/>
          </a:p>
        </p:txBody>
      </p:sp>
    </p:spTree>
    <p:extLst>
      <p:ext uri="{BB962C8B-B14F-4D97-AF65-F5344CB8AC3E}">
        <p14:creationId xmlns:p14="http://schemas.microsoft.com/office/powerpoint/2010/main" val="18846334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B78442-D717-4C4D-8B3D-6992691D8856}" type="datetimeFigureOut">
              <a:rPr lang="en-US" smtClean="0"/>
              <a:t>10/6/2017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EED323-FC35-4B6B-BCCA-97B3DD3C01F0}" type="slidenum">
              <a:rPr lang="en-US" smtClean="0"/>
              <a:t>‹#›</a:t>
            </a:fld>
            <a:endParaRPr lang="en-US"/>
          </a:p>
        </p:txBody>
      </p:sp>
    </p:spTree>
    <p:extLst>
      <p:ext uri="{BB962C8B-B14F-4D97-AF65-F5344CB8AC3E}">
        <p14:creationId xmlns:p14="http://schemas.microsoft.com/office/powerpoint/2010/main" val="21060208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557232" y="2336800"/>
            <a:ext cx="7098030" cy="3719576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63142" y="2336800"/>
            <a:ext cx="20882610" cy="3719576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B78442-D717-4C4D-8B3D-6992691D8856}" type="datetimeFigureOut">
              <a:rPr lang="en-US" smtClean="0"/>
              <a:t>10/6/2017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EED323-FC35-4B6B-BCCA-97B3DD3C01F0}" type="slidenum">
              <a:rPr lang="en-US" smtClean="0"/>
              <a:t>‹#›</a:t>
            </a:fld>
            <a:endParaRPr lang="en-US"/>
          </a:p>
        </p:txBody>
      </p:sp>
    </p:spTree>
    <p:extLst>
      <p:ext uri="{BB962C8B-B14F-4D97-AF65-F5344CB8AC3E}">
        <p14:creationId xmlns:p14="http://schemas.microsoft.com/office/powerpoint/2010/main" val="2969242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63140" y="2336810"/>
            <a:ext cx="28392120" cy="848360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63140" y="11684000"/>
            <a:ext cx="28392120" cy="278485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263140" y="40680650"/>
            <a:ext cx="7406640" cy="2336800"/>
          </a:xfrm>
          <a:prstGeom prst="rect">
            <a:avLst/>
          </a:prstGeom>
        </p:spPr>
        <p:txBody>
          <a:bodyPr vert="horz" lIns="91440" tIns="45720" rIns="91440" bIns="45720" rtlCol="0" anchor="ctr"/>
          <a:lstStyle>
            <a:lvl1pPr algn="l">
              <a:defRPr sz="4320">
                <a:solidFill>
                  <a:schemeClr val="tx1">
                    <a:tint val="75000"/>
                  </a:schemeClr>
                </a:solidFill>
              </a:defRPr>
            </a:lvl1pPr>
          </a:lstStyle>
          <a:p>
            <a:fld id="{A5B78442-D717-4C4D-8B3D-6992691D8856}" type="datetimeFigureOut">
              <a:rPr lang="en-US" smtClean="0"/>
              <a:t>10/6/2017</a:t>
            </a:fld>
            <a:endParaRPr lang="en-US"/>
          </a:p>
        </p:txBody>
      </p:sp>
      <p:sp>
        <p:nvSpPr>
          <p:cNvPr id="5" name="Footer Placeholder 4"/>
          <p:cNvSpPr>
            <a:spLocks noGrp="1"/>
          </p:cNvSpPr>
          <p:nvPr>
            <p:ph type="ftr" sz="quarter" idx="3"/>
          </p:nvPr>
        </p:nvSpPr>
        <p:spPr>
          <a:xfrm>
            <a:off x="10904220" y="40680650"/>
            <a:ext cx="11109960" cy="23368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248620" y="40680650"/>
            <a:ext cx="7406640" cy="2336800"/>
          </a:xfrm>
          <a:prstGeom prst="rect">
            <a:avLst/>
          </a:prstGeom>
        </p:spPr>
        <p:txBody>
          <a:bodyPr vert="horz" lIns="91440" tIns="45720" rIns="91440" bIns="45720" rtlCol="0" anchor="ctr"/>
          <a:lstStyle>
            <a:lvl1pPr algn="r">
              <a:defRPr sz="4320">
                <a:solidFill>
                  <a:schemeClr val="tx1">
                    <a:tint val="75000"/>
                  </a:schemeClr>
                </a:solidFill>
              </a:defRPr>
            </a:lvl1pPr>
          </a:lstStyle>
          <a:p>
            <a:fld id="{63EED323-FC35-4B6B-BCCA-97B3DD3C01F0}" type="slidenum">
              <a:rPr lang="en-US" smtClean="0"/>
              <a:t>‹#›</a:t>
            </a:fld>
            <a:endParaRPr lang="en-US"/>
          </a:p>
        </p:txBody>
      </p:sp>
    </p:spTree>
    <p:extLst>
      <p:ext uri="{BB962C8B-B14F-4D97-AF65-F5344CB8AC3E}">
        <p14:creationId xmlns:p14="http://schemas.microsoft.com/office/powerpoint/2010/main" val="26633563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jp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gif"/><Relationship Id="rId16" Type="http://schemas.openxmlformats.org/officeDocument/2006/relationships/image" Target="../media/image15.jp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jpg"/><Relationship Id="rId5" Type="http://schemas.openxmlformats.org/officeDocument/2006/relationships/image" Target="../media/image4.jpeg"/><Relationship Id="rId15" Type="http://schemas.openxmlformats.org/officeDocument/2006/relationships/image" Target="../media/image14.jpe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jpg"/><Relationship Id="rId14" Type="http://schemas.openxmlformats.org/officeDocument/2006/relationships/image" Target="../media/image1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0" name="Group 109"/>
          <p:cNvGrpSpPr/>
          <p:nvPr/>
        </p:nvGrpSpPr>
        <p:grpSpPr>
          <a:xfrm>
            <a:off x="23724502" y="37159274"/>
            <a:ext cx="6711012" cy="2549563"/>
            <a:chOff x="23304652" y="38455692"/>
            <a:chExt cx="6036823" cy="2293433"/>
          </a:xfrm>
        </p:grpSpPr>
        <p:grpSp>
          <p:nvGrpSpPr>
            <p:cNvPr id="105" name="Group 104"/>
            <p:cNvGrpSpPr/>
            <p:nvPr/>
          </p:nvGrpSpPr>
          <p:grpSpPr>
            <a:xfrm>
              <a:off x="26143183" y="38455692"/>
              <a:ext cx="3198292" cy="2293433"/>
              <a:chOff x="24136538" y="37507748"/>
              <a:chExt cx="2061981" cy="1478607"/>
            </a:xfrm>
          </p:grpSpPr>
          <p:pic>
            <p:nvPicPr>
              <p:cNvPr id="102" name="Picture 101"/>
              <p:cNvPicPr>
                <a:picLocks noChangeAspect="1"/>
              </p:cNvPicPr>
              <p:nvPr/>
            </p:nvPicPr>
            <p:blipFill rotWithShape="1">
              <a:blip r:embed="rId2">
                <a:extLst>
                  <a:ext uri="{28A0092B-C50C-407E-A947-70E740481C1C}">
                    <a14:useLocalDpi xmlns:a14="http://schemas.microsoft.com/office/drawing/2010/main" val="0"/>
                  </a:ext>
                </a:extLst>
              </a:blip>
              <a:srcRect l="8063" t="987" r="80612" b="78238"/>
              <a:stretch/>
            </p:blipFill>
            <p:spPr>
              <a:xfrm>
                <a:off x="24136538" y="37507748"/>
                <a:ext cx="530955" cy="1321863"/>
              </a:xfrm>
              <a:prstGeom prst="rect">
                <a:avLst/>
              </a:prstGeom>
            </p:spPr>
          </p:pic>
          <p:pic>
            <p:nvPicPr>
              <p:cNvPr id="103" name="Picture 102"/>
              <p:cNvPicPr>
                <a:picLocks noChangeAspect="1"/>
              </p:cNvPicPr>
              <p:nvPr/>
            </p:nvPicPr>
            <p:blipFill rotWithShape="1">
              <a:blip r:embed="rId2">
                <a:extLst>
                  <a:ext uri="{28A0092B-C50C-407E-A947-70E740481C1C}">
                    <a14:useLocalDpi xmlns:a14="http://schemas.microsoft.com/office/drawing/2010/main" val="0"/>
                  </a:ext>
                </a:extLst>
              </a:blip>
              <a:srcRect l="4127" t="62146" r="75628" b="18119"/>
              <a:stretch/>
            </p:blipFill>
            <p:spPr>
              <a:xfrm>
                <a:off x="24582244" y="37730647"/>
                <a:ext cx="949101" cy="1255708"/>
              </a:xfrm>
              <a:prstGeom prst="rect">
                <a:avLst/>
              </a:prstGeom>
            </p:spPr>
          </p:pic>
          <p:pic>
            <p:nvPicPr>
              <p:cNvPr id="104" name="Picture 103"/>
              <p:cNvPicPr>
                <a:picLocks noChangeAspect="1"/>
              </p:cNvPicPr>
              <p:nvPr/>
            </p:nvPicPr>
            <p:blipFill rotWithShape="1">
              <a:blip r:embed="rId2">
                <a:extLst>
                  <a:ext uri="{28A0092B-C50C-407E-A947-70E740481C1C}">
                    <a14:useLocalDpi xmlns:a14="http://schemas.microsoft.com/office/drawing/2010/main" val="0"/>
                  </a:ext>
                </a:extLst>
              </a:blip>
              <a:srcRect l="6926" t="22026" r="78204" b="61611"/>
              <a:stretch/>
            </p:blipFill>
            <p:spPr>
              <a:xfrm>
                <a:off x="25501401" y="37757446"/>
                <a:ext cx="697118" cy="1041148"/>
              </a:xfrm>
              <a:prstGeom prst="rect">
                <a:avLst/>
              </a:prstGeom>
            </p:spPr>
          </p:pic>
        </p:grpSp>
        <p:grpSp>
          <p:nvGrpSpPr>
            <p:cNvPr id="108" name="Group 107"/>
            <p:cNvGrpSpPr/>
            <p:nvPr/>
          </p:nvGrpSpPr>
          <p:grpSpPr>
            <a:xfrm>
              <a:off x="23304652" y="39024374"/>
              <a:ext cx="1880783" cy="1062744"/>
              <a:chOff x="23590485" y="39891879"/>
              <a:chExt cx="1727006" cy="975852"/>
            </a:xfrm>
          </p:grpSpPr>
          <p:pic>
            <p:nvPicPr>
              <p:cNvPr id="106" name="Picture 105"/>
              <p:cNvPicPr>
                <a:picLocks noChangeAspect="1"/>
              </p:cNvPicPr>
              <p:nvPr/>
            </p:nvPicPr>
            <p:blipFill rotWithShape="1">
              <a:blip r:embed="rId2">
                <a:extLst>
                  <a:ext uri="{28A0092B-C50C-407E-A947-70E740481C1C}">
                    <a14:useLocalDpi xmlns:a14="http://schemas.microsoft.com/office/drawing/2010/main" val="0"/>
                  </a:ext>
                </a:extLst>
              </a:blip>
              <a:srcRect l="24727" t="22900" r="54345" b="62159"/>
              <a:stretch/>
            </p:blipFill>
            <p:spPr>
              <a:xfrm>
                <a:off x="23590485" y="39891879"/>
                <a:ext cx="981133" cy="950614"/>
              </a:xfrm>
              <a:prstGeom prst="rect">
                <a:avLst/>
              </a:prstGeom>
            </p:spPr>
          </p:pic>
          <p:pic>
            <p:nvPicPr>
              <p:cNvPr id="107" name="Picture 106"/>
              <p:cNvPicPr>
                <a:picLocks noChangeAspect="1"/>
              </p:cNvPicPr>
              <p:nvPr/>
            </p:nvPicPr>
            <p:blipFill rotWithShape="1">
              <a:blip r:embed="rId2">
                <a:extLst>
                  <a:ext uri="{28A0092B-C50C-407E-A947-70E740481C1C}">
                    <a14:useLocalDpi xmlns:a14="http://schemas.microsoft.com/office/drawing/2010/main" val="0"/>
                  </a:ext>
                </a:extLst>
              </a:blip>
              <a:srcRect l="24727" t="64487" r="53509" b="21891"/>
              <a:stretch/>
            </p:blipFill>
            <p:spPr>
              <a:xfrm>
                <a:off x="24297148" y="40001033"/>
                <a:ext cx="1020343" cy="866698"/>
              </a:xfrm>
              <a:prstGeom prst="rect">
                <a:avLst/>
              </a:prstGeom>
            </p:spPr>
          </p:pic>
        </p:grpSp>
        <p:sp>
          <p:nvSpPr>
            <p:cNvPr id="109" name="Arrow: Right 108"/>
            <p:cNvSpPr/>
            <p:nvPr/>
          </p:nvSpPr>
          <p:spPr>
            <a:xfrm>
              <a:off x="25373597" y="39482637"/>
              <a:ext cx="581424" cy="271129"/>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98" name="Group 97"/>
          <p:cNvGrpSpPr/>
          <p:nvPr/>
        </p:nvGrpSpPr>
        <p:grpSpPr>
          <a:xfrm>
            <a:off x="5469127" y="37469788"/>
            <a:ext cx="6037009" cy="2991962"/>
            <a:chOff x="1140638" y="37434690"/>
            <a:chExt cx="9877536" cy="4895339"/>
          </a:xfrm>
        </p:grpSpPr>
        <p:pic>
          <p:nvPicPr>
            <p:cNvPr id="95" name="Picture 94"/>
            <p:cNvPicPr>
              <a:picLocks noChangeAspect="1"/>
            </p:cNvPicPr>
            <p:nvPr/>
          </p:nvPicPr>
          <p:blipFill rotWithShape="1">
            <a:blip r:embed="rId3"/>
            <a:srcRect l="19449" t="12319" r="17340" b="8257"/>
            <a:stretch/>
          </p:blipFill>
          <p:spPr>
            <a:xfrm>
              <a:off x="4710750" y="37434690"/>
              <a:ext cx="6307424" cy="4606714"/>
            </a:xfrm>
            <a:prstGeom prst="rect">
              <a:avLst/>
            </a:prstGeom>
          </p:spPr>
        </p:pic>
        <p:pic>
          <p:nvPicPr>
            <p:cNvPr id="96" name="Picture 95"/>
            <p:cNvPicPr>
              <a:picLocks noChangeAspect="1"/>
            </p:cNvPicPr>
            <p:nvPr/>
          </p:nvPicPr>
          <p:blipFill>
            <a:blip r:embed="rId4"/>
            <a:stretch>
              <a:fillRect/>
            </a:stretch>
          </p:blipFill>
          <p:spPr>
            <a:xfrm>
              <a:off x="1140638" y="37672651"/>
              <a:ext cx="3314377" cy="4657378"/>
            </a:xfrm>
            <a:prstGeom prst="rect">
              <a:avLst/>
            </a:prstGeom>
          </p:spPr>
        </p:pic>
      </p:grpSp>
      <p:grpSp>
        <p:nvGrpSpPr>
          <p:cNvPr id="80" name="Group 79"/>
          <p:cNvGrpSpPr/>
          <p:nvPr/>
        </p:nvGrpSpPr>
        <p:grpSpPr>
          <a:xfrm>
            <a:off x="608650" y="30020932"/>
            <a:ext cx="6928086" cy="6692854"/>
            <a:chOff x="3035240" y="29471987"/>
            <a:chExt cx="6056686" cy="5851041"/>
          </a:xfrm>
        </p:grpSpPr>
        <p:pic>
          <p:nvPicPr>
            <p:cNvPr id="65" name="Picture 64"/>
            <p:cNvPicPr>
              <a:picLocks noChangeAspect="1"/>
            </p:cNvPicPr>
            <p:nvPr/>
          </p:nvPicPr>
          <p:blipFill rotWithShape="1">
            <a:blip r:embed="rId5">
              <a:extLst>
                <a:ext uri="{28A0092B-C50C-407E-A947-70E740481C1C}">
                  <a14:useLocalDpi xmlns:a14="http://schemas.microsoft.com/office/drawing/2010/main" val="0"/>
                </a:ext>
              </a:extLst>
            </a:blip>
            <a:srcRect t="3395"/>
            <a:stretch/>
          </p:blipFill>
          <p:spPr>
            <a:xfrm>
              <a:off x="3035240" y="29471987"/>
              <a:ext cx="6056686" cy="5851041"/>
            </a:xfrm>
            <a:prstGeom prst="rect">
              <a:avLst/>
            </a:prstGeom>
          </p:spPr>
        </p:pic>
        <p:sp>
          <p:nvSpPr>
            <p:cNvPr id="73" name="Rectangle 72"/>
            <p:cNvSpPr/>
            <p:nvPr/>
          </p:nvSpPr>
          <p:spPr>
            <a:xfrm>
              <a:off x="3575661" y="29809100"/>
              <a:ext cx="583660" cy="58366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p:cNvSpPr/>
            <p:nvPr/>
          </p:nvSpPr>
          <p:spPr>
            <a:xfrm>
              <a:off x="4309006" y="30544999"/>
              <a:ext cx="583660" cy="58366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p:cNvSpPr/>
            <p:nvPr/>
          </p:nvSpPr>
          <p:spPr>
            <a:xfrm>
              <a:off x="5037598" y="31272421"/>
              <a:ext cx="583660" cy="58366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5770554" y="32002854"/>
              <a:ext cx="583660" cy="58366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6505078" y="32736468"/>
              <a:ext cx="583660" cy="58366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77"/>
            <p:cNvSpPr/>
            <p:nvPr/>
          </p:nvSpPr>
          <p:spPr>
            <a:xfrm>
              <a:off x="7225259" y="33463873"/>
              <a:ext cx="594610" cy="58366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7964755" y="34197925"/>
              <a:ext cx="583660" cy="58366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TextBox 65"/>
            <p:cNvSpPr txBox="1"/>
            <p:nvPr/>
          </p:nvSpPr>
          <p:spPr>
            <a:xfrm rot="19140114">
              <a:off x="3353077" y="29821331"/>
              <a:ext cx="908825" cy="461665"/>
            </a:xfrm>
            <a:prstGeom prst="rect">
              <a:avLst/>
            </a:prstGeom>
            <a:noFill/>
          </p:spPr>
          <p:txBody>
            <a:bodyPr wrap="square" rtlCol="0">
              <a:spAutoFit/>
            </a:bodyPr>
            <a:lstStyle/>
            <a:p>
              <a:pPr algn="ctr"/>
              <a:r>
                <a:rPr lang="en-US" sz="1200" b="1" dirty="0">
                  <a:latin typeface="Garamond" panose="02020404030301010803" pitchFamily="18" charset="0"/>
                </a:rPr>
                <a:t>NIR </a:t>
              </a:r>
            </a:p>
            <a:p>
              <a:pPr algn="ctr"/>
              <a:r>
                <a:rPr lang="en-US" sz="1200" b="1" dirty="0">
                  <a:latin typeface="Garamond" panose="02020404030301010803" pitchFamily="18" charset="0"/>
                </a:rPr>
                <a:t>reflectance</a:t>
              </a:r>
            </a:p>
          </p:txBody>
        </p:sp>
        <p:sp>
          <p:nvSpPr>
            <p:cNvPr id="67" name="TextBox 66"/>
            <p:cNvSpPr txBox="1"/>
            <p:nvPr/>
          </p:nvSpPr>
          <p:spPr>
            <a:xfrm rot="19140114">
              <a:off x="4180812" y="30709550"/>
              <a:ext cx="834439" cy="276999"/>
            </a:xfrm>
            <a:prstGeom prst="rect">
              <a:avLst/>
            </a:prstGeom>
            <a:noFill/>
          </p:spPr>
          <p:txBody>
            <a:bodyPr wrap="square" rtlCol="0">
              <a:spAutoFit/>
            </a:bodyPr>
            <a:lstStyle/>
            <a:p>
              <a:pPr algn="ctr"/>
              <a:r>
                <a:rPr lang="en-US" sz="1200" b="1" dirty="0">
                  <a:latin typeface="Garamond" panose="02020404030301010803" pitchFamily="18" charset="0"/>
                </a:rPr>
                <a:t>N</a:t>
              </a:r>
            </a:p>
          </p:txBody>
        </p:sp>
        <p:sp>
          <p:nvSpPr>
            <p:cNvPr id="68" name="TextBox 67"/>
            <p:cNvSpPr txBox="1"/>
            <p:nvPr/>
          </p:nvSpPr>
          <p:spPr>
            <a:xfrm rot="19140114">
              <a:off x="4900272" y="31411351"/>
              <a:ext cx="834439" cy="276999"/>
            </a:xfrm>
            <a:prstGeom prst="rect">
              <a:avLst/>
            </a:prstGeom>
            <a:noFill/>
          </p:spPr>
          <p:txBody>
            <a:bodyPr wrap="square" rtlCol="0">
              <a:spAutoFit/>
            </a:bodyPr>
            <a:lstStyle/>
            <a:p>
              <a:pPr algn="ctr"/>
              <a:r>
                <a:rPr lang="en-US" sz="1200" b="1" dirty="0">
                  <a:latin typeface="Garamond" panose="02020404030301010803" pitchFamily="18" charset="0"/>
                </a:rPr>
                <a:t>no. layers</a:t>
              </a:r>
            </a:p>
          </p:txBody>
        </p:sp>
        <p:sp>
          <p:nvSpPr>
            <p:cNvPr id="69" name="TextBox 68"/>
            <p:cNvSpPr txBox="1"/>
            <p:nvPr/>
          </p:nvSpPr>
          <p:spPr>
            <a:xfrm rot="19140114">
              <a:off x="5646364" y="32156185"/>
              <a:ext cx="834439" cy="276999"/>
            </a:xfrm>
            <a:prstGeom prst="rect">
              <a:avLst/>
            </a:prstGeom>
            <a:noFill/>
          </p:spPr>
          <p:txBody>
            <a:bodyPr wrap="square" rtlCol="0">
              <a:spAutoFit/>
            </a:bodyPr>
            <a:lstStyle/>
            <a:p>
              <a:pPr algn="ctr"/>
              <a:r>
                <a:rPr lang="en-US" sz="1200" b="1" dirty="0">
                  <a:latin typeface="Garamond" panose="02020404030301010803" pitchFamily="18" charset="0"/>
                </a:rPr>
                <a:t>PAI</a:t>
              </a:r>
            </a:p>
          </p:txBody>
        </p:sp>
        <p:sp>
          <p:nvSpPr>
            <p:cNvPr id="70" name="TextBox 69"/>
            <p:cNvSpPr txBox="1"/>
            <p:nvPr/>
          </p:nvSpPr>
          <p:spPr>
            <a:xfrm rot="19140114">
              <a:off x="6355850" y="32901019"/>
              <a:ext cx="834439" cy="276999"/>
            </a:xfrm>
            <a:prstGeom prst="rect">
              <a:avLst/>
            </a:prstGeom>
            <a:noFill/>
          </p:spPr>
          <p:txBody>
            <a:bodyPr wrap="square" rtlCol="0">
              <a:spAutoFit/>
            </a:bodyPr>
            <a:lstStyle/>
            <a:p>
              <a:pPr algn="ctr"/>
              <a:r>
                <a:rPr lang="en-US" sz="1200" b="1" dirty="0">
                  <a:latin typeface="Garamond" panose="02020404030301010803" pitchFamily="18" charset="0"/>
                </a:rPr>
                <a:t>entropy</a:t>
              </a:r>
            </a:p>
          </p:txBody>
        </p:sp>
        <p:sp>
          <p:nvSpPr>
            <p:cNvPr id="71" name="TextBox 70"/>
            <p:cNvSpPr txBox="1"/>
            <p:nvPr/>
          </p:nvSpPr>
          <p:spPr>
            <a:xfrm rot="19140114">
              <a:off x="7106127" y="33602821"/>
              <a:ext cx="834439" cy="276999"/>
            </a:xfrm>
            <a:prstGeom prst="rect">
              <a:avLst/>
            </a:prstGeom>
            <a:noFill/>
          </p:spPr>
          <p:txBody>
            <a:bodyPr wrap="square" rtlCol="0">
              <a:spAutoFit/>
            </a:bodyPr>
            <a:lstStyle/>
            <a:p>
              <a:pPr algn="ctr"/>
              <a:r>
                <a:rPr lang="en-US" sz="1200" b="1" dirty="0">
                  <a:latin typeface="Garamond" panose="02020404030301010803" pitchFamily="18" charset="0"/>
                </a:rPr>
                <a:t>evenness</a:t>
              </a:r>
            </a:p>
          </p:txBody>
        </p:sp>
        <p:sp>
          <p:nvSpPr>
            <p:cNvPr id="72" name="TextBox 71"/>
            <p:cNvSpPr txBox="1"/>
            <p:nvPr/>
          </p:nvSpPr>
          <p:spPr>
            <a:xfrm rot="19140114">
              <a:off x="7815612" y="34212289"/>
              <a:ext cx="834439" cy="461665"/>
            </a:xfrm>
            <a:prstGeom prst="rect">
              <a:avLst/>
            </a:prstGeom>
            <a:noFill/>
          </p:spPr>
          <p:txBody>
            <a:bodyPr wrap="square" rtlCol="0">
              <a:spAutoFit/>
            </a:bodyPr>
            <a:lstStyle/>
            <a:p>
              <a:pPr algn="ctr"/>
              <a:r>
                <a:rPr lang="en-US" sz="1200" b="1" dirty="0">
                  <a:latin typeface="Garamond" panose="02020404030301010803" pitchFamily="18" charset="0"/>
                </a:rPr>
                <a:t>CHM height SD</a:t>
              </a:r>
            </a:p>
          </p:txBody>
        </p:sp>
      </p:grpSp>
      <p:sp>
        <p:nvSpPr>
          <p:cNvPr id="5" name="TextBox 4"/>
          <p:cNvSpPr txBox="1"/>
          <p:nvPr/>
        </p:nvSpPr>
        <p:spPr>
          <a:xfrm>
            <a:off x="884904" y="13469616"/>
            <a:ext cx="31148593" cy="7971413"/>
          </a:xfrm>
          <a:prstGeom prst="rect">
            <a:avLst/>
          </a:prstGeom>
          <a:noFill/>
          <a:ln>
            <a:solidFill>
              <a:schemeClr val="tx1"/>
            </a:solidFill>
          </a:ln>
        </p:spPr>
        <p:txBody>
          <a:bodyPr wrap="square" rtlCol="0">
            <a:spAutoFit/>
          </a:bodyPr>
          <a:lstStyle/>
          <a:p>
            <a:r>
              <a:rPr lang="en-US" sz="3200" b="1" dirty="0">
                <a:latin typeface="Garamond" panose="02020404030301010803" pitchFamily="18" charset="0"/>
              </a:rPr>
              <a:t>Motivation</a:t>
            </a:r>
          </a:p>
          <a:p>
            <a:endParaRPr lang="en-US" sz="3200" b="1" dirty="0">
              <a:latin typeface="Garamond" panose="02020404030301010803" pitchFamily="18" charset="0"/>
            </a:endParaRPr>
          </a:p>
          <a:p>
            <a:endParaRPr lang="en-US" sz="3200" b="1"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p:txBody>
      </p:sp>
      <p:grpSp>
        <p:nvGrpSpPr>
          <p:cNvPr id="47" name="Group 46"/>
          <p:cNvGrpSpPr/>
          <p:nvPr/>
        </p:nvGrpSpPr>
        <p:grpSpPr>
          <a:xfrm>
            <a:off x="16237255" y="16798641"/>
            <a:ext cx="7943103" cy="4283238"/>
            <a:chOff x="23851466" y="13986723"/>
            <a:chExt cx="7708639" cy="4156804"/>
          </a:xfrm>
        </p:grpSpPr>
        <p:pic>
          <p:nvPicPr>
            <p:cNvPr id="16" name="Picture 15" descr="Figure7new.png"/>
            <p:cNvPicPr/>
            <p:nvPr/>
          </p:nvPicPr>
          <p:blipFill rotWithShape="1">
            <a:blip r:embed="rId6" cstate="print"/>
            <a:srcRect t="15926" r="49790" b="5155"/>
            <a:stretch/>
          </p:blipFill>
          <p:spPr>
            <a:xfrm>
              <a:off x="27582048" y="14646396"/>
              <a:ext cx="3890555" cy="3497131"/>
            </a:xfrm>
            <a:prstGeom prst="rect">
              <a:avLst/>
            </a:prstGeom>
          </p:spPr>
        </p:pic>
        <p:pic>
          <p:nvPicPr>
            <p:cNvPr id="18" name="Picture 17" descr="Figure4.png"/>
            <p:cNvPicPr/>
            <p:nvPr/>
          </p:nvPicPr>
          <p:blipFill rotWithShape="1">
            <a:blip r:embed="rId7" cstate="print"/>
            <a:srcRect l="-1" t="50118" r="48585" b="1542"/>
            <a:stretch/>
          </p:blipFill>
          <p:spPr>
            <a:xfrm>
              <a:off x="23851466" y="14603304"/>
              <a:ext cx="3768130" cy="3540223"/>
            </a:xfrm>
            <a:prstGeom prst="rect">
              <a:avLst/>
            </a:prstGeom>
          </p:spPr>
        </p:pic>
        <p:sp>
          <p:nvSpPr>
            <p:cNvPr id="45" name="Rectangle 44"/>
            <p:cNvSpPr/>
            <p:nvPr/>
          </p:nvSpPr>
          <p:spPr>
            <a:xfrm>
              <a:off x="24155962" y="13986723"/>
              <a:ext cx="7404143" cy="523220"/>
            </a:xfrm>
            <a:prstGeom prst="rect">
              <a:avLst/>
            </a:prstGeom>
          </p:spPr>
          <p:txBody>
            <a:bodyPr wrap="none">
              <a:spAutoFit/>
            </a:bodyPr>
            <a:lstStyle/>
            <a:p>
              <a:r>
                <a:rPr lang="en-US" sz="2800" b="1" dirty="0">
                  <a:latin typeface="Garamond" panose="02020404030301010803" pitchFamily="18" charset="0"/>
                </a:rPr>
                <a:t>canopy structure moderating effects of N-NIR:</a:t>
              </a:r>
            </a:p>
          </p:txBody>
        </p:sp>
      </p:grpSp>
      <p:sp>
        <p:nvSpPr>
          <p:cNvPr id="83" name="TextBox 82"/>
          <p:cNvSpPr txBox="1"/>
          <p:nvPr/>
        </p:nvSpPr>
        <p:spPr>
          <a:xfrm>
            <a:off x="858777" y="37144216"/>
            <a:ext cx="4158116" cy="6001643"/>
          </a:xfrm>
          <a:prstGeom prst="rect">
            <a:avLst/>
          </a:prstGeom>
          <a:noFill/>
          <a:ln>
            <a:noFill/>
          </a:ln>
        </p:spPr>
        <p:txBody>
          <a:bodyPr wrap="square" rtlCol="0">
            <a:spAutoFit/>
          </a:bodyPr>
          <a:lstStyle/>
          <a:p>
            <a:r>
              <a:rPr lang="en-US" sz="3200" b="1" dirty="0">
                <a:latin typeface="Garamond" panose="02020404030301010803" pitchFamily="18" charset="0"/>
              </a:rPr>
              <a:t>Conclusions</a:t>
            </a:r>
          </a:p>
          <a:p>
            <a:endParaRPr lang="en-US" sz="200" b="1" dirty="0">
              <a:latin typeface="Garamond" panose="02020404030301010803" pitchFamily="18" charset="0"/>
            </a:endParaRPr>
          </a:p>
          <a:p>
            <a:pPr marL="342900" indent="-342900">
              <a:buFont typeface="Arial" panose="020B0604020202020204" pitchFamily="34" charset="0"/>
              <a:buChar char="•"/>
            </a:pPr>
            <a:r>
              <a:rPr lang="en-US" sz="2600" b="1" dirty="0">
                <a:latin typeface="Garamond" panose="02020404030301010803" pitchFamily="18" charset="0"/>
              </a:rPr>
              <a:t>Canopy nitrogen and NIR reflectance are highly correlated and their variation can be partially explained by select </a:t>
            </a:r>
            <a:r>
              <a:rPr lang="en-US" sz="2600" b="1" dirty="0" err="1">
                <a:latin typeface="Garamond" panose="02020404030301010803" pitchFamily="18" charset="0"/>
              </a:rPr>
              <a:t>lidar</a:t>
            </a:r>
            <a:r>
              <a:rPr lang="en-US" sz="2600" b="1" dirty="0">
                <a:latin typeface="Garamond" panose="02020404030301010803" pitchFamily="18" charset="0"/>
              </a:rPr>
              <a:t>-derived plot level structural metrics</a:t>
            </a:r>
          </a:p>
          <a:p>
            <a:pPr marL="342900" indent="-342900">
              <a:buFont typeface="Arial" panose="020B0604020202020204" pitchFamily="34" charset="0"/>
              <a:buChar char="•"/>
            </a:pPr>
            <a:r>
              <a:rPr lang="en-US" sz="2600" b="1" dirty="0">
                <a:latin typeface="Garamond" panose="02020404030301010803" pitchFamily="18" charset="0"/>
              </a:rPr>
              <a:t>It is likely that finer scale structural characteristics may explain additional variation in observed NIR and canopy nitrogen relationships</a:t>
            </a:r>
          </a:p>
          <a:p>
            <a:pPr marL="342900" indent="-342900">
              <a:buFont typeface="Arial" panose="020B0604020202020204" pitchFamily="34" charset="0"/>
              <a:buChar char="•"/>
            </a:pPr>
            <a:endParaRPr lang="en-US" sz="1200" dirty="0">
              <a:latin typeface="Garamond" panose="02020404030301010803" pitchFamily="18" charset="0"/>
            </a:endParaRPr>
          </a:p>
        </p:txBody>
      </p:sp>
      <p:sp>
        <p:nvSpPr>
          <p:cNvPr id="8" name="TextBox 7"/>
          <p:cNvSpPr txBox="1"/>
          <p:nvPr/>
        </p:nvSpPr>
        <p:spPr>
          <a:xfrm>
            <a:off x="5044201" y="37144216"/>
            <a:ext cx="26989296" cy="6001643"/>
          </a:xfrm>
          <a:prstGeom prst="rect">
            <a:avLst/>
          </a:prstGeom>
          <a:noFill/>
          <a:ln>
            <a:solidFill>
              <a:schemeClr val="tx1"/>
            </a:solidFill>
          </a:ln>
        </p:spPr>
        <p:txBody>
          <a:bodyPr wrap="square" rtlCol="0">
            <a:spAutoFit/>
          </a:bodyPr>
          <a:lstStyle/>
          <a:p>
            <a:r>
              <a:rPr lang="en-US" sz="3200" b="1" dirty="0">
                <a:latin typeface="Garamond" panose="02020404030301010803" pitchFamily="18" charset="0"/>
              </a:rPr>
              <a:t>Continuing Work</a:t>
            </a: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err="1">
              <a:latin typeface="Garamond" panose="02020404030301010803" pitchFamily="18" charset="0"/>
            </a:endParaRPr>
          </a:p>
        </p:txBody>
      </p:sp>
      <p:sp>
        <p:nvSpPr>
          <p:cNvPr id="7" name="TextBox 6"/>
          <p:cNvSpPr txBox="1"/>
          <p:nvPr/>
        </p:nvSpPr>
        <p:spPr>
          <a:xfrm>
            <a:off x="884903" y="29341685"/>
            <a:ext cx="31148593" cy="7478970"/>
          </a:xfrm>
          <a:prstGeom prst="rect">
            <a:avLst/>
          </a:prstGeom>
          <a:noFill/>
          <a:ln>
            <a:solidFill>
              <a:schemeClr val="tx1"/>
            </a:solidFill>
          </a:ln>
        </p:spPr>
        <p:txBody>
          <a:bodyPr wrap="square" rtlCol="0">
            <a:spAutoFit/>
          </a:bodyPr>
          <a:lstStyle/>
          <a:p>
            <a:r>
              <a:rPr lang="en-US" sz="3200" b="1" dirty="0">
                <a:latin typeface="Garamond" panose="02020404030301010803" pitchFamily="18" charset="0"/>
              </a:rPr>
              <a:t>Results</a:t>
            </a:r>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p:txBody>
      </p:sp>
      <p:sp>
        <p:nvSpPr>
          <p:cNvPr id="6" name="TextBox 5"/>
          <p:cNvSpPr txBox="1"/>
          <p:nvPr/>
        </p:nvSpPr>
        <p:spPr>
          <a:xfrm>
            <a:off x="884904" y="21634287"/>
            <a:ext cx="31148593" cy="7478970"/>
          </a:xfrm>
          <a:prstGeom prst="rect">
            <a:avLst/>
          </a:prstGeom>
          <a:noFill/>
          <a:ln>
            <a:solidFill>
              <a:schemeClr val="tx1"/>
            </a:solidFill>
          </a:ln>
        </p:spPr>
        <p:txBody>
          <a:bodyPr wrap="square" rtlCol="0">
            <a:spAutoFit/>
          </a:bodyPr>
          <a:lstStyle/>
          <a:p>
            <a:r>
              <a:rPr lang="en-US" sz="3200" b="1" dirty="0">
                <a:latin typeface="Garamond" panose="02020404030301010803" pitchFamily="18" charset="0"/>
              </a:rPr>
              <a:t>Approach</a:t>
            </a:r>
          </a:p>
          <a:p>
            <a:endParaRPr lang="en-US" sz="3200" b="1" dirty="0">
              <a:latin typeface="Garamond" panose="02020404030301010803" pitchFamily="18" charset="0"/>
            </a:endParaRPr>
          </a:p>
          <a:p>
            <a:endParaRPr lang="en-US" sz="3200" b="1"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a:p>
            <a:endParaRPr lang="en-US" sz="3200" dirty="0">
              <a:latin typeface="Garamond" panose="02020404030301010803" pitchFamily="18" charset="0"/>
            </a:endParaRPr>
          </a:p>
        </p:txBody>
      </p:sp>
      <p:sp>
        <p:nvSpPr>
          <p:cNvPr id="4" name="TextBox 3"/>
          <p:cNvSpPr txBox="1"/>
          <p:nvPr/>
        </p:nvSpPr>
        <p:spPr>
          <a:xfrm>
            <a:off x="1728981" y="326117"/>
            <a:ext cx="29460438" cy="5693866"/>
          </a:xfrm>
          <a:prstGeom prst="rect">
            <a:avLst/>
          </a:prstGeom>
          <a:noFill/>
        </p:spPr>
        <p:txBody>
          <a:bodyPr wrap="square" rtlCol="0">
            <a:spAutoFit/>
          </a:bodyPr>
          <a:lstStyle/>
          <a:p>
            <a:pPr algn="ctr"/>
            <a:r>
              <a:rPr lang="en-US" sz="7200" b="1" dirty="0">
                <a:latin typeface="Garamond" panose="02020404030301010803" pitchFamily="18" charset="0"/>
              </a:rPr>
              <a:t>Exploring the influence of canopy structure on the link between canopy nitrogen concentration and near-infrared reflectance using airborne LiDAR</a:t>
            </a:r>
          </a:p>
          <a:p>
            <a:pPr algn="ctr"/>
            <a:endParaRPr lang="en-US" sz="3200" b="1" dirty="0">
              <a:latin typeface="Garamond" panose="02020404030301010803" pitchFamily="18" charset="0"/>
            </a:endParaRPr>
          </a:p>
          <a:p>
            <a:pPr algn="ctr"/>
            <a:r>
              <a:rPr lang="en-US" sz="4400" b="1" dirty="0">
                <a:latin typeface="Garamond" panose="02020404030301010803" pitchFamily="18" charset="0"/>
              </a:rPr>
              <a:t>Franklin B Sullivan, Scott V </a:t>
            </a:r>
            <a:r>
              <a:rPr lang="en-US" sz="4400" b="1" dirty="0" err="1">
                <a:latin typeface="Garamond" panose="02020404030301010803" pitchFamily="18" charset="0"/>
              </a:rPr>
              <a:t>Ollinger</a:t>
            </a:r>
            <a:r>
              <a:rPr lang="en-US" sz="4400" b="1" dirty="0">
                <a:latin typeface="Garamond" panose="02020404030301010803" pitchFamily="18" charset="0"/>
              </a:rPr>
              <a:t>, Michael W Palace, Andrew </a:t>
            </a:r>
            <a:r>
              <a:rPr lang="en-US" sz="4400" b="1" dirty="0" err="1">
                <a:latin typeface="Garamond" panose="02020404030301010803" pitchFamily="18" charset="0"/>
              </a:rPr>
              <a:t>Ouimette</a:t>
            </a:r>
            <a:r>
              <a:rPr lang="en-US" sz="4400" b="1" dirty="0">
                <a:latin typeface="Garamond" panose="02020404030301010803" pitchFamily="18" charset="0"/>
              </a:rPr>
              <a:t>, Rebecca Sanders-</a:t>
            </a:r>
            <a:r>
              <a:rPr lang="en-US" sz="4400" b="1" dirty="0" err="1">
                <a:latin typeface="Garamond" panose="02020404030301010803" pitchFamily="18" charset="0"/>
              </a:rPr>
              <a:t>DeMott</a:t>
            </a:r>
            <a:r>
              <a:rPr lang="en-US" sz="4400" b="1" dirty="0">
                <a:latin typeface="Garamond" panose="02020404030301010803" pitchFamily="18" charset="0"/>
              </a:rPr>
              <a:t>, and Lucie C </a:t>
            </a:r>
            <a:r>
              <a:rPr lang="en-US" sz="4400" b="1" dirty="0" err="1">
                <a:latin typeface="Garamond" panose="02020404030301010803" pitchFamily="18" charset="0"/>
              </a:rPr>
              <a:t>Lepine</a:t>
            </a:r>
            <a:endParaRPr lang="en-US" sz="4400" b="1" dirty="0">
              <a:latin typeface="Garamond" panose="02020404030301010803" pitchFamily="18" charset="0"/>
            </a:endParaRPr>
          </a:p>
          <a:p>
            <a:pPr algn="ctr"/>
            <a:r>
              <a:rPr lang="en-US" sz="4000" dirty="0">
                <a:latin typeface="Garamond" panose="02020404030301010803" pitchFamily="18" charset="0"/>
              </a:rPr>
              <a:t>Earth Systems Research Center, Institute for Earth, Oceans, and Space, University of New Hampshire</a:t>
            </a:r>
          </a:p>
          <a:p>
            <a:pPr algn="ctr"/>
            <a:r>
              <a:rPr lang="en-US" sz="3600" b="1" dirty="0">
                <a:latin typeface="Garamond" panose="02020404030301010803" pitchFamily="18" charset="0"/>
              </a:rPr>
              <a:t>Contact</a:t>
            </a:r>
            <a:r>
              <a:rPr lang="en-US" sz="3600" dirty="0">
                <a:latin typeface="Garamond" panose="02020404030301010803" pitchFamily="18" charset="0"/>
              </a:rPr>
              <a:t>: franklin.sullivan@unh.edu; Tel.: +01-603-862-4035</a:t>
            </a:r>
          </a:p>
          <a:p>
            <a:pPr algn="ctr"/>
            <a:endParaRPr lang="en-US" sz="3200" b="1" dirty="0">
              <a:latin typeface="Garamond" panose="02020404030301010803" pitchFamily="18" charset="0"/>
            </a:endParaRPr>
          </a:p>
          <a:p>
            <a:pPr algn="ctr"/>
            <a:r>
              <a:rPr lang="en-US" dirty="0"/>
              <a:t> </a:t>
            </a:r>
          </a:p>
          <a:p>
            <a:pPr algn="ctr"/>
            <a:r>
              <a:rPr lang="en-US" dirty="0"/>
              <a:t> </a:t>
            </a:r>
          </a:p>
        </p:txBody>
      </p:sp>
      <p:sp>
        <p:nvSpPr>
          <p:cNvPr id="9" name="Rectangle 8"/>
          <p:cNvSpPr/>
          <p:nvPr/>
        </p:nvSpPr>
        <p:spPr>
          <a:xfrm>
            <a:off x="884903" y="5295337"/>
            <a:ext cx="31148594" cy="7848302"/>
          </a:xfrm>
          <a:prstGeom prst="rect">
            <a:avLst/>
          </a:prstGeom>
          <a:solidFill>
            <a:schemeClr val="bg1">
              <a:lumMod val="85000"/>
            </a:schemeClr>
          </a:solidFill>
          <a:ln>
            <a:solidFill>
              <a:schemeClr val="tx1"/>
            </a:solidFill>
          </a:ln>
        </p:spPr>
        <p:txBody>
          <a:bodyPr wrap="square">
            <a:spAutoFit/>
          </a:bodyPr>
          <a:lstStyle/>
          <a:p>
            <a:r>
              <a:rPr lang="en-US" sz="3600" b="1" dirty="0">
                <a:latin typeface="Garamond" panose="02020404030301010803" pitchFamily="18" charset="0"/>
              </a:rPr>
              <a:t>Abstract: </a:t>
            </a:r>
            <a:r>
              <a:rPr lang="en-US" sz="3600" dirty="0">
                <a:latin typeface="Garamond" panose="02020404030301010803" pitchFamily="18" charset="0"/>
              </a:rPr>
              <a:t>The correlation between near-infrared reflectance and canopy nitrogen concentration has been repeatedly demonstrated at varying scales and using a range of sensors on airborne and satellite platforms. Although the mechanisms at play are not fully understood, the relationship is hypothesized to be a result of optimal growth strategies that link plant form and function, leading to covariation of canopy nitrogen with canopy structure. In this study, we used airborne </a:t>
            </a:r>
            <a:r>
              <a:rPr lang="en-US" sz="3600" dirty="0" err="1">
                <a:latin typeface="Garamond" panose="02020404030301010803" pitchFamily="18" charset="0"/>
              </a:rPr>
              <a:t>lidar</a:t>
            </a:r>
            <a:r>
              <a:rPr lang="en-US" sz="3600" dirty="0">
                <a:latin typeface="Garamond" panose="02020404030301010803" pitchFamily="18" charset="0"/>
              </a:rPr>
              <a:t> data to explore interrelationships between canopy nitrogen concentration, near-infrared reflectance, and canopy structure on 43 plots at Bartlett Experimental Forest in the White Mountain National Forest, New Hampshire, and Harvard Forest in </a:t>
            </a:r>
            <a:r>
              <a:rPr lang="en-US" sz="3600" dirty="0" err="1">
                <a:latin typeface="Garamond" panose="02020404030301010803" pitchFamily="18" charset="0"/>
              </a:rPr>
              <a:t>Petersham</a:t>
            </a:r>
            <a:r>
              <a:rPr lang="en-US" sz="3600" dirty="0">
                <a:latin typeface="Garamond" panose="02020404030301010803" pitchFamily="18" charset="0"/>
              </a:rPr>
              <a:t>, Massachusetts. Over each plot, we developed a 1-meter resolution vegetation profile and a 1-meter resolution canopy height model. From vegetation profiles and canopy height models, we calculated a set of metrics describing the plot-level variability, breadth, depth, and arrangement of </a:t>
            </a:r>
            <a:r>
              <a:rPr lang="en-US" sz="3600" dirty="0" err="1">
                <a:latin typeface="Garamond" panose="02020404030301010803" pitchFamily="18" charset="0"/>
              </a:rPr>
              <a:t>lidar</a:t>
            </a:r>
            <a:r>
              <a:rPr lang="en-US" sz="3600" dirty="0">
                <a:latin typeface="Garamond" panose="02020404030301010803" pitchFamily="18" charset="0"/>
              </a:rPr>
              <a:t> returns: (1) number of canopy layers, (2) plant area index, (3) entropy, (4) evenness, and (5) standard deviation of heights. This combination of metrics was used in order to describe both vertical and horizontal variation in structure. We assessed relationships between structural metrics, near-infrared reflectance and canopy nitrogen concentration using multiple linear regression in R. Consistent with the hypothesis, we found moderately strong relationships between both near-infrared reflectance and canopy nitrogen concentration with </a:t>
            </a:r>
            <a:r>
              <a:rPr lang="en-US" sz="3600" dirty="0" err="1">
                <a:latin typeface="Garamond" panose="02020404030301010803" pitchFamily="18" charset="0"/>
              </a:rPr>
              <a:t>lidar</a:t>
            </a:r>
            <a:r>
              <a:rPr lang="en-US" sz="3600" dirty="0">
                <a:latin typeface="Garamond" panose="02020404030301010803" pitchFamily="18" charset="0"/>
              </a:rPr>
              <a:t>-derived structural metrics (nitrogen: r</a:t>
            </a:r>
            <a:r>
              <a:rPr lang="en-US" sz="3600" baseline="30000" dirty="0">
                <a:latin typeface="Garamond" panose="02020404030301010803" pitchFamily="18" charset="0"/>
              </a:rPr>
              <a:t>2</a:t>
            </a:r>
            <a:r>
              <a:rPr lang="en-US" sz="3600" dirty="0">
                <a:latin typeface="Garamond" panose="02020404030301010803" pitchFamily="18" charset="0"/>
              </a:rPr>
              <a:t>=0.4, p&lt;0.001; </a:t>
            </a:r>
            <a:r>
              <a:rPr lang="en-US" sz="3600" dirty="0" err="1">
                <a:latin typeface="Garamond" panose="02020404030301010803" pitchFamily="18" charset="0"/>
              </a:rPr>
              <a:t>nir</a:t>
            </a:r>
            <a:r>
              <a:rPr lang="en-US" sz="3600" dirty="0">
                <a:latin typeface="Garamond" panose="02020404030301010803" pitchFamily="18" charset="0"/>
              </a:rPr>
              <a:t>: r</a:t>
            </a:r>
            <a:r>
              <a:rPr lang="en-US" sz="3600" baseline="30000" dirty="0">
                <a:latin typeface="Garamond" panose="02020404030301010803" pitchFamily="18" charset="0"/>
              </a:rPr>
              <a:t>2</a:t>
            </a:r>
            <a:r>
              <a:rPr lang="en-US" sz="3600" dirty="0">
                <a:latin typeface="Garamond" panose="02020404030301010803" pitchFamily="18" charset="0"/>
              </a:rPr>
              <a:t>=0.34, p&lt;0.001). For both relationships, three variables were included in regression models: plant area index, entropy, and standard deviation of heights, accounting for canopy structure variability in both the vertical and horizontal dimensions. While the results of this study support our hypothesis, the variables we used describe only plot-level characteristics of canopy structure. We suspect that finer scale structural characteristics could account for additional variability in relationships.</a:t>
            </a:r>
          </a:p>
          <a:p>
            <a:r>
              <a:rPr lang="en-US" sz="3600" b="1" dirty="0">
                <a:latin typeface="Garamond" panose="02020404030301010803" pitchFamily="18" charset="0"/>
              </a:rPr>
              <a:t>Keywords: </a:t>
            </a:r>
            <a:r>
              <a:rPr lang="en-US" sz="3600" dirty="0">
                <a:latin typeface="Garamond" panose="02020404030301010803" pitchFamily="18" charset="0"/>
              </a:rPr>
              <a:t>canopy height metrics; structural variability; multiple scattering </a:t>
            </a:r>
          </a:p>
        </p:txBody>
      </p:sp>
      <p:sp>
        <p:nvSpPr>
          <p:cNvPr id="12" name="Rectangle 11"/>
          <p:cNvSpPr/>
          <p:nvPr/>
        </p:nvSpPr>
        <p:spPr>
          <a:xfrm>
            <a:off x="16242640" y="13698934"/>
            <a:ext cx="7754710" cy="2677656"/>
          </a:xfrm>
          <a:prstGeom prst="rect">
            <a:avLst/>
          </a:prstGeom>
          <a:solidFill>
            <a:schemeClr val="bg1">
              <a:lumMod val="85000"/>
            </a:schemeClr>
          </a:solidFill>
          <a:ln>
            <a:solidFill>
              <a:schemeClr val="tx1"/>
            </a:solidFill>
          </a:ln>
        </p:spPr>
        <p:txBody>
          <a:bodyPr wrap="square">
            <a:spAutoFit/>
          </a:bodyPr>
          <a:lstStyle/>
          <a:p>
            <a:r>
              <a:rPr lang="en-US" sz="2800" b="1" dirty="0">
                <a:latin typeface="Garamond" panose="02020404030301010803" pitchFamily="18" charset="0"/>
              </a:rPr>
              <a:t>At the scale of whole canopies, reflectance patterns represent the integrated effects of leaf water content, biochemical constituents and various components of plant structure</a:t>
            </a:r>
            <a:r>
              <a:rPr lang="en-US" sz="2800" dirty="0">
                <a:latin typeface="Garamond" panose="02020404030301010803" pitchFamily="18" charset="0"/>
              </a:rPr>
              <a:t>, often influenced by presence of multiple species and functional groups. </a:t>
            </a:r>
          </a:p>
        </p:txBody>
      </p:sp>
      <p:sp>
        <p:nvSpPr>
          <p:cNvPr id="17" name="TextBox 16"/>
          <p:cNvSpPr txBox="1"/>
          <p:nvPr/>
        </p:nvSpPr>
        <p:spPr>
          <a:xfrm>
            <a:off x="24125341" y="13466270"/>
            <a:ext cx="8154481" cy="7971413"/>
          </a:xfrm>
          <a:prstGeom prst="rect">
            <a:avLst/>
          </a:prstGeom>
          <a:noFill/>
        </p:spPr>
        <p:txBody>
          <a:bodyPr wrap="square" rtlCol="0">
            <a:spAutoFit/>
          </a:bodyPr>
          <a:lstStyle/>
          <a:p>
            <a:r>
              <a:rPr lang="en-US" sz="3200" dirty="0">
                <a:latin typeface="Garamond" panose="02020404030301010803" pitchFamily="18" charset="0"/>
              </a:rPr>
              <a:t>Sullivan et al. 2013 found that two structural variables, a clumping index and canopy leaf bulk density, were important drivers of NIR reflectance. While both leaf and canopy reflectance scale positively with nitrogen content, the extent to which leaf and canopy reflectance differ within a pixel/plot varies with canopy nitrogen content (i.e. in high nitrogen canopies, canopy reflectance appears more tightly coupled with leaf effects, near 1:1 ratio, while in low nitrogen canopies, canopy reflectance is influenced to a greater extent by coarser scale characteristics, 2:1 ratio). </a:t>
            </a:r>
            <a:r>
              <a:rPr lang="en-US" sz="3200" b="1" i="1" dirty="0">
                <a:latin typeface="Garamond" panose="02020404030301010803" pitchFamily="18" charset="0"/>
              </a:rPr>
              <a:t>This observation has guided our investigation into the effects of structure on the relationship between canopy nitrogen and NIR reflectance.</a:t>
            </a:r>
          </a:p>
        </p:txBody>
      </p:sp>
      <p:pic>
        <p:nvPicPr>
          <p:cNvPr id="33" name="Picture 3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503653" y="15555113"/>
            <a:ext cx="8229600" cy="4905375"/>
          </a:xfrm>
          <a:prstGeom prst="rect">
            <a:avLst/>
          </a:prstGeom>
        </p:spPr>
      </p:pic>
      <p:pic>
        <p:nvPicPr>
          <p:cNvPr id="10" name="Picture 9"/>
          <p:cNvPicPr>
            <a:picLocks noChangeAspect="1"/>
          </p:cNvPicPr>
          <p:nvPr/>
        </p:nvPicPr>
        <p:blipFill rotWithShape="1">
          <a:blip r:embed="rId9">
            <a:extLst>
              <a:ext uri="{28A0092B-C50C-407E-A947-70E740481C1C}">
                <a14:useLocalDpi xmlns:a14="http://schemas.microsoft.com/office/drawing/2010/main" val="0"/>
              </a:ext>
            </a:extLst>
          </a:blip>
          <a:srcRect b="66286"/>
          <a:stretch/>
        </p:blipFill>
        <p:spPr>
          <a:xfrm>
            <a:off x="1257328" y="18552589"/>
            <a:ext cx="3798706" cy="2727626"/>
          </a:xfrm>
          <a:prstGeom prst="rect">
            <a:avLst/>
          </a:prstGeom>
        </p:spPr>
      </p:pic>
      <p:sp>
        <p:nvSpPr>
          <p:cNvPr id="34" name="TextBox 33"/>
          <p:cNvSpPr txBox="1"/>
          <p:nvPr/>
        </p:nvSpPr>
        <p:spPr>
          <a:xfrm>
            <a:off x="969576" y="13918985"/>
            <a:ext cx="9237138" cy="1569660"/>
          </a:xfrm>
          <a:prstGeom prst="rect">
            <a:avLst/>
          </a:prstGeom>
          <a:noFill/>
        </p:spPr>
        <p:txBody>
          <a:bodyPr wrap="square" rtlCol="0">
            <a:spAutoFit/>
          </a:bodyPr>
          <a:lstStyle/>
          <a:p>
            <a:r>
              <a:rPr lang="en-US" sz="3200" dirty="0" err="1">
                <a:latin typeface="Garamond" panose="02020404030301010803" pitchFamily="18" charset="0"/>
              </a:rPr>
              <a:t>Ollinger</a:t>
            </a:r>
            <a:r>
              <a:rPr lang="en-US" sz="3200" dirty="0">
                <a:latin typeface="Garamond" panose="02020404030301010803" pitchFamily="18" charset="0"/>
              </a:rPr>
              <a:t> et al. 2008 observed relationships between canopy nitrogen, carbon assimilation, and reflectance at the landscape scale</a:t>
            </a:r>
          </a:p>
        </p:txBody>
      </p:sp>
      <p:grpSp>
        <p:nvGrpSpPr>
          <p:cNvPr id="2" name="Group 1"/>
          <p:cNvGrpSpPr/>
          <p:nvPr/>
        </p:nvGrpSpPr>
        <p:grpSpPr>
          <a:xfrm>
            <a:off x="10243912" y="13616244"/>
            <a:ext cx="5673876" cy="4772763"/>
            <a:chOff x="10412058" y="13866109"/>
            <a:chExt cx="6193652" cy="5209989"/>
          </a:xfrm>
        </p:grpSpPr>
        <p:pic>
          <p:nvPicPr>
            <p:cNvPr id="11" name="Picture 10"/>
            <p:cNvPicPr>
              <a:picLocks noChangeAspect="1"/>
            </p:cNvPicPr>
            <p:nvPr/>
          </p:nvPicPr>
          <p:blipFill rotWithShape="1">
            <a:blip r:embed="rId2">
              <a:extLst>
                <a:ext uri="{28A0092B-C50C-407E-A947-70E740481C1C}">
                  <a14:useLocalDpi xmlns:a14="http://schemas.microsoft.com/office/drawing/2010/main" val="0"/>
                </a:ext>
              </a:extLst>
            </a:blip>
            <a:srcRect b="18116"/>
            <a:stretch/>
          </p:blipFill>
          <p:spPr>
            <a:xfrm>
              <a:off x="10412058" y="13866109"/>
              <a:ext cx="4688260" cy="5209989"/>
            </a:xfrm>
            <a:prstGeom prst="rect">
              <a:avLst/>
            </a:prstGeom>
          </p:spPr>
        </p:pic>
        <p:pic>
          <p:nvPicPr>
            <p:cNvPr id="36" name="Picture 35"/>
            <p:cNvPicPr>
              <a:picLocks noChangeAspect="1"/>
            </p:cNvPicPr>
            <p:nvPr/>
          </p:nvPicPr>
          <p:blipFill rotWithShape="1">
            <a:blip r:embed="rId2">
              <a:extLst>
                <a:ext uri="{28A0092B-C50C-407E-A947-70E740481C1C}">
                  <a14:useLocalDpi xmlns:a14="http://schemas.microsoft.com/office/drawing/2010/main" val="0"/>
                </a:ext>
              </a:extLst>
            </a:blip>
            <a:srcRect t="85022" r="72846"/>
            <a:stretch/>
          </p:blipFill>
          <p:spPr>
            <a:xfrm>
              <a:off x="15160374" y="14155138"/>
              <a:ext cx="1445336" cy="1082017"/>
            </a:xfrm>
            <a:prstGeom prst="rect">
              <a:avLst/>
            </a:prstGeom>
          </p:spPr>
        </p:pic>
        <p:pic>
          <p:nvPicPr>
            <p:cNvPr id="40" name="Picture 39"/>
            <p:cNvPicPr>
              <a:picLocks noChangeAspect="1"/>
            </p:cNvPicPr>
            <p:nvPr/>
          </p:nvPicPr>
          <p:blipFill rotWithShape="1">
            <a:blip r:embed="rId2">
              <a:extLst>
                <a:ext uri="{28A0092B-C50C-407E-A947-70E740481C1C}">
                  <a14:useLocalDpi xmlns:a14="http://schemas.microsoft.com/office/drawing/2010/main" val="0"/>
                </a:ext>
              </a:extLst>
            </a:blip>
            <a:srcRect l="27963" t="85022" r="47937"/>
            <a:stretch/>
          </p:blipFill>
          <p:spPr>
            <a:xfrm>
              <a:off x="15322929" y="15389353"/>
              <a:ext cx="1282781" cy="1082017"/>
            </a:xfrm>
            <a:prstGeom prst="rect">
              <a:avLst/>
            </a:prstGeom>
          </p:spPr>
        </p:pic>
        <p:pic>
          <p:nvPicPr>
            <p:cNvPr id="41" name="Picture 40"/>
            <p:cNvPicPr>
              <a:picLocks noChangeAspect="1"/>
            </p:cNvPicPr>
            <p:nvPr/>
          </p:nvPicPr>
          <p:blipFill rotWithShape="1">
            <a:blip r:embed="rId2">
              <a:extLst>
                <a:ext uri="{28A0092B-C50C-407E-A947-70E740481C1C}">
                  <a14:useLocalDpi xmlns:a14="http://schemas.microsoft.com/office/drawing/2010/main" val="0"/>
                </a:ext>
              </a:extLst>
            </a:blip>
            <a:srcRect l="52248" t="85022" r="23652"/>
            <a:stretch/>
          </p:blipFill>
          <p:spPr>
            <a:xfrm>
              <a:off x="15322929" y="16623568"/>
              <a:ext cx="1282781" cy="1082017"/>
            </a:xfrm>
            <a:prstGeom prst="rect">
              <a:avLst/>
            </a:prstGeom>
          </p:spPr>
        </p:pic>
        <p:pic>
          <p:nvPicPr>
            <p:cNvPr id="42" name="Picture 41"/>
            <p:cNvPicPr>
              <a:picLocks noChangeAspect="1"/>
            </p:cNvPicPr>
            <p:nvPr/>
          </p:nvPicPr>
          <p:blipFill rotWithShape="1">
            <a:blip r:embed="rId2">
              <a:extLst>
                <a:ext uri="{28A0092B-C50C-407E-A947-70E740481C1C}">
                  <a14:useLocalDpi xmlns:a14="http://schemas.microsoft.com/office/drawing/2010/main" val="0"/>
                </a:ext>
              </a:extLst>
            </a:blip>
            <a:srcRect l="75900" t="85022"/>
            <a:stretch/>
          </p:blipFill>
          <p:spPr>
            <a:xfrm>
              <a:off x="15322930" y="17857784"/>
              <a:ext cx="1282780" cy="1082017"/>
            </a:xfrm>
            <a:prstGeom prst="rect">
              <a:avLst/>
            </a:prstGeom>
          </p:spPr>
        </p:pic>
        <p:cxnSp>
          <p:nvCxnSpPr>
            <p:cNvPr id="44" name="Straight Connector 43"/>
            <p:cNvCxnSpPr/>
            <p:nvPr/>
          </p:nvCxnSpPr>
          <p:spPr>
            <a:xfrm>
              <a:off x="15160374" y="14215787"/>
              <a:ext cx="0" cy="4724014"/>
            </a:xfrm>
            <a:prstGeom prst="line">
              <a:avLst/>
            </a:prstGeom>
          </p:spPr>
          <p:style>
            <a:lnRef idx="1">
              <a:schemeClr val="dk1"/>
            </a:lnRef>
            <a:fillRef idx="0">
              <a:schemeClr val="dk1"/>
            </a:fillRef>
            <a:effectRef idx="0">
              <a:schemeClr val="dk1"/>
            </a:effectRef>
            <a:fontRef idx="minor">
              <a:schemeClr val="tx1"/>
            </a:fontRef>
          </p:style>
        </p:cxnSp>
      </p:grpSp>
      <p:sp>
        <p:nvSpPr>
          <p:cNvPr id="35" name="TextBox 34"/>
          <p:cNvSpPr txBox="1"/>
          <p:nvPr/>
        </p:nvSpPr>
        <p:spPr>
          <a:xfrm>
            <a:off x="9742534" y="18621007"/>
            <a:ext cx="6971110" cy="2554545"/>
          </a:xfrm>
          <a:prstGeom prst="rect">
            <a:avLst/>
          </a:prstGeom>
          <a:noFill/>
        </p:spPr>
        <p:txBody>
          <a:bodyPr wrap="square" rtlCol="0">
            <a:spAutoFit/>
          </a:bodyPr>
          <a:lstStyle/>
          <a:p>
            <a:r>
              <a:rPr lang="en-US" sz="3200" dirty="0" err="1">
                <a:latin typeface="Garamond" panose="02020404030301010803" pitchFamily="18" charset="0"/>
              </a:rPr>
              <a:t>Ollinger</a:t>
            </a:r>
            <a:r>
              <a:rPr lang="en-US" sz="3200" dirty="0">
                <a:latin typeface="Garamond" panose="02020404030301010803" pitchFamily="18" charset="0"/>
              </a:rPr>
              <a:t> 2011 presented the hypothesis that the canopy nitrogen-reflectance relationship is biologically-driven, a result of the convergent evolution of tree properties that also influence reflectance.</a:t>
            </a:r>
          </a:p>
        </p:txBody>
      </p:sp>
      <p:sp>
        <p:nvSpPr>
          <p:cNvPr id="50" name="Rectangle 49"/>
          <p:cNvSpPr/>
          <p:nvPr/>
        </p:nvSpPr>
        <p:spPr>
          <a:xfrm>
            <a:off x="969577" y="22184836"/>
            <a:ext cx="8964846" cy="7048083"/>
          </a:xfrm>
          <a:prstGeom prst="rect">
            <a:avLst/>
          </a:prstGeom>
        </p:spPr>
        <p:txBody>
          <a:bodyPr wrap="square">
            <a:spAutoFit/>
          </a:bodyPr>
          <a:lstStyle/>
          <a:p>
            <a:r>
              <a:rPr lang="en-US" sz="3200" b="1" dirty="0">
                <a:latin typeface="Garamond" panose="02020404030301010803" pitchFamily="18" charset="0"/>
              </a:rPr>
              <a:t>Data:</a:t>
            </a:r>
          </a:p>
          <a:p>
            <a:r>
              <a:rPr lang="en-US" sz="2800" dirty="0">
                <a:latin typeface="Garamond" panose="02020404030301010803" pitchFamily="18" charset="0"/>
              </a:rPr>
              <a:t>Field estimates of canopy nitrogen for a total of 43 plots distributed across two forest sites in New England were used to develop PLS regression-based equations to estimate canopy nitrogen using optical remote sensing data. The optical remote sensing data were collected in 2003 by Airborne Visible/Infrared Imaging Spectrometer (AVIRIS). For this preliminary investigation, we made the assumption that canopy nitrogen content does not change considerably year-to-year. In addition, we calculated a suite of structural metrics using airborne </a:t>
            </a:r>
            <a:r>
              <a:rPr lang="en-US" sz="2800" dirty="0" err="1">
                <a:latin typeface="Garamond" panose="02020404030301010803" pitchFamily="18" charset="0"/>
              </a:rPr>
              <a:t>lidar</a:t>
            </a:r>
            <a:r>
              <a:rPr lang="en-US" sz="2800" dirty="0">
                <a:latin typeface="Garamond" panose="02020404030301010803" pitchFamily="18" charset="0"/>
              </a:rPr>
              <a:t> collected on board the NEON AOP during the summer of 2014. Within the extent of each of the 43 32 m x 32 m plots, we used all </a:t>
            </a:r>
            <a:r>
              <a:rPr lang="en-US" sz="2800" dirty="0" err="1">
                <a:latin typeface="Garamond" panose="02020404030301010803" pitchFamily="18" charset="0"/>
              </a:rPr>
              <a:t>lidar</a:t>
            </a:r>
            <a:r>
              <a:rPr lang="en-US" sz="2800" dirty="0">
                <a:latin typeface="Garamond" panose="02020404030301010803" pitchFamily="18" charset="0"/>
              </a:rPr>
              <a:t> returns to calculate vegetation profiles and we clipped canopy height models. </a:t>
            </a:r>
            <a:r>
              <a:rPr lang="en-US" sz="2800" b="1" dirty="0">
                <a:latin typeface="Garamond" panose="02020404030301010803" pitchFamily="18" charset="0"/>
              </a:rPr>
              <a:t>All variables calculated are coarser resolution than leaves (i.e. measured at plot scale) and calculated from </a:t>
            </a:r>
            <a:r>
              <a:rPr lang="en-US" sz="2800" b="1" dirty="0" err="1">
                <a:latin typeface="Garamond" panose="02020404030301010803" pitchFamily="18" charset="0"/>
              </a:rPr>
              <a:t>lidar</a:t>
            </a:r>
            <a:r>
              <a:rPr lang="en-US" sz="2800" b="1" dirty="0">
                <a:latin typeface="Garamond" panose="02020404030301010803" pitchFamily="18" charset="0"/>
              </a:rPr>
              <a:t> data</a:t>
            </a:r>
          </a:p>
        </p:txBody>
      </p:sp>
      <p:sp>
        <p:nvSpPr>
          <p:cNvPr id="57" name="Rectangle 56"/>
          <p:cNvSpPr/>
          <p:nvPr/>
        </p:nvSpPr>
        <p:spPr>
          <a:xfrm>
            <a:off x="18393848" y="21597193"/>
            <a:ext cx="4467120" cy="584775"/>
          </a:xfrm>
          <a:prstGeom prst="rect">
            <a:avLst/>
          </a:prstGeom>
        </p:spPr>
        <p:txBody>
          <a:bodyPr wrap="none">
            <a:spAutoFit/>
          </a:bodyPr>
          <a:lstStyle/>
          <a:p>
            <a:r>
              <a:rPr lang="en-US" sz="3200" b="1" dirty="0">
                <a:latin typeface="Garamond" panose="02020404030301010803" pitchFamily="18" charset="0"/>
              </a:rPr>
              <a:t>Lidar Structural Metrics:</a:t>
            </a:r>
          </a:p>
        </p:txBody>
      </p:sp>
      <p:sp>
        <p:nvSpPr>
          <p:cNvPr id="14" name="TextBox 13"/>
          <p:cNvSpPr txBox="1"/>
          <p:nvPr/>
        </p:nvSpPr>
        <p:spPr>
          <a:xfrm>
            <a:off x="17785055" y="25647632"/>
            <a:ext cx="14405747" cy="3908762"/>
          </a:xfrm>
          <a:prstGeom prst="rect">
            <a:avLst/>
          </a:prstGeom>
          <a:noFill/>
        </p:spPr>
        <p:txBody>
          <a:bodyPr wrap="square" rtlCol="0">
            <a:spAutoFit/>
          </a:bodyPr>
          <a:lstStyle/>
          <a:p>
            <a:r>
              <a:rPr lang="en-US" sz="3200" b="1" dirty="0">
                <a:latin typeface="Garamond" panose="02020404030301010803" pitchFamily="18" charset="0"/>
              </a:rPr>
              <a:t>Above</a:t>
            </a:r>
            <a:r>
              <a:rPr lang="en-US" sz="3200" dirty="0">
                <a:latin typeface="Garamond" panose="02020404030301010803" pitchFamily="18" charset="0"/>
              </a:rPr>
              <a:t>: </a:t>
            </a:r>
            <a:r>
              <a:rPr lang="en-US" sz="3200" i="1" dirty="0">
                <a:latin typeface="Garamond" panose="02020404030301010803" pitchFamily="18" charset="0"/>
              </a:rPr>
              <a:t>Lidar vegetation profiles for five plots at Bartlett Experiment Forest. </a:t>
            </a:r>
            <a:r>
              <a:rPr lang="en-US" sz="3200" dirty="0">
                <a:latin typeface="Garamond" panose="02020404030301010803" pitchFamily="18" charset="0"/>
              </a:rPr>
              <a:t>From vegetation profiles and canopy height models, we calculated five variables: (1) number of layers, estimated by a local maximum count; (2) Plant Area Index (-ln(gap fraction)); (3) entropy of height classes (Shannon’s diversity index); (4) evenness of height classes; and (5) standard deviation of heights in the canopy height model. </a:t>
            </a:r>
            <a:r>
              <a:rPr lang="en-US" sz="3200" b="1" i="1" dirty="0">
                <a:latin typeface="Garamond" panose="02020404030301010803" pitchFamily="18" charset="0"/>
              </a:rPr>
              <a:t>We performed a stepwise multiple regression using these variables to evaluate the relationship of canopy structure with canopy nitrogen content and with canopy near-infrared reflectance.</a:t>
            </a:r>
          </a:p>
          <a:p>
            <a:endParaRPr lang="en-US" sz="2400" dirty="0">
              <a:latin typeface="Garamond" panose="02020404030301010803" pitchFamily="18" charset="0"/>
            </a:endParaRPr>
          </a:p>
        </p:txBody>
      </p:sp>
      <p:pic>
        <p:nvPicPr>
          <p:cNvPr id="61" name="Picture 60"/>
          <p:cNvPicPr>
            <a:picLocks noChangeAspect="1"/>
          </p:cNvPicPr>
          <p:nvPr/>
        </p:nvPicPr>
        <p:blipFill rotWithShape="1">
          <a:blip r:embed="rId10">
            <a:extLst>
              <a:ext uri="{28A0092B-C50C-407E-A947-70E740481C1C}">
                <a14:useLocalDpi xmlns:a14="http://schemas.microsoft.com/office/drawing/2010/main" val="0"/>
              </a:ext>
            </a:extLst>
          </a:blip>
          <a:srcRect l="2941" t="7293" r="20953" b="38369"/>
          <a:stretch/>
        </p:blipFill>
        <p:spPr>
          <a:xfrm>
            <a:off x="9970998" y="22066671"/>
            <a:ext cx="7553213" cy="6978951"/>
          </a:xfrm>
          <a:prstGeom prst="rect">
            <a:avLst/>
          </a:prstGeom>
        </p:spPr>
      </p:pic>
      <p:sp>
        <p:nvSpPr>
          <p:cNvPr id="62" name="Rectangle 61"/>
          <p:cNvSpPr/>
          <p:nvPr/>
        </p:nvSpPr>
        <p:spPr>
          <a:xfrm>
            <a:off x="13978854" y="22163916"/>
            <a:ext cx="2993448" cy="369332"/>
          </a:xfrm>
          <a:prstGeom prst="rect">
            <a:avLst/>
          </a:prstGeom>
        </p:spPr>
        <p:txBody>
          <a:bodyPr wrap="none">
            <a:spAutoFit/>
          </a:bodyPr>
          <a:lstStyle/>
          <a:p>
            <a:r>
              <a:rPr lang="en-US" b="1" dirty="0">
                <a:latin typeface="Garamond" panose="02020404030301010803" pitchFamily="18" charset="0"/>
              </a:rPr>
              <a:t>Bartlett Experimental Forest</a:t>
            </a:r>
          </a:p>
        </p:txBody>
      </p:sp>
      <p:sp>
        <p:nvSpPr>
          <p:cNvPr id="63" name="Rectangle 62"/>
          <p:cNvSpPr/>
          <p:nvPr/>
        </p:nvSpPr>
        <p:spPr>
          <a:xfrm>
            <a:off x="13978854" y="25586536"/>
            <a:ext cx="1735924" cy="369332"/>
          </a:xfrm>
          <a:prstGeom prst="rect">
            <a:avLst/>
          </a:prstGeom>
        </p:spPr>
        <p:txBody>
          <a:bodyPr wrap="none">
            <a:spAutoFit/>
          </a:bodyPr>
          <a:lstStyle/>
          <a:p>
            <a:r>
              <a:rPr lang="en-US" b="1" dirty="0">
                <a:latin typeface="Garamond" panose="02020404030301010803" pitchFamily="18" charset="0"/>
              </a:rPr>
              <a:t> Harvard Forest</a:t>
            </a:r>
            <a:endParaRPr lang="en-US" dirty="0"/>
          </a:p>
        </p:txBody>
      </p:sp>
      <p:sp>
        <p:nvSpPr>
          <p:cNvPr id="49" name="TextBox 48"/>
          <p:cNvSpPr txBox="1"/>
          <p:nvPr/>
        </p:nvSpPr>
        <p:spPr>
          <a:xfrm>
            <a:off x="9311640" y="21576748"/>
            <a:ext cx="9511632" cy="1046440"/>
          </a:xfrm>
          <a:prstGeom prst="rect">
            <a:avLst/>
          </a:prstGeom>
          <a:noFill/>
        </p:spPr>
        <p:txBody>
          <a:bodyPr wrap="square" rtlCol="0">
            <a:spAutoFit/>
          </a:bodyPr>
          <a:lstStyle/>
          <a:p>
            <a:r>
              <a:rPr lang="en-US" sz="3200" b="1" dirty="0">
                <a:latin typeface="Garamond" panose="02020404030301010803" pitchFamily="18" charset="0"/>
              </a:rPr>
              <a:t>Study</a:t>
            </a:r>
            <a:r>
              <a:rPr lang="en-US" sz="2400" b="1" dirty="0">
                <a:latin typeface="Garamond" panose="02020404030301010803" pitchFamily="18" charset="0"/>
              </a:rPr>
              <a:t> </a:t>
            </a:r>
            <a:r>
              <a:rPr lang="en-US" sz="3200" b="1" dirty="0">
                <a:latin typeface="Garamond" panose="02020404030301010803" pitchFamily="18" charset="0"/>
              </a:rPr>
              <a:t>Sites:</a:t>
            </a:r>
          </a:p>
          <a:p>
            <a:endParaRPr lang="en-US" sz="1200" b="1" dirty="0">
              <a:latin typeface="Garamond" panose="02020404030301010803" pitchFamily="18" charset="0"/>
            </a:endParaRPr>
          </a:p>
          <a:p>
            <a:endParaRPr lang="en-US" dirty="0"/>
          </a:p>
        </p:txBody>
      </p:sp>
      <p:sp>
        <p:nvSpPr>
          <p:cNvPr id="82" name="TextBox 81"/>
          <p:cNvSpPr txBox="1"/>
          <p:nvPr/>
        </p:nvSpPr>
        <p:spPr>
          <a:xfrm>
            <a:off x="7160881" y="29386201"/>
            <a:ext cx="5706643" cy="7478970"/>
          </a:xfrm>
          <a:prstGeom prst="rect">
            <a:avLst/>
          </a:prstGeom>
          <a:noFill/>
        </p:spPr>
        <p:txBody>
          <a:bodyPr wrap="square" rtlCol="0">
            <a:spAutoFit/>
          </a:bodyPr>
          <a:lstStyle/>
          <a:p>
            <a:r>
              <a:rPr lang="en-US" sz="3200" b="1" dirty="0">
                <a:latin typeface="Garamond" panose="02020404030301010803" pitchFamily="18" charset="0"/>
              </a:rPr>
              <a:t>Left</a:t>
            </a:r>
            <a:r>
              <a:rPr lang="en-US" sz="3200" dirty="0">
                <a:latin typeface="Garamond" panose="02020404030301010803" pitchFamily="18" charset="0"/>
              </a:rPr>
              <a:t>: Scatter plots showing relationships between mean NIR reflectance, canopy nitrogen concentration, and </a:t>
            </a:r>
            <a:r>
              <a:rPr lang="en-US" sz="3200" dirty="0" err="1">
                <a:latin typeface="Garamond" panose="02020404030301010803" pitchFamily="18" charset="0"/>
              </a:rPr>
              <a:t>lidar</a:t>
            </a:r>
            <a:r>
              <a:rPr lang="en-US" sz="3200" dirty="0">
                <a:latin typeface="Garamond" panose="02020404030301010803" pitchFamily="18" charset="0"/>
              </a:rPr>
              <a:t> metrics. Canopy nitrogen and NIR reflectance are highly positively correlated (r=0.84), while both are moderately correlated with entropy (r=-0.42, r=-0.45), evenness (r=-0.46, r=-0.44) and standard deviation of canopy heights (r=0.24, r=0.22), with autocorrelation between entropy and evenness, and weaker correlations among other metrics. </a:t>
            </a:r>
          </a:p>
        </p:txBody>
      </p:sp>
      <p:grpSp>
        <p:nvGrpSpPr>
          <p:cNvPr id="23" name="Group 22"/>
          <p:cNvGrpSpPr/>
          <p:nvPr/>
        </p:nvGrpSpPr>
        <p:grpSpPr>
          <a:xfrm>
            <a:off x="12774594" y="29766147"/>
            <a:ext cx="10332163" cy="6573881"/>
            <a:chOff x="12774594" y="29427770"/>
            <a:chExt cx="11502803" cy="7318705"/>
          </a:xfrm>
        </p:grpSpPr>
        <p:pic>
          <p:nvPicPr>
            <p:cNvPr id="86" name="Picture 8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2774594" y="29427770"/>
              <a:ext cx="11502803" cy="3680897"/>
            </a:xfrm>
            <a:prstGeom prst="rect">
              <a:avLst/>
            </a:prstGeom>
          </p:spPr>
        </p:pic>
        <p:pic>
          <p:nvPicPr>
            <p:cNvPr id="88" name="Picture 87"/>
            <p:cNvPicPr>
              <a:picLocks noChangeAspect="1"/>
            </p:cNvPicPr>
            <p:nvPr/>
          </p:nvPicPr>
          <p:blipFill rotWithShape="1">
            <a:blip r:embed="rId12">
              <a:extLst>
                <a:ext uri="{28A0092B-C50C-407E-A947-70E740481C1C}">
                  <a14:useLocalDpi xmlns:a14="http://schemas.microsoft.com/office/drawing/2010/main" val="0"/>
                </a:ext>
              </a:extLst>
            </a:blip>
            <a:srcRect r="23959"/>
            <a:stretch/>
          </p:blipFill>
          <p:spPr>
            <a:xfrm>
              <a:off x="12776059" y="33065578"/>
              <a:ext cx="8746809" cy="3680897"/>
            </a:xfrm>
            <a:prstGeom prst="rect">
              <a:avLst/>
            </a:prstGeom>
          </p:spPr>
        </p:pic>
      </p:grpSp>
      <p:grpSp>
        <p:nvGrpSpPr>
          <p:cNvPr id="20" name="Group 19"/>
          <p:cNvGrpSpPr/>
          <p:nvPr/>
        </p:nvGrpSpPr>
        <p:grpSpPr>
          <a:xfrm>
            <a:off x="24703882" y="33126602"/>
            <a:ext cx="6997398" cy="3480411"/>
            <a:chOff x="24917835" y="32974091"/>
            <a:chExt cx="6997398" cy="3480411"/>
          </a:xfrm>
        </p:grpSpPr>
        <p:pic>
          <p:nvPicPr>
            <p:cNvPr id="91" name="Picture 9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434822" y="32974091"/>
              <a:ext cx="3480411" cy="3480411"/>
            </a:xfrm>
            <a:prstGeom prst="rect">
              <a:avLst/>
            </a:prstGeom>
          </p:spPr>
        </p:pic>
        <p:pic>
          <p:nvPicPr>
            <p:cNvPr id="93" name="Picture 92"/>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4917835" y="32974091"/>
              <a:ext cx="3480411" cy="3480411"/>
            </a:xfrm>
            <a:prstGeom prst="rect">
              <a:avLst/>
            </a:prstGeom>
          </p:spPr>
        </p:pic>
      </p:grpSp>
      <p:sp>
        <p:nvSpPr>
          <p:cNvPr id="94" name="TextBox 93"/>
          <p:cNvSpPr txBox="1"/>
          <p:nvPr/>
        </p:nvSpPr>
        <p:spPr>
          <a:xfrm>
            <a:off x="24277397" y="29272948"/>
            <a:ext cx="7714030" cy="4278094"/>
          </a:xfrm>
          <a:prstGeom prst="rect">
            <a:avLst/>
          </a:prstGeom>
          <a:noFill/>
        </p:spPr>
        <p:txBody>
          <a:bodyPr wrap="square" rtlCol="0">
            <a:spAutoFit/>
          </a:bodyPr>
          <a:lstStyle/>
          <a:p>
            <a:r>
              <a:rPr lang="en-US" sz="3200" b="1" dirty="0">
                <a:latin typeface="Garamond" panose="02020404030301010803" pitchFamily="18" charset="0"/>
              </a:rPr>
              <a:t>Below</a:t>
            </a:r>
            <a:r>
              <a:rPr lang="en-US" sz="3200" dirty="0">
                <a:latin typeface="Garamond" panose="02020404030301010803" pitchFamily="18" charset="0"/>
              </a:rPr>
              <a:t>: Observed vs predicted plots from stepwise AIC multiple regression analysis performed in R. We found significant empirical relationships for both canopy nitrogen concentration (r</a:t>
            </a:r>
            <a:r>
              <a:rPr lang="en-US" sz="3200" baseline="30000" dirty="0">
                <a:latin typeface="Garamond" panose="02020404030301010803" pitchFamily="18" charset="0"/>
              </a:rPr>
              <a:t>2</a:t>
            </a:r>
            <a:r>
              <a:rPr lang="en-US" sz="3200" dirty="0">
                <a:latin typeface="Garamond" panose="02020404030301010803" pitchFamily="18" charset="0"/>
              </a:rPr>
              <a:t>=0.4) and NIR reflectance (r</a:t>
            </a:r>
            <a:r>
              <a:rPr lang="en-US" sz="3200" baseline="30000" dirty="0">
                <a:latin typeface="Garamond" panose="02020404030301010803" pitchFamily="18" charset="0"/>
              </a:rPr>
              <a:t>2</a:t>
            </a:r>
            <a:r>
              <a:rPr lang="en-US" sz="3200" dirty="0">
                <a:latin typeface="Garamond" panose="02020404030301010803" pitchFamily="18" charset="0"/>
              </a:rPr>
              <a:t>=0.35) using three of the five </a:t>
            </a:r>
            <a:r>
              <a:rPr lang="en-US" sz="3200" dirty="0" err="1">
                <a:latin typeface="Garamond" panose="02020404030301010803" pitchFamily="18" charset="0"/>
              </a:rPr>
              <a:t>lidar</a:t>
            </a:r>
            <a:r>
              <a:rPr lang="en-US" sz="3200" dirty="0">
                <a:latin typeface="Garamond" panose="02020404030301010803" pitchFamily="18" charset="0"/>
              </a:rPr>
              <a:t>-derived structural metrics: PAI, entropy, canopy height standard deviation.</a:t>
            </a:r>
          </a:p>
          <a:p>
            <a:endParaRPr lang="en-US" sz="1600" dirty="0">
              <a:latin typeface="Garamond" panose="02020404030301010803" pitchFamily="18" charset="0"/>
            </a:endParaRPr>
          </a:p>
        </p:txBody>
      </p:sp>
      <p:sp>
        <p:nvSpPr>
          <p:cNvPr id="89" name="TextBox 88"/>
          <p:cNvSpPr txBox="1"/>
          <p:nvPr/>
        </p:nvSpPr>
        <p:spPr>
          <a:xfrm>
            <a:off x="20488758" y="32862197"/>
            <a:ext cx="4184266" cy="4031873"/>
          </a:xfrm>
          <a:prstGeom prst="rect">
            <a:avLst/>
          </a:prstGeom>
          <a:noFill/>
        </p:spPr>
        <p:txBody>
          <a:bodyPr wrap="square" rtlCol="0">
            <a:spAutoFit/>
          </a:bodyPr>
          <a:lstStyle/>
          <a:p>
            <a:r>
              <a:rPr lang="en-US" sz="3200" b="1" dirty="0">
                <a:latin typeface="Garamond" panose="02020404030301010803" pitchFamily="18" charset="0"/>
              </a:rPr>
              <a:t>Above and left</a:t>
            </a:r>
            <a:r>
              <a:rPr lang="en-US" sz="3200" dirty="0">
                <a:latin typeface="Garamond" panose="02020404030301010803" pitchFamily="18" charset="0"/>
              </a:rPr>
              <a:t>: </a:t>
            </a:r>
          </a:p>
          <a:p>
            <a:r>
              <a:rPr lang="en-US" sz="3200" dirty="0">
                <a:latin typeface="Garamond" panose="02020404030301010803" pitchFamily="18" charset="0"/>
              </a:rPr>
              <a:t>Vegetation profiles for plots at Bartlett (top) and Harvard Forest (bottom) arranged by canopy %N, exhibiting structural variation between and within ranges of %N.</a:t>
            </a:r>
          </a:p>
        </p:txBody>
      </p:sp>
      <p:sp>
        <p:nvSpPr>
          <p:cNvPr id="97" name="TextBox 96"/>
          <p:cNvSpPr txBox="1"/>
          <p:nvPr/>
        </p:nvSpPr>
        <p:spPr>
          <a:xfrm>
            <a:off x="5085088" y="40347565"/>
            <a:ext cx="7782435" cy="2893100"/>
          </a:xfrm>
          <a:prstGeom prst="rect">
            <a:avLst/>
          </a:prstGeom>
          <a:noFill/>
        </p:spPr>
        <p:txBody>
          <a:bodyPr wrap="square" rtlCol="0">
            <a:spAutoFit/>
          </a:bodyPr>
          <a:lstStyle/>
          <a:p>
            <a:r>
              <a:rPr lang="en-US" sz="2600" b="1" dirty="0">
                <a:latin typeface="Garamond" panose="02020404030301010803" pitchFamily="18" charset="0"/>
              </a:rPr>
              <a:t>Above</a:t>
            </a:r>
            <a:r>
              <a:rPr lang="en-US" sz="2600" dirty="0">
                <a:latin typeface="Garamond" panose="02020404030301010803" pitchFamily="18" charset="0"/>
              </a:rPr>
              <a:t>: Following the results of multiple regression analysis, we calculated PAI, entropy, and standard deviation of canopy heights for the Bartlett Experimental Forest inventory plot network, in total 435 plots. We conducted a cluster analysis using these three variables, species diversity, percent conifer, and albedo calculated from 2012 </a:t>
            </a:r>
            <a:r>
              <a:rPr lang="en-US" sz="2600" dirty="0" err="1">
                <a:latin typeface="Garamond" panose="02020404030301010803" pitchFamily="18" charset="0"/>
              </a:rPr>
              <a:t>SpecTIR</a:t>
            </a:r>
            <a:r>
              <a:rPr lang="en-US" sz="2600" dirty="0">
                <a:latin typeface="Garamond" panose="02020404030301010803" pitchFamily="18" charset="0"/>
              </a:rPr>
              <a:t> data, resulting in eighteen distinct clusters.</a:t>
            </a:r>
          </a:p>
        </p:txBody>
      </p:sp>
      <p:pic>
        <p:nvPicPr>
          <p:cNvPr id="100" name="Picture 99"/>
          <p:cNvPicPr>
            <a:picLocks noChangeAspect="1"/>
          </p:cNvPicPr>
          <p:nvPr/>
        </p:nvPicPr>
        <p:blipFill rotWithShape="1">
          <a:blip r:embed="rId15">
            <a:extLst>
              <a:ext uri="{28A0092B-C50C-407E-A947-70E740481C1C}">
                <a14:useLocalDpi xmlns:a14="http://schemas.microsoft.com/office/drawing/2010/main" val="0"/>
              </a:ext>
            </a:extLst>
          </a:blip>
          <a:srcRect l="12884" t="28072" r="13636" b="24028"/>
          <a:stretch/>
        </p:blipFill>
        <p:spPr>
          <a:xfrm>
            <a:off x="12656545" y="37620824"/>
            <a:ext cx="5711096" cy="4817933"/>
          </a:xfrm>
          <a:prstGeom prst="rect">
            <a:avLst/>
          </a:prstGeom>
        </p:spPr>
      </p:pic>
      <p:sp>
        <p:nvSpPr>
          <p:cNvPr id="101" name="TextBox 100"/>
          <p:cNvSpPr txBox="1"/>
          <p:nvPr/>
        </p:nvSpPr>
        <p:spPr>
          <a:xfrm>
            <a:off x="18220026" y="37145309"/>
            <a:ext cx="4294158" cy="6093976"/>
          </a:xfrm>
          <a:prstGeom prst="rect">
            <a:avLst/>
          </a:prstGeom>
          <a:noFill/>
        </p:spPr>
        <p:txBody>
          <a:bodyPr wrap="square" rtlCol="0">
            <a:spAutoFit/>
          </a:bodyPr>
          <a:lstStyle/>
          <a:p>
            <a:r>
              <a:rPr lang="en-US" sz="2600" b="1" dirty="0">
                <a:latin typeface="Garamond" panose="02020404030301010803" pitchFamily="18" charset="0"/>
              </a:rPr>
              <a:t>Left</a:t>
            </a:r>
            <a:r>
              <a:rPr lang="en-US" sz="2600" dirty="0">
                <a:latin typeface="Garamond" panose="02020404030301010803" pitchFamily="18" charset="0"/>
              </a:rPr>
              <a:t>: Guided by the cluster analysis, we semi-randomly selected 30 plots at Bartlett Experimental Forest for an intensive field sampling campaign in summer 2017 intended to temporally align with NEON AOP data. Plots were selected based on accessibility and to leverage existing field data. We successfully sampled at least one plot from each of seventeen clusters gleaned from the cluster analysis.</a:t>
            </a:r>
          </a:p>
        </p:txBody>
      </p:sp>
      <p:sp>
        <p:nvSpPr>
          <p:cNvPr id="111" name="TextBox 110"/>
          <p:cNvSpPr txBox="1"/>
          <p:nvPr/>
        </p:nvSpPr>
        <p:spPr>
          <a:xfrm>
            <a:off x="22426047" y="39134620"/>
            <a:ext cx="9675646" cy="2677656"/>
          </a:xfrm>
          <a:prstGeom prst="rect">
            <a:avLst/>
          </a:prstGeom>
          <a:noFill/>
        </p:spPr>
        <p:txBody>
          <a:bodyPr wrap="square" rtlCol="0">
            <a:spAutoFit/>
          </a:bodyPr>
          <a:lstStyle/>
          <a:p>
            <a:r>
              <a:rPr lang="en-US" sz="2800" dirty="0">
                <a:latin typeface="Garamond" panose="02020404030301010803" pitchFamily="18" charset="0"/>
              </a:rPr>
              <a:t>Building on our hypothesis that finer scale structural characteristics could account for additional variability, our field campaign consisted of leaf- and plot-scale measurements of leaf and crown characteristics. We measured reflectance, %N, leaf size, leaf mass per area, leaf area index, photosynthesis. </a:t>
            </a:r>
            <a:r>
              <a:rPr lang="en-US" sz="2800" b="1" dirty="0">
                <a:latin typeface="Garamond" panose="02020404030301010803" pitchFamily="18" charset="0"/>
              </a:rPr>
              <a:t>More on these results at AGU Tuesday 12/12, 5:15pm Paper #B24C-06</a:t>
            </a:r>
          </a:p>
        </p:txBody>
      </p:sp>
      <p:sp>
        <p:nvSpPr>
          <p:cNvPr id="113" name="TextBox 112"/>
          <p:cNvSpPr txBox="1"/>
          <p:nvPr/>
        </p:nvSpPr>
        <p:spPr>
          <a:xfrm>
            <a:off x="22844436" y="41718812"/>
            <a:ext cx="9122098" cy="1323439"/>
          </a:xfrm>
          <a:prstGeom prst="rect">
            <a:avLst/>
          </a:prstGeom>
          <a:solidFill>
            <a:schemeClr val="bg1"/>
          </a:solidFill>
          <a:ln>
            <a:solidFill>
              <a:schemeClr val="tx1"/>
            </a:solidFill>
          </a:ln>
        </p:spPr>
        <p:txBody>
          <a:bodyPr wrap="square" rtlCol="0">
            <a:spAutoFit/>
          </a:bodyPr>
          <a:lstStyle/>
          <a:p>
            <a:r>
              <a:rPr lang="en-US" sz="2000" b="1" dirty="0">
                <a:latin typeface="Garamond" panose="02020404030301010803" pitchFamily="18" charset="0"/>
              </a:rPr>
              <a:t>Acknowledgements</a:t>
            </a:r>
          </a:p>
          <a:p>
            <a:r>
              <a:rPr lang="en-US" sz="2000" dirty="0">
                <a:latin typeface="Garamond" panose="02020404030301010803" pitchFamily="18" charset="0"/>
              </a:rPr>
              <a:t>This research was supported by NASA New Investigators in Earth Science (NNX10AQ82G), NASA Terrestrial Ecology (NNX08AL29G), NASA IDS (NNX14AD31G), and NSF </a:t>
            </a:r>
            <a:r>
              <a:rPr lang="en-US" sz="2000" dirty="0" err="1">
                <a:latin typeface="Garamond" panose="02020404030301010803" pitchFamily="18" charset="0"/>
              </a:rPr>
              <a:t>Macrosystems</a:t>
            </a:r>
            <a:r>
              <a:rPr lang="en-US" sz="2000" dirty="0">
                <a:latin typeface="Garamond" panose="02020404030301010803" pitchFamily="18" charset="0"/>
              </a:rPr>
              <a:t> (NSF Grant #1638688).</a:t>
            </a:r>
          </a:p>
        </p:txBody>
      </p:sp>
      <p:pic>
        <p:nvPicPr>
          <p:cNvPr id="3" name="Picture 2"/>
          <p:cNvPicPr>
            <a:picLocks noChangeAspect="1"/>
          </p:cNvPicPr>
          <p:nvPr/>
        </p:nvPicPr>
        <p:blipFill rotWithShape="1">
          <a:blip r:embed="rId16">
            <a:extLst>
              <a:ext uri="{28A0092B-C50C-407E-A947-70E740481C1C}">
                <a14:useLocalDpi xmlns:a14="http://schemas.microsoft.com/office/drawing/2010/main" val="0"/>
              </a:ext>
            </a:extLst>
          </a:blip>
          <a:srcRect t="583" b="81042"/>
          <a:stretch/>
        </p:blipFill>
        <p:spPr>
          <a:xfrm>
            <a:off x="18162885" y="22243618"/>
            <a:ext cx="12767690" cy="3519093"/>
          </a:xfrm>
          <a:prstGeom prst="rect">
            <a:avLst/>
          </a:prstGeom>
        </p:spPr>
      </p:pic>
      <p:sp>
        <p:nvSpPr>
          <p:cNvPr id="15" name="Rectangle 14"/>
          <p:cNvSpPr/>
          <p:nvPr/>
        </p:nvSpPr>
        <p:spPr>
          <a:xfrm>
            <a:off x="884903" y="37144216"/>
            <a:ext cx="4024225" cy="600164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25739129" y="35344877"/>
            <a:ext cx="3469775" cy="923330"/>
          </a:xfrm>
          <a:prstGeom prst="rect">
            <a:avLst/>
          </a:prstGeom>
        </p:spPr>
        <p:txBody>
          <a:bodyPr wrap="square">
            <a:spAutoFit/>
          </a:bodyPr>
          <a:lstStyle/>
          <a:p>
            <a:r>
              <a:rPr lang="en-US" b="1" dirty="0">
                <a:latin typeface="Garamond" panose="02020404030301010803" pitchFamily="18" charset="0"/>
              </a:rPr>
              <a:t>Canopy %N = 2.29 + </a:t>
            </a:r>
          </a:p>
          <a:p>
            <a:r>
              <a:rPr lang="en-US" b="1" dirty="0">
                <a:latin typeface="Garamond" panose="02020404030301010803" pitchFamily="18" charset="0"/>
              </a:rPr>
              <a:t>0.09*PAI – </a:t>
            </a:r>
          </a:p>
          <a:p>
            <a:r>
              <a:rPr lang="en-US" b="1" dirty="0">
                <a:latin typeface="Garamond" panose="02020404030301010803" pitchFamily="18" charset="0"/>
              </a:rPr>
              <a:t>0.68*entropy + 0.13*SD</a:t>
            </a:r>
          </a:p>
        </p:txBody>
      </p:sp>
      <p:sp>
        <p:nvSpPr>
          <p:cNvPr id="22" name="Rectangle 21"/>
          <p:cNvSpPr/>
          <p:nvPr/>
        </p:nvSpPr>
        <p:spPr>
          <a:xfrm>
            <a:off x="29928390" y="35012920"/>
            <a:ext cx="1938998" cy="1200329"/>
          </a:xfrm>
          <a:prstGeom prst="rect">
            <a:avLst/>
          </a:prstGeom>
        </p:spPr>
        <p:txBody>
          <a:bodyPr wrap="square">
            <a:spAutoFit/>
          </a:bodyPr>
          <a:lstStyle/>
          <a:p>
            <a:r>
              <a:rPr lang="en-US" b="1" dirty="0">
                <a:latin typeface="Garamond" panose="02020404030301010803" pitchFamily="18" charset="0"/>
              </a:rPr>
              <a:t>NIR </a:t>
            </a:r>
            <a:r>
              <a:rPr lang="en-US" b="1" dirty="0" err="1">
                <a:latin typeface="Garamond" panose="02020404030301010803" pitchFamily="18" charset="0"/>
              </a:rPr>
              <a:t>refl</a:t>
            </a:r>
            <a:r>
              <a:rPr lang="en-US" b="1" dirty="0">
                <a:latin typeface="Garamond" panose="02020404030301010803" pitchFamily="18" charset="0"/>
              </a:rPr>
              <a:t> = 42.8 </a:t>
            </a:r>
          </a:p>
          <a:p>
            <a:r>
              <a:rPr lang="en-US" b="1" dirty="0">
                <a:latin typeface="Garamond" panose="02020404030301010803" pitchFamily="18" charset="0"/>
              </a:rPr>
              <a:t>+ 1.38*PAI – 11.4*entropy </a:t>
            </a:r>
          </a:p>
          <a:p>
            <a:r>
              <a:rPr lang="en-US" b="1" dirty="0">
                <a:latin typeface="Garamond" panose="02020404030301010803" pitchFamily="18" charset="0"/>
              </a:rPr>
              <a:t>+ 2.5*SD</a:t>
            </a:r>
          </a:p>
        </p:txBody>
      </p:sp>
    </p:spTree>
    <p:extLst>
      <p:ext uri="{BB962C8B-B14F-4D97-AF65-F5344CB8AC3E}">
        <p14:creationId xmlns:p14="http://schemas.microsoft.com/office/powerpoint/2010/main" val="310949786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3891</TotalTime>
  <Words>1431</Words>
  <Application>Microsoft Office PowerPoint</Application>
  <PresentationFormat>Custom</PresentationFormat>
  <Paragraphs>99</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Garamond</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Sullivan, Franklin</dc:creator>
  <cp:lastModifiedBy>Sullivan, Franklin</cp:lastModifiedBy>
  <cp:revision>61</cp:revision>
  <dcterms:created xsi:type="dcterms:W3CDTF">2017-09-28T14:09:56Z</dcterms:created>
  <dcterms:modified xsi:type="dcterms:W3CDTF">2017-10-06T13:47:40Z</dcterms:modified>
</cp:coreProperties>
</file>