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81484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62968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44452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25936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07420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088904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270389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451873" algn="l" defTabSz="436296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FFFFCC"/>
    <a:srgbClr val="FFFF99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28" autoAdjust="0"/>
    <p:restoredTop sz="94660"/>
  </p:normalViewPr>
  <p:slideViewPr>
    <p:cSldViewPr>
      <p:cViewPr varScale="1">
        <p:scale>
          <a:sx n="12" d="100"/>
          <a:sy n="12" d="100"/>
        </p:scale>
        <p:origin x="1788" y="50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81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629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44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25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07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088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270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4518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3"/>
            <a:ext cx="37307520" cy="6537960"/>
          </a:xfrm>
        </p:spPr>
        <p:txBody>
          <a:bodyPr anchor="t"/>
          <a:lstStyle>
            <a:lvl1pPr algn="l">
              <a:defRPr sz="191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6"/>
            <a:ext cx="37307520" cy="7200897"/>
          </a:xfrm>
        </p:spPr>
        <p:txBody>
          <a:bodyPr anchor="b"/>
          <a:lstStyle>
            <a:lvl1pPr marL="0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1pPr>
            <a:lvl2pPr marL="2181484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62968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3pPr>
            <a:lvl4pPr marL="654445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2593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074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08890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27038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45187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355022"/>
            <a:ext cx="94442280" cy="102831898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5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355022"/>
            <a:ext cx="94442280" cy="102831898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5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81484" indent="0">
              <a:buNone/>
              <a:defRPr sz="9500" b="1"/>
            </a:lvl2pPr>
            <a:lvl3pPr marL="4362968" indent="0">
              <a:buNone/>
              <a:defRPr sz="8600" b="1"/>
            </a:lvl3pPr>
            <a:lvl4pPr marL="6544452" indent="0">
              <a:buNone/>
              <a:defRPr sz="7600" b="1"/>
            </a:lvl4pPr>
            <a:lvl5pPr marL="8725936" indent="0">
              <a:buNone/>
              <a:defRPr sz="7600" b="1"/>
            </a:lvl5pPr>
            <a:lvl6pPr marL="10907420" indent="0">
              <a:buNone/>
              <a:defRPr sz="7600" b="1"/>
            </a:lvl6pPr>
            <a:lvl7pPr marL="13088904" indent="0">
              <a:buNone/>
              <a:defRPr sz="7600" b="1"/>
            </a:lvl7pPr>
            <a:lvl8pPr marL="15270389" indent="0">
              <a:buNone/>
              <a:defRPr sz="7600" b="1"/>
            </a:lvl8pPr>
            <a:lvl9pPr marL="17451873" indent="0">
              <a:buNone/>
              <a:defRPr sz="7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500"/>
            </a:lvl2pPr>
            <a:lvl3pPr>
              <a:defRPr sz="86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81484" indent="0">
              <a:buNone/>
              <a:defRPr sz="9500" b="1"/>
            </a:lvl2pPr>
            <a:lvl3pPr marL="4362968" indent="0">
              <a:buNone/>
              <a:defRPr sz="8600" b="1"/>
            </a:lvl3pPr>
            <a:lvl4pPr marL="6544452" indent="0">
              <a:buNone/>
              <a:defRPr sz="7600" b="1"/>
            </a:lvl4pPr>
            <a:lvl5pPr marL="8725936" indent="0">
              <a:buNone/>
              <a:defRPr sz="7600" b="1"/>
            </a:lvl5pPr>
            <a:lvl6pPr marL="10907420" indent="0">
              <a:buNone/>
              <a:defRPr sz="7600" b="1"/>
            </a:lvl6pPr>
            <a:lvl7pPr marL="13088904" indent="0">
              <a:buNone/>
              <a:defRPr sz="7600" b="1"/>
            </a:lvl7pPr>
            <a:lvl8pPr marL="15270389" indent="0">
              <a:buNone/>
              <a:defRPr sz="7600" b="1"/>
            </a:lvl8pPr>
            <a:lvl9pPr marL="17451873" indent="0">
              <a:buNone/>
              <a:defRPr sz="7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500"/>
            </a:lvl2pPr>
            <a:lvl3pPr>
              <a:defRPr sz="86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3"/>
          </a:xfrm>
        </p:spPr>
        <p:txBody>
          <a:bodyPr/>
          <a:lstStyle>
            <a:lvl1pPr>
              <a:defRPr sz="15300"/>
            </a:lvl1pPr>
            <a:lvl2pPr>
              <a:defRPr sz="13400"/>
            </a:lvl2pPr>
            <a:lvl3pPr>
              <a:defRPr sz="11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3"/>
          </a:xfrm>
        </p:spPr>
        <p:txBody>
          <a:bodyPr/>
          <a:lstStyle>
            <a:lvl1pPr marL="0" indent="0">
              <a:buNone/>
              <a:defRPr sz="6700"/>
            </a:lvl1pPr>
            <a:lvl2pPr marL="2181484" indent="0">
              <a:buNone/>
              <a:defRPr sz="5700"/>
            </a:lvl2pPr>
            <a:lvl3pPr marL="4362968" indent="0">
              <a:buNone/>
              <a:defRPr sz="4800"/>
            </a:lvl3pPr>
            <a:lvl4pPr marL="6544452" indent="0">
              <a:buNone/>
              <a:defRPr sz="4300"/>
            </a:lvl4pPr>
            <a:lvl5pPr marL="8725936" indent="0">
              <a:buNone/>
              <a:defRPr sz="4300"/>
            </a:lvl5pPr>
            <a:lvl6pPr marL="10907420" indent="0">
              <a:buNone/>
              <a:defRPr sz="4300"/>
            </a:lvl6pPr>
            <a:lvl7pPr marL="13088904" indent="0">
              <a:buNone/>
              <a:defRPr sz="4300"/>
            </a:lvl7pPr>
            <a:lvl8pPr marL="15270389" indent="0">
              <a:buNone/>
              <a:defRPr sz="4300"/>
            </a:lvl8pPr>
            <a:lvl9pPr marL="17451873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3"/>
          </a:xfrm>
        </p:spPr>
        <p:txBody>
          <a:bodyPr anchor="b"/>
          <a:lstStyle>
            <a:lvl1pPr algn="l">
              <a:defRPr sz="9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300"/>
            </a:lvl1pPr>
            <a:lvl2pPr marL="2181484" indent="0">
              <a:buNone/>
              <a:defRPr sz="13400"/>
            </a:lvl2pPr>
            <a:lvl3pPr marL="4362968" indent="0">
              <a:buNone/>
              <a:defRPr sz="11500"/>
            </a:lvl3pPr>
            <a:lvl4pPr marL="6544452" indent="0">
              <a:buNone/>
              <a:defRPr sz="9500"/>
            </a:lvl4pPr>
            <a:lvl5pPr marL="8725936" indent="0">
              <a:buNone/>
              <a:defRPr sz="9500"/>
            </a:lvl5pPr>
            <a:lvl6pPr marL="10907420" indent="0">
              <a:buNone/>
              <a:defRPr sz="9500"/>
            </a:lvl6pPr>
            <a:lvl7pPr marL="13088904" indent="0">
              <a:buNone/>
              <a:defRPr sz="9500"/>
            </a:lvl7pPr>
            <a:lvl8pPr marL="15270389" indent="0">
              <a:buNone/>
              <a:defRPr sz="9500"/>
            </a:lvl8pPr>
            <a:lvl9pPr marL="17451873" indent="0">
              <a:buNone/>
              <a:defRPr sz="9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3"/>
            <a:ext cx="26334720" cy="3863337"/>
          </a:xfrm>
        </p:spPr>
        <p:txBody>
          <a:bodyPr/>
          <a:lstStyle>
            <a:lvl1pPr marL="0" indent="0">
              <a:buNone/>
              <a:defRPr sz="6700"/>
            </a:lvl1pPr>
            <a:lvl2pPr marL="2181484" indent="0">
              <a:buNone/>
              <a:defRPr sz="5700"/>
            </a:lvl2pPr>
            <a:lvl3pPr marL="4362968" indent="0">
              <a:buNone/>
              <a:defRPr sz="4800"/>
            </a:lvl3pPr>
            <a:lvl4pPr marL="6544452" indent="0">
              <a:buNone/>
              <a:defRPr sz="4300"/>
            </a:lvl4pPr>
            <a:lvl5pPr marL="8725936" indent="0">
              <a:buNone/>
              <a:defRPr sz="4300"/>
            </a:lvl5pPr>
            <a:lvl6pPr marL="10907420" indent="0">
              <a:buNone/>
              <a:defRPr sz="4300"/>
            </a:lvl6pPr>
            <a:lvl7pPr marL="13088904" indent="0">
              <a:buNone/>
              <a:defRPr sz="4300"/>
            </a:lvl7pPr>
            <a:lvl8pPr marL="15270389" indent="0">
              <a:buNone/>
              <a:defRPr sz="4300"/>
            </a:lvl8pPr>
            <a:lvl9pPr marL="17451873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6240783"/>
            <a:ext cx="47404018" cy="132946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6240783"/>
            <a:ext cx="141480542" cy="132946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6297" tIns="218148" rIns="436297" bIns="21814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2"/>
            <a:ext cx="39502080" cy="21724623"/>
          </a:xfrm>
          <a:prstGeom prst="rect">
            <a:avLst/>
          </a:prstGeom>
        </p:spPr>
        <p:txBody>
          <a:bodyPr vert="horz" lIns="436297" tIns="218148" rIns="436297" bIns="21814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3"/>
            <a:ext cx="10241280" cy="1752600"/>
          </a:xfrm>
          <a:prstGeom prst="rect">
            <a:avLst/>
          </a:prstGeom>
        </p:spPr>
        <p:txBody>
          <a:bodyPr vert="horz" lIns="436297" tIns="218148" rIns="436297" bIns="218148" rtlCol="0" anchor="ctr"/>
          <a:lstStyle>
            <a:lvl1pPr algn="l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22819-492B-43C6-8FB4-D12E3FBAAD5A}" type="datetimeFigureOut">
              <a:rPr lang="en-US" smtClean="0"/>
              <a:pPr/>
              <a:t>10/14/2017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3"/>
            <a:ext cx="13898880" cy="1752600"/>
          </a:xfrm>
          <a:prstGeom prst="rect">
            <a:avLst/>
          </a:prstGeom>
        </p:spPr>
        <p:txBody>
          <a:bodyPr vert="horz" lIns="436297" tIns="218148" rIns="436297" bIns="218148" rtlCol="0" anchor="ctr"/>
          <a:lstStyle>
            <a:lvl1pPr algn="ct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3"/>
            <a:ext cx="10241280" cy="1752600"/>
          </a:xfrm>
          <a:prstGeom prst="rect">
            <a:avLst/>
          </a:prstGeom>
        </p:spPr>
        <p:txBody>
          <a:bodyPr vert="horz" lIns="436297" tIns="218148" rIns="436297" bIns="218148" rtlCol="0" anchor="ctr"/>
          <a:lstStyle>
            <a:lvl1pPr algn="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9B4B4-A6DA-4AD3-937C-EDBC24C859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62968" rtl="0" eaLnBrk="1" latinLnBrk="0" hangingPunct="1">
        <a:spcBef>
          <a:spcPct val="0"/>
        </a:spcBef>
        <a:buNone/>
        <a:defRPr sz="21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36113" indent="-1636113" algn="l" defTabSz="4362968" rtl="0" eaLnBrk="1" latinLnBrk="0" hangingPunct="1">
        <a:spcBef>
          <a:spcPct val="20000"/>
        </a:spcBef>
        <a:buFont typeface="Arial" pitchFamily="34" charset="0"/>
        <a:buChar char="•"/>
        <a:defRPr sz="15300" kern="1200">
          <a:solidFill>
            <a:schemeClr val="tx1"/>
          </a:solidFill>
          <a:latin typeface="+mn-lt"/>
          <a:ea typeface="+mn-ea"/>
          <a:cs typeface="+mn-cs"/>
        </a:defRPr>
      </a:lvl1pPr>
      <a:lvl2pPr marL="3544912" indent="-1363428" algn="l" defTabSz="4362968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53710" indent="-1090742" algn="l" defTabSz="4362968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35194" indent="-1090742" algn="l" defTabSz="4362968" rtl="0" eaLnBrk="1" latinLnBrk="0" hangingPunct="1">
        <a:spcBef>
          <a:spcPct val="20000"/>
        </a:spcBef>
        <a:buFont typeface="Arial" pitchFamily="34" charset="0"/>
        <a:buChar char="–"/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816678" indent="-1090742" algn="l" defTabSz="4362968" rtl="0" eaLnBrk="1" latinLnBrk="0" hangingPunct="1">
        <a:spcBef>
          <a:spcPct val="20000"/>
        </a:spcBef>
        <a:buFont typeface="Arial" pitchFamily="34" charset="0"/>
        <a:buChar char="»"/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1998162" indent="-1090742" algn="l" defTabSz="4362968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179647" indent="-1090742" algn="l" defTabSz="4362968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361131" indent="-1090742" algn="l" defTabSz="4362968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8542615" indent="-1090742" algn="l" defTabSz="4362968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81484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62968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44452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25936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07420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088904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270389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451873" algn="l" defTabSz="436296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1.emf"/><Relationship Id="rId18" Type="http://schemas.openxmlformats.org/officeDocument/2006/relationships/image" Target="../media/image16.emf"/><Relationship Id="rId26" Type="http://schemas.openxmlformats.org/officeDocument/2006/relationships/image" Target="../media/image24.png"/><Relationship Id="rId3" Type="http://schemas.openxmlformats.org/officeDocument/2006/relationships/image" Target="../media/image2.png"/><Relationship Id="rId21" Type="http://schemas.openxmlformats.org/officeDocument/2006/relationships/image" Target="../media/image19.png"/><Relationship Id="rId7" Type="http://schemas.openxmlformats.org/officeDocument/2006/relationships/image" Target="../media/image6.jpeg"/><Relationship Id="rId12" Type="http://schemas.openxmlformats.org/officeDocument/2006/relationships/image" Target="../media/image10.emf"/><Relationship Id="rId17" Type="http://schemas.openxmlformats.org/officeDocument/2006/relationships/image" Target="../media/image15.emf"/><Relationship Id="rId25" Type="http://schemas.openxmlformats.org/officeDocument/2006/relationships/image" Target="../media/image23.png"/><Relationship Id="rId2" Type="http://schemas.openxmlformats.org/officeDocument/2006/relationships/image" Target="../media/image1.png"/><Relationship Id="rId16" Type="http://schemas.openxmlformats.org/officeDocument/2006/relationships/image" Target="../media/image14.jpg"/><Relationship Id="rId20" Type="http://schemas.openxmlformats.org/officeDocument/2006/relationships/image" Target="../media/image18.jpeg"/><Relationship Id="rId29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9.emf"/><Relationship Id="rId24" Type="http://schemas.openxmlformats.org/officeDocument/2006/relationships/image" Target="../media/image22.PNG"/><Relationship Id="rId5" Type="http://schemas.openxmlformats.org/officeDocument/2006/relationships/image" Target="../media/image4.png"/><Relationship Id="rId15" Type="http://schemas.openxmlformats.org/officeDocument/2006/relationships/image" Target="../media/image13.emf"/><Relationship Id="rId23" Type="http://schemas.openxmlformats.org/officeDocument/2006/relationships/image" Target="../media/image21.PNG"/><Relationship Id="rId28" Type="http://schemas.openxmlformats.org/officeDocument/2006/relationships/image" Target="../media/image25.png"/><Relationship Id="rId10" Type="http://schemas.microsoft.com/office/2007/relationships/hdphoto" Target="../media/hdphoto1.wdp"/><Relationship Id="rId19" Type="http://schemas.openxmlformats.org/officeDocument/2006/relationships/image" Target="../media/image17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2.emf"/><Relationship Id="rId22" Type="http://schemas.openxmlformats.org/officeDocument/2006/relationships/image" Target="../media/image20.PNG"/><Relationship Id="rId27" Type="http://schemas.microsoft.com/office/2007/relationships/hdphoto" Target="../media/hdphoto2.wdp"/><Relationship Id="rId30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Rectangle 186"/>
          <p:cNvSpPr/>
          <p:nvPr/>
        </p:nvSpPr>
        <p:spPr>
          <a:xfrm>
            <a:off x="914400" y="914400"/>
            <a:ext cx="42062400" cy="486591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05200" y="914400"/>
            <a:ext cx="37307520" cy="3173732"/>
          </a:xfrm>
        </p:spPr>
        <p:txBody>
          <a:bodyPr>
            <a:normAutofit fontScale="90000"/>
          </a:bodyPr>
          <a:lstStyle/>
          <a:p>
            <a:r>
              <a:rPr lang="en-US" sz="9600" dirty="0"/>
              <a:t>Tradeoffs </a:t>
            </a:r>
            <a:r>
              <a:rPr lang="en-US" sz="9600" dirty="0"/>
              <a:t>Between </a:t>
            </a:r>
            <a:r>
              <a:rPr lang="en-US" sz="9600" dirty="0"/>
              <a:t>S</a:t>
            </a:r>
            <a:r>
              <a:rPr lang="en-US" sz="9600" dirty="0"/>
              <a:t>oil </a:t>
            </a:r>
            <a:r>
              <a:rPr lang="en-US" sz="9600" dirty="0"/>
              <a:t>C</a:t>
            </a:r>
            <a:r>
              <a:rPr lang="en-US" sz="9600" dirty="0"/>
              <a:t>arbon </a:t>
            </a:r>
            <a:r>
              <a:rPr lang="en-US" sz="9600" dirty="0"/>
              <a:t>S</a:t>
            </a:r>
            <a:r>
              <a:rPr lang="en-US" sz="9600" dirty="0"/>
              <a:t>equestration </a:t>
            </a:r>
            <a:r>
              <a:rPr lang="en-US" sz="9600" dirty="0"/>
              <a:t>and </a:t>
            </a:r>
            <a:r>
              <a:rPr lang="en-US" sz="9600" dirty="0"/>
              <a:t>Greenhouse </a:t>
            </a:r>
            <a:r>
              <a:rPr lang="en-US" sz="9600" dirty="0"/>
              <a:t>G</a:t>
            </a:r>
            <a:r>
              <a:rPr lang="en-US" sz="9600" dirty="0"/>
              <a:t>as </a:t>
            </a:r>
            <a:r>
              <a:rPr lang="en-US" sz="9600" dirty="0"/>
              <a:t>E</a:t>
            </a:r>
            <a:r>
              <a:rPr lang="en-US" sz="9600" dirty="0"/>
              <a:t>missions </a:t>
            </a:r>
            <a:br>
              <a:rPr lang="en-US" sz="9600" dirty="0"/>
            </a:br>
            <a:r>
              <a:rPr lang="en-US" sz="9600" dirty="0"/>
              <a:t>in Grazed </a:t>
            </a:r>
            <a:r>
              <a:rPr lang="en-US" sz="9600" dirty="0"/>
              <a:t>P</a:t>
            </a:r>
            <a:r>
              <a:rPr lang="en-US" sz="9600" dirty="0"/>
              <a:t>astures </a:t>
            </a:r>
            <a:r>
              <a:rPr lang="en-US" sz="9600" dirty="0"/>
              <a:t>of </a:t>
            </a:r>
            <a:r>
              <a:rPr lang="en-US" sz="9600" dirty="0"/>
              <a:t>Northeastern </a:t>
            </a:r>
            <a:r>
              <a:rPr lang="en-US" sz="9600" dirty="0"/>
              <a:t>US </a:t>
            </a:r>
            <a:r>
              <a:rPr lang="en-US" sz="9600" dirty="0"/>
              <a:t>Organic </a:t>
            </a:r>
            <a:r>
              <a:rPr lang="en-US" sz="9600" dirty="0"/>
              <a:t>D</a:t>
            </a:r>
            <a:r>
              <a:rPr lang="en-US" sz="9600" dirty="0"/>
              <a:t>airy </a:t>
            </a:r>
            <a:r>
              <a:rPr lang="en-US" sz="9600" dirty="0"/>
              <a:t>F</a:t>
            </a:r>
            <a:r>
              <a:rPr lang="en-US" sz="9600" dirty="0"/>
              <a:t>arms</a:t>
            </a:r>
            <a:endParaRPr lang="en-US" sz="8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81400"/>
            <a:ext cx="41986200" cy="2209800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tx1"/>
                </a:solidFill>
              </a:rPr>
              <a:t>Alexandra Contosta</a:t>
            </a:r>
            <a:r>
              <a:rPr lang="en-US" sz="5400" baseline="30000" dirty="0">
                <a:solidFill>
                  <a:schemeClr val="tx1"/>
                </a:solidFill>
              </a:rPr>
              <a:t>1</a:t>
            </a:r>
            <a:r>
              <a:rPr lang="en-US" sz="5400" dirty="0">
                <a:solidFill>
                  <a:schemeClr val="tx1"/>
                </a:solidFill>
              </a:rPr>
              <a:t>, Ruth K. Varner</a:t>
            </a:r>
            <a:r>
              <a:rPr lang="en-US" sz="5400" baseline="30000" dirty="0">
                <a:solidFill>
                  <a:schemeClr val="tx1"/>
                </a:solidFill>
              </a:rPr>
              <a:t>1</a:t>
            </a:r>
            <a:r>
              <a:rPr lang="en-US" sz="5400" dirty="0">
                <a:solidFill>
                  <a:schemeClr val="tx1"/>
                </a:solidFill>
              </a:rPr>
              <a:t>, Stuart Grandy</a:t>
            </a:r>
            <a:r>
              <a:rPr lang="en-US" sz="5400" baseline="30000" dirty="0">
                <a:solidFill>
                  <a:schemeClr val="tx1"/>
                </a:solidFill>
              </a:rPr>
              <a:t>2</a:t>
            </a:r>
            <a:r>
              <a:rPr lang="en-US" sz="5400" dirty="0">
                <a:solidFill>
                  <a:schemeClr val="tx1"/>
                </a:solidFill>
              </a:rPr>
              <a:t>, Eleanor Campbell</a:t>
            </a:r>
            <a:r>
              <a:rPr lang="en-US" sz="5400" baseline="30000" dirty="0">
                <a:solidFill>
                  <a:schemeClr val="tx1"/>
                </a:solidFill>
              </a:rPr>
              <a:t>1</a:t>
            </a:r>
            <a:endParaRPr lang="en-US" sz="5400" baseline="30000" dirty="0">
              <a:solidFill>
                <a:schemeClr val="tx1"/>
              </a:solidFill>
            </a:endParaRPr>
          </a:p>
          <a:p>
            <a:r>
              <a:rPr lang="en-US" sz="5400" baseline="30000" dirty="0">
                <a:solidFill>
                  <a:schemeClr val="tx1"/>
                </a:solidFill>
              </a:rPr>
              <a:t>1</a:t>
            </a:r>
            <a:r>
              <a:rPr lang="en-US" sz="5400" dirty="0">
                <a:solidFill>
                  <a:schemeClr val="tx1"/>
                </a:solidFill>
              </a:rPr>
              <a:t>Institute for the Study of Earth, Oceans and Space, </a:t>
            </a:r>
            <a:r>
              <a:rPr lang="en-US" sz="5400" baseline="30000" dirty="0">
                <a:solidFill>
                  <a:schemeClr val="tx1"/>
                </a:solidFill>
              </a:rPr>
              <a:t>2</a:t>
            </a:r>
            <a:r>
              <a:rPr lang="en-US" sz="5400" dirty="0">
                <a:solidFill>
                  <a:schemeClr val="tx1"/>
                </a:solidFill>
              </a:rPr>
              <a:t>Department of Natural Resources and the Environment, University of New Hampshire</a:t>
            </a:r>
            <a:endParaRPr lang="en-US" sz="5400" dirty="0">
              <a:solidFill>
                <a:schemeClr val="tx1"/>
              </a:solidFill>
            </a:endParaRPr>
          </a:p>
        </p:txBody>
      </p:sp>
      <p:pic>
        <p:nvPicPr>
          <p:cNvPr id="4" name="Picture 3" descr="untitled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5000" y="1524000"/>
            <a:ext cx="1984442" cy="1371600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547" y="2819400"/>
            <a:ext cx="1879424" cy="18288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65" name="Rectangle 164"/>
          <p:cNvSpPr/>
          <p:nvPr/>
        </p:nvSpPr>
        <p:spPr>
          <a:xfrm>
            <a:off x="15163800" y="6552542"/>
            <a:ext cx="27813000" cy="12420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3" name="Rectangle 182"/>
          <p:cNvSpPr/>
          <p:nvPr/>
        </p:nvSpPr>
        <p:spPr>
          <a:xfrm>
            <a:off x="15163800" y="19594286"/>
            <a:ext cx="13563600" cy="12420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5" name="Rectangle 184"/>
          <p:cNvSpPr/>
          <p:nvPr/>
        </p:nvSpPr>
        <p:spPr>
          <a:xfrm>
            <a:off x="29413200" y="19594286"/>
            <a:ext cx="13563600" cy="1242060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6" name="Rectangle 185"/>
          <p:cNvSpPr/>
          <p:nvPr/>
        </p:nvSpPr>
        <p:spPr>
          <a:xfrm>
            <a:off x="914400" y="6477001"/>
            <a:ext cx="13563600" cy="90460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1371600" y="6571834"/>
            <a:ext cx="12801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Goal 1</a:t>
            </a:r>
            <a:r>
              <a:rPr lang="en-US" sz="4400" dirty="0"/>
              <a:t>: advance scientific understanding of tradeoffs among forage production, soil </a:t>
            </a:r>
            <a:r>
              <a:rPr lang="en-US" sz="4400" dirty="0"/>
              <a:t>carbon (C) </a:t>
            </a:r>
            <a:r>
              <a:rPr lang="en-US" sz="4400" dirty="0"/>
              <a:t>storage, </a:t>
            </a:r>
            <a:r>
              <a:rPr lang="en-US" sz="4400" dirty="0"/>
              <a:t>and </a:t>
            </a:r>
            <a:r>
              <a:rPr lang="en-US" sz="4400" dirty="0"/>
              <a:t>soil </a:t>
            </a:r>
            <a:r>
              <a:rPr lang="en-US" sz="4400" dirty="0"/>
              <a:t>greenhouse gas (GHG) </a:t>
            </a:r>
            <a:r>
              <a:rPr lang="en-US" sz="4400" dirty="0"/>
              <a:t>losses in pastures managed for hay (left) or management intensive grazing (right).</a:t>
            </a:r>
            <a:endParaRPr lang="en-US" sz="4400" dirty="0"/>
          </a:p>
        </p:txBody>
      </p:sp>
      <p:pic>
        <p:nvPicPr>
          <p:cNvPr id="256" name="Content Placeholder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269201" y="15309469"/>
            <a:ext cx="3657601" cy="2743200"/>
          </a:xfrm>
          <a:prstGeom prst="rect">
            <a:avLst/>
          </a:prstGeom>
        </p:spPr>
      </p:pic>
      <p:sp>
        <p:nvSpPr>
          <p:cNvPr id="259" name="TextBox 258"/>
          <p:cNvSpPr txBox="1"/>
          <p:nvPr/>
        </p:nvSpPr>
        <p:spPr>
          <a:xfrm>
            <a:off x="15620831" y="6621960"/>
            <a:ext cx="262726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Activity 1: Measure soil carbon stabilization and greenhouse gas emissions and their drivers</a:t>
            </a:r>
            <a:endParaRPr lang="en-US" sz="4400" b="1" dirty="0"/>
          </a:p>
        </p:txBody>
      </p:sp>
      <p:sp>
        <p:nvSpPr>
          <p:cNvPr id="260" name="Rectangle 259"/>
          <p:cNvSpPr/>
          <p:nvPr/>
        </p:nvSpPr>
        <p:spPr>
          <a:xfrm>
            <a:off x="908957" y="16459201"/>
            <a:ext cx="13563600" cy="154468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1" name="TextBox 260"/>
          <p:cNvSpPr txBox="1"/>
          <p:nvPr/>
        </p:nvSpPr>
        <p:spPr>
          <a:xfrm>
            <a:off x="29630526" y="19829050"/>
            <a:ext cx="126614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Activity 4: Disseminate Research Findings Through</a:t>
            </a:r>
            <a:endParaRPr lang="en-US" sz="4400" b="1" dirty="0"/>
          </a:p>
        </p:txBody>
      </p:sp>
      <p:sp>
        <p:nvSpPr>
          <p:cNvPr id="264" name="TextBox 263"/>
          <p:cNvSpPr txBox="1"/>
          <p:nvPr/>
        </p:nvSpPr>
        <p:spPr>
          <a:xfrm>
            <a:off x="15612150" y="19829049"/>
            <a:ext cx="126614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Activity 3: Update the Northeast Dairy Emissions Estimator</a:t>
            </a:r>
            <a:endParaRPr lang="en-US" sz="4400" b="1" dirty="0"/>
          </a:p>
        </p:txBody>
      </p:sp>
      <p:sp>
        <p:nvSpPr>
          <p:cNvPr id="266" name="TextBox 265"/>
          <p:cNvSpPr txBox="1"/>
          <p:nvPr/>
        </p:nvSpPr>
        <p:spPr>
          <a:xfrm>
            <a:off x="1206942" y="16764000"/>
            <a:ext cx="126614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Activity 2: Simulate soil carbon and greenhouse gas dynamics with grazing</a:t>
            </a:r>
            <a:endParaRPr lang="en-US" sz="4400" b="1" dirty="0"/>
          </a:p>
        </p:txBody>
      </p:sp>
      <p:pic>
        <p:nvPicPr>
          <p:cNvPr id="269" name="Picture 2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90600" y="3347357"/>
            <a:ext cx="2888768" cy="1371600"/>
          </a:xfrm>
          <a:prstGeom prst="rect">
            <a:avLst/>
          </a:prstGeom>
        </p:spPr>
      </p:pic>
      <p:pic>
        <p:nvPicPr>
          <p:cNvPr id="271" name="Picture 1" descr="C:\Users\LocalUser\Pictures\2011-10-24\ORDF_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53401" y="9601200"/>
            <a:ext cx="5499219" cy="4114800"/>
          </a:xfrm>
          <a:prstGeom prst="rect">
            <a:avLst/>
          </a:prstGeom>
          <a:noFill/>
        </p:spPr>
      </p:pic>
      <p:pic>
        <p:nvPicPr>
          <p:cNvPr id="272" name="Picture 2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28799" y="9601200"/>
            <a:ext cx="5486400" cy="4114800"/>
          </a:xfrm>
          <a:prstGeom prst="rect">
            <a:avLst/>
          </a:prstGeom>
        </p:spPr>
      </p:pic>
      <p:sp>
        <p:nvSpPr>
          <p:cNvPr id="273" name="TextBox 272"/>
          <p:cNvSpPr txBox="1"/>
          <p:nvPr/>
        </p:nvSpPr>
        <p:spPr>
          <a:xfrm>
            <a:off x="1371600" y="13944600"/>
            <a:ext cx="12801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Goal 2</a:t>
            </a:r>
            <a:r>
              <a:rPr lang="en-US" sz="4400" dirty="0"/>
              <a:t> : use scientific understanding to provide decision-support tools to farmers and industry.</a:t>
            </a:r>
            <a:endParaRPr lang="en-US" sz="4400" dirty="0"/>
          </a:p>
        </p:txBody>
      </p:sp>
      <p:pic>
        <p:nvPicPr>
          <p:cNvPr id="274" name="Picture 27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1" y="11582399"/>
            <a:ext cx="3657601" cy="2743200"/>
          </a:xfrm>
          <a:prstGeom prst="rect">
            <a:avLst/>
          </a:prstGeom>
        </p:spPr>
      </p:pic>
      <p:pic>
        <p:nvPicPr>
          <p:cNvPr id="276" name="Picture 27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968296" y="7838394"/>
            <a:ext cx="3729905" cy="3200400"/>
          </a:xfrm>
          <a:prstGeom prst="rect">
            <a:avLst/>
          </a:prstGeom>
        </p:spPr>
      </p:pic>
      <p:sp>
        <p:nvSpPr>
          <p:cNvPr id="277" name="TextBox 276"/>
          <p:cNvSpPr txBox="1"/>
          <p:nvPr/>
        </p:nvSpPr>
        <p:spPr>
          <a:xfrm>
            <a:off x="15612150" y="7738409"/>
            <a:ext cx="45046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Figure 1. </a:t>
            </a:r>
            <a:r>
              <a:rPr lang="en-US" sz="4000" dirty="0"/>
              <a:t>Samples obtained from three farms in different </a:t>
            </a:r>
          </a:p>
          <a:p>
            <a:r>
              <a:rPr lang="en-US" sz="4000" dirty="0"/>
              <a:t>stages of transition to organic.</a:t>
            </a:r>
          </a:p>
        </p:txBody>
      </p:sp>
      <p:sp>
        <p:nvSpPr>
          <p:cNvPr id="278" name="TextBox 277"/>
          <p:cNvSpPr txBox="1"/>
          <p:nvPr/>
        </p:nvSpPr>
        <p:spPr>
          <a:xfrm>
            <a:off x="18745200" y="11149548"/>
            <a:ext cx="470976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Figure 2.  </a:t>
            </a:r>
            <a:r>
              <a:rPr lang="en-US" sz="4000" dirty="0"/>
              <a:t>Soil cores collected to 50 cm in two grazed fields and two hayed fields per farm and analyzed for total C.</a:t>
            </a:r>
          </a:p>
        </p:txBody>
      </p:sp>
      <p:sp>
        <p:nvSpPr>
          <p:cNvPr id="279" name="TextBox 278"/>
          <p:cNvSpPr txBox="1"/>
          <p:nvPr/>
        </p:nvSpPr>
        <p:spPr>
          <a:xfrm>
            <a:off x="15621000" y="15346502"/>
            <a:ext cx="5105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Figure 3.  </a:t>
            </a:r>
            <a:r>
              <a:rPr lang="en-US" sz="4000" dirty="0"/>
              <a:t>Forage biomass and GHG fluxes sampled weekly in the same areas as soil collection.</a:t>
            </a:r>
          </a:p>
        </p:txBody>
      </p:sp>
      <p:grpSp>
        <p:nvGrpSpPr>
          <p:cNvPr id="11270" name="Group 11269"/>
          <p:cNvGrpSpPr>
            <a:grpSpLocks noChangeAspect="1"/>
          </p:cNvGrpSpPr>
          <p:nvPr/>
        </p:nvGrpSpPr>
        <p:grpSpPr>
          <a:xfrm>
            <a:off x="24231600" y="7821957"/>
            <a:ext cx="5486400" cy="8735214"/>
            <a:chOff x="24631021" y="8468374"/>
            <a:chExt cx="5287945" cy="8419242"/>
          </a:xfrm>
        </p:grpSpPr>
        <p:pic>
          <p:nvPicPr>
            <p:cNvPr id="11269" name="Picture 11268"/>
            <p:cNvPicPr>
              <a:picLocks noChangeAspect="1"/>
            </p:cNvPicPr>
            <p:nvPr/>
          </p:nvPicPr>
          <p:blipFill rotWithShape="1">
            <a:blip r:embed="rId11"/>
            <a:srcRect t="47815"/>
            <a:stretch/>
          </p:blipFill>
          <p:spPr>
            <a:xfrm>
              <a:off x="24631021" y="12115800"/>
              <a:ext cx="5287945" cy="4771816"/>
            </a:xfrm>
            <a:prstGeom prst="rect">
              <a:avLst/>
            </a:prstGeom>
          </p:spPr>
        </p:pic>
        <p:pic>
          <p:nvPicPr>
            <p:cNvPr id="303" name="Picture 302"/>
            <p:cNvPicPr>
              <a:picLocks noChangeAspect="1"/>
            </p:cNvPicPr>
            <p:nvPr/>
          </p:nvPicPr>
          <p:blipFill rotWithShape="1">
            <a:blip r:embed="rId11"/>
            <a:srcRect b="59185"/>
            <a:stretch/>
          </p:blipFill>
          <p:spPr>
            <a:xfrm>
              <a:off x="24631021" y="8468374"/>
              <a:ext cx="5287945" cy="3732083"/>
            </a:xfrm>
            <a:prstGeom prst="rect">
              <a:avLst/>
            </a:prstGeom>
          </p:spPr>
        </p:pic>
      </p:grpSp>
      <p:sp>
        <p:nvSpPr>
          <p:cNvPr id="304" name="TextBox 303"/>
          <p:cNvSpPr txBox="1"/>
          <p:nvPr/>
        </p:nvSpPr>
        <p:spPr>
          <a:xfrm>
            <a:off x="24155401" y="16791934"/>
            <a:ext cx="59840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Figure 4. </a:t>
            </a:r>
            <a:r>
              <a:rPr lang="en-US" sz="4000" dirty="0"/>
              <a:t>Soil C and N stocks vary more among farms than with management</a:t>
            </a:r>
          </a:p>
        </p:txBody>
      </p:sp>
      <p:grpSp>
        <p:nvGrpSpPr>
          <p:cNvPr id="11281" name="Group 11280"/>
          <p:cNvGrpSpPr/>
          <p:nvPr/>
        </p:nvGrpSpPr>
        <p:grpSpPr>
          <a:xfrm>
            <a:off x="30327601" y="7901820"/>
            <a:ext cx="12252043" cy="3451981"/>
            <a:chOff x="30469491" y="7374582"/>
            <a:chExt cx="12252043" cy="3451981"/>
          </a:xfrm>
        </p:grpSpPr>
        <p:grpSp>
          <p:nvGrpSpPr>
            <p:cNvPr id="11280" name="Group 11279"/>
            <p:cNvGrpSpPr/>
            <p:nvPr/>
          </p:nvGrpSpPr>
          <p:grpSpPr>
            <a:xfrm>
              <a:off x="38731049" y="7391400"/>
              <a:ext cx="3990485" cy="3435163"/>
              <a:chOff x="38731049" y="7391400"/>
              <a:chExt cx="3990485" cy="3435163"/>
            </a:xfrm>
          </p:grpSpPr>
          <p:pic>
            <p:nvPicPr>
              <p:cNvPr id="11271" name="Picture 11270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8830169" y="7397563"/>
                <a:ext cx="3891365" cy="3429000"/>
              </a:xfrm>
              <a:prstGeom prst="rect">
                <a:avLst/>
              </a:prstGeom>
            </p:spPr>
          </p:pic>
          <p:sp>
            <p:nvSpPr>
              <p:cNvPr id="306" name="TextBox 305"/>
              <p:cNvSpPr txBox="1"/>
              <p:nvPr/>
            </p:nvSpPr>
            <p:spPr>
              <a:xfrm>
                <a:off x="38856190" y="7405062"/>
                <a:ext cx="3778217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/>
                  <a:t>(c) Carbon Mineralization</a:t>
                </a:r>
                <a:endParaRPr lang="en-US" sz="1600" b="1" dirty="0"/>
              </a:p>
            </p:txBody>
          </p:sp>
          <p:sp>
            <p:nvSpPr>
              <p:cNvPr id="310" name="TextBox 309"/>
              <p:cNvSpPr txBox="1"/>
              <p:nvPr/>
            </p:nvSpPr>
            <p:spPr>
              <a:xfrm rot="16200000">
                <a:off x="37185826" y="8936623"/>
                <a:ext cx="3429000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/>
                  <a:t>mg CO</a:t>
                </a:r>
                <a:r>
                  <a:rPr lang="en-US" sz="1600" b="1" baseline="-25000" dirty="0"/>
                  <a:t>2</a:t>
                </a:r>
                <a:r>
                  <a:rPr lang="en-US" sz="1600" b="1" dirty="0"/>
                  <a:t>-C g</a:t>
                </a:r>
                <a:r>
                  <a:rPr lang="en-US" sz="1600" b="1" baseline="30000" dirty="0"/>
                  <a:t>-1</a:t>
                </a:r>
                <a:r>
                  <a:rPr lang="en-US" sz="1600" b="1" dirty="0"/>
                  <a:t> soil</a:t>
                </a:r>
                <a:endParaRPr lang="en-US" sz="1600" b="1" baseline="30000" dirty="0"/>
              </a:p>
            </p:txBody>
          </p:sp>
          <p:grpSp>
            <p:nvGrpSpPr>
              <p:cNvPr id="11277" name="Group 11276"/>
              <p:cNvGrpSpPr/>
              <p:nvPr/>
            </p:nvGrpSpPr>
            <p:grpSpPr>
              <a:xfrm>
                <a:off x="39605890" y="10439400"/>
                <a:ext cx="2958411" cy="344537"/>
                <a:chOff x="31217289" y="10432857"/>
                <a:chExt cx="2958411" cy="344537"/>
              </a:xfrm>
            </p:grpSpPr>
            <p:sp>
              <p:nvSpPr>
                <p:cNvPr id="311" name="TextBox 310"/>
                <p:cNvSpPr txBox="1"/>
                <p:nvPr/>
              </p:nvSpPr>
              <p:spPr>
                <a:xfrm>
                  <a:off x="31217289" y="10438840"/>
                  <a:ext cx="959539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24 Years </a:t>
                  </a:r>
                  <a:endParaRPr lang="en-US" sz="1600" b="1" dirty="0"/>
                </a:p>
              </p:txBody>
            </p:sp>
            <p:sp>
              <p:nvSpPr>
                <p:cNvPr id="312" name="TextBox 311"/>
                <p:cNvSpPr txBox="1"/>
                <p:nvPr/>
              </p:nvSpPr>
              <p:spPr>
                <a:xfrm>
                  <a:off x="32194500" y="10432857"/>
                  <a:ext cx="952500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10 Years </a:t>
                  </a:r>
                  <a:endParaRPr lang="en-US" sz="1600" b="1" dirty="0"/>
                </a:p>
              </p:txBody>
            </p:sp>
            <p:sp>
              <p:nvSpPr>
                <p:cNvPr id="313" name="TextBox 312"/>
                <p:cNvSpPr txBox="1"/>
                <p:nvPr/>
              </p:nvSpPr>
              <p:spPr>
                <a:xfrm>
                  <a:off x="33223200" y="10432859"/>
                  <a:ext cx="952500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1 Year</a:t>
                  </a:r>
                  <a:endParaRPr lang="en-US" sz="1600" b="1" dirty="0"/>
                </a:p>
              </p:txBody>
            </p:sp>
          </p:grpSp>
        </p:grpSp>
        <p:grpSp>
          <p:nvGrpSpPr>
            <p:cNvPr id="11279" name="Group 11278"/>
            <p:cNvGrpSpPr/>
            <p:nvPr/>
          </p:nvGrpSpPr>
          <p:grpSpPr>
            <a:xfrm>
              <a:off x="34600270" y="7374582"/>
              <a:ext cx="3959248" cy="3434775"/>
              <a:chOff x="34600270" y="7374582"/>
              <a:chExt cx="3959248" cy="3434775"/>
            </a:xfrm>
          </p:grpSpPr>
          <p:pic>
            <p:nvPicPr>
              <p:cNvPr id="11266" name="Picture 11265"/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4687397" y="7380357"/>
                <a:ext cx="3872121" cy="3429000"/>
              </a:xfrm>
              <a:prstGeom prst="rect">
                <a:avLst/>
              </a:prstGeom>
            </p:spPr>
          </p:pic>
          <p:sp>
            <p:nvSpPr>
              <p:cNvPr id="305" name="TextBox 304"/>
              <p:cNvSpPr txBox="1"/>
              <p:nvPr/>
            </p:nvSpPr>
            <p:spPr>
              <a:xfrm>
                <a:off x="34702783" y="7391400"/>
                <a:ext cx="3778217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/>
                  <a:t>(b) Total Seasonal CO</a:t>
                </a:r>
                <a:r>
                  <a:rPr lang="en-US" sz="1600" b="1" baseline="-25000" dirty="0"/>
                  <a:t>2</a:t>
                </a:r>
                <a:r>
                  <a:rPr lang="en-US" sz="1600" b="1" dirty="0"/>
                  <a:t> flux</a:t>
                </a:r>
                <a:endParaRPr lang="en-US" sz="1600" b="1" dirty="0"/>
              </a:p>
            </p:txBody>
          </p:sp>
          <p:sp>
            <p:nvSpPr>
              <p:cNvPr id="309" name="TextBox 308"/>
              <p:cNvSpPr txBox="1"/>
              <p:nvPr/>
            </p:nvSpPr>
            <p:spPr>
              <a:xfrm rot="16200000">
                <a:off x="33055047" y="8919805"/>
                <a:ext cx="3429000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/>
                  <a:t>g</a:t>
                </a:r>
                <a:r>
                  <a:rPr lang="en-US" sz="1600" b="1" dirty="0"/>
                  <a:t> CO</a:t>
                </a:r>
                <a:r>
                  <a:rPr lang="en-US" sz="1600" b="1" baseline="-25000" dirty="0"/>
                  <a:t>2</a:t>
                </a:r>
                <a:r>
                  <a:rPr lang="en-US" sz="1600" b="1" dirty="0"/>
                  <a:t>-C m</a:t>
                </a:r>
                <a:r>
                  <a:rPr lang="en-US" sz="1600" b="1" baseline="30000" dirty="0"/>
                  <a:t>-2</a:t>
                </a:r>
                <a:r>
                  <a:rPr lang="en-US" sz="1600" b="1" dirty="0"/>
                  <a:t> season</a:t>
                </a:r>
                <a:r>
                  <a:rPr lang="en-US" sz="1600" b="1" baseline="30000" dirty="0"/>
                  <a:t>-1</a:t>
                </a:r>
                <a:endParaRPr lang="en-US" sz="1600" b="1" baseline="30000" dirty="0"/>
              </a:p>
            </p:txBody>
          </p:sp>
          <p:grpSp>
            <p:nvGrpSpPr>
              <p:cNvPr id="318" name="Group 317"/>
              <p:cNvGrpSpPr/>
              <p:nvPr/>
            </p:nvGrpSpPr>
            <p:grpSpPr>
              <a:xfrm>
                <a:off x="35471915" y="10399665"/>
                <a:ext cx="2958411" cy="344535"/>
                <a:chOff x="31217289" y="10432859"/>
                <a:chExt cx="2958411" cy="344535"/>
              </a:xfrm>
            </p:grpSpPr>
            <p:sp>
              <p:nvSpPr>
                <p:cNvPr id="319" name="TextBox 318"/>
                <p:cNvSpPr txBox="1"/>
                <p:nvPr/>
              </p:nvSpPr>
              <p:spPr>
                <a:xfrm>
                  <a:off x="31217289" y="10438840"/>
                  <a:ext cx="959539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24 Years </a:t>
                  </a:r>
                  <a:endParaRPr lang="en-US" sz="1600" b="1" dirty="0"/>
                </a:p>
              </p:txBody>
            </p:sp>
            <p:sp>
              <p:nvSpPr>
                <p:cNvPr id="320" name="TextBox 319"/>
                <p:cNvSpPr txBox="1"/>
                <p:nvPr/>
              </p:nvSpPr>
              <p:spPr>
                <a:xfrm>
                  <a:off x="32194500" y="10438840"/>
                  <a:ext cx="952500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10 Years </a:t>
                  </a:r>
                  <a:endParaRPr lang="en-US" sz="1600" b="1" dirty="0"/>
                </a:p>
              </p:txBody>
            </p:sp>
            <p:sp>
              <p:nvSpPr>
                <p:cNvPr id="321" name="TextBox 320"/>
                <p:cNvSpPr txBox="1"/>
                <p:nvPr/>
              </p:nvSpPr>
              <p:spPr>
                <a:xfrm>
                  <a:off x="33223200" y="10432859"/>
                  <a:ext cx="952500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1 Year</a:t>
                  </a:r>
                  <a:endParaRPr lang="en-US" sz="1600" b="1" dirty="0"/>
                </a:p>
              </p:txBody>
            </p:sp>
          </p:grpSp>
        </p:grpSp>
        <p:grpSp>
          <p:nvGrpSpPr>
            <p:cNvPr id="11278" name="Group 11277"/>
            <p:cNvGrpSpPr/>
            <p:nvPr/>
          </p:nvGrpSpPr>
          <p:grpSpPr>
            <a:xfrm>
              <a:off x="30469491" y="7380356"/>
              <a:ext cx="3941848" cy="3429001"/>
              <a:chOff x="30469491" y="7380356"/>
              <a:chExt cx="3941848" cy="3429001"/>
            </a:xfrm>
          </p:grpSpPr>
          <p:pic>
            <p:nvPicPr>
              <p:cNvPr id="11273" name="Picture 11272"/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0539218" y="7380357"/>
                <a:ext cx="3872121" cy="3429000"/>
              </a:xfrm>
              <a:prstGeom prst="rect">
                <a:avLst/>
              </a:prstGeom>
            </p:spPr>
          </p:pic>
          <p:pic>
            <p:nvPicPr>
              <p:cNvPr id="11274" name="Picture 11273"/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1146020" y="7755053"/>
                <a:ext cx="449820" cy="429000"/>
              </a:xfrm>
              <a:prstGeom prst="rect">
                <a:avLst/>
              </a:prstGeom>
            </p:spPr>
          </p:pic>
          <p:sp>
            <p:nvSpPr>
              <p:cNvPr id="11275" name="TextBox 11274"/>
              <p:cNvSpPr txBox="1"/>
              <p:nvPr/>
            </p:nvSpPr>
            <p:spPr>
              <a:xfrm>
                <a:off x="30539219" y="7391400"/>
                <a:ext cx="3872120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/>
                  <a:t>(a) Total Seasonal N</a:t>
                </a:r>
                <a:r>
                  <a:rPr lang="en-US" sz="1600" b="1" baseline="-25000" dirty="0"/>
                  <a:t>2</a:t>
                </a:r>
                <a:r>
                  <a:rPr lang="en-US" sz="1600" b="1" dirty="0"/>
                  <a:t>O flux</a:t>
                </a:r>
                <a:endParaRPr lang="en-US" sz="1600" b="1" dirty="0"/>
              </a:p>
            </p:txBody>
          </p:sp>
          <p:sp>
            <p:nvSpPr>
              <p:cNvPr id="307" name="TextBox 306"/>
              <p:cNvSpPr txBox="1"/>
              <p:nvPr/>
            </p:nvSpPr>
            <p:spPr>
              <a:xfrm rot="16200000">
                <a:off x="28924268" y="8925579"/>
                <a:ext cx="3429000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/>
                  <a:t>g</a:t>
                </a:r>
                <a:r>
                  <a:rPr lang="en-US" sz="1600" b="1" dirty="0"/>
                  <a:t> N</a:t>
                </a:r>
                <a:r>
                  <a:rPr lang="en-US" sz="1600" b="1" baseline="-25000" dirty="0"/>
                  <a:t>2</a:t>
                </a:r>
                <a:r>
                  <a:rPr lang="en-US" sz="1600" b="1" dirty="0"/>
                  <a:t>O-N m</a:t>
                </a:r>
                <a:r>
                  <a:rPr lang="en-US" sz="1600" b="1" baseline="30000" dirty="0"/>
                  <a:t>-2</a:t>
                </a:r>
                <a:r>
                  <a:rPr lang="en-US" sz="1600" b="1" dirty="0"/>
                  <a:t> season</a:t>
                </a:r>
                <a:r>
                  <a:rPr lang="en-US" sz="1600" b="1" baseline="30000" dirty="0"/>
                  <a:t>-1</a:t>
                </a:r>
                <a:endParaRPr lang="en-US" sz="1600" b="1" baseline="30000" dirty="0"/>
              </a:p>
            </p:txBody>
          </p:sp>
          <p:grpSp>
            <p:nvGrpSpPr>
              <p:cNvPr id="322" name="Group 321"/>
              <p:cNvGrpSpPr/>
              <p:nvPr/>
            </p:nvGrpSpPr>
            <p:grpSpPr>
              <a:xfrm>
                <a:off x="31318200" y="10399665"/>
                <a:ext cx="2958411" cy="344535"/>
                <a:chOff x="31217289" y="10432859"/>
                <a:chExt cx="2958411" cy="344535"/>
              </a:xfrm>
            </p:grpSpPr>
            <p:sp>
              <p:nvSpPr>
                <p:cNvPr id="323" name="TextBox 322"/>
                <p:cNvSpPr txBox="1"/>
                <p:nvPr/>
              </p:nvSpPr>
              <p:spPr>
                <a:xfrm>
                  <a:off x="31217289" y="10438840"/>
                  <a:ext cx="959539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24 Years </a:t>
                  </a:r>
                  <a:endParaRPr lang="en-US" sz="1600" b="1" dirty="0"/>
                </a:p>
              </p:txBody>
            </p:sp>
            <p:sp>
              <p:nvSpPr>
                <p:cNvPr id="324" name="TextBox 323"/>
                <p:cNvSpPr txBox="1"/>
                <p:nvPr/>
              </p:nvSpPr>
              <p:spPr>
                <a:xfrm>
                  <a:off x="32194500" y="10438840"/>
                  <a:ext cx="952500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10 Years </a:t>
                  </a:r>
                  <a:endParaRPr lang="en-US" sz="1600" b="1" dirty="0"/>
                </a:p>
              </p:txBody>
            </p:sp>
            <p:sp>
              <p:nvSpPr>
                <p:cNvPr id="325" name="TextBox 324"/>
                <p:cNvSpPr txBox="1"/>
                <p:nvPr/>
              </p:nvSpPr>
              <p:spPr>
                <a:xfrm>
                  <a:off x="33223200" y="10432859"/>
                  <a:ext cx="952500" cy="338554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600" b="1" dirty="0"/>
                    <a:t>1 Year</a:t>
                  </a:r>
                  <a:endParaRPr lang="en-US" sz="1600" b="1" dirty="0"/>
                </a:p>
              </p:txBody>
            </p:sp>
          </p:grpSp>
        </p:grpSp>
      </p:grpSp>
      <p:sp>
        <p:nvSpPr>
          <p:cNvPr id="326" name="TextBox 325"/>
          <p:cNvSpPr txBox="1"/>
          <p:nvPr/>
        </p:nvSpPr>
        <p:spPr>
          <a:xfrm>
            <a:off x="30266011" y="11574441"/>
            <a:ext cx="123136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Figure 5. </a:t>
            </a:r>
            <a:r>
              <a:rPr lang="en-US" sz="4000" dirty="0"/>
              <a:t>Total seasonal GHG fluxes measured in the field did not vary with pasture management. However, a lab incubation under optimal conditions showed that soil C mineralization was higher in fields managed for hay.</a:t>
            </a:r>
          </a:p>
        </p:txBody>
      </p:sp>
      <p:pic>
        <p:nvPicPr>
          <p:cNvPr id="327" name="Picture 326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9" t="21078" r="27175" b="22745"/>
          <a:stretch/>
        </p:blipFill>
        <p:spPr>
          <a:xfrm>
            <a:off x="30412108" y="14587818"/>
            <a:ext cx="3207123" cy="3852582"/>
          </a:xfrm>
          <a:prstGeom prst="rect">
            <a:avLst/>
          </a:prstGeom>
          <a:ln w="25400" cmpd="thickThin">
            <a:solidFill>
              <a:schemeClr val="tx1"/>
            </a:solidFill>
          </a:ln>
        </p:spPr>
      </p:pic>
      <p:pic>
        <p:nvPicPr>
          <p:cNvPr id="11282" name="Picture 1128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3909000" y="14554500"/>
            <a:ext cx="2500470" cy="1752300"/>
          </a:xfrm>
          <a:prstGeom prst="rect">
            <a:avLst/>
          </a:prstGeom>
          <a:ln w="25400" cmpd="thickThin">
            <a:solidFill>
              <a:schemeClr val="tx1"/>
            </a:solidFill>
          </a:ln>
        </p:spPr>
      </p:pic>
      <p:pic>
        <p:nvPicPr>
          <p:cNvPr id="11283" name="Picture 1128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3909000" y="16681500"/>
            <a:ext cx="2513700" cy="17589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328" name="TextBox 327"/>
          <p:cNvSpPr txBox="1"/>
          <p:nvPr/>
        </p:nvSpPr>
        <p:spPr>
          <a:xfrm>
            <a:off x="36678834" y="14401800"/>
            <a:ext cx="598408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Figure 6. </a:t>
            </a:r>
            <a:r>
              <a:rPr lang="en-US" sz="4000" dirty="0"/>
              <a:t>An intensive resampling campaign at one of our sites may illuminate spatiotemporal changes in soil C and N with management. </a:t>
            </a:r>
          </a:p>
        </p:txBody>
      </p:sp>
      <p:pic>
        <p:nvPicPr>
          <p:cNvPr id="11286" name="Picture 1128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4200" y="20931272"/>
            <a:ext cx="4572000" cy="3198876"/>
          </a:xfrm>
          <a:prstGeom prst="rect">
            <a:avLst/>
          </a:prstGeom>
          <a:ln w="25400" cmpd="thickThin">
            <a:solidFill>
              <a:schemeClr val="tx1"/>
            </a:solidFill>
          </a:ln>
        </p:spPr>
      </p:pic>
      <p:pic>
        <p:nvPicPr>
          <p:cNvPr id="11287" name="Picture 1128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0410" y="24536314"/>
            <a:ext cx="4572000" cy="3421007"/>
          </a:xfrm>
          <a:prstGeom prst="rect">
            <a:avLst/>
          </a:prstGeom>
        </p:spPr>
      </p:pic>
      <p:pic>
        <p:nvPicPr>
          <p:cNvPr id="11288" name="Picture 11287"/>
          <p:cNvPicPr>
            <a:picLocks noChangeAspect="1"/>
          </p:cNvPicPr>
          <p:nvPr/>
        </p:nvPicPr>
        <p:blipFill rotWithShape="1">
          <a:blip r:embed="rId21"/>
          <a:srcRect l="8000" t="12667" r="28453" b="14889"/>
          <a:stretch/>
        </p:blipFill>
        <p:spPr>
          <a:xfrm>
            <a:off x="29718000" y="28028598"/>
            <a:ext cx="5486400" cy="3518203"/>
          </a:xfrm>
          <a:prstGeom prst="rect">
            <a:avLst/>
          </a:prstGeom>
          <a:ln w="25400" cmpd="thickThin">
            <a:solidFill>
              <a:schemeClr val="tx1"/>
            </a:solidFill>
          </a:ln>
        </p:spPr>
      </p:pic>
      <p:sp>
        <p:nvSpPr>
          <p:cNvPr id="329" name="TextBox 328"/>
          <p:cNvSpPr txBox="1"/>
          <p:nvPr/>
        </p:nvSpPr>
        <p:spPr>
          <a:xfrm>
            <a:off x="34747200" y="20726401"/>
            <a:ext cx="822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Research and Education </a:t>
            </a:r>
            <a:r>
              <a:rPr lang="en-US" sz="4400" dirty="0"/>
              <a:t>on a field day for </a:t>
            </a:r>
            <a:r>
              <a:rPr lang="en-US" sz="4400" dirty="0"/>
              <a:t>NRCS soil conservationists, directors of the USDA Northeast Climate Hub, American Farmland Trust, and </a:t>
            </a:r>
            <a:r>
              <a:rPr lang="en-US" sz="4400" dirty="0"/>
              <a:t>Wolfe’s Neck Farm staff </a:t>
            </a:r>
            <a:endParaRPr lang="en-US" sz="4400" dirty="0"/>
          </a:p>
        </p:txBody>
      </p:sp>
      <p:sp>
        <p:nvSpPr>
          <p:cNvPr id="330" name="TextBox 329"/>
          <p:cNvSpPr txBox="1"/>
          <p:nvPr/>
        </p:nvSpPr>
        <p:spPr>
          <a:xfrm>
            <a:off x="29718000" y="24439758"/>
            <a:ext cx="822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Professional Development </a:t>
            </a:r>
            <a:r>
              <a:rPr lang="en-US" sz="4400" dirty="0"/>
              <a:t>with a summer institute of Earth science teachers for developing novel, </a:t>
            </a:r>
            <a:r>
              <a:rPr lang="en-US" sz="4400" dirty="0"/>
              <a:t>hands-on </a:t>
            </a:r>
            <a:r>
              <a:rPr lang="en-US" sz="4400" dirty="0"/>
              <a:t>curricula involving soils and sustainable agriculture.</a:t>
            </a:r>
            <a:endParaRPr lang="en-US" sz="4400" dirty="0"/>
          </a:p>
        </p:txBody>
      </p:sp>
      <p:sp>
        <p:nvSpPr>
          <p:cNvPr id="331" name="TextBox 330"/>
          <p:cNvSpPr txBox="1"/>
          <p:nvPr/>
        </p:nvSpPr>
        <p:spPr>
          <a:xfrm>
            <a:off x="35349199" y="28145126"/>
            <a:ext cx="72304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A Short Film on Open Data </a:t>
            </a:r>
            <a:r>
              <a:rPr lang="en-US" sz="4400" dirty="0"/>
              <a:t>featuring our collaboration with open source agro-ecological monitoring to inform decision-support.</a:t>
            </a:r>
            <a:endParaRPr lang="en-US" sz="4400" dirty="0"/>
          </a:p>
        </p:txBody>
      </p:sp>
      <p:pic>
        <p:nvPicPr>
          <p:cNvPr id="332" name="Picture 33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941" y="18288000"/>
            <a:ext cx="6237768" cy="4572000"/>
          </a:xfrm>
          <a:prstGeom prst="rect">
            <a:avLst/>
          </a:prstGeom>
        </p:spPr>
      </p:pic>
      <p:sp>
        <p:nvSpPr>
          <p:cNvPr id="333" name="Título 1"/>
          <p:cNvSpPr txBox="1">
            <a:spLocks/>
          </p:cNvSpPr>
          <p:nvPr/>
        </p:nvSpPr>
        <p:spPr>
          <a:xfrm>
            <a:off x="7315200" y="18973801"/>
            <a:ext cx="7157357" cy="3430251"/>
          </a:xfrm>
          <a:prstGeom prst="rect">
            <a:avLst/>
          </a:prstGeom>
        </p:spPr>
        <p:txBody>
          <a:bodyPr lIns="373598" tIns="186799" rIns="373598" bIns="186799" anchor="ctr">
            <a:noAutofit/>
          </a:bodyPr>
          <a:lstStyle/>
          <a:p>
            <a:pPr defTabSz="3735992">
              <a:defRPr/>
            </a:pPr>
            <a:r>
              <a:rPr lang="en-US" sz="4000" b="1" dirty="0">
                <a:latin typeface="Arial" pitchFamily="34" charset="0"/>
                <a:ea typeface="+mj-ea"/>
                <a:cs typeface="Arial" pitchFamily="34" charset="0"/>
              </a:rPr>
              <a:t>Figure 7. </a:t>
            </a:r>
            <a:r>
              <a:rPr lang="en-US" sz="4000" dirty="0">
                <a:latin typeface="Arial" pitchFamily="34" charset="0"/>
                <a:ea typeface="+mj-ea"/>
                <a:cs typeface="Arial" pitchFamily="34" charset="0"/>
              </a:rPr>
              <a:t>We are using the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Manure-DNDC model to simulate the manure life-cycle across farm facilities and  biogeochemical processes in pasture areas.</a:t>
            </a:r>
            <a:endParaRPr lang="en-US" sz="4000" dirty="0">
              <a:latin typeface="Arial" pitchFamily="34" charset="0"/>
              <a:cs typeface="Arial" pitchFamily="34" charset="0"/>
            </a:endParaRPr>
          </a:p>
          <a:p>
            <a:pPr defTabSz="3735992">
              <a:defRPr/>
            </a:pPr>
            <a:endParaRPr lang="en-US" sz="4000" dirty="0"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334" name="Picture 33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9296" y="23241000"/>
            <a:ext cx="3692905" cy="3657600"/>
          </a:xfrm>
          <a:prstGeom prst="rect">
            <a:avLst/>
          </a:prstGeom>
        </p:spPr>
      </p:pic>
      <p:pic>
        <p:nvPicPr>
          <p:cNvPr id="335" name="Picture 33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798" y="23241000"/>
            <a:ext cx="3017803" cy="3657600"/>
          </a:xfrm>
          <a:prstGeom prst="rect">
            <a:avLst/>
          </a:prstGeom>
        </p:spPr>
      </p:pic>
      <p:sp>
        <p:nvSpPr>
          <p:cNvPr id="336" name="Título 1"/>
          <p:cNvSpPr txBox="1">
            <a:spLocks/>
          </p:cNvSpPr>
          <p:nvPr/>
        </p:nvSpPr>
        <p:spPr>
          <a:xfrm>
            <a:off x="838200" y="23164800"/>
            <a:ext cx="6279944" cy="3733800"/>
          </a:xfrm>
          <a:prstGeom prst="rect">
            <a:avLst/>
          </a:prstGeom>
        </p:spPr>
        <p:txBody>
          <a:bodyPr lIns="373598" tIns="186799" rIns="373598" bIns="186799" anchor="ctr">
            <a:noAutofit/>
          </a:bodyPr>
          <a:lstStyle/>
          <a:p>
            <a:pPr defTabSz="3735992">
              <a:defRPr/>
            </a:pPr>
            <a:r>
              <a:rPr lang="en-US" sz="4000" b="1" dirty="0">
                <a:latin typeface="Arial" pitchFamily="34" charset="0"/>
                <a:ea typeface="+mj-ea"/>
                <a:cs typeface="Arial" pitchFamily="34" charset="0"/>
              </a:rPr>
              <a:t>Figure 8. </a:t>
            </a:r>
            <a:r>
              <a:rPr lang="en-US" sz="4000" dirty="0">
                <a:latin typeface="Arial" pitchFamily="34" charset="0"/>
                <a:ea typeface="+mj-ea"/>
                <a:cs typeface="Arial" pitchFamily="34" charset="0"/>
              </a:rPr>
              <a:t>C</a:t>
            </a:r>
            <a:r>
              <a:rPr lang="en-US" sz="4000" dirty="0">
                <a:latin typeface="Arial" pitchFamily="34" charset="0"/>
                <a:ea typeface="+mj-ea"/>
                <a:cs typeface="Arial" pitchFamily="34" charset="0"/>
              </a:rPr>
              <a:t>ows move across a heterogeneous field through a variety of climatic conditions, and record keeping of these movements varies.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8" name="Título 1"/>
          <p:cNvSpPr txBox="1">
            <a:spLocks/>
          </p:cNvSpPr>
          <p:nvPr/>
        </p:nvSpPr>
        <p:spPr>
          <a:xfrm>
            <a:off x="7315200" y="27279600"/>
            <a:ext cx="7081156" cy="4419600"/>
          </a:xfrm>
          <a:prstGeom prst="rect">
            <a:avLst/>
          </a:prstGeom>
        </p:spPr>
        <p:txBody>
          <a:bodyPr lIns="373598" tIns="186799" rIns="373598" bIns="186799" anchor="ctr">
            <a:noAutofit/>
          </a:bodyPr>
          <a:lstStyle/>
          <a:p>
            <a:pPr defTabSz="3735992">
              <a:defRPr/>
            </a:pPr>
            <a:r>
              <a:rPr lang="en-US" sz="4000" b="1" dirty="0">
                <a:latin typeface="Arial" pitchFamily="34" charset="0"/>
                <a:ea typeface="+mj-ea"/>
                <a:cs typeface="Arial" pitchFamily="34" charset="0"/>
              </a:rPr>
              <a:t>Figure 9. </a:t>
            </a:r>
            <a:r>
              <a:rPr lang="en-US" sz="4000" dirty="0">
                <a:latin typeface="Arial" pitchFamily="34" charset="0"/>
                <a:ea typeface="+mj-ea"/>
                <a:cs typeface="Arial" pitchFamily="34" charset="0"/>
              </a:rPr>
              <a:t>Another challenge is that the model does a poor job simulating plant productivity and regrowth under high stocking rates.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1" y="27127200"/>
            <a:ext cx="5486401" cy="4114800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colorTemperature colorTemp="51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557984" y="21336000"/>
            <a:ext cx="6006616" cy="3200400"/>
          </a:xfrm>
          <a:prstGeom prst="rect">
            <a:avLst/>
          </a:prstGeom>
        </p:spPr>
      </p:pic>
      <p:sp>
        <p:nvSpPr>
          <p:cNvPr id="78" name="Título 1"/>
          <p:cNvSpPr txBox="1">
            <a:spLocks/>
          </p:cNvSpPr>
          <p:nvPr/>
        </p:nvSpPr>
        <p:spPr>
          <a:xfrm>
            <a:off x="21725852" y="21275599"/>
            <a:ext cx="7081156" cy="3260715"/>
          </a:xfrm>
          <a:prstGeom prst="rect">
            <a:avLst/>
          </a:prstGeom>
        </p:spPr>
        <p:txBody>
          <a:bodyPr lIns="373598" tIns="186799" rIns="373598" bIns="186799" anchor="ctr">
            <a:noAutofit/>
          </a:bodyPr>
          <a:lstStyle/>
          <a:p>
            <a:pPr defTabSz="3735992">
              <a:defRPr/>
            </a:pPr>
            <a:r>
              <a:rPr lang="en-US" sz="4000" b="1" dirty="0">
                <a:latin typeface="Arial" pitchFamily="34" charset="0"/>
                <a:ea typeface="+mj-ea"/>
                <a:cs typeface="Arial" pitchFamily="34" charset="0"/>
              </a:rPr>
              <a:t>Figure 10. </a:t>
            </a:r>
            <a:r>
              <a:rPr lang="en-US" sz="4000" dirty="0">
                <a:latin typeface="Arial" pitchFamily="34" charset="0"/>
                <a:ea typeface="+mj-ea"/>
                <a:cs typeface="Arial" pitchFamily="34" charset="0"/>
              </a:rPr>
              <a:t>The Northeast Dairy Emissions Estimator uses a meta-model based on DNDC to simulate farm-level emissions.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2" name="Picture 81"/>
          <p:cNvPicPr/>
          <p:nvPr/>
        </p:nvPicPr>
        <p:blipFill>
          <a:blip r:embed="rId28"/>
          <a:stretch>
            <a:fillRect/>
          </a:stretch>
        </p:blipFill>
        <p:spPr>
          <a:xfrm>
            <a:off x="24688800" y="24917401"/>
            <a:ext cx="3657600" cy="2621915"/>
          </a:xfrm>
          <a:prstGeom prst="rect">
            <a:avLst/>
          </a:prstGeom>
        </p:spPr>
      </p:pic>
      <p:pic>
        <p:nvPicPr>
          <p:cNvPr id="84" name="Picture 83"/>
          <p:cNvPicPr/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4200" y="24925020"/>
            <a:ext cx="3657600" cy="2743200"/>
          </a:xfrm>
          <a:prstGeom prst="rect">
            <a:avLst/>
          </a:prstGeom>
        </p:spPr>
      </p:pic>
      <p:sp>
        <p:nvSpPr>
          <p:cNvPr id="87" name="Título 1"/>
          <p:cNvSpPr txBox="1">
            <a:spLocks/>
          </p:cNvSpPr>
          <p:nvPr/>
        </p:nvSpPr>
        <p:spPr>
          <a:xfrm>
            <a:off x="15205248" y="27625996"/>
            <a:ext cx="13068360" cy="4225604"/>
          </a:xfrm>
          <a:prstGeom prst="rect">
            <a:avLst/>
          </a:prstGeom>
        </p:spPr>
        <p:txBody>
          <a:bodyPr lIns="373598" tIns="186799" rIns="373598" bIns="186799" anchor="ctr">
            <a:noAutofit/>
          </a:bodyPr>
          <a:lstStyle/>
          <a:p>
            <a:pPr defTabSz="3735992">
              <a:defRPr/>
            </a:pPr>
            <a:r>
              <a:rPr lang="en-US" sz="4000" b="1" dirty="0">
                <a:latin typeface="Arial" pitchFamily="34" charset="0"/>
                <a:ea typeface="+mj-ea"/>
                <a:cs typeface="Arial" pitchFamily="34" charset="0"/>
              </a:rPr>
              <a:t>Figure 11. </a:t>
            </a:r>
            <a:r>
              <a:rPr lang="en-US" sz="4000" dirty="0">
                <a:latin typeface="Arial" pitchFamily="34" charset="0"/>
                <a:ea typeface="+mj-ea"/>
                <a:cs typeface="Arial" pitchFamily="34" charset="0"/>
              </a:rPr>
              <a:t>Inputs include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archetypal farms, </a:t>
            </a:r>
            <a:r>
              <a:rPr lang="en-US" sz="4000" dirty="0">
                <a:latin typeface="Arial" pitchFamily="34" charset="0"/>
                <a:ea typeface="+mj-ea"/>
                <a:cs typeface="Arial" pitchFamily="34" charset="0"/>
              </a:rPr>
              <a:t>climate and soils data aggregated into county clusters,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and a variety of management practices. </a:t>
            </a:r>
            <a:r>
              <a:rPr lang="en-US" sz="4000" dirty="0">
                <a:latin typeface="Arial" pitchFamily="34" charset="0"/>
                <a:ea typeface="+mj-ea"/>
                <a:cs typeface="Arial" pitchFamily="34" charset="0"/>
              </a:rPr>
              <a:t>Users can estimate farm GHG emissions under different scenarios. The updated tool will include rotational grazing as one of the archetypes and scenarios of grazing management.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6520231"/>
              </p:ext>
            </p:extLst>
          </p:nvPr>
        </p:nvGraphicFramePr>
        <p:xfrm>
          <a:off x="15544800" y="24917400"/>
          <a:ext cx="2632248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32248"/>
              </a:tblGrid>
              <a:tr h="448227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Archetype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48227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Medium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5240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Large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8227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Half</a:t>
                      </a:r>
                      <a:r>
                        <a:rPr lang="en-US" sz="2400" baseline="0" dirty="0" smtClean="0"/>
                        <a:t> grazing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8227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Full grazing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48227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Rotational</a:t>
                      </a:r>
                      <a:r>
                        <a:rPr lang="en-US" sz="2400" baseline="0" dirty="0" smtClean="0"/>
                        <a:t> grazing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72022"/>
              </p:ext>
            </p:extLst>
          </p:nvPr>
        </p:nvGraphicFramePr>
        <p:xfrm>
          <a:off x="22253808" y="24921144"/>
          <a:ext cx="2206392" cy="272212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0639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Management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Head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Feed </a:t>
                      </a:r>
                      <a:r>
                        <a:rPr lang="en-US" sz="2400" dirty="0">
                          <a:effectLst/>
                        </a:rPr>
                        <a:t>rate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Floor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Manure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Cropping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4362968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Grazing</a:t>
                      </a: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548" y="1230083"/>
            <a:ext cx="2532185" cy="1371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3773</TotalTime>
  <Words>558</Words>
  <Application>Microsoft Office PowerPoint</Application>
  <PresentationFormat>Custom</PresentationFormat>
  <Paragraphs>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Tradeoffs Between Soil Carbon Sequestration and Greenhouse Gas Emissions  in Grazed Pastures of Northeastern US Organic Dairy Farms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Soil Carbon Sequestration and Greenhouse Gas Emissions in the Transition from Traditional to Organic Dairy Farming: An Education and Research Collaboration</dc:title>
  <dc:creator>rkv</dc:creator>
  <cp:lastModifiedBy>Alix Contosta</cp:lastModifiedBy>
  <cp:revision>111</cp:revision>
  <dcterms:created xsi:type="dcterms:W3CDTF">2012-09-29T14:34:35Z</dcterms:created>
  <dcterms:modified xsi:type="dcterms:W3CDTF">2017-10-14T19:54:26Z</dcterms:modified>
</cp:coreProperties>
</file>