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37947600" cy="31089600"/>
  <p:notesSz cx="6858000" cy="9117013"/>
  <p:defaultTextStyle>
    <a:defPPr>
      <a:defRPr lang="en-US"/>
    </a:defPPr>
    <a:lvl1pPr algn="l" defTabSz="4257675" rtl="0" eaLnBrk="0" fontAlgn="base" hangingPunct="0">
      <a:spcBef>
        <a:spcPct val="0"/>
      </a:spcBef>
      <a:spcAft>
        <a:spcPct val="0"/>
      </a:spcAft>
      <a:defRPr sz="8400" kern="1200">
        <a:solidFill>
          <a:schemeClr val="tx1"/>
        </a:solidFill>
        <a:latin typeface="Arial" charset="0"/>
        <a:ea typeface="+mn-ea"/>
        <a:cs typeface="+mn-cs"/>
      </a:defRPr>
    </a:lvl1pPr>
    <a:lvl2pPr marL="2128838" indent="-1671638" algn="l" defTabSz="4257675" rtl="0" eaLnBrk="0" fontAlgn="base" hangingPunct="0">
      <a:spcBef>
        <a:spcPct val="0"/>
      </a:spcBef>
      <a:spcAft>
        <a:spcPct val="0"/>
      </a:spcAft>
      <a:defRPr sz="8400" kern="1200">
        <a:solidFill>
          <a:schemeClr val="tx1"/>
        </a:solidFill>
        <a:latin typeface="Arial" charset="0"/>
        <a:ea typeface="+mn-ea"/>
        <a:cs typeface="+mn-cs"/>
      </a:defRPr>
    </a:lvl2pPr>
    <a:lvl3pPr marL="4257675" indent="-3343275" algn="l" defTabSz="4257675" rtl="0" eaLnBrk="0" fontAlgn="base" hangingPunct="0">
      <a:spcBef>
        <a:spcPct val="0"/>
      </a:spcBef>
      <a:spcAft>
        <a:spcPct val="0"/>
      </a:spcAft>
      <a:defRPr sz="8400" kern="1200">
        <a:solidFill>
          <a:schemeClr val="tx1"/>
        </a:solidFill>
        <a:latin typeface="Arial" charset="0"/>
        <a:ea typeface="+mn-ea"/>
        <a:cs typeface="+mn-cs"/>
      </a:defRPr>
    </a:lvl3pPr>
    <a:lvl4pPr marL="6386513" indent="-5014913" algn="l" defTabSz="4257675" rtl="0" eaLnBrk="0" fontAlgn="base" hangingPunct="0">
      <a:spcBef>
        <a:spcPct val="0"/>
      </a:spcBef>
      <a:spcAft>
        <a:spcPct val="0"/>
      </a:spcAft>
      <a:defRPr sz="8400" kern="1200">
        <a:solidFill>
          <a:schemeClr val="tx1"/>
        </a:solidFill>
        <a:latin typeface="Arial" charset="0"/>
        <a:ea typeface="+mn-ea"/>
        <a:cs typeface="+mn-cs"/>
      </a:defRPr>
    </a:lvl4pPr>
    <a:lvl5pPr marL="8515350" indent="-6686550" algn="l" defTabSz="4257675" rtl="0" eaLnBrk="0" fontAlgn="base" hangingPunct="0">
      <a:spcBef>
        <a:spcPct val="0"/>
      </a:spcBef>
      <a:spcAft>
        <a:spcPct val="0"/>
      </a:spcAft>
      <a:defRPr sz="8400" kern="1200">
        <a:solidFill>
          <a:schemeClr val="tx1"/>
        </a:solidFill>
        <a:latin typeface="Arial" charset="0"/>
        <a:ea typeface="+mn-ea"/>
        <a:cs typeface="+mn-cs"/>
      </a:defRPr>
    </a:lvl5pPr>
    <a:lvl6pPr marL="2286000" algn="l" defTabSz="914400" rtl="0" eaLnBrk="1" latinLnBrk="0" hangingPunct="1">
      <a:defRPr sz="8400" kern="1200">
        <a:solidFill>
          <a:schemeClr val="tx1"/>
        </a:solidFill>
        <a:latin typeface="Arial" charset="0"/>
        <a:ea typeface="+mn-ea"/>
        <a:cs typeface="+mn-cs"/>
      </a:defRPr>
    </a:lvl6pPr>
    <a:lvl7pPr marL="2743200" algn="l" defTabSz="914400" rtl="0" eaLnBrk="1" latinLnBrk="0" hangingPunct="1">
      <a:defRPr sz="8400" kern="1200">
        <a:solidFill>
          <a:schemeClr val="tx1"/>
        </a:solidFill>
        <a:latin typeface="Arial" charset="0"/>
        <a:ea typeface="+mn-ea"/>
        <a:cs typeface="+mn-cs"/>
      </a:defRPr>
    </a:lvl7pPr>
    <a:lvl8pPr marL="3200400" algn="l" defTabSz="914400" rtl="0" eaLnBrk="1" latinLnBrk="0" hangingPunct="1">
      <a:defRPr sz="8400" kern="1200">
        <a:solidFill>
          <a:schemeClr val="tx1"/>
        </a:solidFill>
        <a:latin typeface="Arial" charset="0"/>
        <a:ea typeface="+mn-ea"/>
        <a:cs typeface="+mn-cs"/>
      </a:defRPr>
    </a:lvl8pPr>
    <a:lvl9pPr marL="3657600" algn="l" defTabSz="914400" rtl="0" eaLnBrk="1" latinLnBrk="0" hangingPunct="1">
      <a:defRPr sz="8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9792">
          <p15:clr>
            <a:srgbClr val="A4A3A4"/>
          </p15:clr>
        </p15:guide>
        <p15:guide id="2" pos="1195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7434"/>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48" autoAdjust="0"/>
    <p:restoredTop sz="85370" autoAdjust="0"/>
  </p:normalViewPr>
  <p:slideViewPr>
    <p:cSldViewPr>
      <p:cViewPr>
        <p:scale>
          <a:sx n="33" d="100"/>
          <a:sy n="33" d="100"/>
        </p:scale>
        <p:origin x="48" y="78"/>
      </p:cViewPr>
      <p:guideLst>
        <p:guide orient="horz" pos="9792"/>
        <p:guide pos="11952"/>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D91E0C65-D143-4995-94B5-6AE41E21E004}" type="datetimeFigureOut">
              <a:rPr lang="en-US"/>
              <a:pPr>
                <a:defRPr/>
              </a:pPr>
              <a:t>10/26/2017</a:t>
            </a:fld>
            <a:endParaRPr lang="en-US"/>
          </a:p>
        </p:txBody>
      </p:sp>
      <p:sp>
        <p:nvSpPr>
          <p:cNvPr id="4" name="Slide Image Placeholder 3"/>
          <p:cNvSpPr>
            <a:spLocks noGrp="1" noRot="1" noChangeAspect="1"/>
          </p:cNvSpPr>
          <p:nvPr>
            <p:ph type="sldImg" idx="2"/>
          </p:nvPr>
        </p:nvSpPr>
        <p:spPr>
          <a:xfrm>
            <a:off x="1550988" y="1139825"/>
            <a:ext cx="3756025" cy="3076575"/>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87850"/>
            <a:ext cx="5486400" cy="3589338"/>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598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endParaRPr lang="en-US"/>
          </a:p>
        </p:txBody>
      </p:sp>
      <p:sp>
        <p:nvSpPr>
          <p:cNvPr id="7" name="Slide Number Placeholder 6"/>
          <p:cNvSpPr>
            <a:spLocks noGrp="1"/>
          </p:cNvSpPr>
          <p:nvPr>
            <p:ph type="sldNum" sz="quarter" idx="5"/>
          </p:nvPr>
        </p:nvSpPr>
        <p:spPr>
          <a:xfrm>
            <a:off x="3884613" y="86598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A88FC643-743D-4BFB-878B-9F6F1E34D894}" type="slidenum">
              <a:rPr lang="en-US"/>
              <a:pPr/>
              <a:t>‹#›</a:t>
            </a:fld>
            <a:endParaRPr lang="en-US"/>
          </a:p>
        </p:txBody>
      </p:sp>
    </p:spTree>
    <p:extLst>
      <p:ext uri="{BB962C8B-B14F-4D97-AF65-F5344CB8AC3E}">
        <p14:creationId xmlns:p14="http://schemas.microsoft.com/office/powerpoint/2010/main" val="9463820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4100" name="Slide Number Placeholder 3"/>
          <p:cNvSpPr>
            <a:spLocks noGrp="1"/>
          </p:cNvSpPr>
          <p:nvPr>
            <p:ph type="sldNum" sz="quarter" idx="5"/>
          </p:nvPr>
        </p:nvSpPr>
        <p:spPr bwMode="auto">
          <a:noFill/>
          <a:ln>
            <a:miter lim="800000"/>
            <a:headEnd/>
            <a:tailEnd/>
          </a:ln>
        </p:spPr>
        <p:txBody>
          <a:bodyPr/>
          <a:lstStyle/>
          <a:p>
            <a:fld id="{3AE4639C-3058-42DF-8182-19870824C603}" type="slidenum">
              <a:rPr lang="en-US" altLang="en-US"/>
              <a:pPr/>
              <a:t>1</a:t>
            </a:fld>
            <a:endParaRPr lang="en-US" altLang="en-US"/>
          </a:p>
        </p:txBody>
      </p:sp>
    </p:spTree>
    <p:extLst>
      <p:ext uri="{BB962C8B-B14F-4D97-AF65-F5344CB8AC3E}">
        <p14:creationId xmlns:p14="http://schemas.microsoft.com/office/powerpoint/2010/main" val="3567996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46070" y="9657931"/>
            <a:ext cx="32255460" cy="6664113"/>
          </a:xfrm>
        </p:spPr>
        <p:txBody>
          <a:bodyPr/>
          <a:lstStyle/>
          <a:p>
            <a:r>
              <a:rPr lang="en-US"/>
              <a:t>Click to edit Master title style</a:t>
            </a:r>
          </a:p>
        </p:txBody>
      </p:sp>
      <p:sp>
        <p:nvSpPr>
          <p:cNvPr id="3" name="Subtitle 2"/>
          <p:cNvSpPr>
            <a:spLocks noGrp="1"/>
          </p:cNvSpPr>
          <p:nvPr>
            <p:ph type="subTitle" idx="1"/>
          </p:nvPr>
        </p:nvSpPr>
        <p:spPr>
          <a:xfrm>
            <a:off x="5692140" y="17617440"/>
            <a:ext cx="26563320" cy="7945120"/>
          </a:xfrm>
        </p:spPr>
        <p:txBody>
          <a:bodyPr/>
          <a:lstStyle>
            <a:lvl1pPr marL="0" indent="0" algn="ctr">
              <a:buNone/>
              <a:defRPr>
                <a:solidFill>
                  <a:schemeClr val="tx1">
                    <a:tint val="75000"/>
                  </a:schemeClr>
                </a:solidFill>
              </a:defRPr>
            </a:lvl1pPr>
            <a:lvl2pPr marL="2129110" indent="0" algn="ctr">
              <a:buNone/>
              <a:defRPr>
                <a:solidFill>
                  <a:schemeClr val="tx1">
                    <a:tint val="75000"/>
                  </a:schemeClr>
                </a:solidFill>
              </a:defRPr>
            </a:lvl2pPr>
            <a:lvl3pPr marL="4258221" indent="0" algn="ctr">
              <a:buNone/>
              <a:defRPr>
                <a:solidFill>
                  <a:schemeClr val="tx1">
                    <a:tint val="75000"/>
                  </a:schemeClr>
                </a:solidFill>
              </a:defRPr>
            </a:lvl3pPr>
            <a:lvl4pPr marL="6387332" indent="0" algn="ctr">
              <a:buNone/>
              <a:defRPr>
                <a:solidFill>
                  <a:schemeClr val="tx1">
                    <a:tint val="75000"/>
                  </a:schemeClr>
                </a:solidFill>
              </a:defRPr>
            </a:lvl4pPr>
            <a:lvl5pPr marL="8516442" indent="0" algn="ctr">
              <a:buNone/>
              <a:defRPr>
                <a:solidFill>
                  <a:schemeClr val="tx1">
                    <a:tint val="75000"/>
                  </a:schemeClr>
                </a:solidFill>
              </a:defRPr>
            </a:lvl5pPr>
            <a:lvl6pPr marL="10645552" indent="0" algn="ctr">
              <a:buNone/>
              <a:defRPr>
                <a:solidFill>
                  <a:schemeClr val="tx1">
                    <a:tint val="75000"/>
                  </a:schemeClr>
                </a:solidFill>
              </a:defRPr>
            </a:lvl6pPr>
            <a:lvl7pPr marL="12774663" indent="0" algn="ctr">
              <a:buNone/>
              <a:defRPr>
                <a:solidFill>
                  <a:schemeClr val="tx1">
                    <a:tint val="75000"/>
                  </a:schemeClr>
                </a:solidFill>
              </a:defRPr>
            </a:lvl7pPr>
            <a:lvl8pPr marL="14903773" indent="0" algn="ctr">
              <a:buNone/>
              <a:defRPr>
                <a:solidFill>
                  <a:schemeClr val="tx1">
                    <a:tint val="75000"/>
                  </a:schemeClr>
                </a:solidFill>
              </a:defRPr>
            </a:lvl8pPr>
            <a:lvl9pPr marL="17032884"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B302495A-3B48-4C84-9F30-DF8DA1480C11}" type="datetimeFigureOut">
              <a:rPr lang="en-US"/>
              <a:pPr>
                <a:defRPr/>
              </a:pPr>
              <a:t>10/26/2017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67CF285-3FC0-4085-A53D-03FC337376F4}" type="slidenum">
              <a:rPr lang="en-US"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4BDC4CC-8B51-4917-8F44-56BF2D3B9AC0}" type="datetimeFigureOut">
              <a:rPr lang="en-US"/>
              <a:pPr>
                <a:defRPr/>
              </a:pPr>
              <a:t>10/26/2017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39373E4-811F-476A-827A-0E2163C25766}" type="slidenum">
              <a:rPr lang="en-US" altLang="en-US"/>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7599" y="19977949"/>
            <a:ext cx="32255460" cy="6174740"/>
          </a:xfrm>
        </p:spPr>
        <p:txBody>
          <a:bodyPr anchor="t"/>
          <a:lstStyle>
            <a:lvl1pPr algn="l">
              <a:defRPr sz="18600" b="1" cap="all"/>
            </a:lvl1pPr>
          </a:lstStyle>
          <a:p>
            <a:r>
              <a:rPr lang="en-US"/>
              <a:t>Click to edit Master title style</a:t>
            </a:r>
          </a:p>
        </p:txBody>
      </p:sp>
      <p:sp>
        <p:nvSpPr>
          <p:cNvPr id="3" name="Text Placeholder 2"/>
          <p:cNvSpPr>
            <a:spLocks noGrp="1"/>
          </p:cNvSpPr>
          <p:nvPr>
            <p:ph type="body" idx="1"/>
          </p:nvPr>
        </p:nvSpPr>
        <p:spPr>
          <a:xfrm>
            <a:off x="2997599" y="13177101"/>
            <a:ext cx="32255460" cy="6800848"/>
          </a:xfrm>
        </p:spPr>
        <p:txBody>
          <a:bodyPr anchor="b"/>
          <a:lstStyle>
            <a:lvl1pPr marL="0" indent="0">
              <a:buNone/>
              <a:defRPr sz="9400">
                <a:solidFill>
                  <a:schemeClr val="tx1">
                    <a:tint val="75000"/>
                  </a:schemeClr>
                </a:solidFill>
              </a:defRPr>
            </a:lvl1pPr>
            <a:lvl2pPr marL="2129110" indent="0">
              <a:buNone/>
              <a:defRPr sz="8400">
                <a:solidFill>
                  <a:schemeClr val="tx1">
                    <a:tint val="75000"/>
                  </a:schemeClr>
                </a:solidFill>
              </a:defRPr>
            </a:lvl2pPr>
            <a:lvl3pPr marL="4258221" indent="0">
              <a:buNone/>
              <a:defRPr sz="7500">
                <a:solidFill>
                  <a:schemeClr val="tx1">
                    <a:tint val="75000"/>
                  </a:schemeClr>
                </a:solidFill>
              </a:defRPr>
            </a:lvl3pPr>
            <a:lvl4pPr marL="6387332" indent="0">
              <a:buNone/>
              <a:defRPr sz="6500">
                <a:solidFill>
                  <a:schemeClr val="tx1">
                    <a:tint val="75000"/>
                  </a:schemeClr>
                </a:solidFill>
              </a:defRPr>
            </a:lvl4pPr>
            <a:lvl5pPr marL="8516442" indent="0">
              <a:buNone/>
              <a:defRPr sz="6500">
                <a:solidFill>
                  <a:schemeClr val="tx1">
                    <a:tint val="75000"/>
                  </a:schemeClr>
                </a:solidFill>
              </a:defRPr>
            </a:lvl5pPr>
            <a:lvl6pPr marL="10645552" indent="0">
              <a:buNone/>
              <a:defRPr sz="6500">
                <a:solidFill>
                  <a:schemeClr val="tx1">
                    <a:tint val="75000"/>
                  </a:schemeClr>
                </a:solidFill>
              </a:defRPr>
            </a:lvl6pPr>
            <a:lvl7pPr marL="12774663" indent="0">
              <a:buNone/>
              <a:defRPr sz="6500">
                <a:solidFill>
                  <a:schemeClr val="tx1">
                    <a:tint val="75000"/>
                  </a:schemeClr>
                </a:solidFill>
              </a:defRPr>
            </a:lvl7pPr>
            <a:lvl8pPr marL="14903773" indent="0">
              <a:buNone/>
              <a:defRPr sz="6500">
                <a:solidFill>
                  <a:schemeClr val="tx1">
                    <a:tint val="75000"/>
                  </a:schemeClr>
                </a:solidFill>
              </a:defRPr>
            </a:lvl8pPr>
            <a:lvl9pPr marL="17032884" indent="0">
              <a:buNone/>
              <a:defRPr sz="6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2019958-5478-46F1-8832-81A43575DE00}" type="datetimeFigureOut">
              <a:rPr lang="en-US"/>
              <a:pPr>
                <a:defRPr/>
              </a:pPr>
              <a:t>10/26/2017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F4424CC-0588-4E64-A41D-ACD2D3E106AC}" type="slidenum">
              <a:rPr lang="en-US" altLang="en-US"/>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589520" y="32888767"/>
            <a:ext cx="67989450" cy="93009720"/>
          </a:xfrm>
        </p:spPr>
        <p:txBody>
          <a:bodyPr/>
          <a:lstStyle>
            <a:lvl1pPr>
              <a:defRPr sz="13000"/>
            </a:lvl1pPr>
            <a:lvl2pPr>
              <a:defRPr sz="111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6211430" y="32888767"/>
            <a:ext cx="67989450" cy="93009720"/>
          </a:xfrm>
        </p:spPr>
        <p:txBody>
          <a:bodyPr/>
          <a:lstStyle>
            <a:lvl1pPr>
              <a:defRPr sz="13000"/>
            </a:lvl1pPr>
            <a:lvl2pPr>
              <a:defRPr sz="111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6D57AAE-D93E-44F1-9D76-4A5084A944CA}" type="datetimeFigureOut">
              <a:rPr lang="en-US"/>
              <a:pPr>
                <a:defRPr/>
              </a:pPr>
              <a:t>10/26/2017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C8BA306-6657-4BB2-AEA4-C27D9B827AE3}" type="slidenum">
              <a:rPr lang="en-US" altLang="en-US"/>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97380" y="1245025"/>
            <a:ext cx="341528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97380" y="6959179"/>
            <a:ext cx="16766780" cy="2900255"/>
          </a:xfrm>
        </p:spPr>
        <p:txBody>
          <a:bodyPr anchor="b"/>
          <a:lstStyle>
            <a:lvl1pPr marL="0" indent="0">
              <a:buNone/>
              <a:defRPr sz="11100" b="1"/>
            </a:lvl1pPr>
            <a:lvl2pPr marL="2129110" indent="0">
              <a:buNone/>
              <a:defRPr sz="9400" b="1"/>
            </a:lvl2pPr>
            <a:lvl3pPr marL="4258221" indent="0">
              <a:buNone/>
              <a:defRPr sz="8400" b="1"/>
            </a:lvl3pPr>
            <a:lvl4pPr marL="6387332" indent="0">
              <a:buNone/>
              <a:defRPr sz="7500" b="1"/>
            </a:lvl4pPr>
            <a:lvl5pPr marL="8516442" indent="0">
              <a:buNone/>
              <a:defRPr sz="7500" b="1"/>
            </a:lvl5pPr>
            <a:lvl6pPr marL="10645552" indent="0">
              <a:buNone/>
              <a:defRPr sz="7500" b="1"/>
            </a:lvl6pPr>
            <a:lvl7pPr marL="12774663" indent="0">
              <a:buNone/>
              <a:defRPr sz="7500" b="1"/>
            </a:lvl7pPr>
            <a:lvl8pPr marL="14903773" indent="0">
              <a:buNone/>
              <a:defRPr sz="7500" b="1"/>
            </a:lvl8pPr>
            <a:lvl9pPr marL="17032884" indent="0">
              <a:buNone/>
              <a:defRPr sz="7500" b="1"/>
            </a:lvl9pPr>
          </a:lstStyle>
          <a:p>
            <a:pPr lvl="0"/>
            <a:r>
              <a:rPr lang="en-US"/>
              <a:t>Click to edit Master text styles</a:t>
            </a:r>
          </a:p>
        </p:txBody>
      </p:sp>
      <p:sp>
        <p:nvSpPr>
          <p:cNvPr id="4" name="Content Placeholder 3"/>
          <p:cNvSpPr>
            <a:spLocks noGrp="1"/>
          </p:cNvSpPr>
          <p:nvPr>
            <p:ph sz="half" idx="2"/>
          </p:nvPr>
        </p:nvSpPr>
        <p:spPr>
          <a:xfrm>
            <a:off x="1897380" y="9859434"/>
            <a:ext cx="16766780" cy="17912505"/>
          </a:xfrm>
        </p:spPr>
        <p:txBody>
          <a:bodyPr/>
          <a:lstStyle>
            <a:lvl1pPr>
              <a:defRPr sz="111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276856" y="6959179"/>
            <a:ext cx="16773366" cy="2900255"/>
          </a:xfrm>
        </p:spPr>
        <p:txBody>
          <a:bodyPr anchor="b"/>
          <a:lstStyle>
            <a:lvl1pPr marL="0" indent="0">
              <a:buNone/>
              <a:defRPr sz="11100" b="1"/>
            </a:lvl1pPr>
            <a:lvl2pPr marL="2129110" indent="0">
              <a:buNone/>
              <a:defRPr sz="9400" b="1"/>
            </a:lvl2pPr>
            <a:lvl3pPr marL="4258221" indent="0">
              <a:buNone/>
              <a:defRPr sz="8400" b="1"/>
            </a:lvl3pPr>
            <a:lvl4pPr marL="6387332" indent="0">
              <a:buNone/>
              <a:defRPr sz="7500" b="1"/>
            </a:lvl4pPr>
            <a:lvl5pPr marL="8516442" indent="0">
              <a:buNone/>
              <a:defRPr sz="7500" b="1"/>
            </a:lvl5pPr>
            <a:lvl6pPr marL="10645552" indent="0">
              <a:buNone/>
              <a:defRPr sz="7500" b="1"/>
            </a:lvl6pPr>
            <a:lvl7pPr marL="12774663" indent="0">
              <a:buNone/>
              <a:defRPr sz="7500" b="1"/>
            </a:lvl7pPr>
            <a:lvl8pPr marL="14903773" indent="0">
              <a:buNone/>
              <a:defRPr sz="7500" b="1"/>
            </a:lvl8pPr>
            <a:lvl9pPr marL="17032884" indent="0">
              <a:buNone/>
              <a:defRPr sz="7500" b="1"/>
            </a:lvl9pPr>
          </a:lstStyle>
          <a:p>
            <a:pPr lvl="0"/>
            <a:r>
              <a:rPr lang="en-US"/>
              <a:t>Click to edit Master text styles</a:t>
            </a:r>
          </a:p>
        </p:txBody>
      </p:sp>
      <p:sp>
        <p:nvSpPr>
          <p:cNvPr id="6" name="Content Placeholder 5"/>
          <p:cNvSpPr>
            <a:spLocks noGrp="1"/>
          </p:cNvSpPr>
          <p:nvPr>
            <p:ph sz="quarter" idx="4"/>
          </p:nvPr>
        </p:nvSpPr>
        <p:spPr>
          <a:xfrm>
            <a:off x="19276856" y="9859434"/>
            <a:ext cx="16773366" cy="17912505"/>
          </a:xfrm>
        </p:spPr>
        <p:txBody>
          <a:bodyPr/>
          <a:lstStyle>
            <a:lvl1pPr>
              <a:defRPr sz="111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4D2B0B7E-F492-44F8-AD4D-4149A6AC1F0E}" type="datetimeFigureOut">
              <a:rPr lang="en-US"/>
              <a:pPr>
                <a:defRPr/>
              </a:pPr>
              <a:t>10/26/2017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60F59C3-A2D8-4E3C-8182-E02C4416CCE2}" type="slidenum">
              <a:rPr lang="en-US" altLang="en-US"/>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D9A0784-F4FA-4568-AF0F-8035D9E3DC27}" type="datetimeFigureOut">
              <a:rPr lang="en-US"/>
              <a:pPr>
                <a:defRPr/>
              </a:pPr>
              <a:t>10/26/2017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0265750F-CFCA-4E16-9FF3-F31031A61C53}" type="slidenum">
              <a:rPr lang="en-US" altLang="en-US"/>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39ADC7D-65A8-4028-BCD7-E2D9DA087E1B}" type="datetimeFigureOut">
              <a:rPr lang="en-US"/>
              <a:pPr>
                <a:defRPr/>
              </a:pPr>
              <a:t>10/26/2017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24BA1FF2-6B14-48CE-A4AB-B5121D9A60ED}" type="slidenum">
              <a:rPr lang="en-US" altLang="en-US"/>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97382" y="1237827"/>
            <a:ext cx="12484499" cy="5267960"/>
          </a:xfrm>
        </p:spPr>
        <p:txBody>
          <a:bodyPr anchor="b"/>
          <a:lstStyle>
            <a:lvl1pPr algn="l">
              <a:defRPr sz="9400" b="1"/>
            </a:lvl1pPr>
          </a:lstStyle>
          <a:p>
            <a:r>
              <a:rPr lang="en-US"/>
              <a:t>Click to edit Master title style</a:t>
            </a:r>
          </a:p>
        </p:txBody>
      </p:sp>
      <p:sp>
        <p:nvSpPr>
          <p:cNvPr id="3" name="Content Placeholder 2"/>
          <p:cNvSpPr>
            <a:spLocks noGrp="1"/>
          </p:cNvSpPr>
          <p:nvPr>
            <p:ph idx="1"/>
          </p:nvPr>
        </p:nvSpPr>
        <p:spPr>
          <a:xfrm>
            <a:off x="14836459" y="1237829"/>
            <a:ext cx="21213763" cy="26534112"/>
          </a:xfrm>
        </p:spPr>
        <p:txBody>
          <a:bodyPr/>
          <a:lstStyle>
            <a:lvl1pPr>
              <a:defRPr sz="14900"/>
            </a:lvl1pPr>
            <a:lvl2pPr>
              <a:defRPr sz="13000"/>
            </a:lvl2pPr>
            <a:lvl3pPr>
              <a:defRPr sz="11100"/>
            </a:lvl3pPr>
            <a:lvl4pPr>
              <a:defRPr sz="9400"/>
            </a:lvl4pPr>
            <a:lvl5pPr>
              <a:defRPr sz="9400"/>
            </a:lvl5pPr>
            <a:lvl6pPr>
              <a:defRPr sz="9400"/>
            </a:lvl6pPr>
            <a:lvl7pPr>
              <a:defRPr sz="9400"/>
            </a:lvl7pPr>
            <a:lvl8pPr>
              <a:defRPr sz="9400"/>
            </a:lvl8pPr>
            <a:lvl9pPr>
              <a:defRPr sz="9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97382" y="6505789"/>
            <a:ext cx="12484499" cy="21266152"/>
          </a:xfrm>
        </p:spPr>
        <p:txBody>
          <a:bodyPr/>
          <a:lstStyle>
            <a:lvl1pPr marL="0" indent="0">
              <a:buNone/>
              <a:defRPr sz="6500"/>
            </a:lvl1pPr>
            <a:lvl2pPr marL="2129110" indent="0">
              <a:buNone/>
              <a:defRPr sz="5600"/>
            </a:lvl2pPr>
            <a:lvl3pPr marL="4258221" indent="0">
              <a:buNone/>
              <a:defRPr sz="4600"/>
            </a:lvl3pPr>
            <a:lvl4pPr marL="6387332" indent="0">
              <a:buNone/>
              <a:defRPr sz="4200"/>
            </a:lvl4pPr>
            <a:lvl5pPr marL="8516442" indent="0">
              <a:buNone/>
              <a:defRPr sz="4200"/>
            </a:lvl5pPr>
            <a:lvl6pPr marL="10645552" indent="0">
              <a:buNone/>
              <a:defRPr sz="4200"/>
            </a:lvl6pPr>
            <a:lvl7pPr marL="12774663" indent="0">
              <a:buNone/>
              <a:defRPr sz="4200"/>
            </a:lvl7pPr>
            <a:lvl8pPr marL="14903773" indent="0">
              <a:buNone/>
              <a:defRPr sz="4200"/>
            </a:lvl8pPr>
            <a:lvl9pPr marL="17032884" indent="0">
              <a:buNone/>
              <a:defRPr sz="42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5779D9E-A5F8-41B5-B497-F0766D4B3A1B}" type="datetimeFigureOut">
              <a:rPr lang="en-US"/>
              <a:pPr>
                <a:defRPr/>
              </a:pPr>
              <a:t>10/26/2017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E13B23-B235-4BAC-A65B-CDC987CC8DF6}" type="slidenum">
              <a:rPr lang="en-US" altLang="en-US"/>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37995" y="21762720"/>
            <a:ext cx="22768560" cy="2569212"/>
          </a:xfrm>
        </p:spPr>
        <p:txBody>
          <a:bodyPr anchor="b"/>
          <a:lstStyle>
            <a:lvl1pPr algn="l">
              <a:defRPr sz="9400" b="1"/>
            </a:lvl1pPr>
          </a:lstStyle>
          <a:p>
            <a:r>
              <a:rPr lang="en-US"/>
              <a:t>Click to edit Master title style</a:t>
            </a:r>
          </a:p>
        </p:txBody>
      </p:sp>
      <p:sp>
        <p:nvSpPr>
          <p:cNvPr id="3" name="Picture Placeholder 2"/>
          <p:cNvSpPr>
            <a:spLocks noGrp="1"/>
          </p:cNvSpPr>
          <p:nvPr>
            <p:ph type="pic" idx="1"/>
          </p:nvPr>
        </p:nvSpPr>
        <p:spPr>
          <a:xfrm>
            <a:off x="7437995" y="2777913"/>
            <a:ext cx="22768560" cy="18653760"/>
          </a:xfrm>
        </p:spPr>
        <p:txBody>
          <a:bodyPr rtlCol="0">
            <a:normAutofit/>
          </a:bodyPr>
          <a:lstStyle>
            <a:lvl1pPr marL="0" indent="0">
              <a:buNone/>
              <a:defRPr sz="14900"/>
            </a:lvl1pPr>
            <a:lvl2pPr marL="2129110" indent="0">
              <a:buNone/>
              <a:defRPr sz="13000"/>
            </a:lvl2pPr>
            <a:lvl3pPr marL="4258221" indent="0">
              <a:buNone/>
              <a:defRPr sz="11100"/>
            </a:lvl3pPr>
            <a:lvl4pPr marL="6387332" indent="0">
              <a:buNone/>
              <a:defRPr sz="9400"/>
            </a:lvl4pPr>
            <a:lvl5pPr marL="8516442" indent="0">
              <a:buNone/>
              <a:defRPr sz="9400"/>
            </a:lvl5pPr>
            <a:lvl6pPr marL="10645552" indent="0">
              <a:buNone/>
              <a:defRPr sz="9400"/>
            </a:lvl6pPr>
            <a:lvl7pPr marL="12774663" indent="0">
              <a:buNone/>
              <a:defRPr sz="9400"/>
            </a:lvl7pPr>
            <a:lvl8pPr marL="14903773" indent="0">
              <a:buNone/>
              <a:defRPr sz="9400"/>
            </a:lvl8pPr>
            <a:lvl9pPr marL="17032884" indent="0">
              <a:buNone/>
              <a:defRPr sz="9400"/>
            </a:lvl9pPr>
          </a:lstStyle>
          <a:p>
            <a:pPr lvl="0"/>
            <a:endParaRPr lang="en-US" noProof="0"/>
          </a:p>
        </p:txBody>
      </p:sp>
      <p:sp>
        <p:nvSpPr>
          <p:cNvPr id="4" name="Text Placeholder 3"/>
          <p:cNvSpPr>
            <a:spLocks noGrp="1"/>
          </p:cNvSpPr>
          <p:nvPr>
            <p:ph type="body" sz="half" idx="2"/>
          </p:nvPr>
        </p:nvSpPr>
        <p:spPr>
          <a:xfrm>
            <a:off x="7437995" y="24331932"/>
            <a:ext cx="22768560" cy="3648708"/>
          </a:xfrm>
        </p:spPr>
        <p:txBody>
          <a:bodyPr/>
          <a:lstStyle>
            <a:lvl1pPr marL="0" indent="0">
              <a:buNone/>
              <a:defRPr sz="6500"/>
            </a:lvl1pPr>
            <a:lvl2pPr marL="2129110" indent="0">
              <a:buNone/>
              <a:defRPr sz="5600"/>
            </a:lvl2pPr>
            <a:lvl3pPr marL="4258221" indent="0">
              <a:buNone/>
              <a:defRPr sz="4600"/>
            </a:lvl3pPr>
            <a:lvl4pPr marL="6387332" indent="0">
              <a:buNone/>
              <a:defRPr sz="4200"/>
            </a:lvl4pPr>
            <a:lvl5pPr marL="8516442" indent="0">
              <a:buNone/>
              <a:defRPr sz="4200"/>
            </a:lvl5pPr>
            <a:lvl6pPr marL="10645552" indent="0">
              <a:buNone/>
              <a:defRPr sz="4200"/>
            </a:lvl6pPr>
            <a:lvl7pPr marL="12774663" indent="0">
              <a:buNone/>
              <a:defRPr sz="4200"/>
            </a:lvl7pPr>
            <a:lvl8pPr marL="14903773" indent="0">
              <a:buNone/>
              <a:defRPr sz="4200"/>
            </a:lvl8pPr>
            <a:lvl9pPr marL="17032884" indent="0">
              <a:buNone/>
              <a:defRPr sz="42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0F69096-535F-4A4D-BAE1-45C233017F08}" type="datetimeFigureOut">
              <a:rPr lang="en-US"/>
              <a:pPr>
                <a:defRPr/>
              </a:pPr>
              <a:t>10/26/2017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796A4F06-4505-4F65-8C66-CE93EE8434CD}" type="slidenum">
              <a:rPr lang="en-US" altLang="en-US"/>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D75D5FA-0C6E-4D55-AE63-B9A978E556DB}" type="datetimeFigureOut">
              <a:rPr lang="en-US"/>
              <a:pPr>
                <a:defRPr/>
              </a:pPr>
              <a:t>10/26/2017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E6D7C6E-9B49-468B-BD25-26700410ECA1}" type="slidenum">
              <a:rPr lang="en-US" altLang="en-US"/>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0048040" y="5642189"/>
            <a:ext cx="34152840" cy="120256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589520" y="5642189"/>
            <a:ext cx="101826060" cy="120256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3C5A3F0-683B-4A5E-95F2-88E37F49BDC6}" type="datetimeFigureOut">
              <a:rPr lang="en-US"/>
              <a:pPr>
                <a:defRPr/>
              </a:pPr>
              <a:t>10/26/2017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DCE350B-680C-4DAE-B861-9472B2338247}"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897063" y="1244600"/>
            <a:ext cx="34153475" cy="5181600"/>
          </a:xfrm>
          <a:prstGeom prst="rect">
            <a:avLst/>
          </a:prstGeom>
          <a:noFill/>
          <a:ln w="9525">
            <a:noFill/>
            <a:miter lim="800000"/>
            <a:headEnd/>
            <a:tailEnd/>
          </a:ln>
        </p:spPr>
        <p:txBody>
          <a:bodyPr vert="horz" wrap="square" lIns="425822" tIns="212911" rIns="425822" bIns="212911"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1897063" y="7254875"/>
            <a:ext cx="34153475" cy="20516850"/>
          </a:xfrm>
          <a:prstGeom prst="rect">
            <a:avLst/>
          </a:prstGeom>
          <a:noFill/>
          <a:ln w="9525">
            <a:noFill/>
            <a:miter lim="800000"/>
            <a:headEnd/>
            <a:tailEnd/>
          </a:ln>
        </p:spPr>
        <p:txBody>
          <a:bodyPr vert="horz" wrap="square" lIns="425822" tIns="212911" rIns="425822" bIns="21291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1897063" y="28814713"/>
            <a:ext cx="8855075" cy="1655762"/>
          </a:xfrm>
          <a:prstGeom prst="rect">
            <a:avLst/>
          </a:prstGeom>
        </p:spPr>
        <p:txBody>
          <a:bodyPr vert="horz" lIns="425822" tIns="212911" rIns="425822" bIns="212911" rtlCol="0" anchor="ctr"/>
          <a:lstStyle>
            <a:lvl1pPr algn="l" defTabSz="4258221" eaLnBrk="1" fontAlgn="auto" hangingPunct="1">
              <a:spcBef>
                <a:spcPts val="0"/>
              </a:spcBef>
              <a:spcAft>
                <a:spcPts val="0"/>
              </a:spcAft>
              <a:defRPr sz="5600">
                <a:solidFill>
                  <a:schemeClr val="tx1">
                    <a:tint val="75000"/>
                  </a:schemeClr>
                </a:solidFill>
                <a:latin typeface="+mn-lt"/>
              </a:defRPr>
            </a:lvl1pPr>
          </a:lstStyle>
          <a:p>
            <a:pPr>
              <a:defRPr/>
            </a:pPr>
            <a:fld id="{CBCECD3D-D51F-4FCB-B611-A9450556B660}" type="datetimeFigureOut">
              <a:rPr lang="en-US"/>
              <a:pPr>
                <a:defRPr/>
              </a:pPr>
              <a:t>10/26/2017</a:t>
            </a:fld>
            <a:endParaRPr lang="en-US"/>
          </a:p>
        </p:txBody>
      </p:sp>
      <p:sp>
        <p:nvSpPr>
          <p:cNvPr id="5" name="Footer Placeholder 4"/>
          <p:cNvSpPr>
            <a:spLocks noGrp="1"/>
          </p:cNvSpPr>
          <p:nvPr>
            <p:ph type="ftr" sz="quarter" idx="3"/>
          </p:nvPr>
        </p:nvSpPr>
        <p:spPr>
          <a:xfrm>
            <a:off x="12965113" y="28814713"/>
            <a:ext cx="12017375" cy="1655762"/>
          </a:xfrm>
          <a:prstGeom prst="rect">
            <a:avLst/>
          </a:prstGeom>
        </p:spPr>
        <p:txBody>
          <a:bodyPr vert="horz" lIns="425822" tIns="212911" rIns="425822" bIns="212911" rtlCol="0" anchor="ctr"/>
          <a:lstStyle>
            <a:lvl1pPr algn="ctr" defTabSz="4258221" eaLnBrk="1" fontAlgn="auto" hangingPunct="1">
              <a:spcBef>
                <a:spcPts val="0"/>
              </a:spcBef>
              <a:spcAft>
                <a:spcPts val="0"/>
              </a:spcAft>
              <a:defRPr sz="56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7195463" y="28814713"/>
            <a:ext cx="8855075" cy="1655762"/>
          </a:xfrm>
          <a:prstGeom prst="rect">
            <a:avLst/>
          </a:prstGeom>
        </p:spPr>
        <p:txBody>
          <a:bodyPr vert="horz" wrap="square" lIns="425822" tIns="212911" rIns="425822" bIns="212911" numCol="1" anchor="ctr" anchorCtr="0" compatLnSpc="1">
            <a:prstTxWarp prst="textNoShape">
              <a:avLst/>
            </a:prstTxWarp>
          </a:bodyPr>
          <a:lstStyle>
            <a:lvl1pPr algn="r" eaLnBrk="1" hangingPunct="1">
              <a:defRPr sz="5600">
                <a:solidFill>
                  <a:srgbClr val="898989"/>
                </a:solidFill>
                <a:latin typeface="Tahoma" pitchFamily="34" charset="0"/>
              </a:defRPr>
            </a:lvl1pPr>
          </a:lstStyle>
          <a:p>
            <a:fld id="{701C5F33-2087-4AF4-AEEB-C4B3397EBEAE}"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57675" rtl="0" eaLnBrk="0" fontAlgn="base" hangingPunct="0">
        <a:spcBef>
          <a:spcPct val="0"/>
        </a:spcBef>
        <a:spcAft>
          <a:spcPct val="0"/>
        </a:spcAft>
        <a:defRPr sz="20500" kern="1200">
          <a:solidFill>
            <a:schemeClr val="tx1"/>
          </a:solidFill>
          <a:latin typeface="+mj-lt"/>
          <a:ea typeface="+mj-ea"/>
          <a:cs typeface="+mj-cs"/>
        </a:defRPr>
      </a:lvl1pPr>
      <a:lvl2pPr algn="ctr" defTabSz="4257675" rtl="0" eaLnBrk="0" fontAlgn="base" hangingPunct="0">
        <a:spcBef>
          <a:spcPct val="0"/>
        </a:spcBef>
        <a:spcAft>
          <a:spcPct val="0"/>
        </a:spcAft>
        <a:defRPr sz="20500">
          <a:solidFill>
            <a:schemeClr val="tx1"/>
          </a:solidFill>
          <a:latin typeface="Tahoma" panose="020B0604030504040204" pitchFamily="34" charset="0"/>
        </a:defRPr>
      </a:lvl2pPr>
      <a:lvl3pPr algn="ctr" defTabSz="4257675" rtl="0" eaLnBrk="0" fontAlgn="base" hangingPunct="0">
        <a:spcBef>
          <a:spcPct val="0"/>
        </a:spcBef>
        <a:spcAft>
          <a:spcPct val="0"/>
        </a:spcAft>
        <a:defRPr sz="20500">
          <a:solidFill>
            <a:schemeClr val="tx1"/>
          </a:solidFill>
          <a:latin typeface="Tahoma" panose="020B0604030504040204" pitchFamily="34" charset="0"/>
        </a:defRPr>
      </a:lvl3pPr>
      <a:lvl4pPr algn="ctr" defTabSz="4257675" rtl="0" eaLnBrk="0" fontAlgn="base" hangingPunct="0">
        <a:spcBef>
          <a:spcPct val="0"/>
        </a:spcBef>
        <a:spcAft>
          <a:spcPct val="0"/>
        </a:spcAft>
        <a:defRPr sz="20500">
          <a:solidFill>
            <a:schemeClr val="tx1"/>
          </a:solidFill>
          <a:latin typeface="Tahoma" panose="020B0604030504040204" pitchFamily="34" charset="0"/>
        </a:defRPr>
      </a:lvl4pPr>
      <a:lvl5pPr algn="ctr" defTabSz="4257675" rtl="0" eaLnBrk="0" fontAlgn="base" hangingPunct="0">
        <a:spcBef>
          <a:spcPct val="0"/>
        </a:spcBef>
        <a:spcAft>
          <a:spcPct val="0"/>
        </a:spcAft>
        <a:defRPr sz="20500">
          <a:solidFill>
            <a:schemeClr val="tx1"/>
          </a:solidFill>
          <a:latin typeface="Tahoma" panose="020B0604030504040204" pitchFamily="34" charset="0"/>
        </a:defRPr>
      </a:lvl5pPr>
      <a:lvl6pPr marL="457200" algn="ctr" defTabSz="4257675" rtl="0" fontAlgn="base">
        <a:spcBef>
          <a:spcPct val="0"/>
        </a:spcBef>
        <a:spcAft>
          <a:spcPct val="0"/>
        </a:spcAft>
        <a:defRPr sz="20500">
          <a:solidFill>
            <a:schemeClr val="tx1"/>
          </a:solidFill>
          <a:latin typeface="Tahoma" panose="020B0604030504040204" pitchFamily="34" charset="0"/>
        </a:defRPr>
      </a:lvl6pPr>
      <a:lvl7pPr marL="914400" algn="ctr" defTabSz="4257675" rtl="0" fontAlgn="base">
        <a:spcBef>
          <a:spcPct val="0"/>
        </a:spcBef>
        <a:spcAft>
          <a:spcPct val="0"/>
        </a:spcAft>
        <a:defRPr sz="20500">
          <a:solidFill>
            <a:schemeClr val="tx1"/>
          </a:solidFill>
          <a:latin typeface="Tahoma" panose="020B0604030504040204" pitchFamily="34" charset="0"/>
        </a:defRPr>
      </a:lvl7pPr>
      <a:lvl8pPr marL="1371600" algn="ctr" defTabSz="4257675" rtl="0" fontAlgn="base">
        <a:spcBef>
          <a:spcPct val="0"/>
        </a:spcBef>
        <a:spcAft>
          <a:spcPct val="0"/>
        </a:spcAft>
        <a:defRPr sz="20500">
          <a:solidFill>
            <a:schemeClr val="tx1"/>
          </a:solidFill>
          <a:latin typeface="Tahoma" panose="020B0604030504040204" pitchFamily="34" charset="0"/>
        </a:defRPr>
      </a:lvl8pPr>
      <a:lvl9pPr marL="1828800" algn="ctr" defTabSz="4257675" rtl="0" fontAlgn="base">
        <a:spcBef>
          <a:spcPct val="0"/>
        </a:spcBef>
        <a:spcAft>
          <a:spcPct val="0"/>
        </a:spcAft>
        <a:defRPr sz="20500">
          <a:solidFill>
            <a:schemeClr val="tx1"/>
          </a:solidFill>
          <a:latin typeface="Tahoma" panose="020B0604030504040204" pitchFamily="34" charset="0"/>
        </a:defRPr>
      </a:lvl9pPr>
    </p:titleStyle>
    <p:bodyStyle>
      <a:lvl1pPr marL="1595438" indent="-1595438" algn="l" defTabSz="4257675" rtl="0" eaLnBrk="0" fontAlgn="base" hangingPunct="0">
        <a:spcBef>
          <a:spcPct val="20000"/>
        </a:spcBef>
        <a:spcAft>
          <a:spcPct val="0"/>
        </a:spcAft>
        <a:buFont typeface="Arial" charset="0"/>
        <a:buChar char="•"/>
        <a:defRPr sz="14900" kern="1200">
          <a:solidFill>
            <a:schemeClr val="tx1"/>
          </a:solidFill>
          <a:latin typeface="+mn-lt"/>
          <a:ea typeface="+mn-ea"/>
          <a:cs typeface="+mn-cs"/>
        </a:defRPr>
      </a:lvl1pPr>
      <a:lvl2pPr marL="3459163" indent="-1330325" algn="l" defTabSz="4257675" rtl="0" eaLnBrk="0" fontAlgn="base" hangingPunct="0">
        <a:spcBef>
          <a:spcPct val="20000"/>
        </a:spcBef>
        <a:spcAft>
          <a:spcPct val="0"/>
        </a:spcAft>
        <a:buFont typeface="Arial" charset="0"/>
        <a:buChar char="–"/>
        <a:defRPr sz="13000" kern="1200">
          <a:solidFill>
            <a:schemeClr val="tx1"/>
          </a:solidFill>
          <a:latin typeface="+mn-lt"/>
          <a:ea typeface="+mn-ea"/>
          <a:cs typeface="+mn-cs"/>
        </a:defRPr>
      </a:lvl2pPr>
      <a:lvl3pPr marL="5321300" indent="-1063625" algn="l" defTabSz="4257675" rtl="0" eaLnBrk="0" fontAlgn="base" hangingPunct="0">
        <a:spcBef>
          <a:spcPct val="20000"/>
        </a:spcBef>
        <a:spcAft>
          <a:spcPct val="0"/>
        </a:spcAft>
        <a:buFont typeface="Arial" charset="0"/>
        <a:buChar char="•"/>
        <a:defRPr sz="11100" kern="1200">
          <a:solidFill>
            <a:schemeClr val="tx1"/>
          </a:solidFill>
          <a:latin typeface="+mn-lt"/>
          <a:ea typeface="+mn-ea"/>
          <a:cs typeface="+mn-cs"/>
        </a:defRPr>
      </a:lvl3pPr>
      <a:lvl4pPr marL="7451725" indent="-1063625" algn="l" defTabSz="4257675" rtl="0" eaLnBrk="0" fontAlgn="base" hangingPunct="0">
        <a:spcBef>
          <a:spcPct val="20000"/>
        </a:spcBef>
        <a:spcAft>
          <a:spcPct val="0"/>
        </a:spcAft>
        <a:buFont typeface="Arial" charset="0"/>
        <a:buChar char="–"/>
        <a:defRPr sz="9400" kern="1200">
          <a:solidFill>
            <a:schemeClr val="tx1"/>
          </a:solidFill>
          <a:latin typeface="+mn-lt"/>
          <a:ea typeface="+mn-ea"/>
          <a:cs typeface="+mn-cs"/>
        </a:defRPr>
      </a:lvl4pPr>
      <a:lvl5pPr marL="9580563" indent="-1063625" algn="l" defTabSz="4257675" rtl="0" eaLnBrk="0" fontAlgn="base" hangingPunct="0">
        <a:spcBef>
          <a:spcPct val="20000"/>
        </a:spcBef>
        <a:spcAft>
          <a:spcPct val="0"/>
        </a:spcAft>
        <a:buFont typeface="Arial" charset="0"/>
        <a:buChar char="»"/>
        <a:defRPr sz="9400" kern="1200">
          <a:solidFill>
            <a:schemeClr val="tx1"/>
          </a:solidFill>
          <a:latin typeface="+mn-lt"/>
          <a:ea typeface="+mn-ea"/>
          <a:cs typeface="+mn-cs"/>
        </a:defRPr>
      </a:lvl5pPr>
      <a:lvl6pPr marL="11710107"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6pPr>
      <a:lvl7pPr marL="13839218"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7pPr>
      <a:lvl8pPr marL="15968329"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8pPr>
      <a:lvl9pPr marL="18097439"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9pPr>
    </p:bodyStyle>
    <p:otherStyle>
      <a:defPPr>
        <a:defRPr lang="en-US"/>
      </a:defPPr>
      <a:lvl1pPr marL="0" algn="l" defTabSz="4258221" rtl="0" eaLnBrk="1" latinLnBrk="0" hangingPunct="1">
        <a:defRPr sz="8400" kern="1200">
          <a:solidFill>
            <a:schemeClr val="tx1"/>
          </a:solidFill>
          <a:latin typeface="+mn-lt"/>
          <a:ea typeface="+mn-ea"/>
          <a:cs typeface="+mn-cs"/>
        </a:defRPr>
      </a:lvl1pPr>
      <a:lvl2pPr marL="2129110" algn="l" defTabSz="4258221" rtl="0" eaLnBrk="1" latinLnBrk="0" hangingPunct="1">
        <a:defRPr sz="8400" kern="1200">
          <a:solidFill>
            <a:schemeClr val="tx1"/>
          </a:solidFill>
          <a:latin typeface="+mn-lt"/>
          <a:ea typeface="+mn-ea"/>
          <a:cs typeface="+mn-cs"/>
        </a:defRPr>
      </a:lvl2pPr>
      <a:lvl3pPr marL="4258221" algn="l" defTabSz="4258221" rtl="0" eaLnBrk="1" latinLnBrk="0" hangingPunct="1">
        <a:defRPr sz="8400" kern="1200">
          <a:solidFill>
            <a:schemeClr val="tx1"/>
          </a:solidFill>
          <a:latin typeface="+mn-lt"/>
          <a:ea typeface="+mn-ea"/>
          <a:cs typeface="+mn-cs"/>
        </a:defRPr>
      </a:lvl3pPr>
      <a:lvl4pPr marL="6387332" algn="l" defTabSz="4258221" rtl="0" eaLnBrk="1" latinLnBrk="0" hangingPunct="1">
        <a:defRPr sz="8400" kern="1200">
          <a:solidFill>
            <a:schemeClr val="tx1"/>
          </a:solidFill>
          <a:latin typeface="+mn-lt"/>
          <a:ea typeface="+mn-ea"/>
          <a:cs typeface="+mn-cs"/>
        </a:defRPr>
      </a:lvl4pPr>
      <a:lvl5pPr marL="8516442" algn="l" defTabSz="4258221" rtl="0" eaLnBrk="1" latinLnBrk="0" hangingPunct="1">
        <a:defRPr sz="8400" kern="1200">
          <a:solidFill>
            <a:schemeClr val="tx1"/>
          </a:solidFill>
          <a:latin typeface="+mn-lt"/>
          <a:ea typeface="+mn-ea"/>
          <a:cs typeface="+mn-cs"/>
        </a:defRPr>
      </a:lvl5pPr>
      <a:lvl6pPr marL="10645552" algn="l" defTabSz="4258221" rtl="0" eaLnBrk="1" latinLnBrk="0" hangingPunct="1">
        <a:defRPr sz="8400" kern="1200">
          <a:solidFill>
            <a:schemeClr val="tx1"/>
          </a:solidFill>
          <a:latin typeface="+mn-lt"/>
          <a:ea typeface="+mn-ea"/>
          <a:cs typeface="+mn-cs"/>
        </a:defRPr>
      </a:lvl6pPr>
      <a:lvl7pPr marL="12774663" algn="l" defTabSz="4258221" rtl="0" eaLnBrk="1" latinLnBrk="0" hangingPunct="1">
        <a:defRPr sz="8400" kern="1200">
          <a:solidFill>
            <a:schemeClr val="tx1"/>
          </a:solidFill>
          <a:latin typeface="+mn-lt"/>
          <a:ea typeface="+mn-ea"/>
          <a:cs typeface="+mn-cs"/>
        </a:defRPr>
      </a:lvl7pPr>
      <a:lvl8pPr marL="14903773" algn="l" defTabSz="4258221" rtl="0" eaLnBrk="1" latinLnBrk="0" hangingPunct="1">
        <a:defRPr sz="8400" kern="1200">
          <a:solidFill>
            <a:schemeClr val="tx1"/>
          </a:solidFill>
          <a:latin typeface="+mn-lt"/>
          <a:ea typeface="+mn-ea"/>
          <a:cs typeface="+mn-cs"/>
        </a:defRPr>
      </a:lvl8pPr>
      <a:lvl9pPr marL="17032884" algn="l" defTabSz="4258221"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tif"/><Relationship Id="rId5" Type="http://schemas.openxmlformats.org/officeDocument/2006/relationships/image" Target="../media/image2.tif"/><Relationship Id="rId10" Type="http://schemas.openxmlformats.org/officeDocument/2006/relationships/image" Target="../media/image7.jpeg"/><Relationship Id="rId4" Type="http://schemas.openxmlformats.org/officeDocument/2006/relationships/image" Target="../media/image1.tif"/><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97977435-B5DF-4A0F-9F59-89689060C93E}"/>
              </a:ext>
            </a:extLst>
          </p:cNvPr>
          <p:cNvGrpSpPr/>
          <p:nvPr/>
        </p:nvGrpSpPr>
        <p:grpSpPr>
          <a:xfrm>
            <a:off x="42863" y="0"/>
            <a:ext cx="37904737" cy="5337097"/>
            <a:chOff x="42863" y="0"/>
            <a:chExt cx="37904737" cy="5337097"/>
          </a:xfrm>
        </p:grpSpPr>
        <p:sp>
          <p:nvSpPr>
            <p:cNvPr id="4" name="TextBox 3"/>
            <p:cNvSpPr txBox="1"/>
            <p:nvPr/>
          </p:nvSpPr>
          <p:spPr>
            <a:xfrm>
              <a:off x="42863" y="0"/>
              <a:ext cx="37904737" cy="3693319"/>
            </a:xfrm>
            <a:prstGeom prst="rect">
              <a:avLst/>
            </a:prstGeom>
            <a:solidFill>
              <a:srgbClr val="00B050"/>
            </a:solidFill>
            <a:ln w="76200">
              <a:solidFill>
                <a:schemeClr val="tx1"/>
              </a:solidFill>
            </a:ln>
          </p:spPr>
          <p:txBody>
            <a:bodyPr>
              <a:spAutoFit/>
            </a:bodyPr>
            <a:lstStyle/>
            <a:p>
              <a:pPr algn="ctr" defTabSz="4258221" eaLnBrk="1" fontAlgn="auto" hangingPunct="1">
                <a:spcBef>
                  <a:spcPts val="0"/>
                </a:spcBef>
                <a:spcAft>
                  <a:spcPts val="0"/>
                </a:spcAft>
                <a:defRPr/>
              </a:pPr>
              <a:r>
                <a:rPr lang="en-US" sz="7500" b="1" dirty="0">
                  <a:solidFill>
                    <a:schemeClr val="bg1"/>
                  </a:solidFill>
                  <a:latin typeface="+mn-lt"/>
                </a:rPr>
                <a:t>The Evaporation or Growth Rates of Dicarboxylic Acid </a:t>
              </a:r>
            </a:p>
            <a:p>
              <a:pPr algn="ctr" defTabSz="4258221" eaLnBrk="1" fontAlgn="auto" hangingPunct="1">
                <a:spcBef>
                  <a:spcPts val="0"/>
                </a:spcBef>
                <a:spcAft>
                  <a:spcPts val="0"/>
                </a:spcAft>
                <a:defRPr/>
              </a:pPr>
              <a:r>
                <a:rPr lang="en-US" sz="7500" b="1" dirty="0">
                  <a:solidFill>
                    <a:schemeClr val="bg1"/>
                  </a:solidFill>
                  <a:latin typeface="+mn-lt"/>
                </a:rPr>
                <a:t>Solution Droplets as a Function of Relative Humidity </a:t>
              </a:r>
            </a:p>
            <a:p>
              <a:pPr algn="ctr" eaLnBrk="1" hangingPunct="1">
                <a:defRPr/>
              </a:pPr>
              <a:endParaRPr lang="en-US" dirty="0">
                <a:solidFill>
                  <a:schemeClr val="bg1"/>
                </a:solidFill>
                <a:latin typeface="Arial" panose="020B0604020202020204" pitchFamily="34" charset="0"/>
              </a:endParaRPr>
            </a:p>
          </p:txBody>
        </p:sp>
        <p:sp>
          <p:nvSpPr>
            <p:cNvPr id="51" name="Rectangle 50">
              <a:extLst>
                <a:ext uri="{FF2B5EF4-FFF2-40B4-BE49-F238E27FC236}">
                  <a16:creationId xmlns:a16="http://schemas.microsoft.com/office/drawing/2014/main" id="{50A7E984-5C9B-4F41-ADD1-F21BE9436BC7}"/>
                </a:ext>
              </a:extLst>
            </p:cNvPr>
            <p:cNvSpPr/>
            <p:nvPr/>
          </p:nvSpPr>
          <p:spPr>
            <a:xfrm>
              <a:off x="3648075" y="3577493"/>
              <a:ext cx="30683336" cy="17596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p:cNvSpPr/>
          <p:nvPr/>
        </p:nvSpPr>
        <p:spPr>
          <a:xfrm>
            <a:off x="0" y="5389563"/>
            <a:ext cx="37947600" cy="501419"/>
          </a:xfrm>
          <a:prstGeom prst="rect">
            <a:avLst/>
          </a:prstGeom>
          <a:solidFill>
            <a:srgbClr val="002060"/>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TextBox 6"/>
          <p:cNvSpPr txBox="1"/>
          <p:nvPr/>
        </p:nvSpPr>
        <p:spPr>
          <a:xfrm>
            <a:off x="-16670" y="22609644"/>
            <a:ext cx="12138025" cy="1107996"/>
          </a:xfrm>
          <a:prstGeom prst="rect">
            <a:avLst/>
          </a:prstGeom>
          <a:solidFill>
            <a:srgbClr val="00B050"/>
          </a:solidFill>
          <a:ln>
            <a:solidFill>
              <a:schemeClr val="tx1"/>
            </a:solidFill>
          </a:ln>
        </p:spPr>
        <p:txBody>
          <a:bodyPr>
            <a:spAutoFit/>
          </a:bodyPr>
          <a:lstStyle/>
          <a:p>
            <a:pPr algn="ctr" eaLnBrk="1" hangingPunct="1">
              <a:defRPr/>
            </a:pPr>
            <a:r>
              <a:rPr lang="en-US" sz="6600" dirty="0">
                <a:solidFill>
                  <a:schemeClr val="bg1"/>
                </a:solidFill>
                <a:latin typeface="+mn-lt"/>
              </a:rPr>
              <a:t>Measurement Technique</a:t>
            </a:r>
            <a:endParaRPr lang="en-US" dirty="0">
              <a:solidFill>
                <a:schemeClr val="bg1"/>
              </a:solidFill>
              <a:latin typeface="Arial" panose="020B0604020202020204" pitchFamily="34" charset="0"/>
            </a:endParaRPr>
          </a:p>
        </p:txBody>
      </p:sp>
      <p:sp>
        <p:nvSpPr>
          <p:cNvPr id="13" name="TextBox 12"/>
          <p:cNvSpPr txBox="1"/>
          <p:nvPr/>
        </p:nvSpPr>
        <p:spPr>
          <a:xfrm>
            <a:off x="13434526" y="13515259"/>
            <a:ext cx="12126913" cy="1108075"/>
          </a:xfrm>
          <a:prstGeom prst="rect">
            <a:avLst/>
          </a:prstGeom>
          <a:solidFill>
            <a:srgbClr val="00B050"/>
          </a:solidFill>
          <a:ln>
            <a:solidFill>
              <a:schemeClr val="tx1"/>
            </a:solidFill>
          </a:ln>
        </p:spPr>
        <p:txBody>
          <a:bodyPr wrap="square">
            <a:spAutoFit/>
          </a:bodyPr>
          <a:lstStyle/>
          <a:p>
            <a:pPr algn="ctr">
              <a:defRPr/>
            </a:pPr>
            <a:r>
              <a:rPr lang="en-US" sz="6600" dirty="0">
                <a:solidFill>
                  <a:schemeClr val="bg1"/>
                </a:solidFill>
                <a:latin typeface="+mn-lt"/>
              </a:rPr>
              <a:t>DRH Predictions</a:t>
            </a:r>
          </a:p>
        </p:txBody>
      </p:sp>
      <p:sp>
        <p:nvSpPr>
          <p:cNvPr id="18" name="TextBox 17"/>
          <p:cNvSpPr txBox="1"/>
          <p:nvPr/>
        </p:nvSpPr>
        <p:spPr>
          <a:xfrm>
            <a:off x="26849387" y="5890982"/>
            <a:ext cx="11087100" cy="1108075"/>
          </a:xfrm>
          <a:prstGeom prst="rect">
            <a:avLst/>
          </a:prstGeom>
          <a:solidFill>
            <a:srgbClr val="00B050"/>
          </a:solidFill>
          <a:ln>
            <a:solidFill>
              <a:schemeClr val="tx1"/>
            </a:solidFill>
          </a:ln>
        </p:spPr>
        <p:txBody>
          <a:bodyPr>
            <a:spAutoFit/>
          </a:bodyPr>
          <a:lstStyle/>
          <a:p>
            <a:pPr algn="ctr" eaLnBrk="1" hangingPunct="1">
              <a:defRPr/>
            </a:pPr>
            <a:r>
              <a:rPr lang="en-US" sz="6600" dirty="0">
                <a:solidFill>
                  <a:schemeClr val="bg1"/>
                </a:solidFill>
                <a:latin typeface="+mn-lt"/>
              </a:rPr>
              <a:t>Discussion</a:t>
            </a:r>
            <a:endParaRPr lang="en-US" dirty="0">
              <a:solidFill>
                <a:schemeClr val="bg1"/>
              </a:solidFill>
              <a:latin typeface="Arial" panose="020B0604020202020204" pitchFamily="34" charset="0"/>
            </a:endParaRPr>
          </a:p>
        </p:txBody>
      </p:sp>
      <p:sp>
        <p:nvSpPr>
          <p:cNvPr id="19" name="TextBox 18"/>
          <p:cNvSpPr txBox="1"/>
          <p:nvPr/>
        </p:nvSpPr>
        <p:spPr>
          <a:xfrm>
            <a:off x="-11115" y="5896617"/>
            <a:ext cx="12126913" cy="1108075"/>
          </a:xfrm>
          <a:prstGeom prst="rect">
            <a:avLst/>
          </a:prstGeom>
          <a:solidFill>
            <a:srgbClr val="00B050"/>
          </a:solidFill>
          <a:ln>
            <a:solidFill>
              <a:schemeClr val="tx1"/>
            </a:solidFill>
          </a:ln>
        </p:spPr>
        <p:txBody>
          <a:bodyPr wrap="square">
            <a:spAutoFit/>
          </a:bodyPr>
          <a:lstStyle/>
          <a:p>
            <a:pPr algn="ctr" eaLnBrk="1" hangingPunct="1">
              <a:defRPr/>
            </a:pPr>
            <a:r>
              <a:rPr lang="en-US" sz="6600" dirty="0">
                <a:solidFill>
                  <a:schemeClr val="bg1"/>
                </a:solidFill>
                <a:latin typeface="+mn-lt"/>
              </a:rPr>
              <a:t>Introduction</a:t>
            </a:r>
            <a:endParaRPr lang="en-US" dirty="0">
              <a:solidFill>
                <a:schemeClr val="bg1"/>
              </a:solidFill>
              <a:latin typeface="Arial" panose="020B0604020202020204" pitchFamily="34" charset="0"/>
            </a:endParaRPr>
          </a:p>
        </p:txBody>
      </p:sp>
      <p:sp>
        <p:nvSpPr>
          <p:cNvPr id="21" name="TextBox 20"/>
          <p:cNvSpPr txBox="1"/>
          <p:nvPr/>
        </p:nvSpPr>
        <p:spPr>
          <a:xfrm>
            <a:off x="26898600" y="22979036"/>
            <a:ext cx="11049000" cy="1108075"/>
          </a:xfrm>
          <a:prstGeom prst="rect">
            <a:avLst/>
          </a:prstGeom>
          <a:solidFill>
            <a:srgbClr val="00B050"/>
          </a:solidFill>
          <a:ln>
            <a:solidFill>
              <a:schemeClr val="tx1"/>
            </a:solidFill>
          </a:ln>
        </p:spPr>
        <p:txBody>
          <a:bodyPr>
            <a:spAutoFit/>
          </a:bodyPr>
          <a:lstStyle/>
          <a:p>
            <a:pPr algn="ctr">
              <a:defRPr/>
            </a:pPr>
            <a:r>
              <a:rPr lang="en-US" sz="6600" dirty="0">
                <a:solidFill>
                  <a:schemeClr val="bg1"/>
                </a:solidFill>
                <a:latin typeface="+mn-lt"/>
              </a:rPr>
              <a:t>References </a:t>
            </a:r>
          </a:p>
        </p:txBody>
      </p:sp>
      <p:sp>
        <p:nvSpPr>
          <p:cNvPr id="16" name="TextBox 15"/>
          <p:cNvSpPr txBox="1"/>
          <p:nvPr/>
        </p:nvSpPr>
        <p:spPr>
          <a:xfrm>
            <a:off x="42863" y="7027932"/>
            <a:ext cx="12128791" cy="2400657"/>
          </a:xfrm>
          <a:prstGeom prst="rect">
            <a:avLst/>
          </a:prstGeom>
          <a:noFill/>
        </p:spPr>
        <p:txBody>
          <a:bodyPr wrap="square">
            <a:spAutoFit/>
          </a:bodyPr>
          <a:lstStyle/>
          <a:p>
            <a:pPr marL="342900" indent="-342900">
              <a:buFont typeface="Arial" panose="020B0604020202020204" pitchFamily="34" charset="0"/>
              <a:buChar char="•"/>
              <a:defRPr/>
            </a:pPr>
            <a:r>
              <a:rPr lang="en-US" sz="2500" dirty="0">
                <a:latin typeface="+mn-lt"/>
              </a:rPr>
              <a:t>Aerosols are a fundamental component of Earth’s climate system.</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The energy balance of the atmosphere is impacted directly by how aerosols scatter and absorb incoming solar radiation and indirectly by how they modify cloud formation.</a:t>
            </a:r>
            <a:endParaRPr lang="en-US" sz="2500" dirty="0">
              <a:latin typeface="Tahoma" panose="020B0604030504040204" pitchFamily="34" charset="0"/>
            </a:endParaRPr>
          </a:p>
          <a:p>
            <a:pPr>
              <a:defRPr/>
            </a:pPr>
            <a:endParaRPr lang="en-US" sz="2500" dirty="0"/>
          </a:p>
        </p:txBody>
      </p:sp>
      <p:sp>
        <p:nvSpPr>
          <p:cNvPr id="17" name="TextBox 16"/>
          <p:cNvSpPr txBox="1"/>
          <p:nvPr/>
        </p:nvSpPr>
        <p:spPr>
          <a:xfrm>
            <a:off x="86516" y="20278443"/>
            <a:ext cx="11931650" cy="1815882"/>
          </a:xfrm>
          <a:prstGeom prst="rect">
            <a:avLst/>
          </a:prstGeom>
          <a:noFill/>
          <a:ln>
            <a:solidFill>
              <a:srgbClr val="FFC000"/>
            </a:solidFill>
          </a:ln>
        </p:spPr>
        <p:txBody>
          <a:bodyPr wrap="square">
            <a:spAutoFit/>
          </a:bodyPr>
          <a:lstStyle/>
          <a:p>
            <a:pPr marL="457200">
              <a:defRPr/>
            </a:pPr>
            <a:r>
              <a:rPr lang="en-US" sz="2800" b="1" dirty="0">
                <a:latin typeface="+mn-lt"/>
              </a:rPr>
              <a:t>Goal: Understand the evaporation or growth of dicarboxylic acids in water as a function of RH by studying the diffusion mechanisms behind evaporation and the DRHs that results in growth. </a:t>
            </a:r>
          </a:p>
        </p:txBody>
      </p:sp>
      <p:sp>
        <p:nvSpPr>
          <p:cNvPr id="25" name="TextBox 24"/>
          <p:cNvSpPr txBox="1"/>
          <p:nvPr/>
        </p:nvSpPr>
        <p:spPr>
          <a:xfrm>
            <a:off x="0" y="30408563"/>
            <a:ext cx="12023725" cy="476250"/>
          </a:xfrm>
          <a:prstGeom prst="rect">
            <a:avLst/>
          </a:prstGeom>
          <a:noFill/>
        </p:spPr>
        <p:txBody>
          <a:bodyPr>
            <a:spAutoFit/>
          </a:bodyPr>
          <a:lstStyle/>
          <a:p>
            <a:pPr>
              <a:defRPr/>
            </a:pPr>
            <a:endParaRPr lang="en-US" sz="2500" dirty="0">
              <a:latin typeface="+mn-lt"/>
            </a:endParaRPr>
          </a:p>
        </p:txBody>
      </p:sp>
      <p:cxnSp>
        <p:nvCxnSpPr>
          <p:cNvPr id="31" name="Straight Connector 30"/>
          <p:cNvCxnSpPr>
            <a:cxnSpLocks/>
          </p:cNvCxnSpPr>
          <p:nvPr/>
        </p:nvCxnSpPr>
        <p:spPr>
          <a:xfrm>
            <a:off x="-16670" y="5375165"/>
            <a:ext cx="37945524" cy="8763"/>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3096" name="TextBox 38"/>
          <p:cNvSpPr txBox="1">
            <a:spLocks noChangeArrowheads="1"/>
          </p:cNvSpPr>
          <p:nvPr/>
        </p:nvSpPr>
        <p:spPr bwMode="auto">
          <a:xfrm>
            <a:off x="26817432" y="19848463"/>
            <a:ext cx="11111422" cy="1108075"/>
          </a:xfrm>
          <a:prstGeom prst="rect">
            <a:avLst/>
          </a:prstGeom>
          <a:solidFill>
            <a:srgbClr val="00B050"/>
          </a:solidFill>
          <a:ln w="9525">
            <a:solidFill>
              <a:schemeClr val="tx1"/>
            </a:solidFill>
            <a:miter lim="800000"/>
            <a:headEnd/>
            <a:tailEnd/>
          </a:ln>
        </p:spPr>
        <p:txBody>
          <a:bodyPr wrap="square">
            <a:spAutoFit/>
          </a:bodyPr>
          <a:lstStyle/>
          <a:p>
            <a:pPr algn="ctr"/>
            <a:r>
              <a:rPr lang="en-US" altLang="en-US" sz="6600" dirty="0">
                <a:solidFill>
                  <a:schemeClr val="bg1"/>
                </a:solidFill>
              </a:rPr>
              <a:t>Acknowledgments</a:t>
            </a:r>
          </a:p>
        </p:txBody>
      </p:sp>
      <p:sp>
        <p:nvSpPr>
          <p:cNvPr id="37" name="TextBox 36"/>
          <p:cNvSpPr txBox="1"/>
          <p:nvPr/>
        </p:nvSpPr>
        <p:spPr>
          <a:xfrm>
            <a:off x="26902235" y="20938199"/>
            <a:ext cx="11125201" cy="2400657"/>
          </a:xfrm>
          <a:prstGeom prst="rect">
            <a:avLst/>
          </a:prstGeom>
          <a:noFill/>
        </p:spPr>
        <p:txBody>
          <a:bodyPr wrap="square">
            <a:spAutoFit/>
          </a:bodyPr>
          <a:lstStyle/>
          <a:p>
            <a:pPr marL="342900" indent="-342900">
              <a:buFont typeface="Arial" panose="020B0604020202020204" pitchFamily="34" charset="0"/>
              <a:buChar char="•"/>
              <a:defRPr/>
            </a:pPr>
            <a:r>
              <a:rPr lang="en-US" sz="2500" dirty="0">
                <a:latin typeface="+mn-lt"/>
              </a:rPr>
              <a:t>Dr. Greenslade and the Greenslade group.</a:t>
            </a:r>
          </a:p>
          <a:p>
            <a:pPr marL="342900" indent="-342900">
              <a:buFont typeface="Arial" panose="020B0604020202020204" pitchFamily="34" charset="0"/>
              <a:buChar char="•"/>
              <a:defRPr/>
            </a:pPr>
            <a:r>
              <a:rPr lang="en-US" sz="2500" dirty="0">
                <a:latin typeface="+mn-lt"/>
              </a:rPr>
              <a:t>Dr. </a:t>
            </a:r>
            <a:r>
              <a:rPr lang="en-US" sz="2500" dirty="0" err="1">
                <a:latin typeface="+mn-lt"/>
              </a:rPr>
              <a:t>Tillinghast</a:t>
            </a:r>
            <a:r>
              <a:rPr lang="en-US" sz="2500" dirty="0">
                <a:latin typeface="+mn-lt"/>
              </a:rPr>
              <a:t> and Dr. Townley for gifting the CAHN 2000 </a:t>
            </a:r>
            <a:r>
              <a:rPr lang="en-US" sz="2500" dirty="0" err="1">
                <a:latin typeface="+mn-lt"/>
              </a:rPr>
              <a:t>Electrobalance</a:t>
            </a:r>
            <a:r>
              <a:rPr lang="en-US" sz="2500" dirty="0">
                <a:latin typeface="+mn-lt"/>
              </a:rPr>
              <a:t>. </a:t>
            </a:r>
          </a:p>
          <a:p>
            <a:pPr marL="342900" indent="-342900">
              <a:buFont typeface="Arial" panose="020B0604020202020204" pitchFamily="34" charset="0"/>
              <a:buChar char="•"/>
              <a:defRPr/>
            </a:pPr>
            <a:r>
              <a:rPr lang="en-US" sz="2500" dirty="0">
                <a:latin typeface="+mn-lt"/>
              </a:rPr>
              <a:t>Jim </a:t>
            </a:r>
            <a:r>
              <a:rPr lang="en-US" sz="2500" dirty="0" err="1">
                <a:latin typeface="+mn-lt"/>
              </a:rPr>
              <a:t>Abare</a:t>
            </a:r>
            <a:r>
              <a:rPr lang="en-US" sz="2500" dirty="0">
                <a:latin typeface="+mn-lt"/>
              </a:rPr>
              <a:t> from UNH TSC who constructed the operational amplifier.</a:t>
            </a:r>
          </a:p>
          <a:p>
            <a:pPr marL="342900" indent="-342900">
              <a:buFont typeface="Arial" panose="020B0604020202020204" pitchFamily="34" charset="0"/>
              <a:buChar char="•"/>
              <a:defRPr/>
            </a:pPr>
            <a:r>
              <a:rPr lang="en-US" sz="2500" dirty="0">
                <a:latin typeface="+mn-lt"/>
              </a:rPr>
              <a:t>Dr. </a:t>
            </a:r>
            <a:r>
              <a:rPr lang="en-US" sz="2500" dirty="0" err="1">
                <a:latin typeface="+mn-lt"/>
              </a:rPr>
              <a:t>Tsavalas</a:t>
            </a:r>
            <a:r>
              <a:rPr lang="en-US" sz="2500" dirty="0">
                <a:latin typeface="+mn-lt"/>
              </a:rPr>
              <a:t> and his students for training on and use of the TGA.</a:t>
            </a:r>
          </a:p>
          <a:p>
            <a:pPr marL="342900" indent="-342900">
              <a:buFont typeface="Arial" panose="020B0604020202020204" pitchFamily="34" charset="0"/>
              <a:buChar char="•"/>
              <a:defRPr/>
            </a:pPr>
            <a:r>
              <a:rPr lang="en-US" sz="2500" dirty="0">
                <a:latin typeface="+mn-lt"/>
              </a:rPr>
              <a:t>Funding from the UNH Hamel Center and CEPS.</a:t>
            </a:r>
          </a:p>
          <a:p>
            <a:pPr marL="342900" indent="-342900">
              <a:buFont typeface="Arial" panose="020B0604020202020204" pitchFamily="34" charset="0"/>
              <a:buChar char="•"/>
              <a:defRPr/>
            </a:pPr>
            <a:endParaRPr lang="en-US" sz="2500" dirty="0">
              <a:latin typeface="+mn-lt"/>
            </a:endParaRPr>
          </a:p>
        </p:txBody>
      </p:sp>
      <p:sp>
        <p:nvSpPr>
          <p:cNvPr id="41" name="TextBox 40"/>
          <p:cNvSpPr txBox="1"/>
          <p:nvPr/>
        </p:nvSpPr>
        <p:spPr>
          <a:xfrm>
            <a:off x="26849387" y="24179631"/>
            <a:ext cx="10988675" cy="6863417"/>
          </a:xfrm>
          <a:prstGeom prst="rect">
            <a:avLst/>
          </a:prstGeom>
          <a:noFill/>
        </p:spPr>
        <p:txBody>
          <a:bodyPr>
            <a:spAutoFit/>
          </a:bodyPr>
          <a:lstStyle/>
          <a:p>
            <a:pPr marL="457200" indent="-457200">
              <a:buAutoNum type="arabicPeriod"/>
              <a:defRPr/>
            </a:pPr>
            <a:r>
              <a:rPr lang="en-US" sz="2000" dirty="0" err="1">
                <a:latin typeface="+mn-lt"/>
              </a:rPr>
              <a:t>Kanakidou</a:t>
            </a:r>
            <a:r>
              <a:rPr lang="en-US" sz="2000" dirty="0">
                <a:latin typeface="+mn-lt"/>
              </a:rPr>
              <a:t>, M.; Seinfeld, J. H.; </a:t>
            </a:r>
            <a:r>
              <a:rPr lang="en-US" sz="2000" dirty="0" err="1">
                <a:latin typeface="+mn-lt"/>
              </a:rPr>
              <a:t>Pandis</a:t>
            </a:r>
            <a:r>
              <a:rPr lang="en-US" sz="2000" dirty="0">
                <a:latin typeface="+mn-lt"/>
              </a:rPr>
              <a:t>, S. N.; Barnes, I.; </a:t>
            </a:r>
            <a:r>
              <a:rPr lang="en-US" sz="2000" dirty="0" err="1">
                <a:latin typeface="+mn-lt"/>
              </a:rPr>
              <a:t>Dentener</a:t>
            </a:r>
            <a:r>
              <a:rPr lang="en-US" sz="2000" dirty="0">
                <a:latin typeface="+mn-lt"/>
              </a:rPr>
              <a:t>, F. J.; </a:t>
            </a:r>
            <a:r>
              <a:rPr lang="en-US" sz="2000" dirty="0" err="1">
                <a:latin typeface="+mn-lt"/>
              </a:rPr>
              <a:t>Facchini</a:t>
            </a:r>
            <a:r>
              <a:rPr lang="en-US" sz="2000" dirty="0">
                <a:latin typeface="+mn-lt"/>
              </a:rPr>
              <a:t>, M. C.; Van </a:t>
            </a:r>
            <a:r>
              <a:rPr lang="en-US" sz="2000" dirty="0" err="1">
                <a:latin typeface="+mn-lt"/>
              </a:rPr>
              <a:t>Dingenen</a:t>
            </a:r>
            <a:r>
              <a:rPr lang="en-US" sz="2000" dirty="0">
                <a:latin typeface="+mn-lt"/>
              </a:rPr>
              <a:t>, R.; </a:t>
            </a:r>
            <a:r>
              <a:rPr lang="en-US" sz="2000" dirty="0" err="1">
                <a:latin typeface="+mn-lt"/>
              </a:rPr>
              <a:t>Ervens</a:t>
            </a:r>
            <a:r>
              <a:rPr lang="en-US" sz="2000" dirty="0">
                <a:latin typeface="+mn-lt"/>
              </a:rPr>
              <a:t>, B.; </a:t>
            </a:r>
            <a:r>
              <a:rPr lang="en-US" sz="2000" dirty="0" err="1">
                <a:latin typeface="+mn-lt"/>
              </a:rPr>
              <a:t>Nenes</a:t>
            </a:r>
            <a:r>
              <a:rPr lang="en-US" sz="2000" dirty="0">
                <a:latin typeface="+mn-lt"/>
              </a:rPr>
              <a:t>, A.; Nielsen, C. J.; </a:t>
            </a:r>
            <a:r>
              <a:rPr lang="en-US" sz="2000" dirty="0" err="1">
                <a:latin typeface="+mn-lt"/>
              </a:rPr>
              <a:t>Swietlicki</a:t>
            </a:r>
            <a:r>
              <a:rPr lang="en-US" sz="2000" dirty="0">
                <a:latin typeface="+mn-lt"/>
              </a:rPr>
              <a:t>, E.; </a:t>
            </a:r>
            <a:r>
              <a:rPr lang="en-US" sz="2000" dirty="0" err="1">
                <a:latin typeface="+mn-lt"/>
              </a:rPr>
              <a:t>Putaud</a:t>
            </a:r>
            <a:r>
              <a:rPr lang="en-US" sz="2000" dirty="0">
                <a:latin typeface="+mn-lt"/>
              </a:rPr>
              <a:t>, J. P.; </a:t>
            </a:r>
            <a:r>
              <a:rPr lang="en-US" sz="2000" dirty="0" err="1">
                <a:latin typeface="+mn-lt"/>
              </a:rPr>
              <a:t>Balkanski</a:t>
            </a:r>
            <a:r>
              <a:rPr lang="en-US" sz="2000" dirty="0">
                <a:latin typeface="+mn-lt"/>
              </a:rPr>
              <a:t>, Y.; </a:t>
            </a:r>
            <a:r>
              <a:rPr lang="en-US" sz="2000" dirty="0" err="1">
                <a:latin typeface="+mn-lt"/>
              </a:rPr>
              <a:t>Fuzzi</a:t>
            </a:r>
            <a:r>
              <a:rPr lang="en-US" sz="2000" dirty="0">
                <a:latin typeface="+mn-lt"/>
              </a:rPr>
              <a:t>, S.; </a:t>
            </a:r>
            <a:r>
              <a:rPr lang="en-US" sz="2000" dirty="0" err="1">
                <a:latin typeface="+mn-lt"/>
              </a:rPr>
              <a:t>Horth</a:t>
            </a:r>
            <a:r>
              <a:rPr lang="en-US" sz="2000" dirty="0">
                <a:latin typeface="+mn-lt"/>
              </a:rPr>
              <a:t>, H.; </a:t>
            </a:r>
            <a:r>
              <a:rPr lang="en-US" sz="2000" dirty="0" err="1">
                <a:latin typeface="+mn-lt"/>
              </a:rPr>
              <a:t>Moortgat</a:t>
            </a:r>
            <a:r>
              <a:rPr lang="en-US" sz="2000" dirty="0">
                <a:latin typeface="+mn-lt"/>
              </a:rPr>
              <a:t>, G. K.; </a:t>
            </a:r>
            <a:r>
              <a:rPr lang="en-US" sz="2000" dirty="0" err="1">
                <a:latin typeface="+mn-lt"/>
              </a:rPr>
              <a:t>Winterhalter</a:t>
            </a:r>
            <a:r>
              <a:rPr lang="en-US" sz="2000" dirty="0">
                <a:latin typeface="+mn-lt"/>
              </a:rPr>
              <a:t>, T.; Myhre, C. E. L.; </a:t>
            </a:r>
            <a:r>
              <a:rPr lang="en-US" sz="2000" dirty="0" err="1">
                <a:latin typeface="+mn-lt"/>
              </a:rPr>
              <a:t>Tsigaridis</a:t>
            </a:r>
            <a:r>
              <a:rPr lang="en-US" sz="2000" dirty="0">
                <a:latin typeface="+mn-lt"/>
              </a:rPr>
              <a:t>, K.; </a:t>
            </a:r>
            <a:r>
              <a:rPr lang="en-US" sz="2000" dirty="0" err="1">
                <a:latin typeface="+mn-lt"/>
              </a:rPr>
              <a:t>Vignati</a:t>
            </a:r>
            <a:r>
              <a:rPr lang="en-US" sz="2000" dirty="0">
                <a:latin typeface="+mn-lt"/>
              </a:rPr>
              <a:t>, E.; Stephanou, E. G.; Wilson, G. Organic aerosol and global climate change modelling: a review. </a:t>
            </a:r>
            <a:r>
              <a:rPr lang="en-US" sz="2000" i="1" dirty="0">
                <a:latin typeface="+mn-lt"/>
              </a:rPr>
              <a:t>Phys. Chem. A.</a:t>
            </a:r>
            <a:r>
              <a:rPr lang="en-US" sz="2000" dirty="0">
                <a:latin typeface="+mn-lt"/>
              </a:rPr>
              <a:t> </a:t>
            </a:r>
            <a:r>
              <a:rPr lang="en-US" sz="2000" b="1" dirty="0">
                <a:latin typeface="+mn-lt"/>
              </a:rPr>
              <a:t>2005</a:t>
            </a:r>
            <a:r>
              <a:rPr lang="en-US" sz="2000" dirty="0">
                <a:latin typeface="+mn-lt"/>
              </a:rPr>
              <a:t>, 5, 1053-1123.</a:t>
            </a:r>
          </a:p>
          <a:p>
            <a:pPr marL="457200" indent="-457200">
              <a:buFontTx/>
              <a:buAutoNum type="arabicPeriod"/>
              <a:defRPr/>
            </a:pPr>
            <a:r>
              <a:rPr lang="en-US" sz="2000" dirty="0">
                <a:latin typeface="+mn-lt"/>
              </a:rPr>
              <a:t>Pope, F. D.; Dennis B. J.; Griffiths, P. T.; Clegg, S. L.; &amp; Cox, R. A.  Studies of Single Aerosol Particles Containing Malonic Acid, Glutaric Acid, and Their Mixtures with Sodium Chloride. I. Hygroscopic Growth. </a:t>
            </a:r>
            <a:r>
              <a:rPr lang="en-US" sz="2000" i="1" dirty="0">
                <a:latin typeface="+mn-lt"/>
              </a:rPr>
              <a:t>Phys. Chem. A. </a:t>
            </a:r>
            <a:r>
              <a:rPr lang="en-US" sz="2000" b="1" dirty="0">
                <a:latin typeface="+mn-lt"/>
              </a:rPr>
              <a:t>2010</a:t>
            </a:r>
            <a:r>
              <a:rPr lang="en-US" sz="2000" dirty="0">
                <a:latin typeface="+mn-lt"/>
              </a:rPr>
              <a:t>, 114, 5335-5341.</a:t>
            </a:r>
          </a:p>
          <a:p>
            <a:pPr marL="457200" indent="-457200">
              <a:buAutoNum type="arabicPeriod"/>
              <a:defRPr/>
            </a:pPr>
            <a:r>
              <a:rPr lang="en-US" sz="2000" dirty="0" err="1">
                <a:latin typeface="+mn-lt"/>
              </a:rPr>
              <a:t>Xue</a:t>
            </a:r>
            <a:r>
              <a:rPr lang="en-US" sz="2000" dirty="0">
                <a:latin typeface="+mn-lt"/>
              </a:rPr>
              <a:t>, H.; </a:t>
            </a:r>
            <a:r>
              <a:rPr lang="en-US" sz="2000" dirty="0" err="1">
                <a:latin typeface="+mn-lt"/>
              </a:rPr>
              <a:t>Khalizovv</a:t>
            </a:r>
            <a:r>
              <a:rPr lang="en-US" sz="2000" dirty="0">
                <a:latin typeface="+mn-lt"/>
              </a:rPr>
              <a:t>, L. W.; Wang, L.; Zheng, J.; Zhang, R.  Effects of Coating Dicarboxylic Acids on the Mass-Mobility Relationship of Soot Particles. </a:t>
            </a:r>
            <a:r>
              <a:rPr lang="en-US" sz="2000" i="1" dirty="0">
                <a:latin typeface="+mn-lt"/>
              </a:rPr>
              <a:t>Environ. Sci. Technol. </a:t>
            </a:r>
            <a:r>
              <a:rPr lang="en-US" sz="2000" b="1" dirty="0">
                <a:latin typeface="+mn-lt"/>
              </a:rPr>
              <a:t>2009</a:t>
            </a:r>
            <a:r>
              <a:rPr lang="en-US" sz="2000" dirty="0">
                <a:latin typeface="+mn-lt"/>
              </a:rPr>
              <a:t>, 43, 2787-2792. </a:t>
            </a:r>
          </a:p>
          <a:p>
            <a:pPr marL="457200" indent="-457200">
              <a:buAutoNum type="arabicPeriod"/>
              <a:defRPr/>
            </a:pPr>
            <a:r>
              <a:rPr lang="en-US" sz="2000" dirty="0" err="1">
                <a:latin typeface="+mn-lt"/>
              </a:rPr>
              <a:t>Mikhailov</a:t>
            </a:r>
            <a:r>
              <a:rPr lang="en-US" sz="2000" dirty="0">
                <a:latin typeface="+mn-lt"/>
              </a:rPr>
              <a:t>, E.; Vlasenko, S.: </a:t>
            </a:r>
            <a:r>
              <a:rPr lang="en-US" sz="2000" dirty="0" err="1">
                <a:latin typeface="+mn-lt"/>
              </a:rPr>
              <a:t>Matrin</a:t>
            </a:r>
            <a:r>
              <a:rPr lang="en-US" sz="2000" dirty="0">
                <a:latin typeface="+mn-lt"/>
              </a:rPr>
              <a:t>, S. T.: Koop, T.: Amorphous and crystalline aerosol       particles interacting with water vapor: conceptual framework and experimental evidence for restructuring, phase transitions and kinetic limitations. </a:t>
            </a:r>
            <a:r>
              <a:rPr lang="en-US" sz="2000" i="1" dirty="0" err="1">
                <a:latin typeface="+mn-lt"/>
              </a:rPr>
              <a:t>Atms</a:t>
            </a:r>
            <a:r>
              <a:rPr lang="en-US" sz="2000" i="1" dirty="0">
                <a:latin typeface="+mn-lt"/>
              </a:rPr>
              <a:t>. </a:t>
            </a:r>
            <a:r>
              <a:rPr lang="en-US" sz="2000" i="1" dirty="0" err="1">
                <a:latin typeface="+mn-lt"/>
              </a:rPr>
              <a:t>Chem</a:t>
            </a:r>
            <a:r>
              <a:rPr lang="en-US" sz="2000" i="1" dirty="0">
                <a:latin typeface="+mn-lt"/>
              </a:rPr>
              <a:t> and Phys. </a:t>
            </a:r>
            <a:r>
              <a:rPr lang="en-US" sz="2000" b="1" dirty="0">
                <a:latin typeface="+mn-lt"/>
              </a:rPr>
              <a:t>2009</a:t>
            </a:r>
            <a:r>
              <a:rPr lang="en-US" sz="2000" dirty="0">
                <a:latin typeface="+mn-lt"/>
              </a:rPr>
              <a:t>,9, 9491-9522</a:t>
            </a:r>
          </a:p>
          <a:p>
            <a:pPr marL="457200" indent="-457200">
              <a:buFontTx/>
              <a:buAutoNum type="arabicPeriod"/>
              <a:defRPr/>
            </a:pPr>
            <a:r>
              <a:rPr lang="en-US" sz="2000" dirty="0">
                <a:latin typeface="+mn-lt"/>
              </a:rPr>
              <a:t>Fuchs, N. A. </a:t>
            </a:r>
            <a:r>
              <a:rPr lang="en-US" sz="2000" i="1" dirty="0">
                <a:latin typeface="+mn-lt"/>
              </a:rPr>
              <a:t>Evaporation and Droplet Growth in Gaseous Media; </a:t>
            </a:r>
            <a:r>
              <a:rPr lang="en-US" sz="2000" dirty="0">
                <a:latin typeface="+mn-lt"/>
              </a:rPr>
              <a:t>PERGAMON PRESS: London, Oxford, New York and Paris, </a:t>
            </a:r>
            <a:r>
              <a:rPr lang="en-US" sz="2000" b="1" dirty="0">
                <a:latin typeface="+mn-lt"/>
              </a:rPr>
              <a:t>1959</a:t>
            </a:r>
            <a:r>
              <a:rPr lang="en-US" sz="2000" dirty="0">
                <a:latin typeface="+mn-lt"/>
              </a:rPr>
              <a:t>. </a:t>
            </a:r>
          </a:p>
          <a:p>
            <a:pPr marL="457200" indent="-457200">
              <a:buFontTx/>
              <a:buAutoNum type="arabicPeriod"/>
              <a:defRPr/>
            </a:pPr>
            <a:r>
              <a:rPr lang="en-US" sz="2000" dirty="0">
                <a:latin typeface="+mn-lt"/>
              </a:rPr>
              <a:t>. Parsons, M. T.; </a:t>
            </a:r>
            <a:r>
              <a:rPr lang="en-US" sz="2000" dirty="0" err="1">
                <a:latin typeface="+mn-lt"/>
              </a:rPr>
              <a:t>Mak</a:t>
            </a:r>
            <a:r>
              <a:rPr lang="en-US" sz="2000" dirty="0">
                <a:latin typeface="+mn-lt"/>
              </a:rPr>
              <a:t>, J.; </a:t>
            </a:r>
            <a:r>
              <a:rPr lang="en-US" sz="2000" dirty="0" err="1">
                <a:latin typeface="+mn-lt"/>
              </a:rPr>
              <a:t>Lipetz</a:t>
            </a:r>
            <a:r>
              <a:rPr lang="en-US" sz="2000" dirty="0">
                <a:latin typeface="+mn-lt"/>
              </a:rPr>
              <a:t>, S. R.; Bertram, A. K.; Deliquescence of malonic, succinic, glutaric and adipic acid particles. </a:t>
            </a:r>
            <a:r>
              <a:rPr lang="en-US" sz="2000" i="1" dirty="0" err="1">
                <a:latin typeface="+mn-lt"/>
              </a:rPr>
              <a:t>Geophys</a:t>
            </a:r>
            <a:r>
              <a:rPr lang="en-US" sz="2000" i="1" dirty="0">
                <a:latin typeface="+mn-lt"/>
              </a:rPr>
              <a:t>. Res. </a:t>
            </a:r>
            <a:r>
              <a:rPr lang="en-US" sz="2000" b="1" dirty="0">
                <a:latin typeface="+mn-lt"/>
              </a:rPr>
              <a:t>2004</a:t>
            </a:r>
            <a:r>
              <a:rPr lang="en-US" sz="2000" dirty="0">
                <a:latin typeface="+mn-lt"/>
              </a:rPr>
              <a:t>, 109, 2156-2202.</a:t>
            </a:r>
          </a:p>
          <a:p>
            <a:pPr marL="457200" indent="-457200">
              <a:buFontTx/>
              <a:buAutoNum type="arabicPeriod"/>
              <a:defRPr/>
            </a:pPr>
            <a:r>
              <a:rPr lang="en-US" sz="2000" dirty="0">
                <a:latin typeface="+mn-lt"/>
              </a:rPr>
              <a:t>Clegg, S. L.; Seinfeld, J. H.; Thermodynamic Models of Aqueous Solutions Containing Inorganic Electrolytes and Dicarboxylic Acid at 298.15K. 1. The Acids as </a:t>
            </a:r>
            <a:r>
              <a:rPr lang="en-US" sz="2000" dirty="0" err="1">
                <a:latin typeface="+mn-lt"/>
              </a:rPr>
              <a:t>Nondissociating</a:t>
            </a:r>
            <a:r>
              <a:rPr lang="en-US" sz="2000" dirty="0">
                <a:latin typeface="+mn-lt"/>
              </a:rPr>
              <a:t> Components. </a:t>
            </a:r>
            <a:r>
              <a:rPr lang="en-US" sz="2000" i="1" dirty="0">
                <a:latin typeface="+mn-lt"/>
              </a:rPr>
              <a:t>Phys. Chem. A. </a:t>
            </a:r>
            <a:r>
              <a:rPr lang="en-US" sz="2000" b="1" dirty="0">
                <a:latin typeface="+mn-lt"/>
              </a:rPr>
              <a:t>2006</a:t>
            </a:r>
            <a:r>
              <a:rPr lang="en-US" sz="2000" dirty="0">
                <a:latin typeface="+mn-lt"/>
              </a:rPr>
              <a:t>, 110(17), 5692-5717.</a:t>
            </a:r>
          </a:p>
        </p:txBody>
      </p:sp>
      <p:sp>
        <p:nvSpPr>
          <p:cNvPr id="5" name="TextBox 4"/>
          <p:cNvSpPr txBox="1"/>
          <p:nvPr/>
        </p:nvSpPr>
        <p:spPr>
          <a:xfrm>
            <a:off x="26817432" y="7285731"/>
            <a:ext cx="11020630" cy="8940909"/>
          </a:xfrm>
          <a:prstGeom prst="rect">
            <a:avLst/>
          </a:prstGeom>
          <a:noFill/>
        </p:spPr>
        <p:txBody>
          <a:bodyPr wrap="square" rtlCol="0">
            <a:spAutoFit/>
          </a:bodyPr>
          <a:lstStyle/>
          <a:p>
            <a:pPr marL="342900" indent="-342900">
              <a:buFont typeface="Arial" panose="020B0604020202020204" pitchFamily="34" charset="0"/>
              <a:buChar char="•"/>
            </a:pPr>
            <a:r>
              <a:rPr lang="en-US" sz="2500" dirty="0">
                <a:latin typeface="+mn-lt"/>
              </a:rPr>
              <a:t>The evaporation and growth of malonic and glutaric acid are linearly related to RH. </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The DRH predicted for glutaric acid was </a:t>
            </a:r>
            <a:r>
              <a:rPr lang="en-US" sz="2500" b="1" dirty="0">
                <a:latin typeface="+mn-lt"/>
              </a:rPr>
              <a:t>91±3%. </a:t>
            </a:r>
            <a:r>
              <a:rPr lang="en-US" sz="2500" dirty="0">
                <a:latin typeface="+mn-lt"/>
              </a:rPr>
              <a:t>This matches the DRH determined by Parsons et al. for a glutaric acid solution droplet of a similar size at the same temperature of 20°C.</a:t>
            </a:r>
            <a:r>
              <a:rPr lang="en-US" sz="2500" baseline="30000" dirty="0">
                <a:latin typeface="+mn-lt"/>
              </a:rPr>
              <a:t>6</a:t>
            </a:r>
            <a:endParaRPr lang="en-US" sz="2500" dirty="0">
              <a:latin typeface="+mn-lt"/>
            </a:endParaRP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The DRH predicted for malonic acid was </a:t>
            </a:r>
            <a:r>
              <a:rPr lang="en-US" sz="2500" b="1" dirty="0">
                <a:latin typeface="+mn-lt"/>
              </a:rPr>
              <a:t>83±3%, </a:t>
            </a:r>
            <a:r>
              <a:rPr lang="en-US" sz="2500" dirty="0">
                <a:latin typeface="+mn-lt"/>
              </a:rPr>
              <a:t>which</a:t>
            </a:r>
            <a:r>
              <a:rPr lang="en-US" sz="2500" b="1" dirty="0">
                <a:latin typeface="+mn-lt"/>
              </a:rPr>
              <a:t> </a:t>
            </a:r>
            <a:r>
              <a:rPr lang="en-US" sz="2500" dirty="0">
                <a:latin typeface="+mn-lt"/>
              </a:rPr>
              <a:t>falls above but close to the modelled DRH of 79% reported by Clegg et al. at 25</a:t>
            </a:r>
            <a:r>
              <a:rPr lang="en-US" sz="2500" dirty="0"/>
              <a:t> °C</a:t>
            </a:r>
            <a:r>
              <a:rPr lang="en-US" sz="2500" dirty="0">
                <a:latin typeface="Calibri" panose="020F0502020204030204" pitchFamily="34" charset="0"/>
                <a:cs typeface="Calibri" panose="020F0502020204030204" pitchFamily="34" charset="0"/>
              </a:rPr>
              <a:t>.</a:t>
            </a:r>
            <a:r>
              <a:rPr lang="en-US" sz="2500" baseline="30000" dirty="0">
                <a:latin typeface="+mn-lt"/>
              </a:rPr>
              <a:t>7</a:t>
            </a:r>
            <a:endParaRPr lang="en-US" sz="2500" dirty="0">
              <a:latin typeface="+mn-lt"/>
            </a:endParaRP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Malonic and glutaric acid diffusion rates are inversely proportional to RH. </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With current concentrations, glutaric acid showed consistently higher rates of diffusion when compared to malonic acid at the same RHs using the RITP model. </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 Using derivative analysis of the TGA results, the amount of dicarboxylic acid loss is correlated to the time the acid spends as  solution droplet at RHs under the DRH.</a:t>
            </a:r>
          </a:p>
          <a:p>
            <a:endParaRPr lang="en-US" sz="2500" dirty="0">
              <a:latin typeface="+mn-lt"/>
            </a:endParaRP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endParaRPr lang="en-US" sz="2500" dirty="0">
              <a:latin typeface="+mn-lt"/>
            </a:endParaRPr>
          </a:p>
        </p:txBody>
      </p:sp>
      <p:sp>
        <p:nvSpPr>
          <p:cNvPr id="39" name="TextBox 38">
            <a:extLst>
              <a:ext uri="{FF2B5EF4-FFF2-40B4-BE49-F238E27FC236}">
                <a16:creationId xmlns:a16="http://schemas.microsoft.com/office/drawing/2014/main" id="{B53F2C78-173B-4178-A90F-9F820342C642}"/>
              </a:ext>
            </a:extLst>
          </p:cNvPr>
          <p:cNvSpPr txBox="1"/>
          <p:nvPr/>
        </p:nvSpPr>
        <p:spPr>
          <a:xfrm>
            <a:off x="26710" y="24087111"/>
            <a:ext cx="12089088" cy="6632585"/>
          </a:xfrm>
          <a:prstGeom prst="rect">
            <a:avLst/>
          </a:prstGeom>
          <a:noFill/>
        </p:spPr>
        <p:txBody>
          <a:bodyPr wrap="square">
            <a:spAutoFit/>
          </a:bodyPr>
          <a:lstStyle/>
          <a:p>
            <a:pPr marL="342900" indent="-342900">
              <a:buFont typeface="Arial" panose="020B0604020202020204" pitchFamily="34" charset="0"/>
              <a:buChar char="•"/>
              <a:defRPr/>
            </a:pPr>
            <a:r>
              <a:rPr lang="en-US" sz="2500" dirty="0">
                <a:latin typeface="+mn-lt"/>
              </a:rPr>
              <a:t>Malonic and glutaric acid were desiccated to remove any water contamination.</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Trials used 50µL of 41.2wt% dicarboxylic acid in water single use solutions.  </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A custom built </a:t>
            </a:r>
            <a:r>
              <a:rPr lang="en-US" sz="2500" dirty="0" err="1">
                <a:latin typeface="+mn-lt"/>
              </a:rPr>
              <a:t>Electrobalance</a:t>
            </a:r>
            <a:r>
              <a:rPr lang="en-US" sz="2500" dirty="0">
                <a:latin typeface="+mn-lt"/>
              </a:rPr>
              <a:t> with Variable Active Particle Humidity Control (EVAP-HC) allows for the experimental correlation between RH and droplet                            growth/evaporation by recording mass change over time at a set RH.</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Within the EVAP-HC RH was controlled using a humidity controller (</a:t>
            </a:r>
            <a:r>
              <a:rPr lang="en-US" sz="2500" dirty="0" err="1"/>
              <a:t>AGPtek</a:t>
            </a:r>
            <a:r>
              <a:rPr lang="en-US" sz="2500" dirty="0"/>
              <a:t> WH8040)</a:t>
            </a:r>
            <a:r>
              <a:rPr lang="en-US" sz="2500" dirty="0">
                <a:latin typeface="+mn-lt"/>
              </a:rPr>
              <a:t> in conjunction with nitrogen gas and a cool mist humidifier. </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Output potential from CAHN 2000 </a:t>
            </a:r>
            <a:r>
              <a:rPr lang="en-US" sz="2500" dirty="0" err="1">
                <a:latin typeface="+mn-lt"/>
              </a:rPr>
              <a:t>Electrobalance</a:t>
            </a:r>
            <a:r>
              <a:rPr lang="en-US" sz="2500" dirty="0">
                <a:latin typeface="+mn-lt"/>
              </a:rPr>
              <a:t>, the main component of    EVAP-HC, is amplified from millivolt to voltage signal with an operational amplifier. This signal is then read, digitized and written to a computer file using a Vernier voltage probe. </a:t>
            </a:r>
          </a:p>
          <a:p>
            <a:pPr>
              <a:defRPr/>
            </a:pPr>
            <a:endParaRPr lang="en-US" sz="2500" dirty="0">
              <a:latin typeface="+mn-lt"/>
            </a:endParaRPr>
          </a:p>
          <a:p>
            <a:pPr marL="342900" indent="-342900">
              <a:buFont typeface="Arial" panose="020B0604020202020204" pitchFamily="34" charset="0"/>
              <a:buChar char="•"/>
              <a:defRPr/>
            </a:pPr>
            <a:r>
              <a:rPr lang="en-US" sz="2500" dirty="0">
                <a:latin typeface="+mn-lt"/>
              </a:rPr>
              <a:t>TGA (TA Instruments Q5000) preformed post EVAP-HC trial composition analysis.  </a:t>
            </a:r>
          </a:p>
        </p:txBody>
      </p:sp>
      <p:sp>
        <p:nvSpPr>
          <p:cNvPr id="43" name="TextBox 42">
            <a:extLst>
              <a:ext uri="{FF2B5EF4-FFF2-40B4-BE49-F238E27FC236}">
                <a16:creationId xmlns:a16="http://schemas.microsoft.com/office/drawing/2014/main" id="{2E0186D0-E276-4823-B8AC-A41CFABB9FAD}"/>
              </a:ext>
            </a:extLst>
          </p:cNvPr>
          <p:cNvSpPr txBox="1"/>
          <p:nvPr/>
        </p:nvSpPr>
        <p:spPr>
          <a:xfrm>
            <a:off x="13434526" y="23706086"/>
            <a:ext cx="12126913" cy="1108075"/>
          </a:xfrm>
          <a:prstGeom prst="rect">
            <a:avLst/>
          </a:prstGeom>
          <a:solidFill>
            <a:srgbClr val="00B050"/>
          </a:solidFill>
          <a:ln>
            <a:solidFill>
              <a:schemeClr val="tx1"/>
            </a:solidFill>
          </a:ln>
        </p:spPr>
        <p:txBody>
          <a:bodyPr wrap="square">
            <a:spAutoFit/>
          </a:bodyPr>
          <a:lstStyle/>
          <a:p>
            <a:pPr algn="ctr">
              <a:defRPr/>
            </a:pPr>
            <a:r>
              <a:rPr lang="en-US" sz="6600" dirty="0">
                <a:solidFill>
                  <a:schemeClr val="bg1"/>
                </a:solidFill>
                <a:latin typeface="+mn-lt"/>
              </a:rPr>
              <a:t>Diffusion </a:t>
            </a:r>
          </a:p>
        </p:txBody>
      </p:sp>
      <p:sp>
        <p:nvSpPr>
          <p:cNvPr id="44" name="TextBox 43">
            <a:extLst>
              <a:ext uri="{FF2B5EF4-FFF2-40B4-BE49-F238E27FC236}">
                <a16:creationId xmlns:a16="http://schemas.microsoft.com/office/drawing/2014/main" id="{93D0BE15-7A64-457C-A8CD-50F66089261A}"/>
              </a:ext>
            </a:extLst>
          </p:cNvPr>
          <p:cNvSpPr txBox="1"/>
          <p:nvPr/>
        </p:nvSpPr>
        <p:spPr>
          <a:xfrm>
            <a:off x="26849387" y="15186076"/>
            <a:ext cx="11087100" cy="1108075"/>
          </a:xfrm>
          <a:prstGeom prst="rect">
            <a:avLst/>
          </a:prstGeom>
          <a:solidFill>
            <a:srgbClr val="00B050"/>
          </a:solidFill>
          <a:ln>
            <a:solidFill>
              <a:schemeClr val="tx1"/>
            </a:solidFill>
          </a:ln>
        </p:spPr>
        <p:txBody>
          <a:bodyPr>
            <a:spAutoFit/>
          </a:bodyPr>
          <a:lstStyle/>
          <a:p>
            <a:pPr algn="ctr" eaLnBrk="1" hangingPunct="1">
              <a:defRPr/>
            </a:pPr>
            <a:r>
              <a:rPr lang="en-US" sz="6600" dirty="0">
                <a:solidFill>
                  <a:schemeClr val="bg1"/>
                </a:solidFill>
                <a:latin typeface="+mn-lt"/>
              </a:rPr>
              <a:t>Future Work </a:t>
            </a:r>
            <a:endParaRPr lang="en-US" dirty="0">
              <a:solidFill>
                <a:schemeClr val="bg1"/>
              </a:solidFill>
              <a:latin typeface="Arial" panose="020B0604020202020204" pitchFamily="34" charset="0"/>
            </a:endParaRPr>
          </a:p>
        </p:txBody>
      </p:sp>
      <p:sp>
        <p:nvSpPr>
          <p:cNvPr id="3083" name="TextBox 3082">
            <a:extLst>
              <a:ext uri="{FF2B5EF4-FFF2-40B4-BE49-F238E27FC236}">
                <a16:creationId xmlns:a16="http://schemas.microsoft.com/office/drawing/2014/main" id="{816556BC-3FD3-4860-99DE-B579D17EAB08}"/>
              </a:ext>
            </a:extLst>
          </p:cNvPr>
          <p:cNvSpPr txBox="1"/>
          <p:nvPr/>
        </p:nvSpPr>
        <p:spPr>
          <a:xfrm>
            <a:off x="13445639" y="14966332"/>
            <a:ext cx="12115800" cy="1292662"/>
          </a:xfrm>
          <a:prstGeom prst="rect">
            <a:avLst/>
          </a:prstGeom>
          <a:noFill/>
        </p:spPr>
        <p:txBody>
          <a:bodyPr wrap="square" rtlCol="0">
            <a:spAutoFit/>
          </a:bodyPr>
          <a:lstStyle/>
          <a:p>
            <a:pPr algn="ctr"/>
            <a:r>
              <a:rPr lang="en-US" sz="2600" dirty="0">
                <a:latin typeface="+mn-lt"/>
              </a:rPr>
              <a:t>DRH is determined by setting the change in weight percent over time (y term) of the linear fit equal to zero which yields the RH (x term) where evaporation transitions to growth.</a:t>
            </a:r>
          </a:p>
        </p:txBody>
      </p:sp>
      <mc:AlternateContent xmlns:mc="http://schemas.openxmlformats.org/markup-compatibility/2006" xmlns:a14="http://schemas.microsoft.com/office/drawing/2010/main">
        <mc:Choice Requires="a14">
          <p:sp>
            <p:nvSpPr>
              <p:cNvPr id="3100" name="TextBox 3099">
                <a:extLst>
                  <a:ext uri="{FF2B5EF4-FFF2-40B4-BE49-F238E27FC236}">
                    <a16:creationId xmlns:a16="http://schemas.microsoft.com/office/drawing/2014/main" id="{28113BAE-BE11-47DE-B8E3-93623EBC5BCF}"/>
                  </a:ext>
                </a:extLst>
              </p:cNvPr>
              <p:cNvSpPr txBox="1"/>
              <p:nvPr/>
            </p:nvSpPr>
            <p:spPr>
              <a:xfrm>
                <a:off x="14439182" y="26394313"/>
                <a:ext cx="1479764" cy="8170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600" b="0" i="1" smtClean="0">
                          <a:latin typeface="Cambria Math" panose="02040503050406030204" pitchFamily="18" charset="0"/>
                        </a:rPr>
                        <m:t>𝐷</m:t>
                      </m:r>
                      <m:r>
                        <a:rPr lang="en-US" sz="2600" b="0" i="1" smtClean="0">
                          <a:latin typeface="Cambria Math" panose="02040503050406030204" pitchFamily="18" charset="0"/>
                        </a:rPr>
                        <m:t>=</m:t>
                      </m:r>
                      <m:f>
                        <m:fPr>
                          <m:ctrlPr>
                            <a:rPr lang="en-US" sz="2600" b="0" i="1" smtClean="0">
                              <a:latin typeface="Cambria Math" panose="02040503050406030204" pitchFamily="18" charset="0"/>
                            </a:rPr>
                          </m:ctrlPr>
                        </m:fPr>
                        <m:num>
                          <m:r>
                            <a:rPr lang="en-US" sz="2600" b="0" i="1" smtClean="0">
                              <a:latin typeface="Cambria Math" panose="02040503050406030204" pitchFamily="18" charset="0"/>
                            </a:rPr>
                            <m:t>𝐼</m:t>
                          </m:r>
                        </m:num>
                        <m:den>
                          <m:r>
                            <a:rPr lang="en-US" sz="2600" b="0" i="1" smtClean="0">
                              <a:latin typeface="Cambria Math" panose="02040503050406030204" pitchFamily="18" charset="0"/>
                            </a:rPr>
                            <m:t>8</m:t>
                          </m:r>
                          <m:sSub>
                            <m:sSubPr>
                              <m:ctrlPr>
                                <a:rPr lang="en-US" sz="2600" b="0" i="1" smtClean="0">
                                  <a:latin typeface="Cambria Math" panose="02040503050406030204" pitchFamily="18" charset="0"/>
                                </a:rPr>
                              </m:ctrlPr>
                            </m:sSubPr>
                            <m:e>
                              <m:r>
                                <a:rPr lang="en-US" sz="2600" b="0" i="1" smtClean="0">
                                  <a:latin typeface="Cambria Math" panose="02040503050406030204" pitchFamily="18" charset="0"/>
                                </a:rPr>
                                <m:t>𝐶</m:t>
                              </m:r>
                            </m:e>
                            <m:sub>
                              <m:r>
                                <a:rPr lang="en-US" sz="2600" b="0" i="1" smtClean="0">
                                  <a:latin typeface="Cambria Math" panose="02040503050406030204" pitchFamily="18" charset="0"/>
                                </a:rPr>
                                <m:t>0</m:t>
                              </m:r>
                            </m:sub>
                          </m:sSub>
                          <m:r>
                            <a:rPr lang="en-US" sz="2600" b="0" i="1" smtClean="0">
                              <a:latin typeface="Cambria Math" panose="02040503050406030204" pitchFamily="18" charset="0"/>
                            </a:rPr>
                            <m:t>𝑎</m:t>
                          </m:r>
                        </m:den>
                      </m:f>
                    </m:oMath>
                  </m:oMathPara>
                </a14:m>
                <a:endParaRPr lang="en-US" sz="2600" dirty="0">
                  <a:latin typeface="Times New Roman" panose="02020603050405020304" pitchFamily="18" charset="0"/>
                  <a:cs typeface="Times New Roman" panose="02020603050405020304" pitchFamily="18" charset="0"/>
                </a:endParaRPr>
              </a:p>
            </p:txBody>
          </p:sp>
        </mc:Choice>
        <mc:Fallback xmlns="">
          <p:sp>
            <p:nvSpPr>
              <p:cNvPr id="3100" name="TextBox 3099">
                <a:extLst>
                  <a:ext uri="{FF2B5EF4-FFF2-40B4-BE49-F238E27FC236}">
                    <a16:creationId xmlns:a16="http://schemas.microsoft.com/office/drawing/2014/main" id="{28113BAE-BE11-47DE-B8E3-93623EBC5BCF}"/>
                  </a:ext>
                </a:extLst>
              </p:cNvPr>
              <p:cNvSpPr txBox="1">
                <a:spLocks noRot="1" noChangeAspect="1" noMove="1" noResize="1" noEditPoints="1" noAdjustHandles="1" noChangeArrowheads="1" noChangeShapeType="1" noTextEdit="1"/>
              </p:cNvSpPr>
              <p:nvPr/>
            </p:nvSpPr>
            <p:spPr>
              <a:xfrm>
                <a:off x="14439182" y="26394313"/>
                <a:ext cx="1479764" cy="817083"/>
              </a:xfrm>
              <a:prstGeom prst="rect">
                <a:avLst/>
              </a:prstGeom>
              <a:blipFill>
                <a:blip r:embed="rId3"/>
                <a:stretch>
                  <a:fillRect/>
                </a:stretch>
              </a:blipFill>
            </p:spPr>
            <p:txBody>
              <a:bodyPr/>
              <a:lstStyle/>
              <a:p>
                <a:r>
                  <a:rPr lang="en-US">
                    <a:noFill/>
                  </a:rPr>
                  <a:t> </a:t>
                </a:r>
              </a:p>
            </p:txBody>
          </p:sp>
        </mc:Fallback>
      </mc:AlternateContent>
      <p:sp>
        <p:nvSpPr>
          <p:cNvPr id="3101" name="TextBox 3100">
            <a:extLst>
              <a:ext uri="{FF2B5EF4-FFF2-40B4-BE49-F238E27FC236}">
                <a16:creationId xmlns:a16="http://schemas.microsoft.com/office/drawing/2014/main" id="{36C67F5D-1EEB-482D-9334-7AE95132C615}"/>
              </a:ext>
            </a:extLst>
          </p:cNvPr>
          <p:cNvSpPr txBox="1"/>
          <p:nvPr/>
        </p:nvSpPr>
        <p:spPr>
          <a:xfrm>
            <a:off x="13337328" y="25205212"/>
            <a:ext cx="4353560" cy="892552"/>
          </a:xfrm>
          <a:prstGeom prst="rect">
            <a:avLst/>
          </a:prstGeom>
          <a:noFill/>
        </p:spPr>
        <p:txBody>
          <a:bodyPr wrap="square" rtlCol="0">
            <a:spAutoFit/>
          </a:bodyPr>
          <a:lstStyle/>
          <a:p>
            <a:pPr algn="ctr"/>
            <a:r>
              <a:rPr lang="en-US" sz="2600" dirty="0">
                <a:latin typeface="+mn-lt"/>
              </a:rPr>
              <a:t>Round Infinitely Thin Plate</a:t>
            </a:r>
          </a:p>
          <a:p>
            <a:pPr algn="ctr"/>
            <a:r>
              <a:rPr lang="en-US" sz="2600" dirty="0">
                <a:latin typeface="+mn-lt"/>
              </a:rPr>
              <a:t>(RITP) </a:t>
            </a:r>
            <a:r>
              <a:rPr lang="en-US" sz="2600" baseline="30000" dirty="0">
                <a:latin typeface="+mn-lt"/>
              </a:rPr>
              <a:t>5</a:t>
            </a:r>
            <a:r>
              <a:rPr lang="en-US" sz="2600" dirty="0">
                <a:latin typeface="+mn-lt"/>
              </a:rPr>
              <a:t> </a:t>
            </a:r>
          </a:p>
        </p:txBody>
      </p:sp>
      <p:sp>
        <p:nvSpPr>
          <p:cNvPr id="3102" name="TextBox 3101">
            <a:extLst>
              <a:ext uri="{FF2B5EF4-FFF2-40B4-BE49-F238E27FC236}">
                <a16:creationId xmlns:a16="http://schemas.microsoft.com/office/drawing/2014/main" id="{BCD8E268-9276-406A-ACBA-A90D8FEA7983}"/>
              </a:ext>
            </a:extLst>
          </p:cNvPr>
          <p:cNvSpPr txBox="1"/>
          <p:nvPr/>
        </p:nvSpPr>
        <p:spPr>
          <a:xfrm>
            <a:off x="13193468" y="27716190"/>
            <a:ext cx="6542013" cy="3293209"/>
          </a:xfrm>
          <a:prstGeom prst="rect">
            <a:avLst/>
          </a:prstGeom>
          <a:noFill/>
        </p:spPr>
        <p:txBody>
          <a:bodyPr wrap="square" rtlCol="0">
            <a:spAutoFit/>
          </a:bodyPr>
          <a:lstStyle/>
          <a:p>
            <a:r>
              <a:rPr lang="en-US" sz="2600" i="1" dirty="0">
                <a:latin typeface="Times New Roman" panose="02020603050405020304" pitchFamily="18" charset="0"/>
                <a:cs typeface="Times New Roman" panose="02020603050405020304" pitchFamily="18" charset="0"/>
              </a:rPr>
              <a:t>D: Diffusion Coefficient (cm</a:t>
            </a:r>
            <a:r>
              <a:rPr lang="en-US" sz="2600" i="1" baseline="30000" dirty="0">
                <a:latin typeface="Times New Roman" panose="02020603050405020304" pitchFamily="18" charset="0"/>
                <a:cs typeface="Times New Roman" panose="02020603050405020304" pitchFamily="18" charset="0"/>
              </a:rPr>
              <a:t>2</a:t>
            </a:r>
            <a:r>
              <a:rPr lang="en-US" sz="2600" i="1" dirty="0">
                <a:latin typeface="Times New Roman" panose="02020603050405020304" pitchFamily="18" charset="0"/>
                <a:cs typeface="Times New Roman" panose="02020603050405020304" pitchFamily="18" charset="0"/>
              </a:rPr>
              <a:t>/s) </a:t>
            </a:r>
          </a:p>
          <a:p>
            <a:endParaRPr lang="en-US" sz="2600" i="1" dirty="0">
              <a:latin typeface="Times New Roman" panose="02020603050405020304" pitchFamily="18" charset="0"/>
              <a:cs typeface="Times New Roman" panose="02020603050405020304" pitchFamily="18" charset="0"/>
            </a:endParaRPr>
          </a:p>
          <a:p>
            <a:r>
              <a:rPr lang="en-US" sz="2600" i="1" dirty="0">
                <a:latin typeface="Times New Roman" panose="02020603050405020304" pitchFamily="18" charset="0"/>
                <a:cs typeface="Times New Roman" panose="02020603050405020304" pitchFamily="18" charset="0"/>
              </a:rPr>
              <a:t>I: Evaporation Rate (g/s)</a:t>
            </a:r>
          </a:p>
          <a:p>
            <a:endParaRPr lang="en-US" sz="2600" i="1" dirty="0">
              <a:latin typeface="Times New Roman" panose="02020603050405020304" pitchFamily="18" charset="0"/>
              <a:cs typeface="Times New Roman" panose="02020603050405020304" pitchFamily="18" charset="0"/>
            </a:endParaRPr>
          </a:p>
          <a:p>
            <a:r>
              <a:rPr lang="en-US" sz="2600" i="1" dirty="0">
                <a:latin typeface="Times New Roman" panose="02020603050405020304" pitchFamily="18" charset="0"/>
                <a:cs typeface="Times New Roman" panose="02020603050405020304" pitchFamily="18" charset="0"/>
              </a:rPr>
              <a:t>C</a:t>
            </a:r>
            <a:r>
              <a:rPr lang="en-US" sz="2600" i="1" baseline="-25000" dirty="0">
                <a:latin typeface="Times New Roman" panose="02020603050405020304" pitchFamily="18" charset="0"/>
                <a:cs typeface="Times New Roman" panose="02020603050405020304" pitchFamily="18" charset="0"/>
              </a:rPr>
              <a:t>0</a:t>
            </a:r>
            <a:r>
              <a:rPr lang="en-US" sz="2600" i="1" dirty="0">
                <a:latin typeface="Times New Roman" panose="02020603050405020304" pitchFamily="18" charset="0"/>
                <a:cs typeface="Times New Roman" panose="02020603050405020304" pitchFamily="18" charset="0"/>
              </a:rPr>
              <a:t>: Water Vapor Concentration (g/cm</a:t>
            </a:r>
            <a:r>
              <a:rPr lang="en-US" sz="2600" i="1" baseline="30000" dirty="0">
                <a:latin typeface="Times New Roman" panose="02020603050405020304" pitchFamily="18" charset="0"/>
                <a:cs typeface="Times New Roman" panose="02020603050405020304" pitchFamily="18" charset="0"/>
              </a:rPr>
              <a:t>3</a:t>
            </a:r>
            <a:r>
              <a:rPr lang="en-US" sz="2600" i="1" dirty="0">
                <a:latin typeface="Times New Roman" panose="02020603050405020304" pitchFamily="18" charset="0"/>
                <a:cs typeface="Times New Roman" panose="02020603050405020304" pitchFamily="18" charset="0"/>
              </a:rPr>
              <a:t>)</a:t>
            </a:r>
          </a:p>
          <a:p>
            <a:r>
              <a:rPr lang="en-US" sz="2600" i="1" dirty="0">
                <a:latin typeface="Times New Roman" panose="02020603050405020304" pitchFamily="18" charset="0"/>
                <a:cs typeface="Times New Roman" panose="02020603050405020304" pitchFamily="18" charset="0"/>
              </a:rPr>
              <a:t> </a:t>
            </a:r>
          </a:p>
          <a:p>
            <a:r>
              <a:rPr lang="en-US" sz="2600" i="1" dirty="0">
                <a:latin typeface="Times New Roman" panose="02020603050405020304" pitchFamily="18" charset="0"/>
                <a:cs typeface="Times New Roman" panose="02020603050405020304" pitchFamily="18" charset="0"/>
              </a:rPr>
              <a:t>a: Droplet Radius (cm) </a:t>
            </a:r>
          </a:p>
          <a:p>
            <a:endParaRPr lang="en-US" sz="2600" dirty="0"/>
          </a:p>
        </p:txBody>
      </p:sp>
      <p:sp>
        <p:nvSpPr>
          <p:cNvPr id="66" name="TextBox 65">
            <a:extLst>
              <a:ext uri="{FF2B5EF4-FFF2-40B4-BE49-F238E27FC236}">
                <a16:creationId xmlns:a16="http://schemas.microsoft.com/office/drawing/2014/main" id="{D142D92A-3323-4FCF-BA14-CCCAB060E14B}"/>
              </a:ext>
            </a:extLst>
          </p:cNvPr>
          <p:cNvSpPr txBox="1"/>
          <p:nvPr/>
        </p:nvSpPr>
        <p:spPr>
          <a:xfrm>
            <a:off x="26849387" y="16324026"/>
            <a:ext cx="10564711" cy="3939540"/>
          </a:xfrm>
          <a:prstGeom prst="rect">
            <a:avLst/>
          </a:prstGeom>
          <a:noFill/>
        </p:spPr>
        <p:txBody>
          <a:bodyPr wrap="square" rtlCol="0">
            <a:spAutoFit/>
          </a:bodyPr>
          <a:lstStyle/>
          <a:p>
            <a:pPr marL="342900" indent="-342900">
              <a:buFont typeface="Arial" panose="020B0604020202020204" pitchFamily="34" charset="0"/>
              <a:buChar char="•"/>
            </a:pPr>
            <a:r>
              <a:rPr lang="en-US" sz="2500" dirty="0">
                <a:latin typeface="+mn-lt"/>
              </a:rPr>
              <a:t>Repeat malonic and glutaric acid evaporation and growth experiments using fixed 7.2 M solutions to better compare experimental diffusion coefficients and confirm current DRH predictions. </a:t>
            </a:r>
          </a:p>
          <a:p>
            <a:endParaRPr lang="en-US" sz="2500" dirty="0">
              <a:latin typeface="+mn-lt"/>
            </a:endParaRPr>
          </a:p>
          <a:p>
            <a:pPr marL="342900" indent="-342900">
              <a:buFont typeface="Arial" panose="020B0604020202020204" pitchFamily="34" charset="0"/>
              <a:buChar char="•"/>
            </a:pPr>
            <a:r>
              <a:rPr lang="en-US" sz="2500" dirty="0">
                <a:latin typeface="+mn-lt"/>
              </a:rPr>
              <a:t>Perform more trials above the DRHs to examine acid evaporation in these regions. </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Expand study to oxalic and succinic acid which are a similar molecular size, but much less hydrophilic dicarboxylic acids. </a:t>
            </a:r>
          </a:p>
          <a:p>
            <a:pPr marL="342900" indent="-342900">
              <a:buFont typeface="Arial" panose="020B0604020202020204" pitchFamily="34" charset="0"/>
              <a:buChar char="•"/>
            </a:pPr>
            <a:endParaRPr lang="en-US" sz="2500" dirty="0">
              <a:latin typeface="+mn-lt"/>
            </a:endParaRPr>
          </a:p>
        </p:txBody>
      </p:sp>
      <p:pic>
        <p:nvPicPr>
          <p:cNvPr id="24" name="Picture 23">
            <a:extLst>
              <a:ext uri="{FF2B5EF4-FFF2-40B4-BE49-F238E27FC236}">
                <a16:creationId xmlns:a16="http://schemas.microsoft.com/office/drawing/2014/main" id="{9996FDAA-9397-401C-8158-3322938339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62303" y="24868698"/>
            <a:ext cx="6842889" cy="4643682"/>
          </a:xfrm>
          <a:prstGeom prst="rect">
            <a:avLst/>
          </a:prstGeom>
        </p:spPr>
      </p:pic>
      <p:grpSp>
        <p:nvGrpSpPr>
          <p:cNvPr id="48" name="Group 47">
            <a:extLst>
              <a:ext uri="{FF2B5EF4-FFF2-40B4-BE49-F238E27FC236}">
                <a16:creationId xmlns:a16="http://schemas.microsoft.com/office/drawing/2014/main" id="{1FBE49BB-E936-4651-936F-9EF23AAEA34A}"/>
              </a:ext>
            </a:extLst>
          </p:cNvPr>
          <p:cNvGrpSpPr/>
          <p:nvPr/>
        </p:nvGrpSpPr>
        <p:grpSpPr>
          <a:xfrm>
            <a:off x="12708518" y="16363170"/>
            <a:ext cx="12707569" cy="5522283"/>
            <a:chOff x="12786633" y="17239005"/>
            <a:chExt cx="12707569" cy="5522283"/>
          </a:xfrm>
        </p:grpSpPr>
        <p:grpSp>
          <p:nvGrpSpPr>
            <p:cNvPr id="29" name="Group 28">
              <a:extLst>
                <a:ext uri="{FF2B5EF4-FFF2-40B4-BE49-F238E27FC236}">
                  <a16:creationId xmlns:a16="http://schemas.microsoft.com/office/drawing/2014/main" id="{557C2F3F-5C85-4349-AD4B-CA54ABDA1ACB}"/>
                </a:ext>
              </a:extLst>
            </p:cNvPr>
            <p:cNvGrpSpPr/>
            <p:nvPr/>
          </p:nvGrpSpPr>
          <p:grpSpPr>
            <a:xfrm>
              <a:off x="12786633" y="17239005"/>
              <a:ext cx="6420857" cy="5522283"/>
              <a:chOff x="13227561" y="17233550"/>
              <a:chExt cx="6420857" cy="5265303"/>
            </a:xfrm>
          </p:grpSpPr>
          <p:pic>
            <p:nvPicPr>
              <p:cNvPr id="27" name="Picture 26">
                <a:extLst>
                  <a:ext uri="{FF2B5EF4-FFF2-40B4-BE49-F238E27FC236}">
                    <a16:creationId xmlns:a16="http://schemas.microsoft.com/office/drawing/2014/main" id="{AD3A485E-B2BB-43D3-8A3D-BC09F612AB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227561" y="17233550"/>
                <a:ext cx="6420857" cy="4788249"/>
              </a:xfrm>
              <a:prstGeom prst="rect">
                <a:avLst/>
              </a:prstGeom>
            </p:spPr>
          </p:pic>
          <p:sp>
            <p:nvSpPr>
              <p:cNvPr id="28" name="TextBox 27">
                <a:extLst>
                  <a:ext uri="{FF2B5EF4-FFF2-40B4-BE49-F238E27FC236}">
                    <a16:creationId xmlns:a16="http://schemas.microsoft.com/office/drawing/2014/main" id="{85F61017-742E-45C9-96B8-659E50F6E444}"/>
                  </a:ext>
                </a:extLst>
              </p:cNvPr>
              <p:cNvSpPr txBox="1"/>
              <p:nvPr/>
            </p:nvSpPr>
            <p:spPr>
              <a:xfrm>
                <a:off x="15496636" y="22021799"/>
                <a:ext cx="2743200" cy="477054"/>
              </a:xfrm>
              <a:prstGeom prst="rect">
                <a:avLst/>
              </a:prstGeom>
              <a:noFill/>
            </p:spPr>
            <p:txBody>
              <a:bodyPr wrap="square" rtlCol="0">
                <a:spAutoFit/>
              </a:bodyPr>
              <a:lstStyle/>
              <a:p>
                <a:pPr algn="ctr"/>
                <a:r>
                  <a:rPr lang="en-US" sz="2500" dirty="0">
                    <a:latin typeface="+mn-lt"/>
                  </a:rPr>
                  <a:t>A</a:t>
                </a:r>
              </a:p>
            </p:txBody>
          </p:sp>
        </p:grpSp>
        <p:pic>
          <p:nvPicPr>
            <p:cNvPr id="42" name="Picture 41">
              <a:extLst>
                <a:ext uri="{FF2B5EF4-FFF2-40B4-BE49-F238E27FC236}">
                  <a16:creationId xmlns:a16="http://schemas.microsoft.com/office/drawing/2014/main" id="{57AD135F-0746-46DB-9409-EEF758699D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493452" y="17719159"/>
              <a:ext cx="6000750" cy="4520145"/>
            </a:xfrm>
            <a:prstGeom prst="rect">
              <a:avLst/>
            </a:prstGeom>
          </p:spPr>
        </p:pic>
        <p:sp>
          <p:nvSpPr>
            <p:cNvPr id="71" name="TextBox 70">
              <a:extLst>
                <a:ext uri="{FF2B5EF4-FFF2-40B4-BE49-F238E27FC236}">
                  <a16:creationId xmlns:a16="http://schemas.microsoft.com/office/drawing/2014/main" id="{008EF7AB-7E4B-4464-9332-C2C193BAEA3C}"/>
                </a:ext>
              </a:extLst>
            </p:cNvPr>
            <p:cNvSpPr txBox="1"/>
            <p:nvPr/>
          </p:nvSpPr>
          <p:spPr>
            <a:xfrm>
              <a:off x="21491313" y="22239304"/>
              <a:ext cx="2743200" cy="477054"/>
            </a:xfrm>
            <a:prstGeom prst="rect">
              <a:avLst/>
            </a:prstGeom>
            <a:noFill/>
          </p:spPr>
          <p:txBody>
            <a:bodyPr wrap="square" rtlCol="0">
              <a:spAutoFit/>
            </a:bodyPr>
            <a:lstStyle/>
            <a:p>
              <a:pPr algn="ctr"/>
              <a:r>
                <a:rPr lang="en-US" sz="2500" dirty="0">
                  <a:latin typeface="+mn-lt"/>
                </a:rPr>
                <a:t>B</a:t>
              </a:r>
            </a:p>
          </p:txBody>
        </p:sp>
      </p:grpSp>
      <p:sp>
        <p:nvSpPr>
          <p:cNvPr id="49" name="TextBox 48">
            <a:extLst>
              <a:ext uri="{FF2B5EF4-FFF2-40B4-BE49-F238E27FC236}">
                <a16:creationId xmlns:a16="http://schemas.microsoft.com/office/drawing/2014/main" id="{DD119A6C-FF25-4775-9593-EBF0F4266D5B}"/>
              </a:ext>
            </a:extLst>
          </p:cNvPr>
          <p:cNvSpPr txBox="1"/>
          <p:nvPr/>
        </p:nvSpPr>
        <p:spPr>
          <a:xfrm>
            <a:off x="13551648" y="21879843"/>
            <a:ext cx="12115800" cy="1508105"/>
          </a:xfrm>
          <a:prstGeom prst="rect">
            <a:avLst/>
          </a:prstGeom>
          <a:noFill/>
        </p:spPr>
        <p:txBody>
          <a:bodyPr wrap="square" rtlCol="0">
            <a:spAutoFit/>
          </a:bodyPr>
          <a:lstStyle/>
          <a:p>
            <a:r>
              <a:rPr lang="en-US" sz="2300" b="1" dirty="0">
                <a:latin typeface="+mn-lt"/>
              </a:rPr>
              <a:t>Figure 1. </a:t>
            </a:r>
            <a:r>
              <a:rPr lang="en-US" sz="2300" dirty="0">
                <a:latin typeface="+mn-lt"/>
              </a:rPr>
              <a:t>Change in weight percent over change in time as a function of RH recorded for t=0 50µL droplets of 41.2wt% glutaric acid (A) and malonic acid (B) in water solutions. R</a:t>
            </a:r>
            <a:r>
              <a:rPr lang="en-US" sz="2300" baseline="30000" dirty="0">
                <a:latin typeface="+mn-lt"/>
              </a:rPr>
              <a:t>2</a:t>
            </a:r>
            <a:r>
              <a:rPr lang="en-US" sz="2300" dirty="0">
                <a:latin typeface="+mn-lt"/>
              </a:rPr>
              <a:t> values of 0.9863 and 0.9912 are obtained for linear fits with slopes equal to 0.0026±0.0001, 0.0023±0.0001 and intercepts of -0.24±0.01 and -0.19±0.01 respectively. </a:t>
            </a:r>
            <a:endParaRPr lang="en-US" sz="2300" b="1" dirty="0">
              <a:latin typeface="+mn-lt"/>
            </a:endParaRPr>
          </a:p>
        </p:txBody>
      </p:sp>
      <p:sp>
        <p:nvSpPr>
          <p:cNvPr id="74" name="TextBox 73">
            <a:extLst>
              <a:ext uri="{FF2B5EF4-FFF2-40B4-BE49-F238E27FC236}">
                <a16:creationId xmlns:a16="http://schemas.microsoft.com/office/drawing/2014/main" id="{7DAF9F36-7986-43A2-A39B-CE07E6E1E6FF}"/>
              </a:ext>
            </a:extLst>
          </p:cNvPr>
          <p:cNvSpPr txBox="1"/>
          <p:nvPr/>
        </p:nvSpPr>
        <p:spPr>
          <a:xfrm>
            <a:off x="13540535" y="5890982"/>
            <a:ext cx="12126913" cy="1108075"/>
          </a:xfrm>
          <a:prstGeom prst="rect">
            <a:avLst/>
          </a:prstGeom>
          <a:solidFill>
            <a:srgbClr val="00B050"/>
          </a:solidFill>
          <a:ln>
            <a:solidFill>
              <a:schemeClr val="tx1"/>
            </a:solidFill>
          </a:ln>
        </p:spPr>
        <p:txBody>
          <a:bodyPr wrap="square">
            <a:spAutoFit/>
          </a:bodyPr>
          <a:lstStyle/>
          <a:p>
            <a:pPr algn="ctr" eaLnBrk="1" hangingPunct="1">
              <a:defRPr/>
            </a:pPr>
            <a:r>
              <a:rPr lang="en-US" sz="6600" dirty="0">
                <a:solidFill>
                  <a:schemeClr val="bg1"/>
                </a:solidFill>
                <a:latin typeface="+mn-lt"/>
              </a:rPr>
              <a:t>EVAP-HC</a:t>
            </a:r>
            <a:endParaRPr lang="en-US" dirty="0">
              <a:solidFill>
                <a:schemeClr val="bg1"/>
              </a:solidFill>
              <a:latin typeface="Arial" panose="020B0604020202020204" pitchFamily="34" charset="0"/>
            </a:endParaRPr>
          </a:p>
        </p:txBody>
      </p:sp>
      <p:sp>
        <p:nvSpPr>
          <p:cNvPr id="76" name="TextBox 75">
            <a:extLst>
              <a:ext uri="{FF2B5EF4-FFF2-40B4-BE49-F238E27FC236}">
                <a16:creationId xmlns:a16="http://schemas.microsoft.com/office/drawing/2014/main" id="{EEA99781-D715-404C-844C-F62558095149}"/>
              </a:ext>
            </a:extLst>
          </p:cNvPr>
          <p:cNvSpPr txBox="1"/>
          <p:nvPr/>
        </p:nvSpPr>
        <p:spPr>
          <a:xfrm>
            <a:off x="19129375" y="29708297"/>
            <a:ext cx="7249940" cy="1154162"/>
          </a:xfrm>
          <a:prstGeom prst="rect">
            <a:avLst/>
          </a:prstGeom>
          <a:noFill/>
        </p:spPr>
        <p:txBody>
          <a:bodyPr wrap="square" rtlCol="0">
            <a:spAutoFit/>
          </a:bodyPr>
          <a:lstStyle/>
          <a:p>
            <a:r>
              <a:rPr lang="en-US" sz="2300" b="1" dirty="0">
                <a:latin typeface="+mn-lt"/>
              </a:rPr>
              <a:t>Figure 2. </a:t>
            </a:r>
            <a:r>
              <a:rPr lang="en-US" sz="2300" dirty="0">
                <a:latin typeface="+mn-lt"/>
              </a:rPr>
              <a:t>Diffusion coefficients for 41.2wt% malonic and glutaric acid solutions as a function of RH calculated using RITP model.  </a:t>
            </a:r>
            <a:r>
              <a:rPr lang="en-US" sz="2300" b="1" dirty="0">
                <a:latin typeface="+mn-lt"/>
              </a:rPr>
              <a:t> </a:t>
            </a:r>
          </a:p>
        </p:txBody>
      </p:sp>
      <p:pic>
        <p:nvPicPr>
          <p:cNvPr id="77" name="Picture 76">
            <a:extLst>
              <a:ext uri="{FF2B5EF4-FFF2-40B4-BE49-F238E27FC236}">
                <a16:creationId xmlns:a16="http://schemas.microsoft.com/office/drawing/2014/main" id="{E95F8C0C-AA2E-4753-B64D-9D1059228145}"/>
              </a:ext>
            </a:extLst>
          </p:cNvPr>
          <p:cNvPicPr/>
          <p:nvPr/>
        </p:nvPicPr>
        <p:blipFill>
          <a:blip r:embed="rId7">
            <a:extLst>
              <a:ext uri="{28A0092B-C50C-407E-A947-70E740481C1C}">
                <a14:useLocalDpi xmlns:a14="http://schemas.microsoft.com/office/drawing/2010/main" val="0"/>
              </a:ext>
            </a:extLst>
          </a:blip>
          <a:stretch>
            <a:fillRect/>
          </a:stretch>
        </p:blipFill>
        <p:spPr>
          <a:xfrm>
            <a:off x="17614369" y="7643631"/>
            <a:ext cx="8053079" cy="5360863"/>
          </a:xfrm>
          <a:prstGeom prst="rect">
            <a:avLst/>
          </a:prstGeom>
        </p:spPr>
      </p:pic>
      <p:sp>
        <p:nvSpPr>
          <p:cNvPr id="53" name="TextBox 52">
            <a:extLst>
              <a:ext uri="{FF2B5EF4-FFF2-40B4-BE49-F238E27FC236}">
                <a16:creationId xmlns:a16="http://schemas.microsoft.com/office/drawing/2014/main" id="{4D4C7A30-0F6C-49F2-A7E0-4350BFC0972D}"/>
              </a:ext>
            </a:extLst>
          </p:cNvPr>
          <p:cNvSpPr txBox="1"/>
          <p:nvPr/>
        </p:nvSpPr>
        <p:spPr>
          <a:xfrm>
            <a:off x="3174603" y="2704228"/>
            <a:ext cx="31775400" cy="2492990"/>
          </a:xfrm>
          <a:prstGeom prst="rect">
            <a:avLst/>
          </a:prstGeom>
          <a:noFill/>
        </p:spPr>
        <p:txBody>
          <a:bodyPr wrap="square" rtlCol="0">
            <a:spAutoFit/>
          </a:bodyPr>
          <a:lstStyle/>
          <a:p>
            <a:pPr algn="ctr"/>
            <a:r>
              <a:rPr lang="en-US" sz="5200" b="1" i="1" dirty="0">
                <a:solidFill>
                  <a:schemeClr val="bg1"/>
                </a:solidFill>
                <a:latin typeface="+mj-lt"/>
              </a:rPr>
              <a:t>Jackson Kaspari </a:t>
            </a:r>
            <a:r>
              <a:rPr lang="en-US" sz="5200" dirty="0">
                <a:solidFill>
                  <a:schemeClr val="bg1"/>
                </a:solidFill>
                <a:latin typeface="+mj-lt"/>
              </a:rPr>
              <a:t>and Margaret E. Greenslade </a:t>
            </a:r>
          </a:p>
          <a:p>
            <a:pPr algn="ctr"/>
            <a:r>
              <a:rPr lang="en-US" sz="5200" dirty="0">
                <a:solidFill>
                  <a:schemeClr val="bg1"/>
                </a:solidFill>
                <a:latin typeface="+mj-lt"/>
              </a:rPr>
              <a:t>University of New Hampshire Chemical Engineering and Chemistry Departments</a:t>
            </a:r>
          </a:p>
          <a:p>
            <a:pPr algn="ctr"/>
            <a:r>
              <a:rPr lang="en-US" sz="5200" dirty="0">
                <a:solidFill>
                  <a:schemeClr val="bg1"/>
                </a:solidFill>
                <a:latin typeface="+mj-lt"/>
              </a:rPr>
              <a:t> Durham, NH, 03824 </a:t>
            </a:r>
            <a:r>
              <a:rPr lang="en-US" sz="5200" i="1" dirty="0">
                <a:solidFill>
                  <a:schemeClr val="bg1"/>
                </a:solidFill>
                <a:latin typeface="+mj-lt"/>
              </a:rPr>
              <a:t> </a:t>
            </a:r>
          </a:p>
        </p:txBody>
      </p:sp>
      <p:pic>
        <p:nvPicPr>
          <p:cNvPr id="1026" name="Picture 2" descr="Image result for unh seal">
            <a:extLst>
              <a:ext uri="{FF2B5EF4-FFF2-40B4-BE49-F238E27FC236}">
                <a16:creationId xmlns:a16="http://schemas.microsoft.com/office/drawing/2014/main" id="{23928230-2C2F-43E1-AB5A-CB3E45482B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641714" y="-76200"/>
            <a:ext cx="5385721" cy="5417457"/>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2" descr="Image result for unh seal">
            <a:extLst>
              <a:ext uri="{FF2B5EF4-FFF2-40B4-BE49-F238E27FC236}">
                <a16:creationId xmlns:a16="http://schemas.microsoft.com/office/drawing/2014/main" id="{28611EEA-EAAC-470D-B5BF-AF1579E57B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670" y="-76200"/>
            <a:ext cx="5339850" cy="54132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t;p&gt;Photo: Smog over Los Angeles.&lt;/p&gt;">
            <a:extLst>
              <a:ext uri="{FF2B5EF4-FFF2-40B4-BE49-F238E27FC236}">
                <a16:creationId xmlns:a16="http://schemas.microsoft.com/office/drawing/2014/main" id="{48800BE1-2C12-433C-AADE-F44196A5E04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55836" y="10785829"/>
            <a:ext cx="7162330" cy="5373558"/>
          </a:xfrm>
          <a:prstGeom prst="rect">
            <a:avLst/>
          </a:prstGeom>
          <a:noFill/>
          <a:extLst>
            <a:ext uri="{909E8E84-426E-40DD-AFC4-6F175D3DCCD1}">
              <a14:hiddenFill xmlns:a14="http://schemas.microsoft.com/office/drawing/2010/main">
                <a:solidFill>
                  <a:srgbClr val="FFFFFF"/>
                </a:solidFill>
              </a14:hiddenFill>
            </a:ext>
          </a:extLst>
        </p:spPr>
      </p:pic>
      <p:sp>
        <p:nvSpPr>
          <p:cNvPr id="54" name="TextBox 53">
            <a:extLst>
              <a:ext uri="{FF2B5EF4-FFF2-40B4-BE49-F238E27FC236}">
                <a16:creationId xmlns:a16="http://schemas.microsoft.com/office/drawing/2014/main" id="{A019691B-514E-4476-A49C-40BACFAF87CA}"/>
              </a:ext>
            </a:extLst>
          </p:cNvPr>
          <p:cNvSpPr txBox="1"/>
          <p:nvPr/>
        </p:nvSpPr>
        <p:spPr>
          <a:xfrm>
            <a:off x="46290" y="9164658"/>
            <a:ext cx="11417131" cy="1118255"/>
          </a:xfrm>
          <a:prstGeom prst="rect">
            <a:avLst/>
          </a:prstGeom>
          <a:noFill/>
        </p:spPr>
        <p:txBody>
          <a:bodyPr wrap="square" rtlCol="0">
            <a:spAutoFit/>
          </a:bodyPr>
          <a:lstStyle/>
          <a:p>
            <a:pPr marL="342900" indent="-342900">
              <a:buFont typeface="Arial" panose="020B0604020202020204" pitchFamily="34" charset="0"/>
              <a:buChar char="•"/>
              <a:defRPr/>
            </a:pPr>
            <a:r>
              <a:rPr lang="en-US" sz="2500" dirty="0">
                <a:latin typeface="+mn-lt"/>
                <a:ea typeface="Calibri"/>
                <a:cs typeface="Times New Roman"/>
              </a:rPr>
              <a:t>Influences on the direct and indirect aerosol radiative effect, include, but are not limited to, particle size, shape and complex refractive index</a:t>
            </a:r>
            <a:r>
              <a:rPr lang="en-US" sz="2500" dirty="0">
                <a:latin typeface="+mn-lt"/>
              </a:rPr>
              <a:t>.</a:t>
            </a:r>
            <a:endParaRPr lang="en-US" sz="2500" baseline="30000" dirty="0">
              <a:latin typeface="+mn-lt"/>
            </a:endParaRPr>
          </a:p>
          <a:p>
            <a:pPr marL="342900" indent="-342900">
              <a:buFont typeface="Arial" panose="020B0604020202020204" pitchFamily="34" charset="0"/>
              <a:buChar char="•"/>
              <a:defRPr/>
            </a:pPr>
            <a:endParaRPr lang="en-US" sz="2500" baseline="30000" dirty="0">
              <a:latin typeface="+mn-lt"/>
            </a:endParaRPr>
          </a:p>
        </p:txBody>
      </p:sp>
      <p:sp>
        <p:nvSpPr>
          <p:cNvPr id="55" name="TextBox 54">
            <a:extLst>
              <a:ext uri="{FF2B5EF4-FFF2-40B4-BE49-F238E27FC236}">
                <a16:creationId xmlns:a16="http://schemas.microsoft.com/office/drawing/2014/main" id="{841B014C-5C42-4C95-A978-2A1598EFE707}"/>
              </a:ext>
            </a:extLst>
          </p:cNvPr>
          <p:cNvSpPr txBox="1"/>
          <p:nvPr/>
        </p:nvSpPr>
        <p:spPr>
          <a:xfrm>
            <a:off x="86516" y="17832527"/>
            <a:ext cx="12132468" cy="2015936"/>
          </a:xfrm>
          <a:prstGeom prst="rect">
            <a:avLst/>
          </a:prstGeom>
          <a:noFill/>
        </p:spPr>
        <p:txBody>
          <a:bodyPr wrap="square" rtlCol="0">
            <a:spAutoFit/>
          </a:bodyPr>
          <a:lstStyle/>
          <a:p>
            <a:pPr marL="342900" indent="-342900">
              <a:buFont typeface="Arial" panose="020B0604020202020204" pitchFamily="34" charset="0"/>
              <a:buChar char="•"/>
              <a:defRPr/>
            </a:pPr>
            <a:r>
              <a:rPr lang="en-US" sz="2500" dirty="0">
                <a:latin typeface="+mn-lt"/>
              </a:rPr>
              <a:t>A few studies have noted evaporation of dicarboxylic acids at high RH may be the source of some of unexpected results.</a:t>
            </a:r>
            <a:r>
              <a:rPr lang="en-US" sz="2500" baseline="30000" dirty="0">
                <a:latin typeface="+mn-lt"/>
              </a:rPr>
              <a:t>3,4</a:t>
            </a:r>
            <a:endParaRPr lang="en-US" sz="2500" dirty="0">
              <a:latin typeface="+mn-lt"/>
            </a:endParaRPr>
          </a:p>
          <a:p>
            <a:pPr>
              <a:defRPr/>
            </a:pPr>
            <a:endParaRPr lang="en-US" sz="2500" dirty="0">
              <a:latin typeface="+mn-lt"/>
            </a:endParaRPr>
          </a:p>
          <a:p>
            <a:pPr marL="342900" indent="-342900">
              <a:buFont typeface="Arial" panose="020B0604020202020204" pitchFamily="34" charset="0"/>
              <a:buChar char="•"/>
              <a:defRPr/>
            </a:pPr>
            <a:r>
              <a:rPr lang="en-US" sz="2500" dirty="0">
                <a:latin typeface="+mn-lt"/>
              </a:rPr>
              <a:t>Diffusion coefficients describe the level and mechanics of acid the significant role RH plays.</a:t>
            </a:r>
          </a:p>
        </p:txBody>
      </p:sp>
      <p:sp>
        <p:nvSpPr>
          <p:cNvPr id="56" name="TextBox 55">
            <a:extLst>
              <a:ext uri="{FF2B5EF4-FFF2-40B4-BE49-F238E27FC236}">
                <a16:creationId xmlns:a16="http://schemas.microsoft.com/office/drawing/2014/main" id="{251BEB70-AE8D-4E84-8BB1-4D780FC4BCBF}"/>
              </a:ext>
            </a:extLst>
          </p:cNvPr>
          <p:cNvSpPr txBox="1"/>
          <p:nvPr/>
        </p:nvSpPr>
        <p:spPr>
          <a:xfrm>
            <a:off x="86516" y="12709183"/>
            <a:ext cx="4586544" cy="3939540"/>
          </a:xfrm>
          <a:prstGeom prst="rect">
            <a:avLst/>
          </a:prstGeom>
          <a:noFill/>
        </p:spPr>
        <p:txBody>
          <a:bodyPr wrap="square" rtlCol="0">
            <a:spAutoFit/>
          </a:bodyPr>
          <a:lstStyle/>
          <a:p>
            <a:pPr marL="342900" indent="-342900">
              <a:buFont typeface="Arial" panose="020B0604020202020204" pitchFamily="34" charset="0"/>
              <a:buChar char="•"/>
            </a:pPr>
            <a:r>
              <a:rPr lang="en-US" sz="2500" dirty="0"/>
              <a:t>Malonic acid (C</a:t>
            </a:r>
            <a:r>
              <a:rPr lang="en-US" sz="2500" baseline="-25000" dirty="0"/>
              <a:t>3</a:t>
            </a:r>
            <a:r>
              <a:rPr lang="en-US" sz="2500" dirty="0"/>
              <a:t>H</a:t>
            </a:r>
            <a:r>
              <a:rPr lang="en-US" sz="2500" baseline="-25000" dirty="0"/>
              <a:t>4</a:t>
            </a:r>
            <a:r>
              <a:rPr lang="en-US" sz="2500" dirty="0"/>
              <a:t>O</a:t>
            </a:r>
            <a:r>
              <a:rPr lang="en-US" sz="2500" baseline="-25000" dirty="0"/>
              <a:t>4</a:t>
            </a:r>
            <a:r>
              <a:rPr lang="en-US" sz="2500" dirty="0"/>
              <a:t>) and glutaric acid (C</a:t>
            </a:r>
            <a:r>
              <a:rPr lang="en-US" sz="2500" baseline="-25000" dirty="0"/>
              <a:t>5</a:t>
            </a:r>
            <a:r>
              <a:rPr lang="en-US" sz="2500" dirty="0"/>
              <a:t>H</a:t>
            </a:r>
            <a:r>
              <a:rPr lang="en-US" sz="2500" baseline="-25000" dirty="0"/>
              <a:t>8</a:t>
            </a:r>
            <a:r>
              <a:rPr lang="en-US" sz="2500" dirty="0"/>
              <a:t>O</a:t>
            </a:r>
            <a:r>
              <a:rPr lang="en-US" sz="2500" baseline="-25000" dirty="0"/>
              <a:t>4</a:t>
            </a:r>
            <a:r>
              <a:rPr lang="en-US" sz="2500" dirty="0"/>
              <a:t>) are water soluble organic compounds (WSOCs), which are crucial components of the organic fraction, and are frequently observed in ambient aerosols.</a:t>
            </a:r>
            <a:r>
              <a:rPr lang="en-US" sz="2500" baseline="30000" dirty="0"/>
              <a:t>2</a:t>
            </a:r>
            <a:endParaRPr lang="en-US" sz="2500" dirty="0"/>
          </a:p>
          <a:p>
            <a:endParaRPr lang="en-US" sz="2500" dirty="0">
              <a:latin typeface="+mn-lt"/>
            </a:endParaRPr>
          </a:p>
        </p:txBody>
      </p:sp>
      <p:pic>
        <p:nvPicPr>
          <p:cNvPr id="60" name="Picture 59">
            <a:extLst>
              <a:ext uri="{FF2B5EF4-FFF2-40B4-BE49-F238E27FC236}">
                <a16:creationId xmlns:a16="http://schemas.microsoft.com/office/drawing/2014/main" id="{1A002452-6921-42A7-8DDC-F41757E8918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3551648" y="7182816"/>
            <a:ext cx="3589735" cy="6150660"/>
          </a:xfrm>
          <a:prstGeom prst="rect">
            <a:avLst/>
          </a:prstGeom>
        </p:spPr>
      </p:pic>
      <p:sp>
        <p:nvSpPr>
          <p:cNvPr id="2" name="TextBox 1">
            <a:extLst>
              <a:ext uri="{FF2B5EF4-FFF2-40B4-BE49-F238E27FC236}">
                <a16:creationId xmlns:a16="http://schemas.microsoft.com/office/drawing/2014/main" id="{52F63D26-2492-41AE-883A-74EB68439DF7}"/>
              </a:ext>
            </a:extLst>
          </p:cNvPr>
          <p:cNvSpPr txBox="1"/>
          <p:nvPr/>
        </p:nvSpPr>
        <p:spPr>
          <a:xfrm>
            <a:off x="86516" y="16497822"/>
            <a:ext cx="11666392" cy="1246495"/>
          </a:xfrm>
          <a:prstGeom prst="rect">
            <a:avLst/>
          </a:prstGeom>
          <a:noFill/>
        </p:spPr>
        <p:txBody>
          <a:bodyPr wrap="square" rtlCol="0">
            <a:spAutoFit/>
          </a:bodyPr>
          <a:lstStyle/>
          <a:p>
            <a:pPr marL="342900" indent="-342900">
              <a:buFont typeface="Arial" panose="020B0604020202020204" pitchFamily="34" charset="0"/>
              <a:buChar char="•"/>
              <a:defRPr/>
            </a:pPr>
            <a:r>
              <a:rPr lang="en-US" sz="2500" dirty="0"/>
              <a:t>When a particle containing WSOCs reaches a certain relative humidity (RH), the particle takes up water and becomes a solution droplet. This transition is known as the deliquescence relative humidity (DRH). </a:t>
            </a:r>
          </a:p>
        </p:txBody>
      </p:sp>
      <p:sp>
        <p:nvSpPr>
          <p:cNvPr id="3" name="TextBox 2">
            <a:extLst>
              <a:ext uri="{FF2B5EF4-FFF2-40B4-BE49-F238E27FC236}">
                <a16:creationId xmlns:a16="http://schemas.microsoft.com/office/drawing/2014/main" id="{75754D97-E5BC-4CA9-A7E7-C874E6EE68B4}"/>
              </a:ext>
            </a:extLst>
          </p:cNvPr>
          <p:cNvSpPr txBox="1"/>
          <p:nvPr/>
        </p:nvSpPr>
        <p:spPr>
          <a:xfrm>
            <a:off x="42863" y="10438980"/>
            <a:ext cx="4662977" cy="2400657"/>
          </a:xfrm>
          <a:prstGeom prst="rect">
            <a:avLst/>
          </a:prstGeom>
          <a:noFill/>
        </p:spPr>
        <p:txBody>
          <a:bodyPr wrap="square" rtlCol="0">
            <a:spAutoFit/>
          </a:bodyPr>
          <a:lstStyle/>
          <a:p>
            <a:pPr marL="342900" indent="-342900">
              <a:buFont typeface="Arial" panose="020B0604020202020204" pitchFamily="34" charset="0"/>
              <a:buChar char="•"/>
            </a:pPr>
            <a:r>
              <a:rPr lang="en-US" sz="2500" dirty="0"/>
              <a:t>The organic fraction of aerosols is typically 30-50% depending on location, but can be as much as 90% of a sample.</a:t>
            </a:r>
            <a:r>
              <a:rPr lang="en-US" sz="2500" baseline="30000" dirty="0"/>
              <a:t>1</a:t>
            </a:r>
          </a:p>
          <a:p>
            <a:endParaRPr lang="en-US" sz="2500" dirty="0">
              <a:latin typeface="+mn-lt"/>
            </a:endParaRPr>
          </a:p>
        </p:txBody>
      </p:sp>
      <p:sp>
        <p:nvSpPr>
          <p:cNvPr id="6" name="Rectangle 5">
            <a:extLst>
              <a:ext uri="{FF2B5EF4-FFF2-40B4-BE49-F238E27FC236}">
                <a16:creationId xmlns:a16="http://schemas.microsoft.com/office/drawing/2014/main" id="{AAE62D85-4541-4BAB-9638-8AAD109CB050}"/>
              </a:ext>
            </a:extLst>
          </p:cNvPr>
          <p:cNvSpPr/>
          <p:nvPr/>
        </p:nvSpPr>
        <p:spPr>
          <a:xfrm>
            <a:off x="4855836" y="15646989"/>
            <a:ext cx="6231264" cy="523220"/>
          </a:xfrm>
          <a:prstGeom prst="rect">
            <a:avLst/>
          </a:prstGeom>
        </p:spPr>
        <p:txBody>
          <a:bodyPr wrap="square">
            <a:spAutoFit/>
          </a:bodyPr>
          <a:lstStyle/>
          <a:p>
            <a:r>
              <a:rPr lang="en-US" sz="1400" dirty="0">
                <a:solidFill>
                  <a:schemeClr val="bg1"/>
                </a:solidFill>
                <a:latin typeface="+mn-lt"/>
              </a:rPr>
              <a:t>http://environment.nationalgeographic.com/wallpaper/environment/photos/urban-threats/los-angeles-smog/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22744</TotalTime>
  <Words>1314</Words>
  <Application>Microsoft Office PowerPoint</Application>
  <PresentationFormat>Custom</PresentationFormat>
  <Paragraphs>83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Cambria Math</vt:lpstr>
      <vt:lpstr>Tahoma</vt:lpstr>
      <vt:lpstr>Times New Roman</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Margaret Greenslade</dc:creator>
  <cp:lastModifiedBy>Jackson Kaspari</cp:lastModifiedBy>
  <cp:revision>389</cp:revision>
  <dcterms:created xsi:type="dcterms:W3CDTF">2009-10-09T14:20:30Z</dcterms:created>
  <dcterms:modified xsi:type="dcterms:W3CDTF">2017-10-26T16:33:20Z</dcterms:modified>
</cp:coreProperties>
</file>