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43891200" cy="32918400"/>
  <p:notesSz cx="9305925" cy="70199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6C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723" autoAdjust="0"/>
  </p:normalViewPr>
  <p:slideViewPr>
    <p:cSldViewPr snapToGrid="0">
      <p:cViewPr>
        <p:scale>
          <a:sx n="66" d="100"/>
          <a:sy n="66" d="100"/>
        </p:scale>
        <p:origin x="132" y="-8844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32568" cy="352622"/>
          </a:xfrm>
          <a:prstGeom prst="rect">
            <a:avLst/>
          </a:prstGeom>
        </p:spPr>
        <p:txBody>
          <a:bodyPr vert="horz" lIns="93287" tIns="46644" rIns="93287" bIns="4664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71742" y="0"/>
            <a:ext cx="4032568" cy="352622"/>
          </a:xfrm>
          <a:prstGeom prst="rect">
            <a:avLst/>
          </a:prstGeom>
        </p:spPr>
        <p:txBody>
          <a:bodyPr vert="horz" lIns="93287" tIns="46644" rIns="93287" bIns="46644" rtlCol="0"/>
          <a:lstStyle>
            <a:lvl1pPr algn="r">
              <a:defRPr sz="1200"/>
            </a:lvl1pPr>
          </a:lstStyle>
          <a:p>
            <a:fld id="{146A1719-850C-414A-985E-06473764FEE3}" type="datetimeFigureOut">
              <a:rPr lang="en-US" smtClean="0"/>
              <a:t>10/27/2017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74988" y="877888"/>
            <a:ext cx="3155950" cy="23685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287" tIns="46644" rIns="93287" bIns="4664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30593" y="3378340"/>
            <a:ext cx="7444740" cy="2764095"/>
          </a:xfrm>
          <a:prstGeom prst="rect">
            <a:avLst/>
          </a:prstGeom>
        </p:spPr>
        <p:txBody>
          <a:bodyPr vert="horz" lIns="93287" tIns="46644" rIns="93287" bIns="46644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67305"/>
            <a:ext cx="4032568" cy="352621"/>
          </a:xfrm>
          <a:prstGeom prst="rect">
            <a:avLst/>
          </a:prstGeom>
        </p:spPr>
        <p:txBody>
          <a:bodyPr vert="horz" lIns="93287" tIns="46644" rIns="93287" bIns="4664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71742" y="6667305"/>
            <a:ext cx="4032568" cy="352621"/>
          </a:xfrm>
          <a:prstGeom prst="rect">
            <a:avLst/>
          </a:prstGeom>
        </p:spPr>
        <p:txBody>
          <a:bodyPr vert="horz" lIns="93287" tIns="46644" rIns="93287" bIns="46644" rtlCol="0" anchor="b"/>
          <a:lstStyle>
            <a:lvl1pPr algn="r">
              <a:defRPr sz="1200"/>
            </a:lvl1pPr>
          </a:lstStyle>
          <a:p>
            <a:fld id="{FD96D764-3062-4E0A-91FA-E00FB1BFEE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062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96D764-3062-4E0A-91FA-E00FB1BFEE9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486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10/27/2017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28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10/27/2017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846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10/27/2017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367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10/27/2017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094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10/27/2017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784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10/27/2017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410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10/27/2017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686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10/27/2017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087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10/27/2017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652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10/27/2017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6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10/27/2017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882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D925F6-6473-499F-894E-06E5906D65B2}" type="datetimeFigureOut">
              <a:rPr lang="en-US" smtClean="0"/>
              <a:t>10/27/2017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409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8418"/>
            <a:ext cx="43891200" cy="4009761"/>
          </a:xfrm>
          <a:solidFill>
            <a:schemeClr val="accent1"/>
          </a:solidFill>
          <a:ln w="76200" cmpd="sng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US" sz="8800" dirty="0" smtClean="0"/>
              <a:t/>
            </a:r>
            <a:br>
              <a:rPr lang="en-US" sz="8800" dirty="0" smtClean="0"/>
            </a:br>
            <a:r>
              <a:rPr lang="en-US" sz="8800" dirty="0" smtClean="0"/>
              <a:t/>
            </a:r>
            <a:br>
              <a:rPr lang="en-US" sz="8800" dirty="0" smtClean="0"/>
            </a:br>
            <a:r>
              <a:rPr lang="en-US" sz="8800" dirty="0"/>
              <a:t/>
            </a:r>
            <a:br>
              <a:rPr lang="en-US" sz="8800" dirty="0"/>
            </a:br>
            <a:r>
              <a:rPr lang="en-US" sz="8800" dirty="0"/>
              <a:t/>
            </a:r>
            <a:br>
              <a:rPr lang="en-US" sz="8800" dirty="0"/>
            </a:br>
            <a:endParaRPr lang="en-US" sz="6000" b="1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" y="4020325"/>
            <a:ext cx="16194882" cy="9769493"/>
          </a:xfrm>
          <a:ln w="76200">
            <a:solidFill>
              <a:schemeClr val="tx1"/>
            </a:solidFill>
          </a:ln>
        </p:spPr>
        <p:txBody>
          <a:bodyPr/>
          <a:lstStyle/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0" y="13785072"/>
            <a:ext cx="16195294" cy="19133328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i="1" dirty="0" smtClean="0"/>
          </a:p>
          <a:p>
            <a:pPr algn="ctr"/>
            <a:endParaRPr lang="en-US" i="1" dirty="0" smtClean="0"/>
          </a:p>
          <a:p>
            <a:pPr algn="ctr"/>
            <a:endParaRPr lang="en-US" i="1" dirty="0" smtClean="0"/>
          </a:p>
          <a:p>
            <a:pPr algn="ctr"/>
            <a:endParaRPr lang="en-US" i="1" dirty="0" smtClean="0"/>
          </a:p>
          <a:p>
            <a:pPr algn="ctr"/>
            <a:endParaRPr lang="en-US" i="1" dirty="0" smtClean="0"/>
          </a:p>
          <a:p>
            <a:pPr algn="ctr"/>
            <a:endParaRPr lang="en-US" i="1" dirty="0" smtClean="0"/>
          </a:p>
          <a:p>
            <a:pPr algn="ctr"/>
            <a:endParaRPr lang="en-US" i="1" dirty="0" smtClean="0"/>
          </a:p>
          <a:p>
            <a:pPr algn="ctr"/>
            <a:endParaRPr lang="en-US" i="1" dirty="0" smtClean="0"/>
          </a:p>
          <a:p>
            <a:pPr algn="ctr"/>
            <a:endParaRPr lang="en-US" i="1" dirty="0" smtClean="0"/>
          </a:p>
          <a:p>
            <a:pPr algn="ctr"/>
            <a:endParaRPr lang="en-US" i="1" dirty="0" smtClean="0"/>
          </a:p>
          <a:p>
            <a:pPr algn="ctr"/>
            <a:endParaRPr lang="en-US" i="1" dirty="0" smtClean="0"/>
          </a:p>
          <a:p>
            <a:pPr algn="ctr"/>
            <a:endParaRPr lang="en-US" i="1" dirty="0" smtClean="0"/>
          </a:p>
          <a:p>
            <a:pPr algn="ctr"/>
            <a:endParaRPr lang="en-US" i="1" dirty="0" smtClean="0"/>
          </a:p>
          <a:p>
            <a:pPr algn="ctr"/>
            <a:endParaRPr lang="en-US" i="1" dirty="0"/>
          </a:p>
          <a:p>
            <a:pPr algn="ctr"/>
            <a:endParaRPr lang="en-US" i="1" dirty="0" smtClean="0"/>
          </a:p>
          <a:p>
            <a:pPr algn="ctr"/>
            <a:endParaRPr lang="en-US" i="1" dirty="0"/>
          </a:p>
          <a:p>
            <a:pPr algn="ctr"/>
            <a:endParaRPr lang="en-US" i="1" dirty="0" smtClean="0"/>
          </a:p>
          <a:p>
            <a:pPr algn="ctr"/>
            <a:endParaRPr lang="en-US" i="1" dirty="0"/>
          </a:p>
          <a:p>
            <a:pPr algn="ctr"/>
            <a:endParaRPr lang="en-US" i="1" dirty="0" smtClean="0"/>
          </a:p>
          <a:p>
            <a:pPr algn="ctr"/>
            <a:endParaRPr lang="en-US" i="1" dirty="0"/>
          </a:p>
          <a:p>
            <a:pPr algn="ctr"/>
            <a:endParaRPr lang="en-US" i="1" dirty="0" smtClean="0"/>
          </a:p>
          <a:p>
            <a:pPr algn="ctr"/>
            <a:endParaRPr lang="en-US" i="1" dirty="0"/>
          </a:p>
          <a:p>
            <a:pPr algn="ctr"/>
            <a:endParaRPr lang="en-US" i="1" dirty="0" smtClean="0"/>
          </a:p>
          <a:p>
            <a:pPr algn="ctr"/>
            <a:endParaRPr lang="en-US" i="1" dirty="0"/>
          </a:p>
          <a:p>
            <a:pPr algn="ctr"/>
            <a:endParaRPr lang="en-US" i="1" dirty="0" smtClean="0"/>
          </a:p>
          <a:p>
            <a:pPr algn="ctr"/>
            <a:endParaRPr lang="en-US" i="1" dirty="0"/>
          </a:p>
          <a:p>
            <a:pPr algn="ctr"/>
            <a:endParaRPr lang="en-US" i="1" dirty="0" smtClean="0"/>
          </a:p>
          <a:p>
            <a:pPr algn="ctr"/>
            <a:endParaRPr lang="en-US" i="1" dirty="0"/>
          </a:p>
          <a:p>
            <a:pPr algn="ctr"/>
            <a:endParaRPr lang="en-US" i="1" dirty="0" smtClean="0"/>
          </a:p>
          <a:p>
            <a:pPr algn="ctr"/>
            <a:endParaRPr lang="en-US" i="1" dirty="0"/>
          </a:p>
          <a:p>
            <a:pPr algn="ctr"/>
            <a:endParaRPr lang="en-US" i="1" dirty="0" smtClean="0"/>
          </a:p>
          <a:p>
            <a:pPr algn="ctr"/>
            <a:endParaRPr lang="en-US" i="1" dirty="0"/>
          </a:p>
          <a:p>
            <a:pPr algn="ctr"/>
            <a:endParaRPr lang="en-US" i="1" dirty="0" smtClean="0"/>
          </a:p>
          <a:p>
            <a:pPr algn="ctr"/>
            <a:endParaRPr lang="en-US" i="1" dirty="0"/>
          </a:p>
          <a:p>
            <a:pPr algn="ctr"/>
            <a:endParaRPr lang="en-US" i="1" dirty="0" smtClean="0"/>
          </a:p>
          <a:p>
            <a:pPr algn="ctr"/>
            <a:endParaRPr lang="en-US" i="1" dirty="0"/>
          </a:p>
          <a:p>
            <a:pPr algn="ctr"/>
            <a:endParaRPr lang="en-US" i="1" dirty="0" smtClean="0"/>
          </a:p>
          <a:p>
            <a:pPr>
              <a:lnSpc>
                <a:spcPts val="4000"/>
              </a:lnSpc>
            </a:pPr>
            <a:r>
              <a:rPr lang="en-US" i="1" dirty="0"/>
              <a:t>	</a:t>
            </a:r>
            <a:r>
              <a:rPr lang="en-US" sz="3200" u="sng" dirty="0" smtClean="0"/>
              <a:t>Results:</a:t>
            </a:r>
          </a:p>
          <a:p>
            <a:pPr marL="914400" lvl="1" indent="-457200">
              <a:lnSpc>
                <a:spcPts val="4000"/>
              </a:lnSpc>
              <a:buFont typeface="Wingdings" panose="05000000000000000000" pitchFamily="2" charset="2"/>
              <a:buChar char="§"/>
            </a:pPr>
            <a:r>
              <a:rPr lang="en-US" sz="2800" dirty="0" smtClean="0"/>
              <a:t>Three major weight loss occurred at around 195, 260, and 295 </a:t>
            </a:r>
            <a:r>
              <a:rPr lang="en-US" sz="2800" dirty="0" smtClean="0">
                <a:cs typeface="Times New Roman" panose="02020603050405020304" pitchFamily="18" charset="0"/>
              </a:rPr>
              <a:t>℃ (Fig. </a:t>
            </a:r>
            <a:r>
              <a:rPr lang="en-US" sz="2800" dirty="0" smtClean="0">
                <a:cs typeface="Times New Roman" panose="02020603050405020304" pitchFamily="18" charset="0"/>
              </a:rPr>
              <a:t>1 and Fig. 2</a:t>
            </a:r>
            <a:r>
              <a:rPr lang="en-US" sz="2800" dirty="0" smtClean="0">
                <a:cs typeface="Times New Roman" panose="02020603050405020304" pitchFamily="18" charset="0"/>
              </a:rPr>
              <a:t>)</a:t>
            </a:r>
          </a:p>
          <a:p>
            <a:pPr marL="914400" lvl="1" indent="-457200">
              <a:lnSpc>
                <a:spcPts val="4000"/>
              </a:lnSpc>
              <a:buFont typeface="Wingdings" panose="05000000000000000000" pitchFamily="2" charset="2"/>
              <a:buChar char="§"/>
            </a:pPr>
            <a:r>
              <a:rPr lang="en-US" sz="2800" dirty="0" smtClean="0"/>
              <a:t>For H</a:t>
            </a:r>
            <a:r>
              <a:rPr lang="en-US" sz="2800" baseline="-25000" dirty="0" smtClean="0"/>
              <a:t>2</a:t>
            </a:r>
            <a:r>
              <a:rPr lang="en-US" sz="2800" dirty="0" smtClean="0"/>
              <a:t>O, the first peak is attributed to physically absorbed water. </a:t>
            </a:r>
            <a:r>
              <a:rPr lang="en-US" sz="2800" dirty="0"/>
              <a:t>T</a:t>
            </a:r>
            <a:r>
              <a:rPr lang="en-US" sz="2800" dirty="0" smtClean="0"/>
              <a:t>he second one is related to dehydration, while the last two are related to </a:t>
            </a:r>
            <a:r>
              <a:rPr lang="en-US" sz="2800" dirty="0" err="1" smtClean="0"/>
              <a:t>dehydroxylation</a:t>
            </a:r>
            <a:r>
              <a:rPr lang="en-US" sz="2800" dirty="0" smtClean="0"/>
              <a:t> (Fig.3A)	</a:t>
            </a:r>
          </a:p>
          <a:p>
            <a:pPr marL="914400" lvl="1" indent="-457200">
              <a:lnSpc>
                <a:spcPts val="4000"/>
              </a:lnSpc>
              <a:buFont typeface="Wingdings" panose="05000000000000000000" pitchFamily="2" charset="2"/>
              <a:buChar char="§"/>
            </a:pPr>
            <a:r>
              <a:rPr lang="en-US" sz="2800" dirty="0" smtClean="0"/>
              <a:t>The </a:t>
            </a:r>
            <a:r>
              <a:rPr lang="en-US" sz="2800" dirty="0" smtClean="0"/>
              <a:t>major</a:t>
            </a:r>
            <a:r>
              <a:rPr lang="en-US" sz="2800" dirty="0" smtClean="0"/>
              <a:t> </a:t>
            </a:r>
            <a:r>
              <a:rPr lang="en-US" sz="2800" dirty="0" smtClean="0"/>
              <a:t>CO</a:t>
            </a:r>
            <a:r>
              <a:rPr lang="en-US" sz="2800" baseline="-25000" dirty="0" smtClean="0"/>
              <a:t>2</a:t>
            </a:r>
            <a:r>
              <a:rPr lang="en-US" sz="2800" dirty="0" smtClean="0"/>
              <a:t> </a:t>
            </a:r>
            <a:r>
              <a:rPr lang="en-US" sz="2800" dirty="0" smtClean="0"/>
              <a:t>peak is</a:t>
            </a:r>
            <a:r>
              <a:rPr lang="en-US" sz="2800" dirty="0" smtClean="0"/>
              <a:t> </a:t>
            </a:r>
            <a:r>
              <a:rPr lang="en-US" sz="2800" dirty="0" smtClean="0"/>
              <a:t>attributed to </a:t>
            </a:r>
            <a:r>
              <a:rPr lang="en-US" sz="2800" dirty="0" err="1" smtClean="0"/>
              <a:t>decarbonation</a:t>
            </a:r>
            <a:r>
              <a:rPr lang="en-US" sz="2800" dirty="0" smtClean="0"/>
              <a:t> (Fig. 3B)						</a:t>
            </a:r>
          </a:p>
          <a:p>
            <a:endParaRPr lang="en-US" i="1" dirty="0" smtClean="0"/>
          </a:p>
          <a:p>
            <a:pPr algn="ctr"/>
            <a:endParaRPr lang="en-US" i="1" dirty="0" smtClean="0"/>
          </a:p>
          <a:p>
            <a:pPr algn="ctr"/>
            <a:endParaRPr lang="en-US" i="1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1610914" y="20706403"/>
            <a:ext cx="12280286" cy="8429261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31944085" y="29308076"/>
            <a:ext cx="12388315" cy="2233945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ts val="2100"/>
              </a:lnSpc>
            </a:pPr>
            <a:r>
              <a:rPr lang="en-US" sz="3600" b="1" dirty="0" smtClean="0"/>
              <a:t>References</a:t>
            </a:r>
            <a:endParaRPr lang="en-US" dirty="0" smtClean="0"/>
          </a:p>
          <a:p>
            <a:pPr>
              <a:lnSpc>
                <a:spcPts val="2100"/>
              </a:lnSpc>
            </a:pPr>
            <a:endParaRPr lang="en-US" dirty="0" smtClean="0"/>
          </a:p>
          <a:p>
            <a:pPr>
              <a:lnSpc>
                <a:spcPts val="2100"/>
              </a:lnSpc>
            </a:pPr>
            <a:r>
              <a:rPr lang="en-US" dirty="0" smtClean="0"/>
              <a:t>[1] </a:t>
            </a:r>
            <a:r>
              <a:rPr lang="en-US" dirty="0"/>
              <a:t>F. Li, X. </a:t>
            </a:r>
            <a:r>
              <a:rPr lang="en-US" dirty="0" err="1" smtClean="0"/>
              <a:t>Duan</a:t>
            </a:r>
            <a:r>
              <a:rPr lang="en-US" dirty="0" smtClean="0"/>
              <a:t>. </a:t>
            </a:r>
            <a:r>
              <a:rPr lang="en-US" i="1" dirty="0"/>
              <a:t>Structure and </a:t>
            </a:r>
            <a:r>
              <a:rPr lang="en-US" i="1" dirty="0" smtClean="0"/>
              <a:t>Bonding</a:t>
            </a:r>
            <a:r>
              <a:rPr lang="en-US" dirty="0" smtClean="0"/>
              <a:t> </a:t>
            </a:r>
            <a:r>
              <a:rPr lang="en-US" dirty="0"/>
              <a:t>119 (2005</a:t>
            </a:r>
            <a:r>
              <a:rPr lang="en-US" dirty="0" smtClean="0"/>
              <a:t>) 27.</a:t>
            </a:r>
          </a:p>
          <a:p>
            <a:pPr lvl="0">
              <a:lnSpc>
                <a:spcPts val="2600"/>
              </a:lnSpc>
            </a:pPr>
            <a:r>
              <a:rPr lang="en-US" dirty="0" smtClean="0"/>
              <a:t>[2] </a:t>
            </a:r>
            <a:r>
              <a:rPr lang="en-US" dirty="0">
                <a:solidFill>
                  <a:prstClr val="black"/>
                </a:solidFill>
              </a:rPr>
              <a:t>F. Rey, V. </a:t>
            </a:r>
            <a:r>
              <a:rPr lang="en-US" dirty="0" err="1">
                <a:solidFill>
                  <a:prstClr val="black"/>
                </a:solidFill>
              </a:rPr>
              <a:t>Fornes</a:t>
            </a:r>
            <a:r>
              <a:rPr lang="en-US" dirty="0">
                <a:solidFill>
                  <a:prstClr val="black"/>
                </a:solidFill>
              </a:rPr>
              <a:t>, J.M. </a:t>
            </a:r>
            <a:r>
              <a:rPr lang="en-US" dirty="0" err="1">
                <a:solidFill>
                  <a:prstClr val="black"/>
                </a:solidFill>
              </a:rPr>
              <a:t>Rojo</a:t>
            </a:r>
            <a:r>
              <a:rPr lang="en-US" dirty="0">
                <a:solidFill>
                  <a:prstClr val="black"/>
                </a:solidFill>
              </a:rPr>
              <a:t>. </a:t>
            </a:r>
            <a:r>
              <a:rPr lang="en-US" i="1" dirty="0">
                <a:solidFill>
                  <a:prstClr val="black"/>
                </a:solidFill>
              </a:rPr>
              <a:t>Journal of Chemical Society, Faraday </a:t>
            </a:r>
            <a:r>
              <a:rPr lang="en-US" i="1" dirty="0" smtClean="0">
                <a:solidFill>
                  <a:prstClr val="black"/>
                </a:solidFill>
              </a:rPr>
              <a:t>Trans </a:t>
            </a:r>
            <a:r>
              <a:rPr lang="en-US" dirty="0">
                <a:solidFill>
                  <a:prstClr val="black"/>
                </a:solidFill>
              </a:rPr>
              <a:t>88 (1992) 2233</a:t>
            </a:r>
            <a:r>
              <a:rPr lang="en-US" dirty="0" smtClean="0">
                <a:solidFill>
                  <a:prstClr val="black"/>
                </a:solidFill>
              </a:rPr>
              <a:t>.</a:t>
            </a:r>
            <a:endParaRPr lang="en-US" dirty="0" smtClean="0"/>
          </a:p>
          <a:p>
            <a:pPr lvl="0">
              <a:lnSpc>
                <a:spcPts val="2600"/>
              </a:lnSpc>
            </a:pPr>
            <a:r>
              <a:rPr lang="en-US" dirty="0" smtClean="0">
                <a:solidFill>
                  <a:prstClr val="black"/>
                </a:solidFill>
              </a:rPr>
              <a:t>[3] </a:t>
            </a:r>
            <a:r>
              <a:rPr lang="en-US" dirty="0">
                <a:solidFill>
                  <a:prstClr val="black"/>
                </a:solidFill>
              </a:rPr>
              <a:t>J.T. </a:t>
            </a:r>
            <a:r>
              <a:rPr lang="en-US" dirty="0" err="1">
                <a:solidFill>
                  <a:prstClr val="black"/>
                </a:solidFill>
              </a:rPr>
              <a:t>Kloprogge</a:t>
            </a:r>
            <a:r>
              <a:rPr lang="en-US" dirty="0">
                <a:solidFill>
                  <a:prstClr val="black"/>
                </a:solidFill>
              </a:rPr>
              <a:t>, R.L. Frost. </a:t>
            </a:r>
            <a:r>
              <a:rPr lang="en-US" i="1" dirty="0">
                <a:solidFill>
                  <a:prstClr val="black"/>
                </a:solidFill>
              </a:rPr>
              <a:t>Applied Catalysis A: General </a:t>
            </a:r>
            <a:r>
              <a:rPr lang="en-US" dirty="0">
                <a:solidFill>
                  <a:prstClr val="black"/>
                </a:solidFill>
              </a:rPr>
              <a:t>184 (1999) 51</a:t>
            </a:r>
            <a:r>
              <a:rPr lang="en-US" dirty="0" smtClean="0">
                <a:solidFill>
                  <a:prstClr val="black"/>
                </a:solidFill>
              </a:rPr>
              <a:t>.</a:t>
            </a:r>
            <a:endParaRPr lang="en-US" dirty="0" smtClean="0"/>
          </a:p>
          <a:p>
            <a:pPr>
              <a:lnSpc>
                <a:spcPts val="2600"/>
              </a:lnSpc>
            </a:pPr>
            <a:r>
              <a:rPr lang="en-US" dirty="0" smtClean="0"/>
              <a:t>[</a:t>
            </a:r>
            <a:r>
              <a:rPr lang="en-US" dirty="0"/>
              <a:t>4</a:t>
            </a:r>
            <a:r>
              <a:rPr lang="en-US" dirty="0" smtClean="0"/>
              <a:t>] J. Perez-Ramirez, G. </a:t>
            </a:r>
            <a:r>
              <a:rPr lang="en-US" dirty="0" err="1" smtClean="0"/>
              <a:t>Mul</a:t>
            </a:r>
            <a:r>
              <a:rPr lang="en-US" dirty="0" smtClean="0"/>
              <a:t>, F. </a:t>
            </a:r>
            <a:r>
              <a:rPr lang="en-US" dirty="0" err="1" smtClean="0"/>
              <a:t>Kapteijn</a:t>
            </a:r>
            <a:r>
              <a:rPr lang="en-US" dirty="0" smtClean="0"/>
              <a:t>, J.A. </a:t>
            </a:r>
            <a:r>
              <a:rPr lang="en-US" dirty="0" err="1" smtClean="0"/>
              <a:t>Moulijn</a:t>
            </a:r>
            <a:r>
              <a:rPr lang="en-US" dirty="0"/>
              <a:t>.</a:t>
            </a:r>
            <a:r>
              <a:rPr lang="en-US" dirty="0" smtClean="0"/>
              <a:t> </a:t>
            </a:r>
            <a:r>
              <a:rPr lang="en-US" i="1" dirty="0" smtClean="0"/>
              <a:t>Applied Catalysis A: General </a:t>
            </a:r>
            <a:r>
              <a:rPr lang="en-US" dirty="0" smtClean="0"/>
              <a:t>184 (1999) 61.</a:t>
            </a:r>
          </a:p>
          <a:p>
            <a:pPr>
              <a:lnSpc>
                <a:spcPts val="2600"/>
              </a:lnSpc>
            </a:pPr>
            <a:r>
              <a:rPr lang="en-US" dirty="0" smtClean="0"/>
              <a:t>[5] L. Wang, Z. Lu, F. Li, X. </a:t>
            </a:r>
            <a:r>
              <a:rPr lang="en-US" dirty="0" err="1" smtClean="0"/>
              <a:t>Duan</a:t>
            </a:r>
            <a:r>
              <a:rPr lang="en-US" dirty="0" smtClean="0"/>
              <a:t>. </a:t>
            </a:r>
            <a:r>
              <a:rPr lang="da-DK" i="1" dirty="0" smtClean="0"/>
              <a:t>Industrial &amp; Engineering Chemistry Research</a:t>
            </a:r>
            <a:r>
              <a:rPr lang="da-DK" dirty="0" smtClean="0"/>
              <a:t> 47 (2008) 7216.</a:t>
            </a:r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-14441" y="4012746"/>
            <a:ext cx="16201525" cy="102117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Introduction</a:t>
            </a:r>
            <a:endParaRPr lang="en-US" sz="6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-2" y="13785071"/>
            <a:ext cx="16202517" cy="1015663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Thermal Analysis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09600" y="14937129"/>
            <a:ext cx="169230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31610913" y="23896853"/>
            <a:ext cx="12258624" cy="101025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Conclusions</a:t>
            </a:r>
            <a:endParaRPr lang="en-US" sz="6000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428626" y="5068292"/>
            <a:ext cx="15509869" cy="83817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sz="3200" u="sng" dirty="0" smtClean="0"/>
              <a:t>Layered Double Hydroxides (LDHs)</a:t>
            </a:r>
            <a:r>
              <a:rPr lang="en-US" sz="3200" u="sng" baseline="30000" dirty="0" smtClean="0"/>
              <a:t>[1]</a:t>
            </a:r>
            <a:r>
              <a:rPr lang="en-US" sz="3200" u="sng" dirty="0" smtClean="0"/>
              <a:t>:</a:t>
            </a:r>
            <a:endParaRPr lang="en-US" sz="3200" u="sng" baseline="30000" dirty="0"/>
          </a:p>
          <a:p>
            <a:endParaRPr lang="en-US" dirty="0"/>
          </a:p>
          <a:p>
            <a:pPr marL="285750" indent="-285750">
              <a:lnSpc>
                <a:spcPts val="42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LDHs </a:t>
            </a:r>
            <a:r>
              <a:rPr lang="en-US" sz="2600" dirty="0"/>
              <a:t>are a class of </a:t>
            </a:r>
            <a:r>
              <a:rPr lang="en-US" sz="2600" dirty="0" smtClean="0"/>
              <a:t>anionic clays being used  in catalysis </a:t>
            </a:r>
            <a:r>
              <a:rPr lang="en-US" sz="2600" dirty="0"/>
              <a:t>for </a:t>
            </a:r>
            <a:r>
              <a:rPr lang="en-US" sz="2600" dirty="0" smtClean="0"/>
              <a:t>different applications</a:t>
            </a:r>
          </a:p>
          <a:p>
            <a:pPr marL="285750" indent="-285750">
              <a:lnSpc>
                <a:spcPts val="42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Each </a:t>
            </a:r>
            <a:r>
              <a:rPr lang="en-US" sz="2600" dirty="0"/>
              <a:t>layer is composed </a:t>
            </a:r>
            <a:r>
              <a:rPr lang="en-US" sz="2600" dirty="0" smtClean="0"/>
              <a:t>of di</a:t>
            </a:r>
            <a:r>
              <a:rPr lang="it-IT" sz="2600" dirty="0" smtClean="0"/>
              <a:t>-and tri-valent</a:t>
            </a:r>
            <a:r>
              <a:rPr lang="en-US" sz="2600" dirty="0" smtClean="0"/>
              <a:t> </a:t>
            </a:r>
            <a:r>
              <a:rPr lang="en-US" sz="2600" dirty="0"/>
              <a:t>metal </a:t>
            </a:r>
            <a:r>
              <a:rPr lang="en-US" sz="2600" dirty="0" smtClean="0"/>
              <a:t>cations</a:t>
            </a:r>
            <a:endParaRPr lang="en-US" sz="2600" dirty="0"/>
          </a:p>
          <a:p>
            <a:pPr marL="285750" indent="-285750">
              <a:lnSpc>
                <a:spcPts val="42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The </a:t>
            </a:r>
            <a:r>
              <a:rPr lang="en-US" sz="2600" dirty="0"/>
              <a:t>spacing </a:t>
            </a:r>
            <a:r>
              <a:rPr lang="en-US" sz="2600" dirty="0" smtClean="0"/>
              <a:t>between each layer </a:t>
            </a:r>
            <a:r>
              <a:rPr lang="en-US" sz="2600" dirty="0"/>
              <a:t>is filled with anions </a:t>
            </a:r>
            <a:r>
              <a:rPr lang="en-US" sz="2600" dirty="0" smtClean="0"/>
              <a:t>and water molecules</a:t>
            </a:r>
          </a:p>
          <a:p>
            <a:endParaRPr lang="en-US" dirty="0" smtClean="0"/>
          </a:p>
          <a:p>
            <a:r>
              <a:rPr lang="en-US" sz="3200" u="sng" dirty="0" smtClean="0"/>
              <a:t>Objectives:</a:t>
            </a:r>
          </a:p>
          <a:p>
            <a:endParaRPr lang="en-US" dirty="0"/>
          </a:p>
          <a:p>
            <a:pPr marL="285750" indent="-285750">
              <a:lnSpc>
                <a:spcPts val="30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Mechanistic studies of thermal decomposition of Nickel-Gallium Layered </a:t>
            </a:r>
          </a:p>
          <a:p>
            <a:pPr>
              <a:lnSpc>
                <a:spcPts val="3000"/>
              </a:lnSpc>
            </a:pPr>
            <a:r>
              <a:rPr lang="en-US" sz="2600" dirty="0" smtClean="0"/>
              <a:t>    Double Hydroxides (Ni-Ga LDHs)</a:t>
            </a:r>
          </a:p>
          <a:p>
            <a:pPr>
              <a:lnSpc>
                <a:spcPts val="3000"/>
              </a:lnSpc>
            </a:pPr>
            <a:endParaRPr lang="en-US" sz="1200" dirty="0" smtClean="0"/>
          </a:p>
          <a:p>
            <a:pPr lvl="0">
              <a:lnSpc>
                <a:spcPts val="4800"/>
              </a:lnSpc>
            </a:pPr>
            <a:r>
              <a:rPr lang="en-US" sz="3200" u="sng" dirty="0" smtClean="0">
                <a:solidFill>
                  <a:prstClr val="black"/>
                </a:solidFill>
              </a:rPr>
              <a:t>Synthesis:</a:t>
            </a:r>
          </a:p>
          <a:p>
            <a:pPr lvl="0"/>
            <a:endParaRPr lang="en-US" dirty="0" smtClean="0"/>
          </a:p>
          <a:p>
            <a:r>
              <a:rPr lang="en-US" sz="2800" dirty="0"/>
              <a:t>The hydrothermal method involves</a:t>
            </a:r>
            <a:r>
              <a:rPr lang="en-US" sz="2800" dirty="0" smtClean="0"/>
              <a:t>:</a:t>
            </a:r>
            <a:endParaRPr lang="en-US" sz="2800" dirty="0"/>
          </a:p>
          <a:p>
            <a:pPr marL="285750" indent="-285750">
              <a:lnSpc>
                <a:spcPts val="35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600" dirty="0"/>
              <a:t>S</a:t>
            </a:r>
            <a:r>
              <a:rPr lang="en-US" sz="2600" dirty="0" smtClean="0"/>
              <a:t>lowly </a:t>
            </a:r>
            <a:r>
              <a:rPr lang="en-US" sz="2600" dirty="0"/>
              <a:t>mixing of nickel nitrate (Ni(NO</a:t>
            </a:r>
            <a:r>
              <a:rPr lang="en-US" sz="2600" baseline="-25000" dirty="0"/>
              <a:t>3</a:t>
            </a:r>
            <a:r>
              <a:rPr lang="en-US" sz="2600" dirty="0"/>
              <a:t>)</a:t>
            </a:r>
            <a:r>
              <a:rPr lang="en-US" sz="2600" baseline="-25000" dirty="0"/>
              <a:t>2</a:t>
            </a:r>
            <a:r>
              <a:rPr lang="en-US" sz="2600" dirty="0"/>
              <a:t>) and gallium nitrate (Ga(NO</a:t>
            </a:r>
            <a:r>
              <a:rPr lang="en-US" sz="2600" baseline="-25000" dirty="0"/>
              <a:t>3</a:t>
            </a:r>
            <a:r>
              <a:rPr lang="en-US" sz="2600" dirty="0"/>
              <a:t>)</a:t>
            </a:r>
            <a:r>
              <a:rPr lang="en-US" sz="2600" baseline="-25000" dirty="0"/>
              <a:t>3</a:t>
            </a:r>
            <a:r>
              <a:rPr lang="en-US" sz="2600" dirty="0"/>
              <a:t>) (3:1 Ni</a:t>
            </a:r>
            <a:r>
              <a:rPr lang="en-US" sz="2600" baseline="30000" dirty="0"/>
              <a:t>2+</a:t>
            </a:r>
            <a:r>
              <a:rPr lang="en-US" sz="2600" dirty="0"/>
              <a:t>/Ga</a:t>
            </a:r>
            <a:r>
              <a:rPr lang="en-US" sz="2600" baseline="30000" dirty="0"/>
              <a:t>3+ </a:t>
            </a:r>
            <a:r>
              <a:rPr lang="en-US" sz="2600" dirty="0"/>
              <a:t>molar </a:t>
            </a:r>
            <a:r>
              <a:rPr lang="en-US" sz="2600" dirty="0" smtClean="0"/>
              <a:t>ratio)</a:t>
            </a:r>
            <a:endParaRPr lang="en-US" sz="2600" dirty="0"/>
          </a:p>
          <a:p>
            <a:pPr marL="285750" indent="-285750">
              <a:lnSpc>
                <a:spcPts val="35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600" dirty="0" smtClean="0"/>
              <a:t>Adding </a:t>
            </a:r>
            <a:r>
              <a:rPr lang="en-US" sz="2600" dirty="0"/>
              <a:t>sodium carbonate (Na</a:t>
            </a:r>
            <a:r>
              <a:rPr lang="en-US" sz="2600" baseline="-25000" dirty="0"/>
              <a:t>2</a:t>
            </a:r>
            <a:r>
              <a:rPr lang="en-US" sz="2600" dirty="0"/>
              <a:t>CO</a:t>
            </a:r>
            <a:r>
              <a:rPr lang="en-US" sz="2600" baseline="-25000" dirty="0"/>
              <a:t>3</a:t>
            </a:r>
            <a:r>
              <a:rPr lang="en-US" sz="2600" dirty="0"/>
              <a:t>) and sodium hydroxide (</a:t>
            </a:r>
            <a:r>
              <a:rPr lang="en-US" sz="2600" dirty="0" err="1"/>
              <a:t>NaOH</a:t>
            </a:r>
            <a:r>
              <a:rPr lang="en-US" sz="2600" dirty="0" smtClean="0"/>
              <a:t>) to maintain the pH=9 </a:t>
            </a:r>
            <a:endParaRPr lang="en-US" sz="2600" dirty="0"/>
          </a:p>
          <a:p>
            <a:pPr marL="285750" indent="-285750">
              <a:lnSpc>
                <a:spcPts val="35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600" dirty="0"/>
              <a:t>Stirring at room temperature for 4 </a:t>
            </a:r>
            <a:r>
              <a:rPr lang="en-US" sz="2600" dirty="0" smtClean="0"/>
              <a:t>hours</a:t>
            </a:r>
            <a:endParaRPr lang="en-US" sz="2600" dirty="0"/>
          </a:p>
          <a:p>
            <a:pPr marL="285750" indent="-285750">
              <a:lnSpc>
                <a:spcPts val="35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600" dirty="0" smtClean="0"/>
              <a:t>Heating in </a:t>
            </a:r>
            <a:r>
              <a:rPr lang="en-US" sz="2600" dirty="0"/>
              <a:t>a hydrothermal </a:t>
            </a:r>
            <a:r>
              <a:rPr lang="en-US" sz="2600" dirty="0" smtClean="0"/>
              <a:t>autoclave at 125 ᵒC for </a:t>
            </a:r>
            <a:r>
              <a:rPr lang="en-US" sz="2600" dirty="0"/>
              <a:t>24 hours </a:t>
            </a:r>
            <a:endParaRPr lang="en-US" sz="2600" dirty="0" smtClean="0"/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69459" y="7212971"/>
            <a:ext cx="4141834" cy="3271932"/>
          </a:xfrm>
          <a:prstGeom prst="rect">
            <a:avLst/>
          </a:prstGeom>
        </p:spPr>
      </p:pic>
      <p:sp>
        <p:nvSpPr>
          <p:cNvPr id="83" name="TextBox 82"/>
          <p:cNvSpPr txBox="1"/>
          <p:nvPr/>
        </p:nvSpPr>
        <p:spPr>
          <a:xfrm>
            <a:off x="31618134" y="29139589"/>
            <a:ext cx="12273067" cy="2516774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29811413" y="22024360"/>
            <a:ext cx="14065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0" y="164738"/>
            <a:ext cx="438912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b="1" dirty="0" smtClean="0">
                <a:solidFill>
                  <a:schemeClr val="bg1"/>
                </a:solidFill>
              </a:rPr>
              <a:t>Mechanistic Studies of Thermal Decomposition of Nickel-Gallium </a:t>
            </a:r>
            <a:r>
              <a:rPr lang="en-US" sz="8800" b="1" dirty="0">
                <a:solidFill>
                  <a:schemeClr val="bg1"/>
                </a:solidFill>
              </a:rPr>
              <a:t>Layered Double </a:t>
            </a:r>
            <a:r>
              <a:rPr lang="en-US" sz="8800" b="1" dirty="0" smtClean="0">
                <a:solidFill>
                  <a:schemeClr val="bg1"/>
                </a:solidFill>
              </a:rPr>
              <a:t>Hydroxides</a:t>
            </a:r>
            <a:r>
              <a:rPr lang="en-US" sz="9600" b="1" dirty="0">
                <a:solidFill>
                  <a:schemeClr val="bg1"/>
                </a:solidFill>
              </a:rPr>
              <a:t/>
            </a:r>
            <a:br>
              <a:rPr lang="en-US" sz="9600" b="1" dirty="0">
                <a:solidFill>
                  <a:schemeClr val="bg1"/>
                </a:solidFill>
              </a:rPr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9645264" y="1907675"/>
            <a:ext cx="261077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bg1"/>
                </a:solidFill>
              </a:rPr>
              <a:t>Lorenzo </a:t>
            </a:r>
            <a:r>
              <a:rPr lang="en-US" sz="6000" b="1" dirty="0" err="1" smtClean="0">
                <a:solidFill>
                  <a:schemeClr val="bg1"/>
                </a:solidFill>
              </a:rPr>
              <a:t>Milani</a:t>
            </a:r>
            <a:r>
              <a:rPr lang="en-US" sz="5400" b="1" dirty="0">
                <a:solidFill>
                  <a:schemeClr val="bg1"/>
                </a:solidFill>
              </a:rPr>
              <a:t/>
            </a:r>
            <a:br>
              <a:rPr lang="en-US" sz="5400" b="1" dirty="0">
                <a:solidFill>
                  <a:schemeClr val="bg1"/>
                </a:solidFill>
              </a:rPr>
            </a:br>
            <a:r>
              <a:rPr lang="en-US" sz="4800" b="1" dirty="0">
                <a:solidFill>
                  <a:schemeClr val="bg1"/>
                </a:solidFill>
              </a:rPr>
              <a:t>Department of Chemical Engineering, University of New </a:t>
            </a:r>
            <a:r>
              <a:rPr lang="en-US" sz="4800" b="1" dirty="0" smtClean="0">
                <a:solidFill>
                  <a:schemeClr val="bg1"/>
                </a:solidFill>
              </a:rPr>
              <a:t>Hampshire, Durham, NH 03824</a:t>
            </a:r>
            <a:endParaRPr lang="en-US" sz="4800" dirty="0"/>
          </a:p>
        </p:txBody>
      </p:sp>
      <p:sp>
        <p:nvSpPr>
          <p:cNvPr id="9" name="TextBox 8"/>
          <p:cNvSpPr txBox="1"/>
          <p:nvPr/>
        </p:nvSpPr>
        <p:spPr>
          <a:xfrm>
            <a:off x="0" y="31669919"/>
            <a:ext cx="43891200" cy="1254189"/>
          </a:xfrm>
          <a:prstGeom prst="rect">
            <a:avLst/>
          </a:prstGeom>
          <a:solidFill>
            <a:schemeClr val="accent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3300"/>
              </a:lnSpc>
            </a:pPr>
            <a:r>
              <a:rPr lang="en-US" sz="3600" b="1" dirty="0" smtClean="0">
                <a:solidFill>
                  <a:schemeClr val="bg1"/>
                </a:solidFill>
              </a:rPr>
              <a:t>Acknowledgement</a:t>
            </a:r>
            <a:endParaRPr lang="en-US" sz="1600" b="1" dirty="0" smtClean="0">
              <a:solidFill>
                <a:schemeClr val="bg1"/>
              </a:solidFill>
            </a:endParaRPr>
          </a:p>
          <a:p>
            <a:pPr marL="742950" lvl="1" indent="-285750" algn="ctr">
              <a:buFont typeface="Wingdings" panose="05000000000000000000" pitchFamily="2" charset="2"/>
              <a:buChar char="§"/>
            </a:pPr>
            <a:r>
              <a:rPr lang="en-US" sz="2400" b="1" dirty="0" smtClean="0">
                <a:solidFill>
                  <a:schemeClr val="bg1"/>
                </a:solidFill>
              </a:rPr>
              <a:t>Summer Undergraduate Research Fellowship from The Hamel Center for Undergraduate Research, UNH</a:t>
            </a:r>
          </a:p>
          <a:p>
            <a:pPr marL="742950" lvl="1" indent="-285750" algn="ctr">
              <a:buFont typeface="Wingdings" panose="05000000000000000000" pitchFamily="2" charset="2"/>
              <a:buChar char="§"/>
            </a:pPr>
            <a:r>
              <a:rPr lang="en-US" sz="2400" b="1" dirty="0" smtClean="0">
                <a:solidFill>
                  <a:schemeClr val="bg1"/>
                </a:solidFill>
              </a:rPr>
              <a:t>Dr. Nan Yi, UNH, Department of Chemical Engineering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05199" y="1651278"/>
            <a:ext cx="1858825" cy="245427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4" name="Rectangle 73"/>
              <p:cNvSpPr/>
              <p:nvPr/>
            </p:nvSpPr>
            <p:spPr>
              <a:xfrm>
                <a:off x="31610913" y="4020326"/>
                <a:ext cx="12280287" cy="19872602"/>
              </a:xfrm>
              <a:prstGeom prst="rect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a:fld id="{FEDC58AA-A872-46BA-B657-EE0DF3150A6A}" type="mathplaceholder">
                        <a:rPr lang="en-US" i="1" smtClean="0">
                          <a:latin typeface="Cambria Math" panose="02040503050406030204" pitchFamily="18" charset="0"/>
                        </a:rPr>
                        <a:t>Type equation here.</a:t>
                      </a:fl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4" name="Rectangle 7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10913" y="4020326"/>
                <a:ext cx="12280287" cy="1987260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 w="762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1" name="TextBox 90"/>
          <p:cNvSpPr txBox="1"/>
          <p:nvPr/>
        </p:nvSpPr>
        <p:spPr>
          <a:xfrm>
            <a:off x="16187084" y="21066452"/>
            <a:ext cx="15445492" cy="102117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FT-Infrared Spectroscopy</a:t>
            </a:r>
            <a:endParaRPr lang="en-US" sz="6000" b="1" dirty="0"/>
          </a:p>
        </p:txBody>
      </p:sp>
      <p:sp>
        <p:nvSpPr>
          <p:cNvPr id="92" name="TextBox 91"/>
          <p:cNvSpPr txBox="1"/>
          <p:nvPr/>
        </p:nvSpPr>
        <p:spPr>
          <a:xfrm>
            <a:off x="16200621" y="4020326"/>
            <a:ext cx="15410293" cy="101471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Thermal Decomposition</a:t>
            </a:r>
            <a:endParaRPr lang="en-US" sz="6000" b="1" dirty="0"/>
          </a:p>
        </p:txBody>
      </p:sp>
      <p:sp>
        <p:nvSpPr>
          <p:cNvPr id="93" name="TextBox 92"/>
          <p:cNvSpPr txBox="1"/>
          <p:nvPr/>
        </p:nvSpPr>
        <p:spPr>
          <a:xfrm>
            <a:off x="31618135" y="4015932"/>
            <a:ext cx="12258622" cy="1015663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Kinetic Model</a:t>
            </a:r>
            <a:endParaRPr lang="en-US" sz="6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28626" y="15322460"/>
            <a:ext cx="14982824" cy="37651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sz="2800" dirty="0" smtClean="0"/>
              <a:t>Test Conditions:</a:t>
            </a:r>
          </a:p>
          <a:p>
            <a:pPr marL="285750" indent="-285750">
              <a:lnSpc>
                <a:spcPts val="35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He (18 mL/min) as the flowing gas.</a:t>
            </a:r>
          </a:p>
          <a:p>
            <a:pPr marL="285750" indent="-285750">
              <a:lnSpc>
                <a:spcPts val="35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Temperature Range (25 – 650 ᵒC)</a:t>
            </a:r>
          </a:p>
          <a:p>
            <a:pPr marL="285750" indent="-285750">
              <a:lnSpc>
                <a:spcPts val="3500"/>
              </a:lnSpc>
              <a:buFont typeface="Wingdings" panose="05000000000000000000" pitchFamily="2" charset="2"/>
              <a:buChar char="§"/>
            </a:pPr>
            <a:r>
              <a:rPr lang="en-US" sz="2600" dirty="0"/>
              <a:t>Heating Rates: 2.5, 3.5, 5, 6.5</a:t>
            </a:r>
            <a:r>
              <a:rPr lang="en-US" sz="2600" dirty="0" smtClean="0"/>
              <a:t>, and 7.5 ᵒC/min</a:t>
            </a:r>
            <a:endParaRPr lang="en-US" sz="2600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32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3200" dirty="0" smtClean="0"/>
          </a:p>
          <a:p>
            <a:endParaRPr lang="en-US" sz="3200" dirty="0" smtClean="0"/>
          </a:p>
          <a:p>
            <a:endParaRPr lang="en-US" sz="2600" dirty="0"/>
          </a:p>
        </p:txBody>
      </p:sp>
      <p:sp>
        <p:nvSpPr>
          <p:cNvPr id="16" name="TextBox 15"/>
          <p:cNvSpPr txBox="1"/>
          <p:nvPr/>
        </p:nvSpPr>
        <p:spPr>
          <a:xfrm>
            <a:off x="138261" y="27083683"/>
            <a:ext cx="1589611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i="1" dirty="0" smtClean="0"/>
              <a:t>Figure </a:t>
            </a:r>
            <a:r>
              <a:rPr lang="en-US" sz="2200" i="1" dirty="0"/>
              <a:t>3</a:t>
            </a:r>
            <a:r>
              <a:rPr lang="en-US" sz="2200" i="1" dirty="0" smtClean="0"/>
              <a:t>. </a:t>
            </a:r>
            <a:r>
              <a:rPr lang="en-US" sz="2200" dirty="0" smtClean="0"/>
              <a:t>Mass spectroscopy profile of water (A) and carbon dioxide (B) for the Ni-Ga LDH heated in pure helium. Heating rate: 5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℃/min.</a:t>
            </a:r>
            <a:endParaRPr lang="en-US" sz="2200" dirty="0"/>
          </a:p>
        </p:txBody>
      </p:sp>
      <p:pic>
        <p:nvPicPr>
          <p:cNvPr id="42" name="Picture 41"/>
          <p:cNvPicPr/>
          <p:nvPr/>
        </p:nvPicPr>
        <p:blipFill>
          <a:blip r:embed="rId6"/>
          <a:stretch>
            <a:fillRect/>
          </a:stretch>
        </p:blipFill>
        <p:spPr>
          <a:xfrm>
            <a:off x="16666155" y="22250743"/>
            <a:ext cx="4768041" cy="3966881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16413040" y="26122550"/>
            <a:ext cx="59422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i="1" dirty="0" smtClean="0"/>
              <a:t>Figure </a:t>
            </a:r>
            <a:r>
              <a:rPr lang="en-US" sz="2200" i="1" dirty="0"/>
              <a:t>7</a:t>
            </a:r>
            <a:r>
              <a:rPr lang="en-US" sz="2200" i="1" dirty="0" smtClean="0"/>
              <a:t>. </a:t>
            </a:r>
            <a:r>
              <a:rPr lang="en-US" sz="2200" dirty="0" smtClean="0"/>
              <a:t>In situ FT-IR spectra for Ni-Ga LDH in pure helium </a:t>
            </a:r>
            <a:r>
              <a:rPr lang="en-US" sz="2200" dirty="0" smtClean="0"/>
              <a:t>at </a:t>
            </a:r>
            <a:r>
              <a:rPr lang="en-US" sz="2200" dirty="0" smtClean="0"/>
              <a:t>different temperatures (25, 50, 100, 150, 200, 250, and 300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℃</a:t>
            </a:r>
            <a:r>
              <a:rPr lang="en-US" sz="2200" dirty="0" smtClean="0"/>
              <a:t>).</a:t>
            </a:r>
            <a:endParaRPr lang="en-US" sz="2200" dirty="0"/>
          </a:p>
        </p:txBody>
      </p:sp>
      <p:sp>
        <p:nvSpPr>
          <p:cNvPr id="25" name="TextBox 24"/>
          <p:cNvSpPr txBox="1"/>
          <p:nvPr/>
        </p:nvSpPr>
        <p:spPr>
          <a:xfrm>
            <a:off x="16671993" y="5123693"/>
            <a:ext cx="12616093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sz="2800" dirty="0" smtClean="0"/>
          </a:p>
          <a:p>
            <a:r>
              <a:rPr lang="en-US" sz="2800" dirty="0" smtClean="0"/>
              <a:t> </a:t>
            </a:r>
          </a:p>
          <a:p>
            <a:endParaRPr lang="en-US" sz="2800" dirty="0"/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33382" y="17725664"/>
            <a:ext cx="6902377" cy="374228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2679" y="17725664"/>
            <a:ext cx="6583703" cy="374228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235882" y="7506480"/>
            <a:ext cx="5294542" cy="3062843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722855" y="21514425"/>
            <a:ext cx="67633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i="1" dirty="0" smtClean="0"/>
              <a:t>Figure 1. </a:t>
            </a:r>
            <a:r>
              <a:rPr lang="en-US" sz="2200" dirty="0" err="1" smtClean="0"/>
              <a:t>Thermogravimetric</a:t>
            </a:r>
            <a:r>
              <a:rPr lang="en-US" sz="2200" dirty="0" smtClean="0"/>
              <a:t> </a:t>
            </a:r>
            <a:r>
              <a:rPr lang="en-US" sz="2200" dirty="0" err="1" smtClean="0"/>
              <a:t>Analsys</a:t>
            </a:r>
            <a:r>
              <a:rPr lang="en-US" sz="2200" dirty="0" smtClean="0"/>
              <a:t> (TGA) for the </a:t>
            </a:r>
          </a:p>
          <a:p>
            <a:pPr algn="ctr"/>
            <a:r>
              <a:rPr lang="en-US" sz="2200" dirty="0" smtClean="0"/>
              <a:t>Ni-Ga LDH. Heating rate: 5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℃/min.</a:t>
            </a:r>
            <a:endParaRPr lang="en-US" sz="2200" dirty="0"/>
          </a:p>
        </p:txBody>
      </p:sp>
      <p:sp>
        <p:nvSpPr>
          <p:cNvPr id="51" name="TextBox 50"/>
          <p:cNvSpPr txBox="1"/>
          <p:nvPr/>
        </p:nvSpPr>
        <p:spPr>
          <a:xfrm>
            <a:off x="8524408" y="21514425"/>
            <a:ext cx="70408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i="1" dirty="0" smtClean="0"/>
              <a:t>Figure </a:t>
            </a:r>
            <a:r>
              <a:rPr lang="en-US" sz="2200" i="1" dirty="0"/>
              <a:t>2</a:t>
            </a:r>
            <a:r>
              <a:rPr lang="en-US" sz="2200" i="1" dirty="0" smtClean="0"/>
              <a:t>. </a:t>
            </a:r>
            <a:r>
              <a:rPr lang="en-US" sz="2200" dirty="0" smtClean="0"/>
              <a:t>Differential </a:t>
            </a:r>
            <a:r>
              <a:rPr lang="en-US" sz="2200" dirty="0" err="1"/>
              <a:t>T</a:t>
            </a:r>
            <a:r>
              <a:rPr lang="en-US" sz="2200" dirty="0" err="1" smtClean="0"/>
              <a:t>hermogravimetric</a:t>
            </a:r>
            <a:r>
              <a:rPr lang="en-US" sz="2200" dirty="0" smtClean="0"/>
              <a:t> Analysis (DTG) </a:t>
            </a:r>
          </a:p>
          <a:p>
            <a:pPr algn="ctr"/>
            <a:r>
              <a:rPr lang="en-US" sz="2200" dirty="0" smtClean="0"/>
              <a:t>for the Ni-Ga LDH. </a:t>
            </a:r>
            <a:r>
              <a:rPr lang="en-US" sz="2200" dirty="0"/>
              <a:t>H</a:t>
            </a:r>
            <a:r>
              <a:rPr lang="en-US" sz="2200" dirty="0" smtClean="0"/>
              <a:t>eating rate: 5 </a:t>
            </a:r>
            <a:r>
              <a:rPr lang="en-US" sz="2200" dirty="0" smtClean="0">
                <a:cs typeface="Times New Roman" panose="02020603050405020304" pitchFamily="18" charset="0"/>
              </a:rPr>
              <a:t>℃/min.</a:t>
            </a:r>
            <a:endParaRPr lang="en-US" sz="2200" dirty="0"/>
          </a:p>
        </p:txBody>
      </p:sp>
      <p:sp>
        <p:nvSpPr>
          <p:cNvPr id="53" name="TextBox 52"/>
          <p:cNvSpPr txBox="1"/>
          <p:nvPr/>
        </p:nvSpPr>
        <p:spPr>
          <a:xfrm>
            <a:off x="16464761" y="10658283"/>
            <a:ext cx="66448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i="1" dirty="0" smtClean="0"/>
              <a:t>Figure </a:t>
            </a:r>
            <a:r>
              <a:rPr lang="en-US" sz="2200" i="1" dirty="0"/>
              <a:t>4</a:t>
            </a:r>
            <a:r>
              <a:rPr lang="en-US" sz="2200" i="1" dirty="0" smtClean="0"/>
              <a:t>. </a:t>
            </a:r>
            <a:r>
              <a:rPr lang="en-US" sz="2200" dirty="0" err="1" smtClean="0"/>
              <a:t>Thermogravimetric</a:t>
            </a:r>
            <a:r>
              <a:rPr lang="en-US" sz="2200" dirty="0" smtClean="0"/>
              <a:t> Analysis (TGA) profiles for the calcined samples. Heating rate: 5 </a:t>
            </a:r>
            <a:r>
              <a:rPr lang="en-US" sz="2200" dirty="0" smtClean="0">
                <a:cs typeface="Times New Roman" panose="02020603050405020304" pitchFamily="18" charset="0"/>
              </a:rPr>
              <a:t>℃/min.</a:t>
            </a:r>
            <a:endParaRPr lang="en-US" sz="2200" dirty="0"/>
          </a:p>
        </p:txBody>
      </p:sp>
      <p:sp>
        <p:nvSpPr>
          <p:cNvPr id="54" name="TextBox 53"/>
          <p:cNvSpPr txBox="1"/>
          <p:nvPr/>
        </p:nvSpPr>
        <p:spPr>
          <a:xfrm>
            <a:off x="24500270" y="10686738"/>
            <a:ext cx="67153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i="1" dirty="0" smtClean="0"/>
              <a:t>Figure 5. </a:t>
            </a:r>
            <a:r>
              <a:rPr lang="en-US" sz="2200" dirty="0">
                <a:solidFill>
                  <a:prstClr val="black"/>
                </a:solidFill>
              </a:rPr>
              <a:t>Differential </a:t>
            </a:r>
            <a:r>
              <a:rPr lang="en-US" sz="2200" dirty="0" err="1">
                <a:solidFill>
                  <a:prstClr val="black"/>
                </a:solidFill>
              </a:rPr>
              <a:t>Thermogravimetric</a:t>
            </a:r>
            <a:r>
              <a:rPr lang="en-US" sz="2200" dirty="0">
                <a:solidFill>
                  <a:prstClr val="black"/>
                </a:solidFill>
              </a:rPr>
              <a:t> </a:t>
            </a:r>
            <a:r>
              <a:rPr lang="en-US" sz="2200" dirty="0" smtClean="0">
                <a:solidFill>
                  <a:prstClr val="black"/>
                </a:solidFill>
              </a:rPr>
              <a:t>Analysis </a:t>
            </a:r>
            <a:r>
              <a:rPr lang="en-US" sz="2200" dirty="0">
                <a:solidFill>
                  <a:prstClr val="black"/>
                </a:solidFill>
              </a:rPr>
              <a:t>(DTG) </a:t>
            </a:r>
            <a:r>
              <a:rPr lang="en-US" sz="2200" dirty="0" smtClean="0">
                <a:solidFill>
                  <a:prstClr val="black"/>
                </a:solidFill>
              </a:rPr>
              <a:t>profiles </a:t>
            </a:r>
            <a:r>
              <a:rPr lang="en-US" sz="2200" dirty="0" smtClean="0"/>
              <a:t>for the calcined samples. Heating rate: 5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℃/min.</a:t>
            </a:r>
            <a:endParaRPr lang="en-US" sz="2200" dirty="0"/>
          </a:p>
        </p:txBody>
      </p:sp>
      <p:sp>
        <p:nvSpPr>
          <p:cNvPr id="30" name="TextBox 29"/>
          <p:cNvSpPr txBox="1"/>
          <p:nvPr/>
        </p:nvSpPr>
        <p:spPr>
          <a:xfrm>
            <a:off x="16699139" y="5162811"/>
            <a:ext cx="11999967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400" dirty="0" smtClean="0"/>
          </a:p>
          <a:p>
            <a:r>
              <a:rPr lang="en-US" sz="2800" dirty="0" smtClean="0"/>
              <a:t>Three Calcination </a:t>
            </a:r>
            <a:r>
              <a:rPr lang="en-US" sz="2800" dirty="0"/>
              <a:t>Temperatures: </a:t>
            </a:r>
            <a:endParaRPr lang="en-US" sz="2800" dirty="0" smtClean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600" dirty="0" smtClean="0"/>
              <a:t>200 ᵒC (</a:t>
            </a:r>
            <a:r>
              <a:rPr lang="en-US" sz="2600" dirty="0"/>
              <a:t>Sample </a:t>
            </a:r>
            <a:r>
              <a:rPr lang="en-US" sz="2600" dirty="0" smtClean="0"/>
              <a:t>A)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600" dirty="0" smtClean="0"/>
              <a:t>265 </a:t>
            </a:r>
            <a:r>
              <a:rPr lang="en-US" sz="2600" dirty="0"/>
              <a:t>ᵒC (Sample </a:t>
            </a:r>
            <a:r>
              <a:rPr lang="en-US" sz="2600" dirty="0" smtClean="0"/>
              <a:t>B)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600" dirty="0" smtClean="0"/>
              <a:t>355 </a:t>
            </a:r>
            <a:r>
              <a:rPr lang="en-US" sz="2600" dirty="0"/>
              <a:t>ᵒC (Sample C</a:t>
            </a:r>
            <a:r>
              <a:rPr lang="en-US" sz="2600" dirty="0" smtClean="0"/>
              <a:t>)</a:t>
            </a:r>
            <a:endParaRPr lang="en-US" sz="2600" dirty="0"/>
          </a:p>
          <a:p>
            <a:endParaRPr lang="en-US" sz="2400" dirty="0" smtClean="0"/>
          </a:p>
          <a:p>
            <a:endParaRPr lang="en-US" sz="2800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319740" y="11408622"/>
            <a:ext cx="4812737" cy="3158894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32132730" y="5373884"/>
            <a:ext cx="1175847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/>
              <a:t>Kinetic models and activation energies were calculated based on </a:t>
            </a:r>
            <a:r>
              <a:rPr lang="el-GR" sz="2600" dirty="0" smtClean="0"/>
              <a:t>α</a:t>
            </a:r>
            <a:r>
              <a:rPr lang="en-US" sz="2600" dirty="0" smtClean="0"/>
              <a:t> (extent of reaction) and </a:t>
            </a:r>
            <a:r>
              <a:rPr lang="el-GR" sz="2600" dirty="0" smtClean="0"/>
              <a:t>β</a:t>
            </a:r>
            <a:r>
              <a:rPr lang="en-US" sz="2600" dirty="0" smtClean="0"/>
              <a:t> (heating rate).</a:t>
            </a:r>
          </a:p>
          <a:p>
            <a:endParaRPr lang="en-US" sz="2600" dirty="0" smtClean="0"/>
          </a:p>
          <a:p>
            <a:r>
              <a:rPr lang="en-US" sz="2600" dirty="0" smtClean="0"/>
              <a:t>Activation energies (</a:t>
            </a:r>
            <a:r>
              <a:rPr lang="en-US" sz="2600" dirty="0" err="1" smtClean="0"/>
              <a:t>Ea</a:t>
            </a:r>
            <a:r>
              <a:rPr lang="en-US" sz="2600" dirty="0" smtClean="0"/>
              <a:t>) can be calculated by plotting ln(</a:t>
            </a:r>
            <a:r>
              <a:rPr lang="el-GR" sz="2600" dirty="0" smtClean="0"/>
              <a:t>β</a:t>
            </a:r>
            <a:r>
              <a:rPr lang="en-US" sz="2600" dirty="0" smtClean="0"/>
              <a:t>) versus 1/T (in K</a:t>
            </a:r>
            <a:r>
              <a:rPr lang="en-US" sz="2600" baseline="30000" dirty="0" smtClean="0"/>
              <a:t>-1</a:t>
            </a:r>
            <a:r>
              <a:rPr lang="en-US" sz="2600" dirty="0" smtClean="0"/>
              <a:t>) </a:t>
            </a:r>
            <a:r>
              <a:rPr lang="en-US" sz="2600" baseline="30000" dirty="0" smtClean="0"/>
              <a:t>[5]</a:t>
            </a:r>
            <a:endParaRPr lang="en-US" sz="2600" baseline="30000" dirty="0"/>
          </a:p>
        </p:txBody>
      </p:sp>
      <p:sp>
        <p:nvSpPr>
          <p:cNvPr id="57" name="TextBox 56"/>
          <p:cNvSpPr txBox="1"/>
          <p:nvPr/>
        </p:nvSpPr>
        <p:spPr>
          <a:xfrm>
            <a:off x="37853846" y="10256094"/>
            <a:ext cx="58457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i="1" dirty="0" smtClean="0"/>
              <a:t>Figure 10. </a:t>
            </a:r>
            <a:r>
              <a:rPr lang="en-US" sz="2200" dirty="0" smtClean="0"/>
              <a:t>Plot of </a:t>
            </a:r>
            <a:r>
              <a:rPr lang="en-US" sz="2200" dirty="0" smtClean="0">
                <a:cs typeface="Times New Roman" panose="02020603050405020304" pitchFamily="18" charset="0"/>
              </a:rPr>
              <a:t>ln(</a:t>
            </a:r>
            <a:r>
              <a:rPr lang="el-GR" sz="2200" dirty="0" smtClean="0">
                <a:cs typeface="Times New Roman" panose="02020603050405020304" pitchFamily="18" charset="0"/>
              </a:rPr>
              <a:t>β</a:t>
            </a:r>
            <a:r>
              <a:rPr lang="en-US" sz="2200" dirty="0" smtClean="0">
                <a:cs typeface="Times New Roman" panose="02020603050405020304" pitchFamily="18" charset="0"/>
              </a:rPr>
              <a:t>) vs. 1/T for water at different extents of reaction (</a:t>
            </a:r>
            <a:r>
              <a:rPr lang="el-GR" sz="2200" dirty="0" smtClean="0">
                <a:cs typeface="Times New Roman" panose="02020603050405020304" pitchFamily="18" charset="0"/>
              </a:rPr>
              <a:t>α</a:t>
            </a:r>
            <a:r>
              <a:rPr lang="en-US" sz="2200" dirty="0" smtClean="0">
                <a:cs typeface="Times New Roman" panose="02020603050405020304" pitchFamily="18" charset="0"/>
              </a:rPr>
              <a:t>).</a:t>
            </a:r>
            <a:r>
              <a:rPr lang="en-US" sz="2200" dirty="0" smtClean="0"/>
              <a:t> </a:t>
            </a:r>
            <a:endParaRPr lang="en-US" sz="2200" dirty="0"/>
          </a:p>
        </p:txBody>
      </p:sp>
      <p:sp>
        <p:nvSpPr>
          <p:cNvPr id="68" name="TextBox 67"/>
          <p:cNvSpPr txBox="1"/>
          <p:nvPr/>
        </p:nvSpPr>
        <p:spPr>
          <a:xfrm>
            <a:off x="31944085" y="14625233"/>
            <a:ext cx="58457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i="1" dirty="0" smtClean="0"/>
              <a:t>Figure 11. </a:t>
            </a:r>
            <a:r>
              <a:rPr lang="en-US" sz="2200" dirty="0" smtClean="0"/>
              <a:t>Plot of </a:t>
            </a:r>
            <a:r>
              <a:rPr lang="el-GR" sz="2200" dirty="0" smtClean="0">
                <a:cs typeface="Times New Roman" panose="02020603050405020304" pitchFamily="18" charset="0"/>
              </a:rPr>
              <a:t>α</a:t>
            </a:r>
            <a:r>
              <a:rPr lang="en-US" sz="2200" dirty="0" smtClean="0">
                <a:cs typeface="Times New Roman" panose="02020603050405020304" pitchFamily="18" charset="0"/>
              </a:rPr>
              <a:t> vs. T for CO</a:t>
            </a:r>
            <a:r>
              <a:rPr lang="en-US" sz="2200" baseline="-25000" dirty="0" smtClean="0">
                <a:cs typeface="Times New Roman" panose="02020603050405020304" pitchFamily="18" charset="0"/>
              </a:rPr>
              <a:t>2</a:t>
            </a:r>
            <a:r>
              <a:rPr lang="en-US" sz="2200" dirty="0" smtClean="0">
                <a:cs typeface="Times New Roman" panose="02020603050405020304" pitchFamily="18" charset="0"/>
              </a:rPr>
              <a:t> at different heating rates (</a:t>
            </a:r>
            <a:r>
              <a:rPr lang="el-GR" sz="2200" dirty="0" smtClean="0">
                <a:cs typeface="Times New Roman" panose="02020603050405020304" pitchFamily="18" charset="0"/>
              </a:rPr>
              <a:t>β</a:t>
            </a:r>
            <a:r>
              <a:rPr lang="en-US" sz="2200" dirty="0" smtClean="0">
                <a:cs typeface="Times New Roman" panose="02020603050405020304" pitchFamily="18" charset="0"/>
              </a:rPr>
              <a:t>).</a:t>
            </a:r>
            <a:r>
              <a:rPr lang="en-US" sz="2200" dirty="0" smtClean="0"/>
              <a:t> </a:t>
            </a:r>
            <a:endParaRPr lang="en-US" sz="2200" dirty="0"/>
          </a:p>
        </p:txBody>
      </p:sp>
      <p:sp>
        <p:nvSpPr>
          <p:cNvPr id="71" name="TextBox 70"/>
          <p:cNvSpPr txBox="1"/>
          <p:nvPr/>
        </p:nvSpPr>
        <p:spPr>
          <a:xfrm>
            <a:off x="31952957" y="10249338"/>
            <a:ext cx="58457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i="1" dirty="0" smtClean="0"/>
              <a:t>Figure 9. </a:t>
            </a:r>
            <a:r>
              <a:rPr lang="en-US" sz="2200" dirty="0" smtClean="0"/>
              <a:t>Plot of </a:t>
            </a:r>
            <a:r>
              <a:rPr lang="el-GR" sz="2200" dirty="0" smtClean="0">
                <a:cs typeface="Times New Roman" panose="02020603050405020304" pitchFamily="18" charset="0"/>
              </a:rPr>
              <a:t>α</a:t>
            </a:r>
            <a:r>
              <a:rPr lang="en-US" sz="2200" dirty="0" smtClean="0">
                <a:cs typeface="Times New Roman" panose="02020603050405020304" pitchFamily="18" charset="0"/>
              </a:rPr>
              <a:t> vs. T for water at different heating rates (</a:t>
            </a:r>
            <a:r>
              <a:rPr lang="el-GR" sz="2200" dirty="0" smtClean="0">
                <a:cs typeface="Times New Roman" panose="02020603050405020304" pitchFamily="18" charset="0"/>
              </a:rPr>
              <a:t>β</a:t>
            </a:r>
            <a:r>
              <a:rPr lang="en-US" sz="2200" dirty="0" smtClean="0">
                <a:cs typeface="Times New Roman" panose="02020603050405020304" pitchFamily="18" charset="0"/>
              </a:rPr>
              <a:t>).</a:t>
            </a:r>
            <a:r>
              <a:rPr lang="en-US" sz="2200" dirty="0" smtClean="0"/>
              <a:t> </a:t>
            </a:r>
            <a:endParaRPr lang="en-US" sz="2200" dirty="0"/>
          </a:p>
        </p:txBody>
      </p:sp>
      <p:sp>
        <p:nvSpPr>
          <p:cNvPr id="72" name="TextBox 71"/>
          <p:cNvSpPr txBox="1"/>
          <p:nvPr/>
        </p:nvSpPr>
        <p:spPr>
          <a:xfrm>
            <a:off x="37984540" y="14625233"/>
            <a:ext cx="58457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i="1" dirty="0" smtClean="0"/>
              <a:t>Figure 12. </a:t>
            </a:r>
            <a:r>
              <a:rPr lang="en-US" sz="2200" dirty="0" smtClean="0"/>
              <a:t>Profile of </a:t>
            </a:r>
            <a:r>
              <a:rPr lang="en-US" sz="2200" dirty="0" smtClean="0">
                <a:cs typeface="Times New Roman" panose="02020603050405020304" pitchFamily="18" charset="0"/>
              </a:rPr>
              <a:t>ln(</a:t>
            </a:r>
            <a:r>
              <a:rPr lang="el-GR" sz="2200" dirty="0" smtClean="0">
                <a:cs typeface="Times New Roman" panose="02020603050405020304" pitchFamily="18" charset="0"/>
              </a:rPr>
              <a:t>β</a:t>
            </a:r>
            <a:r>
              <a:rPr lang="en-US" sz="2200" dirty="0" smtClean="0">
                <a:cs typeface="Times New Roman" panose="02020603050405020304" pitchFamily="18" charset="0"/>
              </a:rPr>
              <a:t>) vs. 1/T for </a:t>
            </a:r>
            <a:r>
              <a:rPr lang="en-US" sz="2200" dirty="0">
                <a:cs typeface="Times New Roman" panose="02020603050405020304" pitchFamily="18" charset="0"/>
              </a:rPr>
              <a:t>CO</a:t>
            </a:r>
            <a:r>
              <a:rPr lang="en-US" sz="2200" baseline="-25000" dirty="0">
                <a:cs typeface="Times New Roman" panose="02020603050405020304" pitchFamily="18" charset="0"/>
              </a:rPr>
              <a:t>2</a:t>
            </a:r>
            <a:r>
              <a:rPr lang="en-US" sz="2200" dirty="0" smtClean="0">
                <a:cs typeface="Times New Roman" panose="02020603050405020304" pitchFamily="18" charset="0"/>
              </a:rPr>
              <a:t> at different extents of reaction (</a:t>
            </a:r>
            <a:r>
              <a:rPr lang="el-GR" sz="2200" dirty="0" smtClean="0">
                <a:cs typeface="Times New Roman" panose="02020603050405020304" pitchFamily="18" charset="0"/>
              </a:rPr>
              <a:t>α</a:t>
            </a:r>
            <a:r>
              <a:rPr lang="en-US" sz="2200" dirty="0" smtClean="0">
                <a:cs typeface="Times New Roman" panose="02020603050405020304" pitchFamily="18" charset="0"/>
              </a:rPr>
              <a:t>).</a:t>
            </a:r>
            <a:r>
              <a:rPr lang="en-US" sz="2200" dirty="0" smtClean="0"/>
              <a:t> </a:t>
            </a:r>
            <a:endParaRPr lang="en-US" sz="2200" dirty="0"/>
          </a:p>
        </p:txBody>
      </p:sp>
      <p:sp>
        <p:nvSpPr>
          <p:cNvPr id="60" name="TextBox 59"/>
          <p:cNvSpPr txBox="1"/>
          <p:nvPr/>
        </p:nvSpPr>
        <p:spPr>
          <a:xfrm>
            <a:off x="32131690" y="15623262"/>
            <a:ext cx="11511266" cy="1025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/>
              <a:t>Ozawa-</a:t>
            </a:r>
            <a:r>
              <a:rPr lang="en-US" sz="2600" dirty="0" err="1" smtClean="0"/>
              <a:t>Fynn</a:t>
            </a:r>
            <a:r>
              <a:rPr lang="en-US" sz="2600" dirty="0" smtClean="0"/>
              <a:t>-Wall method was applied to calculate overall apparent Ea.</a:t>
            </a:r>
            <a:r>
              <a:rPr lang="en-US" sz="2600" baseline="30000" dirty="0" smtClean="0"/>
              <a:t>[5]</a:t>
            </a:r>
          </a:p>
          <a:p>
            <a:r>
              <a:rPr lang="en-US" sz="2600" baseline="30000" dirty="0" smtClean="0"/>
              <a:t>																					</a:t>
            </a:r>
            <a:endParaRPr lang="en-US" sz="3200" baseline="30000" dirty="0"/>
          </a:p>
          <a:p>
            <a:endParaRPr lang="en-US" sz="2600" baseline="30000" dirty="0"/>
          </a:p>
        </p:txBody>
      </p:sp>
      <p:sp>
        <p:nvSpPr>
          <p:cNvPr id="76" name="TextBox 75"/>
          <p:cNvSpPr txBox="1"/>
          <p:nvPr/>
        </p:nvSpPr>
        <p:spPr>
          <a:xfrm>
            <a:off x="31470688" y="19833469"/>
            <a:ext cx="1240606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i="1" dirty="0" smtClean="0"/>
              <a:t>Figure 13. </a:t>
            </a:r>
            <a:r>
              <a:rPr lang="en-US" sz="2200" dirty="0" smtClean="0"/>
              <a:t>Plot of activation energies </a:t>
            </a:r>
            <a:r>
              <a:rPr lang="en-US" sz="2200" dirty="0" err="1" smtClean="0"/>
              <a:t>Ea</a:t>
            </a:r>
            <a:r>
              <a:rPr lang="en-US" sz="2200" dirty="0" smtClean="0"/>
              <a:t> obtained by OFW method for H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O (A), and</a:t>
            </a:r>
            <a:r>
              <a:rPr lang="en-US" sz="2200" dirty="0" smtClean="0">
                <a:cs typeface="Times New Roman" panose="02020603050405020304" pitchFamily="18" charset="0"/>
              </a:rPr>
              <a:t> </a:t>
            </a:r>
            <a:r>
              <a:rPr lang="en-US" sz="2200" dirty="0">
                <a:cs typeface="Times New Roman" panose="02020603050405020304" pitchFamily="18" charset="0"/>
              </a:rPr>
              <a:t>CO</a:t>
            </a:r>
            <a:r>
              <a:rPr lang="en-US" sz="2200" baseline="-25000" dirty="0">
                <a:cs typeface="Times New Roman" panose="02020603050405020304" pitchFamily="18" charset="0"/>
              </a:rPr>
              <a:t>2</a:t>
            </a:r>
            <a:r>
              <a:rPr lang="en-US" sz="2200" dirty="0" smtClean="0"/>
              <a:t> (B)</a:t>
            </a:r>
            <a:endParaRPr lang="en-US" sz="22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527475" y="12002852"/>
            <a:ext cx="4747345" cy="360828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1447740" y="12036946"/>
            <a:ext cx="4731954" cy="35539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6310908" y="12093935"/>
            <a:ext cx="4757762" cy="349696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3586945" y="22467801"/>
            <a:ext cx="3721589" cy="314991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7651358" y="22467801"/>
            <a:ext cx="3777415" cy="318903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7735303" y="25931481"/>
            <a:ext cx="3613366" cy="3258329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22866284" y="26122550"/>
            <a:ext cx="502068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i="1" dirty="0" smtClean="0"/>
              <a:t>Figure </a:t>
            </a:r>
            <a:r>
              <a:rPr lang="en-US" sz="2200" i="1" dirty="0"/>
              <a:t>8</a:t>
            </a:r>
            <a:r>
              <a:rPr lang="en-US" sz="2200" i="1" dirty="0" smtClean="0"/>
              <a:t>. </a:t>
            </a:r>
            <a:r>
              <a:rPr lang="en-US" sz="2200" dirty="0" smtClean="0"/>
              <a:t>In situ FT-IR spectra in pure helium for Ni-Ga LDH at 25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℃ (A)</a:t>
            </a:r>
            <a:r>
              <a:rPr lang="en-US" sz="2200" dirty="0" smtClean="0"/>
              <a:t>, </a:t>
            </a:r>
          </a:p>
          <a:p>
            <a:pPr algn="ctr"/>
            <a:r>
              <a:rPr lang="en-US" sz="2200" dirty="0" smtClean="0"/>
              <a:t>150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℃ (B)</a:t>
            </a:r>
            <a:r>
              <a:rPr lang="en-US" sz="2200" dirty="0" smtClean="0"/>
              <a:t>, and 300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℃ (C</a:t>
            </a:r>
            <a:r>
              <a:rPr lang="en-US" sz="2200" dirty="0" smtClean="0"/>
              <a:t>).</a:t>
            </a:r>
            <a:endParaRPr lang="en-US" sz="2200" dirty="0"/>
          </a:p>
        </p:txBody>
      </p:sp>
      <p:sp>
        <p:nvSpPr>
          <p:cNvPr id="33" name="TextBox 32"/>
          <p:cNvSpPr txBox="1"/>
          <p:nvPr/>
        </p:nvSpPr>
        <p:spPr>
          <a:xfrm>
            <a:off x="25280179" y="22101180"/>
            <a:ext cx="734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A</a:t>
            </a:r>
            <a:endParaRPr lang="en-US" sz="2400" b="1" dirty="0"/>
          </a:p>
        </p:txBody>
      </p:sp>
      <p:sp>
        <p:nvSpPr>
          <p:cNvPr id="66" name="TextBox 65"/>
          <p:cNvSpPr txBox="1"/>
          <p:nvPr/>
        </p:nvSpPr>
        <p:spPr>
          <a:xfrm>
            <a:off x="29477828" y="22116692"/>
            <a:ext cx="734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B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29592458" y="25597973"/>
            <a:ext cx="734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16464761" y="15656732"/>
            <a:ext cx="148630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i="1" dirty="0" smtClean="0"/>
              <a:t>Figure </a:t>
            </a:r>
            <a:r>
              <a:rPr lang="en-US" sz="2200" i="1" dirty="0"/>
              <a:t>6</a:t>
            </a:r>
            <a:r>
              <a:rPr lang="en-US" sz="2200" i="1" dirty="0" smtClean="0"/>
              <a:t>. </a:t>
            </a:r>
            <a:r>
              <a:rPr lang="en-US" sz="2200" dirty="0" smtClean="0"/>
              <a:t>Peak temperatures and relative </a:t>
            </a:r>
            <a:r>
              <a:rPr lang="en-US" sz="2200" dirty="0"/>
              <a:t>a</a:t>
            </a:r>
            <a:r>
              <a:rPr lang="en-US" sz="2200" dirty="0" smtClean="0"/>
              <a:t>reas (in parenthesis) of water devolution from mass </a:t>
            </a:r>
            <a:r>
              <a:rPr lang="en-US" sz="2200" dirty="0"/>
              <a:t>s</a:t>
            </a:r>
            <a:r>
              <a:rPr lang="en-US" sz="2200" dirty="0" smtClean="0"/>
              <a:t>pectrometer for the three calcined samples. Heating rate: 5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℃/min.</a:t>
            </a:r>
            <a:endParaRPr lang="en-US" sz="2200" dirty="0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5305651" y="7503056"/>
            <a:ext cx="5104583" cy="306818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6773922" y="17068495"/>
            <a:ext cx="14542229" cy="3526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u="sng" dirty="0" smtClean="0">
                <a:solidFill>
                  <a:prstClr val="black"/>
                </a:solidFill>
              </a:rPr>
              <a:t>Results:</a:t>
            </a:r>
          </a:p>
          <a:p>
            <a:pPr marL="457200" indent="-457200" algn="just">
              <a:lnSpc>
                <a:spcPts val="43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prstClr val="black"/>
                </a:solidFill>
              </a:rPr>
              <a:t>No major water losses are detected below the calcination temperature for each sample (Fig. </a:t>
            </a:r>
            <a:r>
              <a:rPr lang="en-US" sz="2800" dirty="0" smtClean="0">
                <a:solidFill>
                  <a:prstClr val="black"/>
                </a:solidFill>
              </a:rPr>
              <a:t>5)</a:t>
            </a:r>
            <a:endParaRPr lang="en-US" sz="2800" dirty="0">
              <a:solidFill>
                <a:prstClr val="black"/>
              </a:solidFill>
            </a:endParaRPr>
          </a:p>
          <a:p>
            <a:pPr marL="457200" lvl="0" indent="-457200" algn="just">
              <a:lnSpc>
                <a:spcPts val="43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prstClr val="black"/>
                </a:solidFill>
              </a:rPr>
              <a:t>29% of water content is still present after heating at 355 </a:t>
            </a:r>
            <a:r>
              <a:rPr lang="en-US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℃</a:t>
            </a:r>
            <a:r>
              <a:rPr lang="en-US" sz="2800" dirty="0" smtClean="0">
                <a:solidFill>
                  <a:prstClr val="black"/>
                </a:solidFill>
              </a:rPr>
              <a:t> (Fig. 6C)</a:t>
            </a:r>
          </a:p>
          <a:p>
            <a:pPr marL="457200" lvl="0" indent="-457200" algn="just">
              <a:lnSpc>
                <a:spcPts val="43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prstClr val="black"/>
                </a:solidFill>
              </a:rPr>
              <a:t>Below 200 </a:t>
            </a:r>
            <a:r>
              <a:rPr lang="en-US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℃, the weight loss is attributed to removal of interlayer water (dehydration)</a:t>
            </a:r>
          </a:p>
          <a:p>
            <a:pPr marL="457200" lvl="0" indent="-457200" algn="just">
              <a:lnSpc>
                <a:spcPts val="43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prstClr val="black"/>
                </a:solidFill>
              </a:rPr>
              <a:t>Above </a:t>
            </a:r>
            <a:r>
              <a:rPr lang="en-US" sz="2800" dirty="0">
                <a:solidFill>
                  <a:prstClr val="black"/>
                </a:solidFill>
              </a:rPr>
              <a:t>200 </a:t>
            </a:r>
            <a:r>
              <a:rPr lang="en-US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℃ </a:t>
            </a:r>
            <a:r>
              <a:rPr lang="en-US" sz="2800" dirty="0" err="1" smtClean="0">
                <a:solidFill>
                  <a:prstClr val="black"/>
                </a:solidFill>
              </a:rPr>
              <a:t>dehydroxylation</a:t>
            </a:r>
            <a:r>
              <a:rPr lang="en-US" sz="2800" dirty="0" smtClean="0">
                <a:solidFill>
                  <a:prstClr val="black"/>
                </a:solidFill>
              </a:rPr>
              <a:t> occurs, and it is completed around 550 </a:t>
            </a:r>
            <a:r>
              <a:rPr lang="en-US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℃</a:t>
            </a:r>
            <a:r>
              <a:rPr lang="en-US" sz="2800" dirty="0" smtClean="0">
                <a:solidFill>
                  <a:prstClr val="black"/>
                </a:solidFill>
              </a:rPr>
              <a:t> </a:t>
            </a:r>
            <a:r>
              <a:rPr lang="en-US" sz="2800" baseline="30000" dirty="0" smtClean="0">
                <a:solidFill>
                  <a:prstClr val="black"/>
                </a:solidFill>
              </a:rPr>
              <a:t>[2]</a:t>
            </a:r>
          </a:p>
          <a:p>
            <a:pPr marL="457200" lvl="0" indent="-457200" algn="just">
              <a:lnSpc>
                <a:spcPts val="43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prstClr val="black"/>
                </a:solidFill>
              </a:rPr>
              <a:t>Above 300 </a:t>
            </a:r>
            <a:r>
              <a:rPr lang="en-US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℃ carbonate ions are removed from the layered structure </a:t>
            </a:r>
            <a:r>
              <a:rPr lang="en-US" sz="2800" baseline="300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[2]</a:t>
            </a:r>
          </a:p>
          <a:p>
            <a:pPr lvl="0"/>
            <a:endParaRPr lang="en-US" baseline="30000" dirty="0"/>
          </a:p>
        </p:txBody>
      </p:sp>
      <p:sp>
        <p:nvSpPr>
          <p:cNvPr id="70" name="TextBox 69"/>
          <p:cNvSpPr txBox="1"/>
          <p:nvPr/>
        </p:nvSpPr>
        <p:spPr>
          <a:xfrm>
            <a:off x="19074700" y="11735739"/>
            <a:ext cx="734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A</a:t>
            </a:r>
            <a:endParaRPr lang="en-US" sz="2400" b="1" dirty="0"/>
          </a:p>
        </p:txBody>
      </p:sp>
      <p:sp>
        <p:nvSpPr>
          <p:cNvPr id="73" name="TextBox 72"/>
          <p:cNvSpPr txBox="1"/>
          <p:nvPr/>
        </p:nvSpPr>
        <p:spPr>
          <a:xfrm>
            <a:off x="23949900" y="11758248"/>
            <a:ext cx="734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B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8920943" y="11770768"/>
            <a:ext cx="734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16675760" y="27770572"/>
            <a:ext cx="10896567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u="sng" dirty="0" smtClean="0"/>
              <a:t>Results:</a:t>
            </a:r>
          </a:p>
          <a:p>
            <a:pPr marL="342900" lvl="0" indent="-342900" algn="just">
              <a:lnSpc>
                <a:spcPts val="36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prstClr val="black"/>
                </a:solidFill>
              </a:rPr>
              <a:t>The intensity of the band around 3500 cm</a:t>
            </a:r>
            <a:r>
              <a:rPr lang="en-US" sz="2800" baseline="30000" dirty="0">
                <a:solidFill>
                  <a:prstClr val="black"/>
                </a:solidFill>
              </a:rPr>
              <a:t>-1 </a:t>
            </a:r>
            <a:r>
              <a:rPr lang="en-US" sz="2800" dirty="0">
                <a:solidFill>
                  <a:prstClr val="black"/>
                </a:solidFill>
              </a:rPr>
              <a:t>decreases, indicating </a:t>
            </a:r>
            <a:r>
              <a:rPr lang="en-US" sz="2800" dirty="0" smtClean="0">
                <a:solidFill>
                  <a:prstClr val="black"/>
                </a:solidFill>
              </a:rPr>
              <a:t>the occurrence of partial </a:t>
            </a:r>
            <a:r>
              <a:rPr lang="en-US" sz="2800" dirty="0" err="1" smtClean="0">
                <a:solidFill>
                  <a:prstClr val="black"/>
                </a:solidFill>
              </a:rPr>
              <a:t>dehydroxylation</a:t>
            </a:r>
            <a:r>
              <a:rPr lang="en-US" sz="2800" dirty="0" smtClean="0">
                <a:solidFill>
                  <a:prstClr val="black"/>
                </a:solidFill>
              </a:rPr>
              <a:t> </a:t>
            </a:r>
            <a:r>
              <a:rPr lang="en-US" sz="2800" baseline="30000" dirty="0" smtClean="0">
                <a:solidFill>
                  <a:prstClr val="black"/>
                </a:solidFill>
              </a:rPr>
              <a:t>[3]</a:t>
            </a:r>
            <a:endParaRPr lang="en-US" sz="2800" baseline="30000" dirty="0">
              <a:solidFill>
                <a:prstClr val="black"/>
              </a:solidFill>
            </a:endParaRPr>
          </a:p>
          <a:p>
            <a:pPr marL="342900" lvl="0" indent="-342900" algn="just">
              <a:lnSpc>
                <a:spcPts val="36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prstClr val="black"/>
                </a:solidFill>
              </a:rPr>
              <a:t>The carbonate band at 1394 cm</a:t>
            </a:r>
            <a:r>
              <a:rPr lang="en-US" sz="2800" baseline="30000" dirty="0">
                <a:solidFill>
                  <a:prstClr val="black"/>
                </a:solidFill>
              </a:rPr>
              <a:t>-1 </a:t>
            </a:r>
            <a:r>
              <a:rPr lang="en-US" sz="2800" dirty="0" smtClean="0">
                <a:solidFill>
                  <a:prstClr val="black"/>
                </a:solidFill>
              </a:rPr>
              <a:t>(Fig. </a:t>
            </a:r>
            <a:r>
              <a:rPr lang="en-US" sz="2800" dirty="0">
                <a:solidFill>
                  <a:prstClr val="black"/>
                </a:solidFill>
              </a:rPr>
              <a:t>8A) splits into </a:t>
            </a:r>
            <a:r>
              <a:rPr lang="en-US" sz="2800" dirty="0" smtClean="0">
                <a:solidFill>
                  <a:prstClr val="black"/>
                </a:solidFill>
              </a:rPr>
              <a:t>two bands at 1341 cm</a:t>
            </a:r>
            <a:r>
              <a:rPr lang="en-US" sz="2800" baseline="30000" dirty="0" smtClean="0">
                <a:solidFill>
                  <a:prstClr val="black"/>
                </a:solidFill>
              </a:rPr>
              <a:t>-1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dirty="0" smtClean="0">
                <a:solidFill>
                  <a:prstClr val="black"/>
                </a:solidFill>
              </a:rPr>
              <a:t>and at 1539 </a:t>
            </a:r>
            <a:r>
              <a:rPr lang="en-US" sz="2800" dirty="0">
                <a:solidFill>
                  <a:prstClr val="black"/>
                </a:solidFill>
              </a:rPr>
              <a:t>cm</a:t>
            </a:r>
            <a:r>
              <a:rPr lang="en-US" sz="2800" baseline="30000" dirty="0">
                <a:solidFill>
                  <a:prstClr val="black"/>
                </a:solidFill>
              </a:rPr>
              <a:t>-1</a:t>
            </a:r>
            <a:r>
              <a:rPr lang="en-US" sz="2800" baseline="30000" dirty="0" smtClean="0">
                <a:solidFill>
                  <a:prstClr val="black"/>
                </a:solidFill>
              </a:rPr>
              <a:t> </a:t>
            </a:r>
            <a:r>
              <a:rPr lang="en-US" sz="2800" dirty="0" smtClean="0">
                <a:solidFill>
                  <a:prstClr val="black"/>
                </a:solidFill>
              </a:rPr>
              <a:t>(Fig. 8C), </a:t>
            </a:r>
            <a:r>
              <a:rPr lang="en-US" sz="2800" dirty="0">
                <a:solidFill>
                  <a:prstClr val="black"/>
                </a:solidFill>
              </a:rPr>
              <a:t>indicating removal of interlayer water </a:t>
            </a:r>
            <a:r>
              <a:rPr lang="en-US" sz="2800" baseline="30000" dirty="0" smtClean="0">
                <a:solidFill>
                  <a:prstClr val="black"/>
                </a:solidFill>
              </a:rPr>
              <a:t>[3]</a:t>
            </a:r>
            <a:endParaRPr lang="en-US" sz="2800" baseline="30000" dirty="0">
              <a:solidFill>
                <a:prstClr val="black"/>
              </a:solidFill>
            </a:endParaRPr>
          </a:p>
          <a:p>
            <a:pPr marL="342900" lvl="0" indent="-342900" algn="just">
              <a:lnSpc>
                <a:spcPts val="36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prstClr val="black"/>
                </a:solidFill>
              </a:rPr>
              <a:t>The disappearance of the band at 1646 cm</a:t>
            </a:r>
            <a:r>
              <a:rPr lang="en-US" sz="2800" baseline="30000" dirty="0" smtClean="0">
                <a:solidFill>
                  <a:prstClr val="black"/>
                </a:solidFill>
              </a:rPr>
              <a:t>-1</a:t>
            </a:r>
            <a:r>
              <a:rPr lang="en-US" sz="2800" dirty="0" smtClean="0">
                <a:solidFill>
                  <a:prstClr val="black"/>
                </a:solidFill>
              </a:rPr>
              <a:t> (Fig. 8A) above 200 </a:t>
            </a:r>
            <a:r>
              <a:rPr lang="en-US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℃ is due to the loss of H-bonding between H</a:t>
            </a:r>
            <a:r>
              <a:rPr lang="en-US" sz="2800" baseline="-250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prstClr val="black"/>
                </a:solidFill>
                <a:cs typeface="Times New Roman" panose="02020603050405020304" pitchFamily="18" charset="0"/>
              </a:rPr>
              <a:t>O</a:t>
            </a:r>
            <a:r>
              <a:rPr lang="en-US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 and CO</a:t>
            </a:r>
            <a:r>
              <a:rPr lang="en-US" sz="2800" baseline="-250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3</a:t>
            </a:r>
            <a:r>
              <a:rPr lang="en-US" sz="2800" baseline="300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2-</a:t>
            </a:r>
            <a:r>
              <a:rPr lang="en-US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 in the interlayer </a:t>
            </a:r>
            <a:r>
              <a:rPr lang="en-US" sz="2800" baseline="300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[4]</a:t>
            </a:r>
            <a:endParaRPr lang="en-US" sz="2400" dirty="0" smtClean="0">
              <a:solidFill>
                <a:prstClr val="black"/>
              </a:solidFill>
            </a:endParaRPr>
          </a:p>
          <a:p>
            <a:pPr lvl="0"/>
            <a:endParaRPr lang="en-US" sz="1600" dirty="0"/>
          </a:p>
        </p:txBody>
      </p:sp>
      <p:sp>
        <p:nvSpPr>
          <p:cNvPr id="80" name="TextBox 79"/>
          <p:cNvSpPr txBox="1"/>
          <p:nvPr/>
        </p:nvSpPr>
        <p:spPr>
          <a:xfrm>
            <a:off x="32131690" y="20758713"/>
            <a:ext cx="1026330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3200" u="sng" dirty="0" smtClean="0">
                <a:solidFill>
                  <a:prstClr val="black"/>
                </a:solidFill>
              </a:rPr>
              <a:t>Results:</a:t>
            </a:r>
          </a:p>
          <a:p>
            <a:pPr marL="457200" lvl="0" indent="-457200" algn="just">
              <a:lnSpc>
                <a:spcPts val="39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prstClr val="black"/>
                </a:solidFill>
              </a:rPr>
              <a:t>H</a:t>
            </a:r>
            <a:r>
              <a:rPr lang="en-US" sz="2800" baseline="-25000" dirty="0" smtClean="0">
                <a:solidFill>
                  <a:prstClr val="black"/>
                </a:solidFill>
              </a:rPr>
              <a:t>2</a:t>
            </a:r>
            <a:r>
              <a:rPr lang="en-US" sz="2800" dirty="0" smtClean="0">
                <a:solidFill>
                  <a:prstClr val="black"/>
                </a:solidFill>
              </a:rPr>
              <a:t>O removal occurred in three different steps (Fig. 13A), with </a:t>
            </a:r>
            <a:r>
              <a:rPr lang="en-US" sz="2800" dirty="0" err="1" smtClean="0">
                <a:solidFill>
                  <a:prstClr val="black"/>
                </a:solidFill>
              </a:rPr>
              <a:t>Ea</a:t>
            </a:r>
            <a:r>
              <a:rPr lang="en-US" sz="2800" dirty="0" smtClean="0">
                <a:solidFill>
                  <a:prstClr val="black"/>
                </a:solidFill>
              </a:rPr>
              <a:t> of 60</a:t>
            </a:r>
            <a:r>
              <a:rPr lang="en-US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~70 kJ/</a:t>
            </a:r>
            <a:r>
              <a:rPr lang="en-US" sz="2800" dirty="0" err="1" smtClean="0">
                <a:solidFill>
                  <a:prstClr val="black"/>
                </a:solidFill>
                <a:cs typeface="Times New Roman" panose="02020603050405020304" pitchFamily="18" charset="0"/>
              </a:rPr>
              <a:t>mol</a:t>
            </a:r>
            <a:r>
              <a:rPr lang="en-US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,</a:t>
            </a:r>
            <a:r>
              <a:rPr lang="en-US" sz="2800" dirty="0" smtClean="0">
                <a:solidFill>
                  <a:prstClr val="black"/>
                </a:solidFill>
              </a:rPr>
              <a:t> 70</a:t>
            </a:r>
            <a:r>
              <a:rPr lang="en-US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~80 kJ/</a:t>
            </a:r>
            <a:r>
              <a:rPr lang="en-US" sz="2800" dirty="0" err="1" smtClean="0">
                <a:solidFill>
                  <a:prstClr val="black"/>
                </a:solidFill>
                <a:cs typeface="Times New Roman" panose="02020603050405020304" pitchFamily="18" charset="0"/>
              </a:rPr>
              <a:t>mol</a:t>
            </a:r>
            <a:r>
              <a:rPr lang="en-US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, and</a:t>
            </a:r>
            <a:r>
              <a:rPr lang="en-US" sz="2800" dirty="0" smtClean="0">
                <a:solidFill>
                  <a:prstClr val="black"/>
                </a:solidFill>
              </a:rPr>
              <a:t> 80</a:t>
            </a:r>
            <a:r>
              <a:rPr lang="en-US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~90 kJ/</a:t>
            </a:r>
            <a:r>
              <a:rPr lang="en-US" sz="2800" dirty="0" err="1" smtClean="0">
                <a:solidFill>
                  <a:prstClr val="black"/>
                </a:solidFill>
                <a:cs typeface="Times New Roman" panose="02020603050405020304" pitchFamily="18" charset="0"/>
              </a:rPr>
              <a:t>mol</a:t>
            </a:r>
            <a:r>
              <a:rPr lang="en-US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, respectively.</a:t>
            </a:r>
            <a:endParaRPr lang="en-US" sz="2800" dirty="0">
              <a:solidFill>
                <a:prstClr val="black"/>
              </a:solidFill>
            </a:endParaRPr>
          </a:p>
          <a:p>
            <a:pPr marL="457200" lvl="0" indent="-457200" algn="just">
              <a:lnSpc>
                <a:spcPts val="39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prstClr val="black"/>
                </a:solidFill>
              </a:rPr>
              <a:t>CO</a:t>
            </a:r>
            <a:r>
              <a:rPr lang="en-US" sz="2800" baseline="-25000" dirty="0" smtClean="0">
                <a:solidFill>
                  <a:prstClr val="black"/>
                </a:solidFill>
              </a:rPr>
              <a:t>2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dirty="0" smtClean="0">
                <a:solidFill>
                  <a:prstClr val="black"/>
                </a:solidFill>
              </a:rPr>
              <a:t>removal occurred in two steps (Fig</a:t>
            </a:r>
            <a:r>
              <a:rPr lang="en-US" sz="2800" dirty="0">
                <a:solidFill>
                  <a:prstClr val="black"/>
                </a:solidFill>
              </a:rPr>
              <a:t>. </a:t>
            </a:r>
            <a:r>
              <a:rPr lang="en-US" sz="2800" dirty="0" smtClean="0">
                <a:solidFill>
                  <a:prstClr val="black"/>
                </a:solidFill>
              </a:rPr>
              <a:t>13B), </a:t>
            </a:r>
            <a:r>
              <a:rPr lang="en-US" sz="2800" dirty="0">
                <a:solidFill>
                  <a:prstClr val="black"/>
                </a:solidFill>
              </a:rPr>
              <a:t>one with </a:t>
            </a:r>
            <a:r>
              <a:rPr lang="en-US" sz="2800" dirty="0" err="1">
                <a:solidFill>
                  <a:prstClr val="black"/>
                </a:solidFill>
              </a:rPr>
              <a:t>Ea</a:t>
            </a:r>
            <a:r>
              <a:rPr lang="en-US" sz="2800" dirty="0">
                <a:solidFill>
                  <a:prstClr val="black"/>
                </a:solidFill>
              </a:rPr>
              <a:t> of </a:t>
            </a:r>
            <a:r>
              <a:rPr lang="en-US" sz="2800" dirty="0" smtClean="0">
                <a:solidFill>
                  <a:prstClr val="black"/>
                </a:solidFill>
              </a:rPr>
              <a:t>130</a:t>
            </a:r>
            <a:r>
              <a:rPr lang="en-US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~160 </a:t>
            </a:r>
            <a:r>
              <a:rPr lang="en-US" sz="2800" dirty="0">
                <a:solidFill>
                  <a:prstClr val="black"/>
                </a:solidFill>
                <a:cs typeface="Times New Roman" panose="02020603050405020304" pitchFamily="18" charset="0"/>
              </a:rPr>
              <a:t>kJ/</a:t>
            </a:r>
            <a:r>
              <a:rPr lang="en-US" sz="2800" dirty="0" err="1">
                <a:solidFill>
                  <a:prstClr val="black"/>
                </a:solidFill>
                <a:cs typeface="Times New Roman" panose="02020603050405020304" pitchFamily="18" charset="0"/>
              </a:rPr>
              <a:t>mol</a:t>
            </a:r>
            <a:r>
              <a:rPr lang="en-US" sz="2800" dirty="0">
                <a:solidFill>
                  <a:prstClr val="black"/>
                </a:solidFill>
                <a:cs typeface="Times New Roman" panose="02020603050405020304" pitchFamily="18" charset="0"/>
              </a:rPr>
              <a:t>, </a:t>
            </a:r>
            <a:r>
              <a:rPr lang="en-US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and the other </a:t>
            </a:r>
            <a:r>
              <a:rPr lang="en-US" sz="2800" dirty="0" smtClean="0">
                <a:solidFill>
                  <a:prstClr val="black"/>
                </a:solidFill>
              </a:rPr>
              <a:t>one </a:t>
            </a:r>
            <a:r>
              <a:rPr lang="en-US" sz="2800" dirty="0">
                <a:solidFill>
                  <a:prstClr val="black"/>
                </a:solidFill>
              </a:rPr>
              <a:t>with </a:t>
            </a:r>
            <a:r>
              <a:rPr lang="en-US" sz="2800" dirty="0" err="1">
                <a:solidFill>
                  <a:prstClr val="black"/>
                </a:solidFill>
              </a:rPr>
              <a:t>Ea</a:t>
            </a:r>
            <a:r>
              <a:rPr lang="en-US" sz="2800" dirty="0">
                <a:solidFill>
                  <a:prstClr val="black"/>
                </a:solidFill>
              </a:rPr>
              <a:t> of </a:t>
            </a:r>
            <a:r>
              <a:rPr lang="en-US" sz="2800" dirty="0" smtClean="0">
                <a:solidFill>
                  <a:prstClr val="black"/>
                </a:solidFill>
              </a:rPr>
              <a:t>160</a:t>
            </a:r>
            <a:r>
              <a:rPr lang="en-US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~200 kJ/</a:t>
            </a:r>
            <a:r>
              <a:rPr lang="en-US" sz="2800" dirty="0" err="1" smtClean="0">
                <a:solidFill>
                  <a:prstClr val="black"/>
                </a:solidFill>
                <a:cs typeface="Times New Roman" panose="02020603050405020304" pitchFamily="18" charset="0"/>
              </a:rPr>
              <a:t>mol</a:t>
            </a:r>
            <a:r>
              <a:rPr lang="en-US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 </a:t>
            </a:r>
            <a:endParaRPr lang="en-US" sz="2800" dirty="0">
              <a:solidFill>
                <a:prstClr val="black"/>
              </a:solidFill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2332934" y="7285661"/>
            <a:ext cx="4944815" cy="295466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8319740" y="7285661"/>
            <a:ext cx="4812737" cy="296018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2332934" y="11408622"/>
            <a:ext cx="4944815" cy="315889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402535" y="22883368"/>
            <a:ext cx="4419235" cy="415694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9478941" y="22915320"/>
            <a:ext cx="4556298" cy="415694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35713627" y="16041285"/>
            <a:ext cx="4596675" cy="657492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2067414" y="22865111"/>
            <a:ext cx="734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A</a:t>
            </a:r>
            <a:endParaRPr lang="en-US" sz="2400" b="1" dirty="0"/>
          </a:p>
        </p:txBody>
      </p:sp>
      <p:sp>
        <p:nvSpPr>
          <p:cNvPr id="82" name="TextBox 81"/>
          <p:cNvSpPr txBox="1"/>
          <p:nvPr/>
        </p:nvSpPr>
        <p:spPr>
          <a:xfrm>
            <a:off x="9147843" y="22908180"/>
            <a:ext cx="734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B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2332934" y="16933122"/>
            <a:ext cx="4944815" cy="284396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38319740" y="16933120"/>
            <a:ext cx="4812737" cy="2860446"/>
          </a:xfrm>
          <a:prstGeom prst="rect">
            <a:avLst/>
          </a:prstGeom>
        </p:spPr>
      </p:pic>
      <p:sp>
        <p:nvSpPr>
          <p:cNvPr id="75" name="TextBox 74"/>
          <p:cNvSpPr txBox="1"/>
          <p:nvPr/>
        </p:nvSpPr>
        <p:spPr>
          <a:xfrm>
            <a:off x="37992548" y="16903268"/>
            <a:ext cx="734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B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31990999" y="16903753"/>
            <a:ext cx="734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2131690" y="25204894"/>
            <a:ext cx="1114991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/>
              <a:t>Kinetics analysis in terms of activation energies (</a:t>
            </a:r>
            <a:r>
              <a:rPr lang="en-US" sz="2800" dirty="0" err="1"/>
              <a:t>Ea</a:t>
            </a:r>
            <a:r>
              <a:rPr lang="en-US" sz="2800" dirty="0"/>
              <a:t>) suggested that the decomposition mechanism is a complex process that involves the decomposition of several species and phase transformations</a:t>
            </a:r>
          </a:p>
          <a:p>
            <a:pPr algn="just"/>
            <a:endParaRPr lang="en-US" sz="2800" dirty="0" smtClean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800" dirty="0" smtClean="0"/>
              <a:t>Water </a:t>
            </a:r>
            <a:r>
              <a:rPr lang="en-US" sz="2800" dirty="0" smtClean="0"/>
              <a:t>formations </a:t>
            </a:r>
            <a:r>
              <a:rPr lang="en-US" sz="2800" dirty="0" smtClean="0"/>
              <a:t>were</a:t>
            </a:r>
            <a:r>
              <a:rPr lang="en-US" sz="2800" dirty="0" smtClean="0"/>
              <a:t> </a:t>
            </a:r>
            <a:r>
              <a:rPr lang="en-US" sz="2800" dirty="0" smtClean="0"/>
              <a:t>attributed to the removal of physical absorbed water, </a:t>
            </a:r>
            <a:r>
              <a:rPr lang="en-US" sz="2800" dirty="0" smtClean="0"/>
              <a:t>and the reactions of dehydration </a:t>
            </a:r>
            <a:r>
              <a:rPr lang="en-US" sz="2800" dirty="0" smtClean="0"/>
              <a:t>and </a:t>
            </a:r>
            <a:r>
              <a:rPr lang="en-US" sz="2800" dirty="0" err="1" smtClean="0"/>
              <a:t>dehydroxylation</a:t>
            </a:r>
            <a:endParaRPr lang="en-US" sz="2800" dirty="0" smtClean="0"/>
          </a:p>
          <a:p>
            <a:pPr algn="just"/>
            <a:endParaRPr lang="en-US" sz="2800" dirty="0" smtClean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800" dirty="0" smtClean="0"/>
              <a:t>Carbon dioxide was formed mainly through decarboxylation </a:t>
            </a:r>
            <a:r>
              <a:rPr lang="en-US" sz="2800" dirty="0" smtClean="0"/>
              <a:t>reaction</a:t>
            </a:r>
            <a:endParaRPr lang="en-US" sz="2800" dirty="0" smtClean="0"/>
          </a:p>
          <a:p>
            <a:pPr algn="just"/>
            <a:endParaRPr lang="en-US" sz="2800" dirty="0" smtClean="0"/>
          </a:p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7750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1508</TotalTime>
  <Words>1036</Words>
  <Application>Microsoft Office PowerPoint</Application>
  <PresentationFormat>Custom</PresentationFormat>
  <Paragraphs>173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 Math</vt:lpstr>
      <vt:lpstr>Times New Roman</vt:lpstr>
      <vt:lpstr>Wingdings</vt:lpstr>
      <vt:lpstr>Office Theme</vt:lpstr>
      <vt:lpstr>    </vt:lpstr>
    </vt:vector>
  </TitlesOfParts>
  <Company>University of New Hampshire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Milani, Lorenzo</dc:creator>
  <cp:lastModifiedBy>Milani, Lorenzo</cp:lastModifiedBy>
  <cp:revision>168</cp:revision>
  <cp:lastPrinted>2017-10-26T19:36:49Z</cp:lastPrinted>
  <dcterms:created xsi:type="dcterms:W3CDTF">2017-04-08T16:54:03Z</dcterms:created>
  <dcterms:modified xsi:type="dcterms:W3CDTF">2017-10-27T14:29:55Z</dcterms:modified>
</cp:coreProperties>
</file>