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36576000" cy="27432000"/>
  <p:notesSz cx="7772400" cy="10058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7CFF"/>
    <a:srgbClr val="0056F2"/>
    <a:srgbClr val="003591"/>
    <a:srgbClr val="113E81"/>
    <a:srgbClr val="96C8F5"/>
    <a:srgbClr val="BDD7FF"/>
    <a:srgbClr val="C8E2FA"/>
    <a:srgbClr val="BDD7F5"/>
    <a:srgbClr val="DEEBF7"/>
    <a:srgbClr val="5B9B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6203" autoAdjust="0"/>
  </p:normalViewPr>
  <p:slideViewPr>
    <p:cSldViewPr snapToGrid="0">
      <p:cViewPr>
        <p:scale>
          <a:sx n="50" d="100"/>
          <a:sy n="50" d="100"/>
        </p:scale>
        <p:origin x="-2418" y="-30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3372840" cy="502560"/>
          </a:xfrm>
          <a:prstGeom prst="rect">
            <a:avLst/>
          </a:prstGeom>
          <a:noFill/>
          <a:ln>
            <a:noFill/>
          </a:ln>
        </p:spPr>
        <p:txBody>
          <a:bodyPr vert="horz" wrap="none" lIns="90000" tIns="45000" rIns="90000" bIns="45000" anchorCtr="0" compatLnSpc="0">
            <a:noAutofit/>
          </a:bodyPr>
          <a:lstStyle/>
          <a:p>
            <a:pPr marL="0" marR="0" lvl="0" indent="0" rtl="0" hangingPunct="0">
              <a:lnSpc>
                <a:spcPct val="100000"/>
              </a:lnSpc>
              <a:spcBef>
                <a:spcPts val="0"/>
              </a:spcBef>
              <a:spcAft>
                <a:spcPts val="0"/>
              </a:spcAft>
              <a:buNone/>
              <a:tabLst/>
              <a:defRPr sz="1400"/>
            </a:pPr>
            <a:endParaRPr lang="en-CA" sz="1400" b="0" i="0" u="none" strike="noStrike" kern="1200" cap="none">
              <a:ln>
                <a:noFill/>
              </a:ln>
              <a:latin typeface="Liberation Sans" pitchFamily="18"/>
              <a:ea typeface="Droid Sans Fallback" pitchFamily="2"/>
              <a:cs typeface="FreeSans" pitchFamily="2"/>
            </a:endParaRPr>
          </a:p>
        </p:txBody>
      </p:sp>
      <p:sp>
        <p:nvSpPr>
          <p:cNvPr id="3" name="Date Placeholder 2"/>
          <p:cNvSpPr txBox="1">
            <a:spLocks noGrp="1"/>
          </p:cNvSpPr>
          <p:nvPr>
            <p:ph type="dt" sz="quarter" idx="1"/>
          </p:nvPr>
        </p:nvSpPr>
        <p:spPr>
          <a:xfrm>
            <a:off x="4399200" y="0"/>
            <a:ext cx="3372840" cy="502560"/>
          </a:xfrm>
          <a:prstGeom prst="rect">
            <a:avLst/>
          </a:prstGeom>
          <a:noFill/>
          <a:ln>
            <a:noFill/>
          </a:ln>
        </p:spPr>
        <p:txBody>
          <a:bodyPr vert="horz" wrap="none" lIns="90000" tIns="45000" rIns="90000" bIns="45000" anchorCtr="0" compatLnSpc="0">
            <a:noAutofit/>
          </a:bodyPr>
          <a:lstStyle/>
          <a:p>
            <a:pPr marL="0" marR="0" lvl="0" indent="0" algn="r" rtl="0" hangingPunct="0">
              <a:lnSpc>
                <a:spcPct val="100000"/>
              </a:lnSpc>
              <a:spcBef>
                <a:spcPts val="0"/>
              </a:spcBef>
              <a:spcAft>
                <a:spcPts val="0"/>
              </a:spcAft>
              <a:buNone/>
              <a:tabLst/>
              <a:defRPr sz="1400"/>
            </a:pPr>
            <a:endParaRPr lang="en-CA" sz="1400" b="0" i="0" u="none" strike="noStrike" kern="1200" cap="none">
              <a:ln>
                <a:noFill/>
              </a:ln>
              <a:latin typeface="Liberation Sans" pitchFamily="18"/>
              <a:ea typeface="Droid Sans Fallback" pitchFamily="2"/>
              <a:cs typeface="FreeSans" pitchFamily="2"/>
            </a:endParaRPr>
          </a:p>
        </p:txBody>
      </p:sp>
      <p:sp>
        <p:nvSpPr>
          <p:cNvPr id="4" name="Footer Placeholder 3"/>
          <p:cNvSpPr txBox="1">
            <a:spLocks noGrp="1"/>
          </p:cNvSpPr>
          <p:nvPr>
            <p:ph type="ftr" sz="quarter" idx="2"/>
          </p:nvPr>
        </p:nvSpPr>
        <p:spPr>
          <a:xfrm>
            <a:off x="0" y="9555480"/>
            <a:ext cx="3372840" cy="502560"/>
          </a:xfrm>
          <a:prstGeom prst="rect">
            <a:avLst/>
          </a:prstGeom>
          <a:noFill/>
          <a:ln>
            <a:noFill/>
          </a:ln>
        </p:spPr>
        <p:txBody>
          <a:bodyPr vert="horz" wrap="none" lIns="90000" tIns="45000" rIns="90000" bIns="45000" anchor="b" anchorCtr="0" compatLnSpc="0">
            <a:noAutofit/>
          </a:bodyPr>
          <a:lstStyle/>
          <a:p>
            <a:pPr marL="0" marR="0" lvl="0" indent="0" rtl="0" hangingPunct="0">
              <a:lnSpc>
                <a:spcPct val="100000"/>
              </a:lnSpc>
              <a:spcBef>
                <a:spcPts val="0"/>
              </a:spcBef>
              <a:spcAft>
                <a:spcPts val="0"/>
              </a:spcAft>
              <a:buNone/>
              <a:tabLst/>
              <a:defRPr sz="1400"/>
            </a:pPr>
            <a:endParaRPr lang="en-CA" sz="1400" b="0" i="0" u="none" strike="noStrike" kern="1200" cap="none">
              <a:ln>
                <a:noFill/>
              </a:ln>
              <a:latin typeface="Liberation Sans" pitchFamily="18"/>
              <a:ea typeface="Droid Sans Fallback" pitchFamily="2"/>
              <a:cs typeface="FreeSans" pitchFamily="2"/>
            </a:endParaRPr>
          </a:p>
        </p:txBody>
      </p:sp>
      <p:sp>
        <p:nvSpPr>
          <p:cNvPr id="5" name="Slide Number Placeholder 4"/>
          <p:cNvSpPr txBox="1">
            <a:spLocks noGrp="1"/>
          </p:cNvSpPr>
          <p:nvPr>
            <p:ph type="sldNum" sz="quarter" idx="3"/>
          </p:nvPr>
        </p:nvSpPr>
        <p:spPr>
          <a:xfrm>
            <a:off x="4399200" y="9555480"/>
            <a:ext cx="3372840" cy="502560"/>
          </a:xfrm>
          <a:prstGeom prst="rect">
            <a:avLst/>
          </a:prstGeom>
          <a:noFill/>
          <a:ln>
            <a:noFill/>
          </a:ln>
        </p:spPr>
        <p:txBody>
          <a:bodyPr vert="horz" wrap="none" lIns="90000" tIns="45000" rIns="90000" bIns="45000" anchor="b" anchorCtr="0" compatLnSpc="0">
            <a:noAutofit/>
          </a:bodyPr>
          <a:lstStyle/>
          <a:p>
            <a:pPr marL="0" marR="0" lvl="0" indent="0" algn="r" rtl="0" hangingPunct="0">
              <a:lnSpc>
                <a:spcPct val="100000"/>
              </a:lnSpc>
              <a:spcBef>
                <a:spcPts val="0"/>
              </a:spcBef>
              <a:spcAft>
                <a:spcPts val="0"/>
              </a:spcAft>
              <a:buNone/>
              <a:tabLst/>
              <a:defRPr sz="1400"/>
            </a:pPr>
            <a:fld id="{6979D80E-EA4D-40DD-999C-CFC97EAFDEEE}" type="slidenum">
              <a:t>‹#›</a:t>
            </a:fld>
            <a:endParaRPr lang="en-CA" sz="1400" b="0" i="0" u="none" strike="noStrike" kern="1200" cap="none">
              <a:ln>
                <a:noFill/>
              </a:ln>
              <a:latin typeface="Liberation Sans" pitchFamily="18"/>
              <a:ea typeface="Droid Sans Fallback" pitchFamily="2"/>
              <a:cs typeface="FreeSans" pitchFamily="2"/>
            </a:endParaRPr>
          </a:p>
        </p:txBody>
      </p:sp>
    </p:spTree>
    <p:extLst>
      <p:ext uri="{BB962C8B-B14F-4D97-AF65-F5344CB8AC3E}">
        <p14:creationId xmlns:p14="http://schemas.microsoft.com/office/powerpoint/2010/main" val="6029209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1371600" y="763588"/>
            <a:ext cx="5029200" cy="3771900"/>
          </a:xfrm>
          <a:prstGeom prst="rect">
            <a:avLst/>
          </a:prstGeom>
          <a:noFill/>
          <a:ln>
            <a:noFill/>
            <a:prstDash val="solid"/>
          </a:ln>
        </p:spPr>
      </p:sp>
      <p:sp>
        <p:nvSpPr>
          <p:cNvPr id="3" name="Notes Placeholder 2"/>
          <p:cNvSpPr txBox="1">
            <a:spLocks noGrp="1"/>
          </p:cNvSpPr>
          <p:nvPr>
            <p:ph type="body" sz="quarter" idx="3"/>
          </p:nvPr>
        </p:nvSpPr>
        <p:spPr>
          <a:xfrm>
            <a:off x="777239" y="4777560"/>
            <a:ext cx="6217560" cy="4525920"/>
          </a:xfrm>
          <a:prstGeom prst="rect">
            <a:avLst/>
          </a:prstGeom>
          <a:noFill/>
          <a:ln>
            <a:noFill/>
          </a:ln>
        </p:spPr>
        <p:txBody>
          <a:bodyPr lIns="0" tIns="0" rIns="0" bIns="0"/>
          <a:lstStyle/>
          <a:p>
            <a:endParaRPr lang="en-CA"/>
          </a:p>
        </p:txBody>
      </p:sp>
      <p:sp>
        <p:nvSpPr>
          <p:cNvPr id="4" name="Header Placeholder 3"/>
          <p:cNvSpPr txBox="1">
            <a:spLocks noGrp="1"/>
          </p:cNvSpPr>
          <p:nvPr>
            <p:ph type="hdr" sz="quarter"/>
          </p:nvPr>
        </p:nvSpPr>
        <p:spPr>
          <a:xfrm>
            <a:off x="0" y="0"/>
            <a:ext cx="3372840" cy="502560"/>
          </a:xfrm>
          <a:prstGeom prst="rect">
            <a:avLst/>
          </a:prstGeom>
          <a:noFill/>
          <a:ln>
            <a:noFill/>
          </a:ln>
        </p:spPr>
        <p:txBody>
          <a:bodyPr lIns="0" tIns="0" rIns="0" bIns="0" anchorCtr="0">
            <a:noAutofit/>
          </a:bodyPr>
          <a:lstStyle>
            <a:lvl1pPr lvl="0" rtl="0" hangingPunct="0">
              <a:buNone/>
              <a:tabLst/>
              <a:defRPr lang="en-CA" sz="1400" kern="1200">
                <a:latin typeface="Liberation Serif" pitchFamily="18"/>
                <a:ea typeface="DejaVu Sans" pitchFamily="2"/>
                <a:cs typeface="DejaVu Sans" pitchFamily="2"/>
              </a:defRPr>
            </a:lvl1pPr>
          </a:lstStyle>
          <a:p>
            <a:pPr lvl="0"/>
            <a:endParaRPr lang="en-CA"/>
          </a:p>
        </p:txBody>
      </p:sp>
      <p:sp>
        <p:nvSpPr>
          <p:cNvPr id="5" name="Date Placeholder 4"/>
          <p:cNvSpPr txBox="1">
            <a:spLocks noGrp="1"/>
          </p:cNvSpPr>
          <p:nvPr>
            <p:ph type="dt" idx="1"/>
          </p:nvPr>
        </p:nvSpPr>
        <p:spPr>
          <a:xfrm>
            <a:off x="4399200" y="0"/>
            <a:ext cx="3372840" cy="502560"/>
          </a:xfrm>
          <a:prstGeom prst="rect">
            <a:avLst/>
          </a:prstGeom>
          <a:noFill/>
          <a:ln>
            <a:noFill/>
          </a:ln>
        </p:spPr>
        <p:txBody>
          <a:bodyPr lIns="0" tIns="0" rIns="0" bIns="0" anchorCtr="0">
            <a:noAutofit/>
          </a:bodyPr>
          <a:lstStyle>
            <a:lvl1pPr lvl="0" algn="r" rtl="0" hangingPunct="0">
              <a:buNone/>
              <a:tabLst/>
              <a:defRPr lang="en-CA" sz="1400" kern="1200">
                <a:latin typeface="Liberation Serif" pitchFamily="18"/>
                <a:ea typeface="DejaVu Sans" pitchFamily="2"/>
                <a:cs typeface="DejaVu Sans" pitchFamily="2"/>
              </a:defRPr>
            </a:lvl1pPr>
          </a:lstStyle>
          <a:p>
            <a:pPr lvl="0"/>
            <a:endParaRPr lang="en-CA"/>
          </a:p>
        </p:txBody>
      </p:sp>
      <p:sp>
        <p:nvSpPr>
          <p:cNvPr id="6" name="Footer Placeholder 5"/>
          <p:cNvSpPr txBox="1">
            <a:spLocks noGrp="1"/>
          </p:cNvSpPr>
          <p:nvPr>
            <p:ph type="ftr" sz="quarter" idx="4"/>
          </p:nvPr>
        </p:nvSpPr>
        <p:spPr>
          <a:xfrm>
            <a:off x="0" y="9555480"/>
            <a:ext cx="3372840" cy="502560"/>
          </a:xfrm>
          <a:prstGeom prst="rect">
            <a:avLst/>
          </a:prstGeom>
          <a:noFill/>
          <a:ln>
            <a:noFill/>
          </a:ln>
        </p:spPr>
        <p:txBody>
          <a:bodyPr lIns="0" tIns="0" rIns="0" bIns="0" anchor="b" anchorCtr="0">
            <a:noAutofit/>
          </a:bodyPr>
          <a:lstStyle>
            <a:lvl1pPr lvl="0" rtl="0" hangingPunct="0">
              <a:buNone/>
              <a:tabLst/>
              <a:defRPr lang="en-CA" sz="1400" kern="1200">
                <a:latin typeface="Liberation Serif" pitchFamily="18"/>
                <a:ea typeface="DejaVu Sans" pitchFamily="2"/>
                <a:cs typeface="DejaVu Sans" pitchFamily="2"/>
              </a:defRPr>
            </a:lvl1pPr>
          </a:lstStyle>
          <a:p>
            <a:pPr lvl="0"/>
            <a:endParaRPr lang="en-CA"/>
          </a:p>
        </p:txBody>
      </p:sp>
      <p:sp>
        <p:nvSpPr>
          <p:cNvPr id="7" name="Slide Number Placeholder 6"/>
          <p:cNvSpPr txBox="1">
            <a:spLocks noGrp="1"/>
          </p:cNvSpPr>
          <p:nvPr>
            <p:ph type="sldNum" sz="quarter" idx="5"/>
          </p:nvPr>
        </p:nvSpPr>
        <p:spPr>
          <a:xfrm>
            <a:off x="4399200" y="9555480"/>
            <a:ext cx="3372840" cy="502560"/>
          </a:xfrm>
          <a:prstGeom prst="rect">
            <a:avLst/>
          </a:prstGeom>
          <a:noFill/>
          <a:ln>
            <a:noFill/>
          </a:ln>
        </p:spPr>
        <p:txBody>
          <a:bodyPr lIns="0" tIns="0" rIns="0" bIns="0" anchor="b" anchorCtr="0">
            <a:noAutofit/>
          </a:bodyPr>
          <a:lstStyle>
            <a:lvl1pPr lvl="0" algn="r" rtl="0" hangingPunct="0">
              <a:buNone/>
              <a:tabLst/>
              <a:defRPr lang="en-CA" sz="1400" kern="1200">
                <a:latin typeface="Liberation Serif" pitchFamily="18"/>
                <a:ea typeface="DejaVu Sans" pitchFamily="2"/>
                <a:cs typeface="DejaVu Sans" pitchFamily="2"/>
              </a:defRPr>
            </a:lvl1pPr>
          </a:lstStyle>
          <a:p>
            <a:pPr lvl="0"/>
            <a:fld id="{8472C6FD-7E80-4B20-9B5F-AD1DE3D28EC9}" type="slidenum">
              <a:t>‹#›</a:t>
            </a:fld>
            <a:endParaRPr lang="en-CA"/>
          </a:p>
        </p:txBody>
      </p:sp>
    </p:spTree>
    <p:extLst>
      <p:ext uri="{BB962C8B-B14F-4D97-AF65-F5344CB8AC3E}">
        <p14:creationId xmlns:p14="http://schemas.microsoft.com/office/powerpoint/2010/main" val="2156596048"/>
      </p:ext>
    </p:extLst>
  </p:cSld>
  <p:clrMap bg1="lt1" tx1="dk1" bg2="lt2" tx2="dk2" accent1="accent1" accent2="accent2" accent3="accent3" accent4="accent4" accent5="accent5" accent6="accent6" hlink="hlink" folHlink="folHlink"/>
  <p:notesStyle>
    <a:lvl1pPr marL="216000" marR="0" indent="-216000" rtl="0" hangingPunct="0">
      <a:tabLst/>
      <a:defRPr lang="en-CA" sz="2000" b="0" i="0" u="none" strike="noStrike" kern="1200" cap="none">
        <a:ln>
          <a:noFill/>
        </a:ln>
        <a:latin typeface="Liberation Sans" pitchFamily="18"/>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txBox="1">
            <a:spLocks noGrp="1"/>
          </p:cNvSpPr>
          <p:nvPr>
            <p:ph type="sldNum" sz="quarter" idx="5"/>
          </p:nvPr>
        </p:nvSpPr>
        <p:spPr>
          <a:ln/>
        </p:spPr>
        <p:txBody>
          <a:bodyPr lIns="0" tIns="0" rIns="0" bIns="0" anchor="b" anchorCtr="0">
            <a:noAutofit/>
          </a:bodyPr>
          <a:lstStyle/>
          <a:p>
            <a:pPr lvl="0"/>
            <a:fld id="{425C8065-C86B-41C7-B46D-B58908BF4B5E}" type="slidenum">
              <a:t>1</a:t>
            </a:fld>
            <a:endParaRPr lang="en-CA"/>
          </a:p>
        </p:txBody>
      </p:sp>
      <p:sp>
        <p:nvSpPr>
          <p:cNvPr id="2" name="Slide Image Placeholder 1"/>
          <p:cNvSpPr>
            <a:spLocks noGrp="1" noRot="1" noChangeAspect="1" noResize="1"/>
          </p:cNvSpPr>
          <p:nvPr>
            <p:ph type="sldImg"/>
          </p:nvPr>
        </p:nvSpPr>
        <p:spPr>
          <a:xfrm>
            <a:off x="1371600" y="763588"/>
            <a:ext cx="5029200" cy="3771900"/>
          </a:xfrm>
          <a:solidFill>
            <a:srgbClr val="729FCF"/>
          </a:solidFill>
          <a:ln w="25400">
            <a:solidFill>
              <a:srgbClr val="3465A4"/>
            </a:solidFill>
            <a:prstDash val="solid"/>
          </a:ln>
        </p:spPr>
      </p:sp>
      <p:sp>
        <p:nvSpPr>
          <p:cNvPr id="3" name="Notes Placeholder 2"/>
          <p:cNvSpPr txBox="1">
            <a:spLocks noGrp="1"/>
          </p:cNvSpPr>
          <p:nvPr>
            <p:ph type="body" sz="quarter" idx="1"/>
          </p:nvPr>
        </p:nvSpPr>
        <p:spPr/>
        <p:txBody>
          <a:bodyPr>
            <a:spAutoFit/>
          </a:bodyPr>
          <a:lstStyle/>
          <a:p>
            <a:endParaRPr lang="en-CA" dirty="0"/>
          </a:p>
        </p:txBody>
      </p:sp>
    </p:spTree>
    <p:extLst>
      <p:ext uri="{BB962C8B-B14F-4D97-AF65-F5344CB8AC3E}">
        <p14:creationId xmlns:p14="http://schemas.microsoft.com/office/powerpoint/2010/main" val="1175119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489452"/>
            <a:ext cx="31089600" cy="9550400"/>
          </a:xfrm>
        </p:spPr>
        <p:txBody>
          <a:bodyPr anchor="b"/>
          <a:lstStyle>
            <a:lvl1pPr algn="ctr">
              <a:defRPr sz="24000"/>
            </a:lvl1pPr>
          </a:lstStyle>
          <a:p>
            <a:r>
              <a:rPr lang="en-US" smtClean="0"/>
              <a:t>Click to edit Master title style</a:t>
            </a:r>
            <a:endParaRPr lang="en-US" dirty="0"/>
          </a:p>
        </p:txBody>
      </p:sp>
      <p:sp>
        <p:nvSpPr>
          <p:cNvPr id="3" name="Subtitle 2"/>
          <p:cNvSpPr>
            <a:spLocks noGrp="1"/>
          </p:cNvSpPr>
          <p:nvPr>
            <p:ph type="subTitle" idx="1"/>
          </p:nvPr>
        </p:nvSpPr>
        <p:spPr>
          <a:xfrm>
            <a:off x="4572000" y="14408152"/>
            <a:ext cx="27432000" cy="6623048"/>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0B876FBB-87B8-4F5E-B1AB-622AB506F950}" type="slidenum">
              <a:rPr lang="en-US" smtClean="0"/>
              <a:t>‹#›</a:t>
            </a:fld>
            <a:endParaRPr lang="en-US"/>
          </a:p>
        </p:txBody>
      </p:sp>
    </p:spTree>
    <p:extLst>
      <p:ext uri="{BB962C8B-B14F-4D97-AF65-F5344CB8AC3E}">
        <p14:creationId xmlns:p14="http://schemas.microsoft.com/office/powerpoint/2010/main" val="1890230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34D763F4-794A-4562-BAFA-E9CFB1F8B2D5}" type="slidenum">
              <a:rPr lang="en-US" smtClean="0"/>
              <a:t>‹#›</a:t>
            </a:fld>
            <a:endParaRPr lang="en-US"/>
          </a:p>
        </p:txBody>
      </p:sp>
    </p:spTree>
    <p:extLst>
      <p:ext uri="{BB962C8B-B14F-4D97-AF65-F5344CB8AC3E}">
        <p14:creationId xmlns:p14="http://schemas.microsoft.com/office/powerpoint/2010/main" val="3694342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6838958"/>
            <a:ext cx="31546800" cy="11410948"/>
          </a:xfrm>
        </p:spPr>
        <p:txBody>
          <a:bodyPr anchor="b"/>
          <a:lstStyle>
            <a:lvl1pPr>
              <a:defRPr sz="24000"/>
            </a:lvl1pPr>
          </a:lstStyle>
          <a:p>
            <a:r>
              <a:rPr lang="en-US" smtClean="0"/>
              <a:t>Click to edit Master title style</a:t>
            </a:r>
            <a:endParaRPr lang="en-US" dirty="0"/>
          </a:p>
        </p:txBody>
      </p:sp>
      <p:sp>
        <p:nvSpPr>
          <p:cNvPr id="3" name="Text Placeholder 2"/>
          <p:cNvSpPr>
            <a:spLocks noGrp="1"/>
          </p:cNvSpPr>
          <p:nvPr>
            <p:ph type="body" idx="1"/>
          </p:nvPr>
        </p:nvSpPr>
        <p:spPr>
          <a:xfrm>
            <a:off x="2495552" y="18357858"/>
            <a:ext cx="31546800" cy="600074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8EAA4B21-8677-4B5C-9EBF-D50872C568E4}" type="slidenum">
              <a:rPr lang="en-US" smtClean="0"/>
              <a:t>‹#›</a:t>
            </a:fld>
            <a:endParaRPr lang="en-US"/>
          </a:p>
        </p:txBody>
      </p:sp>
    </p:spTree>
    <p:extLst>
      <p:ext uri="{BB962C8B-B14F-4D97-AF65-F5344CB8AC3E}">
        <p14:creationId xmlns:p14="http://schemas.microsoft.com/office/powerpoint/2010/main" val="859018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14600" y="7302500"/>
            <a:ext cx="15544800" cy="17405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516600" y="7302500"/>
            <a:ext cx="15544800" cy="17405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lvl="0"/>
            <a:endParaRPr lang="en-CA"/>
          </a:p>
        </p:txBody>
      </p:sp>
      <p:sp>
        <p:nvSpPr>
          <p:cNvPr id="6" name="Footer Placeholder 5"/>
          <p:cNvSpPr>
            <a:spLocks noGrp="1"/>
          </p:cNvSpPr>
          <p:nvPr>
            <p:ph type="ftr" sz="quarter" idx="11"/>
          </p:nvPr>
        </p:nvSpPr>
        <p:spPr/>
        <p:txBody>
          <a:bodyPr/>
          <a:lstStyle/>
          <a:p>
            <a:pPr lvl="0"/>
            <a:endParaRPr lang="en-CA"/>
          </a:p>
        </p:txBody>
      </p:sp>
      <p:sp>
        <p:nvSpPr>
          <p:cNvPr id="7" name="Slide Number Placeholder 6"/>
          <p:cNvSpPr>
            <a:spLocks noGrp="1"/>
          </p:cNvSpPr>
          <p:nvPr>
            <p:ph type="sldNum" sz="quarter" idx="12"/>
          </p:nvPr>
        </p:nvSpPr>
        <p:spPr/>
        <p:txBody>
          <a:bodyPr/>
          <a:lstStyle/>
          <a:p>
            <a:pPr lvl="0"/>
            <a:fld id="{05F944FA-C737-4117-A256-5E95286566DB}" type="slidenum">
              <a:rPr lang="en-US" smtClean="0"/>
              <a:t>‹#›</a:t>
            </a:fld>
            <a:endParaRPr lang="en-US"/>
          </a:p>
        </p:txBody>
      </p:sp>
    </p:spTree>
    <p:extLst>
      <p:ext uri="{BB962C8B-B14F-4D97-AF65-F5344CB8AC3E}">
        <p14:creationId xmlns:p14="http://schemas.microsoft.com/office/powerpoint/2010/main" val="283425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460506"/>
            <a:ext cx="31546800" cy="530225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519368" y="6724652"/>
            <a:ext cx="15473360"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2519368" y="10020300"/>
            <a:ext cx="15473360" cy="14738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516602" y="6724652"/>
            <a:ext cx="15549564"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8516602" y="10020300"/>
            <a:ext cx="15549564" cy="14738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lvl="0"/>
            <a:endParaRPr lang="en-CA"/>
          </a:p>
        </p:txBody>
      </p:sp>
      <p:sp>
        <p:nvSpPr>
          <p:cNvPr id="8" name="Footer Placeholder 7"/>
          <p:cNvSpPr>
            <a:spLocks noGrp="1"/>
          </p:cNvSpPr>
          <p:nvPr>
            <p:ph type="ftr" sz="quarter" idx="11"/>
          </p:nvPr>
        </p:nvSpPr>
        <p:spPr/>
        <p:txBody>
          <a:bodyPr/>
          <a:lstStyle/>
          <a:p>
            <a:pPr lvl="0"/>
            <a:endParaRPr lang="en-CA"/>
          </a:p>
        </p:txBody>
      </p:sp>
      <p:sp>
        <p:nvSpPr>
          <p:cNvPr id="9" name="Slide Number Placeholder 8"/>
          <p:cNvSpPr>
            <a:spLocks noGrp="1"/>
          </p:cNvSpPr>
          <p:nvPr>
            <p:ph type="sldNum" sz="quarter" idx="12"/>
          </p:nvPr>
        </p:nvSpPr>
        <p:spPr/>
        <p:txBody>
          <a:bodyPr/>
          <a:lstStyle/>
          <a:p>
            <a:pPr lvl="0"/>
            <a:fld id="{0C1C1CC9-B28B-4C7C-9807-2CA48F875237}" type="slidenum">
              <a:rPr lang="en-US" smtClean="0"/>
              <a:t>‹#›</a:t>
            </a:fld>
            <a:endParaRPr lang="en-US"/>
          </a:p>
        </p:txBody>
      </p:sp>
    </p:spTree>
    <p:extLst>
      <p:ext uri="{BB962C8B-B14F-4D97-AF65-F5344CB8AC3E}">
        <p14:creationId xmlns:p14="http://schemas.microsoft.com/office/powerpoint/2010/main" val="1445948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lvl="0"/>
            <a:endParaRPr lang="en-CA"/>
          </a:p>
        </p:txBody>
      </p:sp>
      <p:sp>
        <p:nvSpPr>
          <p:cNvPr id="4" name="Footer Placeholder 3"/>
          <p:cNvSpPr>
            <a:spLocks noGrp="1"/>
          </p:cNvSpPr>
          <p:nvPr>
            <p:ph type="ftr" sz="quarter" idx="11"/>
          </p:nvPr>
        </p:nvSpPr>
        <p:spPr/>
        <p:txBody>
          <a:bodyPr/>
          <a:lstStyle/>
          <a:p>
            <a:pPr lvl="0"/>
            <a:endParaRPr lang="en-CA"/>
          </a:p>
        </p:txBody>
      </p:sp>
      <p:sp>
        <p:nvSpPr>
          <p:cNvPr id="5" name="Slide Number Placeholder 4"/>
          <p:cNvSpPr>
            <a:spLocks noGrp="1"/>
          </p:cNvSpPr>
          <p:nvPr>
            <p:ph type="sldNum" sz="quarter" idx="12"/>
          </p:nvPr>
        </p:nvSpPr>
        <p:spPr/>
        <p:txBody>
          <a:bodyPr/>
          <a:lstStyle/>
          <a:p>
            <a:pPr lvl="0"/>
            <a:fld id="{D2994E37-7116-4936-BC8C-DD1EC9FC5002}" type="slidenum">
              <a:rPr lang="en-US" smtClean="0"/>
              <a:t>‹#›</a:t>
            </a:fld>
            <a:endParaRPr lang="en-US"/>
          </a:p>
        </p:txBody>
      </p:sp>
    </p:spTree>
    <p:extLst>
      <p:ext uri="{BB962C8B-B14F-4D97-AF65-F5344CB8AC3E}">
        <p14:creationId xmlns:p14="http://schemas.microsoft.com/office/powerpoint/2010/main" val="641596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endParaRPr lang="en-CA"/>
          </a:p>
        </p:txBody>
      </p:sp>
      <p:sp>
        <p:nvSpPr>
          <p:cNvPr id="3" name="Footer Placeholder 2"/>
          <p:cNvSpPr>
            <a:spLocks noGrp="1"/>
          </p:cNvSpPr>
          <p:nvPr>
            <p:ph type="ftr" sz="quarter" idx="11"/>
          </p:nvPr>
        </p:nvSpPr>
        <p:spPr/>
        <p:txBody>
          <a:bodyPr/>
          <a:lstStyle/>
          <a:p>
            <a:pPr lvl="0"/>
            <a:endParaRPr lang="en-CA"/>
          </a:p>
        </p:txBody>
      </p:sp>
      <p:sp>
        <p:nvSpPr>
          <p:cNvPr id="4" name="Slide Number Placeholder 3"/>
          <p:cNvSpPr>
            <a:spLocks noGrp="1"/>
          </p:cNvSpPr>
          <p:nvPr>
            <p:ph type="sldNum" sz="quarter" idx="12"/>
          </p:nvPr>
        </p:nvSpPr>
        <p:spPr/>
        <p:txBody>
          <a:bodyPr/>
          <a:lstStyle/>
          <a:p>
            <a:pPr lvl="0"/>
            <a:fld id="{7C390BD3-62D8-4429-A9A5-80DACDC97024}" type="slidenum">
              <a:rPr lang="en-US" smtClean="0"/>
              <a:t>‹#›</a:t>
            </a:fld>
            <a:endParaRPr lang="en-US"/>
          </a:p>
        </p:txBody>
      </p:sp>
    </p:spTree>
    <p:extLst>
      <p:ext uri="{BB962C8B-B14F-4D97-AF65-F5344CB8AC3E}">
        <p14:creationId xmlns:p14="http://schemas.microsoft.com/office/powerpoint/2010/main" val="79004378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smtClean="0"/>
              <a:t>Click to edit Master title style</a:t>
            </a:r>
            <a:endParaRPr lang="en-US" dirty="0"/>
          </a:p>
        </p:txBody>
      </p:sp>
      <p:sp>
        <p:nvSpPr>
          <p:cNvPr id="3" name="Content Placeholder 2"/>
          <p:cNvSpPr>
            <a:spLocks noGrp="1"/>
          </p:cNvSpPr>
          <p:nvPr>
            <p:ph idx="1"/>
          </p:nvPr>
        </p:nvSpPr>
        <p:spPr>
          <a:xfrm>
            <a:off x="15549564" y="3949706"/>
            <a:ext cx="18516600" cy="19494500"/>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lvl="0"/>
            <a:endParaRPr lang="en-CA"/>
          </a:p>
        </p:txBody>
      </p:sp>
      <p:sp>
        <p:nvSpPr>
          <p:cNvPr id="6" name="Footer Placeholder 5"/>
          <p:cNvSpPr>
            <a:spLocks noGrp="1"/>
          </p:cNvSpPr>
          <p:nvPr>
            <p:ph type="ftr" sz="quarter" idx="11"/>
          </p:nvPr>
        </p:nvSpPr>
        <p:spPr/>
        <p:txBody>
          <a:bodyPr/>
          <a:lstStyle/>
          <a:p>
            <a:pPr lvl="0"/>
            <a:endParaRPr lang="en-CA"/>
          </a:p>
        </p:txBody>
      </p:sp>
      <p:sp>
        <p:nvSpPr>
          <p:cNvPr id="7" name="Slide Number Placeholder 6"/>
          <p:cNvSpPr>
            <a:spLocks noGrp="1"/>
          </p:cNvSpPr>
          <p:nvPr>
            <p:ph type="sldNum" sz="quarter" idx="12"/>
          </p:nvPr>
        </p:nvSpPr>
        <p:spPr/>
        <p:txBody>
          <a:bodyPr/>
          <a:lstStyle/>
          <a:p>
            <a:pPr lvl="0"/>
            <a:fld id="{27106A3C-EF4C-4F55-B987-1A2BAE66DB6E}" type="slidenum">
              <a:rPr lang="en-US" smtClean="0"/>
              <a:t>‹#›</a:t>
            </a:fld>
            <a:endParaRPr lang="en-US"/>
          </a:p>
        </p:txBody>
      </p:sp>
    </p:spTree>
    <p:extLst>
      <p:ext uri="{BB962C8B-B14F-4D97-AF65-F5344CB8AC3E}">
        <p14:creationId xmlns:p14="http://schemas.microsoft.com/office/powerpoint/2010/main" val="721511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549564" y="3949706"/>
            <a:ext cx="18516600" cy="19494500"/>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smtClean="0"/>
              <a:t>Click icon to add picture</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lvl="0"/>
            <a:endParaRPr lang="en-CA"/>
          </a:p>
        </p:txBody>
      </p:sp>
      <p:sp>
        <p:nvSpPr>
          <p:cNvPr id="6" name="Footer Placeholder 5"/>
          <p:cNvSpPr>
            <a:spLocks noGrp="1"/>
          </p:cNvSpPr>
          <p:nvPr>
            <p:ph type="ftr" sz="quarter" idx="11"/>
          </p:nvPr>
        </p:nvSpPr>
        <p:spPr/>
        <p:txBody>
          <a:bodyPr/>
          <a:lstStyle/>
          <a:p>
            <a:pPr lvl="0"/>
            <a:endParaRPr lang="en-CA"/>
          </a:p>
        </p:txBody>
      </p:sp>
      <p:sp>
        <p:nvSpPr>
          <p:cNvPr id="7" name="Slide Number Placeholder 6"/>
          <p:cNvSpPr>
            <a:spLocks noGrp="1"/>
          </p:cNvSpPr>
          <p:nvPr>
            <p:ph type="sldNum" sz="quarter" idx="12"/>
          </p:nvPr>
        </p:nvSpPr>
        <p:spPr/>
        <p:txBody>
          <a:bodyPr/>
          <a:lstStyle/>
          <a:p>
            <a:pPr lvl="0"/>
            <a:fld id="{EA50C142-B718-4696-9A80-FCDE425ADBFB}" type="slidenum">
              <a:rPr lang="en-US" smtClean="0"/>
              <a:t>‹#›</a:t>
            </a:fld>
            <a:endParaRPr lang="en-US"/>
          </a:p>
        </p:txBody>
      </p:sp>
    </p:spTree>
    <p:extLst>
      <p:ext uri="{BB962C8B-B14F-4D97-AF65-F5344CB8AC3E}">
        <p14:creationId xmlns:p14="http://schemas.microsoft.com/office/powerpoint/2010/main" val="549941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63172B34-ADA1-4EF8-BDE2-ECEABAB7FE70}" type="slidenum">
              <a:rPr lang="en-US" smtClean="0"/>
              <a:t>‹#›</a:t>
            </a:fld>
            <a:endParaRPr lang="en-US"/>
          </a:p>
        </p:txBody>
      </p:sp>
    </p:spTree>
    <p:extLst>
      <p:ext uri="{BB962C8B-B14F-4D97-AF65-F5344CB8AC3E}">
        <p14:creationId xmlns:p14="http://schemas.microsoft.com/office/powerpoint/2010/main" val="3045194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460500"/>
            <a:ext cx="7886700" cy="2324735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14602" y="1460500"/>
            <a:ext cx="23202900" cy="2324735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lvl="0"/>
            <a:endParaRPr lang="en-CA"/>
          </a:p>
        </p:txBody>
      </p:sp>
      <p:sp>
        <p:nvSpPr>
          <p:cNvPr id="5" name="Footer Placeholder 4"/>
          <p:cNvSpPr>
            <a:spLocks noGrp="1"/>
          </p:cNvSpPr>
          <p:nvPr>
            <p:ph type="ftr" sz="quarter" idx="11"/>
          </p:nvPr>
        </p:nvSpPr>
        <p:spPr/>
        <p:txBody>
          <a:bodyPr/>
          <a:lstStyle/>
          <a:p>
            <a:pPr lvl="0"/>
            <a:endParaRPr lang="en-CA"/>
          </a:p>
        </p:txBody>
      </p:sp>
      <p:sp>
        <p:nvSpPr>
          <p:cNvPr id="6" name="Slide Number Placeholder 5"/>
          <p:cNvSpPr>
            <a:spLocks noGrp="1"/>
          </p:cNvSpPr>
          <p:nvPr>
            <p:ph type="sldNum" sz="quarter" idx="12"/>
          </p:nvPr>
        </p:nvSpPr>
        <p:spPr/>
        <p:txBody>
          <a:bodyPr/>
          <a:lstStyle/>
          <a:p>
            <a:pPr lvl="0"/>
            <a:fld id="{EE83319B-3ADB-4393-B4C7-BEAF24CD8A68}" type="slidenum">
              <a:rPr lang="en-US" smtClean="0"/>
              <a:t>‹#›</a:t>
            </a:fld>
            <a:endParaRPr lang="en-US"/>
          </a:p>
        </p:txBody>
      </p:sp>
    </p:spTree>
    <p:extLst>
      <p:ext uri="{BB962C8B-B14F-4D97-AF65-F5344CB8AC3E}">
        <p14:creationId xmlns:p14="http://schemas.microsoft.com/office/powerpoint/2010/main" val="1609947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460506"/>
            <a:ext cx="31546800" cy="530225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14600" y="7302500"/>
            <a:ext cx="31546800" cy="1740535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514600" y="25425406"/>
            <a:ext cx="8229600" cy="1460500"/>
          </a:xfrm>
          <a:prstGeom prst="rect">
            <a:avLst/>
          </a:prstGeom>
        </p:spPr>
        <p:txBody>
          <a:bodyPr vert="horz" lIns="91440" tIns="45720" rIns="91440" bIns="45720" rtlCol="0" anchor="ctr"/>
          <a:lstStyle>
            <a:lvl1pPr algn="l">
              <a:defRPr sz="4800">
                <a:solidFill>
                  <a:schemeClr val="tx1">
                    <a:tint val="75000"/>
                  </a:schemeClr>
                </a:solidFill>
              </a:defRPr>
            </a:lvl1pPr>
          </a:lstStyle>
          <a:p>
            <a:pPr lvl="0"/>
            <a:endParaRPr lang="en-CA"/>
          </a:p>
        </p:txBody>
      </p:sp>
      <p:sp>
        <p:nvSpPr>
          <p:cNvPr id="5" name="Footer Placeholder 4"/>
          <p:cNvSpPr>
            <a:spLocks noGrp="1"/>
          </p:cNvSpPr>
          <p:nvPr>
            <p:ph type="ftr" sz="quarter" idx="3"/>
          </p:nvPr>
        </p:nvSpPr>
        <p:spPr>
          <a:xfrm>
            <a:off x="12115800" y="25425406"/>
            <a:ext cx="12344400" cy="1460500"/>
          </a:xfrm>
          <a:prstGeom prst="rect">
            <a:avLst/>
          </a:prstGeom>
        </p:spPr>
        <p:txBody>
          <a:bodyPr vert="horz" lIns="91440" tIns="45720" rIns="91440" bIns="45720" rtlCol="0" anchor="ctr"/>
          <a:lstStyle>
            <a:lvl1pPr algn="ctr">
              <a:defRPr sz="4800">
                <a:solidFill>
                  <a:schemeClr val="tx1">
                    <a:tint val="75000"/>
                  </a:schemeClr>
                </a:solidFill>
              </a:defRPr>
            </a:lvl1pPr>
          </a:lstStyle>
          <a:p>
            <a:pPr lvl="0"/>
            <a:endParaRPr lang="en-CA"/>
          </a:p>
        </p:txBody>
      </p:sp>
      <p:sp>
        <p:nvSpPr>
          <p:cNvPr id="6" name="Slide Number Placeholder 5"/>
          <p:cNvSpPr>
            <a:spLocks noGrp="1"/>
          </p:cNvSpPr>
          <p:nvPr>
            <p:ph type="sldNum" sz="quarter" idx="4"/>
          </p:nvPr>
        </p:nvSpPr>
        <p:spPr>
          <a:xfrm>
            <a:off x="25831800" y="25425406"/>
            <a:ext cx="8229600" cy="1460500"/>
          </a:xfrm>
          <a:prstGeom prst="rect">
            <a:avLst/>
          </a:prstGeom>
        </p:spPr>
        <p:txBody>
          <a:bodyPr vert="horz" lIns="91440" tIns="45720" rIns="91440" bIns="45720" rtlCol="0" anchor="ctr"/>
          <a:lstStyle>
            <a:lvl1pPr algn="r">
              <a:defRPr sz="4800">
                <a:solidFill>
                  <a:schemeClr val="tx1">
                    <a:tint val="75000"/>
                  </a:schemeClr>
                </a:solidFill>
              </a:defRPr>
            </a:lvl1pPr>
          </a:lstStyle>
          <a:p>
            <a:pPr lvl="0"/>
            <a:fld id="{70C4E126-405B-4730-AA02-0556A8254408}" type="slidenum">
              <a:rPr lang="en-US" smtClean="0"/>
              <a:t>‹#›</a:t>
            </a:fld>
            <a:endParaRPr lang="en-US"/>
          </a:p>
        </p:txBody>
      </p:sp>
    </p:spTree>
    <p:extLst>
      <p:ext uri="{BB962C8B-B14F-4D97-AF65-F5344CB8AC3E}">
        <p14:creationId xmlns:p14="http://schemas.microsoft.com/office/powerpoint/2010/main" val="835454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26" Type="http://schemas.openxmlformats.org/officeDocument/2006/relationships/image" Target="../media/image12.png"/><Relationship Id="rId39" Type="http://schemas.openxmlformats.org/officeDocument/2006/relationships/image" Target="../media/image27.png"/><Relationship Id="rId3" Type="http://schemas.openxmlformats.org/officeDocument/2006/relationships/image" Target="../media/image1.png"/><Relationship Id="rId21" Type="http://schemas.openxmlformats.org/officeDocument/2006/relationships/image" Target="../media/image9.png"/><Relationship Id="rId34" Type="http://schemas.openxmlformats.org/officeDocument/2006/relationships/image" Target="../media/image22.png"/><Relationship Id="rId42" Type="http://schemas.openxmlformats.org/officeDocument/2006/relationships/image" Target="../media/image30.png"/><Relationship Id="rId7" Type="http://schemas.openxmlformats.org/officeDocument/2006/relationships/image" Target="../media/image5.png"/><Relationship Id="rId25" Type="http://schemas.openxmlformats.org/officeDocument/2006/relationships/image" Target="../media/image11.png"/><Relationship Id="rId33" Type="http://schemas.openxmlformats.org/officeDocument/2006/relationships/image" Target="../media/image20.png"/><Relationship Id="rId38" Type="http://schemas.openxmlformats.org/officeDocument/2006/relationships/image" Target="../media/image26.png"/><Relationship Id="rId2" Type="http://schemas.openxmlformats.org/officeDocument/2006/relationships/notesSlide" Target="../notesSlides/notesSlide1.xml"/><Relationship Id="rId20" Type="http://schemas.openxmlformats.org/officeDocument/2006/relationships/image" Target="../media/image18.png"/><Relationship Id="rId29" Type="http://schemas.openxmlformats.org/officeDocument/2006/relationships/image" Target="../media/image15.png"/><Relationship Id="rId41"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4.png"/><Relationship Id="rId24" Type="http://schemas.openxmlformats.org/officeDocument/2006/relationships/image" Target="../media/image10.png"/><Relationship Id="rId32" Type="http://schemas.openxmlformats.org/officeDocument/2006/relationships/image" Target="../media/image19.png"/><Relationship Id="rId37" Type="http://schemas.openxmlformats.org/officeDocument/2006/relationships/image" Target="../media/image25.png"/><Relationship Id="rId40" Type="http://schemas.openxmlformats.org/officeDocument/2006/relationships/image" Target="../media/image28.png"/><Relationship Id="rId5" Type="http://schemas.openxmlformats.org/officeDocument/2006/relationships/image" Target="../media/image3.jpeg"/><Relationship Id="rId23" Type="http://schemas.openxmlformats.org/officeDocument/2006/relationships/image" Target="../media/image21.png"/><Relationship Id="rId28" Type="http://schemas.openxmlformats.org/officeDocument/2006/relationships/image" Target="../media/image14.png"/><Relationship Id="rId36" Type="http://schemas.openxmlformats.org/officeDocument/2006/relationships/image" Target="../media/image24.png"/><Relationship Id="rId10" Type="http://schemas.openxmlformats.org/officeDocument/2006/relationships/image" Target="../media/image8.png"/><Relationship Id="rId31"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27" Type="http://schemas.openxmlformats.org/officeDocument/2006/relationships/image" Target="../media/image13.png"/><Relationship Id="rId30" Type="http://schemas.openxmlformats.org/officeDocument/2006/relationships/image" Target="../media/image16.png"/><Relationship Id="rId35"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name="page1">
    <p:bg>
      <p:bgPr>
        <a:solidFill>
          <a:srgbClr val="003591"/>
        </a:solidFill>
        <a:effectLst/>
      </p:bgPr>
    </p:bg>
    <p:spTree>
      <p:nvGrpSpPr>
        <p:cNvPr id="1" name=""/>
        <p:cNvGrpSpPr/>
        <p:nvPr/>
      </p:nvGrpSpPr>
      <p:grpSpPr>
        <a:xfrm>
          <a:off x="0" y="0"/>
          <a:ext cx="0" cy="0"/>
          <a:chOff x="0" y="0"/>
          <a:chExt cx="0" cy="0"/>
        </a:xfrm>
      </p:grpSpPr>
      <p:sp>
        <p:nvSpPr>
          <p:cNvPr id="7" name="Rectangle 6"/>
          <p:cNvSpPr/>
          <p:nvPr/>
        </p:nvSpPr>
        <p:spPr>
          <a:xfrm>
            <a:off x="308215" y="3355970"/>
            <a:ext cx="8775145" cy="6833937"/>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a:t>
            </a:r>
            <a:endParaRPr lang="en-US" dirty="0"/>
          </a:p>
        </p:txBody>
      </p:sp>
      <p:sp>
        <p:nvSpPr>
          <p:cNvPr id="98" name="Rectangle 97"/>
          <p:cNvSpPr/>
          <p:nvPr/>
        </p:nvSpPr>
        <p:spPr>
          <a:xfrm>
            <a:off x="308215" y="10509538"/>
            <a:ext cx="8775145" cy="16073376"/>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p:cNvSpPr/>
          <p:nvPr/>
        </p:nvSpPr>
        <p:spPr>
          <a:xfrm>
            <a:off x="9358516" y="3352775"/>
            <a:ext cx="15143289" cy="9927408"/>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Rectangle 99"/>
          <p:cNvSpPr/>
          <p:nvPr/>
        </p:nvSpPr>
        <p:spPr>
          <a:xfrm>
            <a:off x="24823973" y="3352775"/>
            <a:ext cx="11389404" cy="15875177"/>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0" y="0"/>
            <a:ext cx="36576000" cy="3036339"/>
          </a:xfrm>
          <a:prstGeom prst="rect">
            <a:avLst/>
          </a:prstGeom>
          <a:solidFill>
            <a:srgbClr val="337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ubtitle 1"/>
          <p:cNvSpPr txBox="1">
            <a:spLocks noGrp="1"/>
          </p:cNvSpPr>
          <p:nvPr>
            <p:ph type="subTitle" idx="4294967295"/>
          </p:nvPr>
        </p:nvSpPr>
        <p:spPr>
          <a:xfrm>
            <a:off x="0" y="-161975"/>
            <a:ext cx="36576000" cy="2308324"/>
          </a:xfrm>
          <a:noFill/>
          <a:ln>
            <a:noFill/>
          </a:ln>
        </p:spPr>
        <p:txBody>
          <a:bodyPr wrap="square" anchor="ctr">
            <a:spAutoFit/>
          </a:bodyPr>
          <a:lstStyle/>
          <a:p>
            <a:pPr marL="0" indent="0" algn="ctr">
              <a:lnSpc>
                <a:spcPct val="100000"/>
              </a:lnSpc>
              <a:spcBef>
                <a:spcPts val="0"/>
              </a:spcBef>
              <a:buNone/>
            </a:pPr>
            <a:r>
              <a:rPr lang="en-CA" sz="7200" u="sng" dirty="0" smtClean="0"/>
              <a:t>High-Fidelity PIV of a Naturally Grown High Reynolds Number</a:t>
            </a:r>
          </a:p>
          <a:p>
            <a:pPr marL="0" indent="0" algn="ctr">
              <a:lnSpc>
                <a:spcPct val="100000"/>
              </a:lnSpc>
              <a:spcBef>
                <a:spcPts val="0"/>
              </a:spcBef>
              <a:buNone/>
            </a:pPr>
            <a:r>
              <a:rPr lang="en-CA" sz="7200" u="sng" dirty="0" smtClean="0"/>
              <a:t> Turbulent Boundary Layer</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723137" y="127015"/>
            <a:ext cx="1736783" cy="1736783"/>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971" y="130628"/>
            <a:ext cx="6314157" cy="1655611"/>
          </a:xfrm>
          <a:prstGeom prst="rect">
            <a:avLst/>
          </a:prstGeom>
        </p:spPr>
      </p:pic>
      <p:sp>
        <p:nvSpPr>
          <p:cNvPr id="13" name="TextBox 12"/>
          <p:cNvSpPr txBox="1"/>
          <p:nvPr/>
        </p:nvSpPr>
        <p:spPr>
          <a:xfrm>
            <a:off x="10751016" y="2320936"/>
            <a:ext cx="14271171" cy="707886"/>
          </a:xfrm>
          <a:prstGeom prst="rect">
            <a:avLst/>
          </a:prstGeom>
          <a:noFill/>
        </p:spPr>
        <p:txBody>
          <a:bodyPr wrap="square" rtlCol="0">
            <a:spAutoFit/>
          </a:bodyPr>
          <a:lstStyle/>
          <a:p>
            <a:pPr algn="ctr">
              <a:spcAft>
                <a:spcPts val="1500"/>
              </a:spcAft>
            </a:pPr>
            <a:r>
              <a:rPr lang="en-CA" sz="4000" dirty="0">
                <a:ln w="0"/>
                <a:effectLst>
                  <a:outerShdw blurRad="38100" dist="19050" dir="2700000" algn="tl" rotWithShape="0">
                    <a:schemeClr val="dk1">
                      <a:alpha val="40000"/>
                    </a:schemeClr>
                  </a:outerShdw>
                </a:effectLst>
              </a:rPr>
              <a:t>D. Biles, C. Klewicki, N. Marino, C. White, </a:t>
            </a:r>
            <a:r>
              <a:rPr lang="en-CA" sz="4000" dirty="0" smtClean="0">
                <a:ln w="0"/>
                <a:effectLst>
                  <a:outerShdw blurRad="38100" dist="19050" dir="2700000" algn="tl" rotWithShape="0">
                    <a:schemeClr val="dk1">
                      <a:alpha val="40000"/>
                    </a:schemeClr>
                  </a:outerShdw>
                </a:effectLst>
              </a:rPr>
              <a:t>J</a:t>
            </a:r>
            <a:r>
              <a:rPr lang="en-CA" sz="4000" dirty="0">
                <a:ln w="0"/>
                <a:effectLst>
                  <a:outerShdw blurRad="38100" dist="19050" dir="2700000" algn="tl" rotWithShape="0">
                    <a:schemeClr val="dk1">
                      <a:alpha val="40000"/>
                    </a:schemeClr>
                  </a:outerShdw>
                </a:effectLst>
              </a:rPr>
              <a:t>. </a:t>
            </a:r>
            <a:r>
              <a:rPr lang="en-CA" sz="4000" dirty="0" smtClean="0">
                <a:ln w="0"/>
                <a:effectLst>
                  <a:outerShdw blurRad="38100" dist="19050" dir="2700000" algn="tl" rotWithShape="0">
                    <a:schemeClr val="dk1">
                      <a:alpha val="40000"/>
                    </a:schemeClr>
                  </a:outerShdw>
                </a:effectLst>
              </a:rPr>
              <a:t>Klewicki, and G. Chini</a:t>
            </a:r>
            <a:endParaRPr lang="en-CA" sz="4000" dirty="0">
              <a:ln w="0"/>
              <a:effectLst>
                <a:outerShdw blurRad="38100" dist="19050" dir="2700000" algn="tl" rotWithShape="0">
                  <a:schemeClr val="dk1">
                    <a:alpha val="40000"/>
                  </a:schemeClr>
                </a:outerShdw>
              </a:effectLst>
            </a:endParaRPr>
          </a:p>
        </p:txBody>
      </p:sp>
      <p:sp>
        <p:nvSpPr>
          <p:cNvPr id="18" name="Rectangle 17"/>
          <p:cNvSpPr/>
          <p:nvPr/>
        </p:nvSpPr>
        <p:spPr>
          <a:xfrm>
            <a:off x="1" y="26841762"/>
            <a:ext cx="36576000" cy="613127"/>
          </a:xfrm>
          <a:prstGeom prst="rect">
            <a:avLst/>
          </a:prstGeom>
          <a:solidFill>
            <a:srgbClr val="337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Drummond Biles – drummond.biles@gmail.com</a:t>
            </a:r>
            <a:endParaRPr lang="en-US" sz="2400" dirty="0">
              <a:solidFill>
                <a:schemeClr val="tx1"/>
              </a:solidFill>
            </a:endParaRPr>
          </a:p>
        </p:txBody>
      </p:sp>
      <p:sp>
        <p:nvSpPr>
          <p:cNvPr id="101" name="TextBox 100"/>
          <p:cNvSpPr txBox="1"/>
          <p:nvPr/>
        </p:nvSpPr>
        <p:spPr>
          <a:xfrm>
            <a:off x="1085600" y="10509538"/>
            <a:ext cx="7121821" cy="830997"/>
          </a:xfrm>
          <a:prstGeom prst="rect">
            <a:avLst/>
          </a:prstGeom>
          <a:noFill/>
        </p:spPr>
        <p:txBody>
          <a:bodyPr wrap="none" rtlCol="0">
            <a:spAutoFit/>
          </a:bodyPr>
          <a:lstStyle/>
          <a:p>
            <a:r>
              <a:rPr lang="en-US" sz="4800" u="sng" dirty="0" smtClean="0"/>
              <a:t>Background and Motivation</a:t>
            </a:r>
            <a:endParaRPr lang="en-US" sz="4800" u="sng" dirty="0"/>
          </a:p>
        </p:txBody>
      </p:sp>
      <p:sp>
        <p:nvSpPr>
          <p:cNvPr id="102" name="TextBox 101"/>
          <p:cNvSpPr txBox="1"/>
          <p:nvPr/>
        </p:nvSpPr>
        <p:spPr>
          <a:xfrm>
            <a:off x="14937659" y="3214818"/>
            <a:ext cx="3985002" cy="830997"/>
          </a:xfrm>
          <a:prstGeom prst="rect">
            <a:avLst/>
          </a:prstGeom>
          <a:noFill/>
        </p:spPr>
        <p:txBody>
          <a:bodyPr wrap="none" rtlCol="0">
            <a:spAutoFit/>
          </a:bodyPr>
          <a:lstStyle/>
          <a:p>
            <a:r>
              <a:rPr lang="en-US" sz="4800" u="sng" dirty="0" smtClean="0"/>
              <a:t>Data Collection</a:t>
            </a:r>
            <a:endParaRPr lang="en-US" sz="4800" u="sng" dirty="0"/>
          </a:p>
        </p:txBody>
      </p:sp>
      <p:sp>
        <p:nvSpPr>
          <p:cNvPr id="104" name="Rectangle 103"/>
          <p:cNvSpPr/>
          <p:nvPr/>
        </p:nvSpPr>
        <p:spPr>
          <a:xfrm>
            <a:off x="9358517" y="13616592"/>
            <a:ext cx="7694490" cy="5584494"/>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105" name="TextBox 104"/>
          <p:cNvSpPr txBox="1"/>
          <p:nvPr/>
        </p:nvSpPr>
        <p:spPr>
          <a:xfrm>
            <a:off x="10702417" y="13585265"/>
            <a:ext cx="4599208" cy="830997"/>
          </a:xfrm>
          <a:prstGeom prst="rect">
            <a:avLst/>
          </a:prstGeom>
          <a:noFill/>
        </p:spPr>
        <p:txBody>
          <a:bodyPr wrap="none" rtlCol="0">
            <a:spAutoFit/>
          </a:bodyPr>
          <a:lstStyle/>
          <a:p>
            <a:r>
              <a:rPr lang="en-US" sz="4800" u="sng" dirty="0" smtClean="0"/>
              <a:t>Vector Processing</a:t>
            </a:r>
            <a:endParaRPr lang="en-US" sz="4800" u="sng" dirty="0"/>
          </a:p>
        </p:txBody>
      </p:sp>
      <p:sp>
        <p:nvSpPr>
          <p:cNvPr id="106" name="Rectangle 105"/>
          <p:cNvSpPr/>
          <p:nvPr/>
        </p:nvSpPr>
        <p:spPr>
          <a:xfrm>
            <a:off x="17461382" y="13609745"/>
            <a:ext cx="7057484" cy="5613674"/>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 name="TextBox 129"/>
          <p:cNvSpPr txBox="1"/>
          <p:nvPr/>
        </p:nvSpPr>
        <p:spPr>
          <a:xfrm>
            <a:off x="18972808" y="13578497"/>
            <a:ext cx="3993483" cy="830997"/>
          </a:xfrm>
          <a:prstGeom prst="rect">
            <a:avLst/>
          </a:prstGeom>
          <a:noFill/>
        </p:spPr>
        <p:txBody>
          <a:bodyPr wrap="square" rtlCol="0">
            <a:spAutoFit/>
          </a:bodyPr>
          <a:lstStyle/>
          <a:p>
            <a:r>
              <a:rPr lang="en-US" sz="4800" u="sng" dirty="0" smtClean="0"/>
              <a:t>Data Validation</a:t>
            </a:r>
            <a:endParaRPr lang="en-US" sz="4800" u="sng" dirty="0"/>
          </a:p>
        </p:txBody>
      </p:sp>
      <p:sp>
        <p:nvSpPr>
          <p:cNvPr id="131" name="TextBox 130"/>
          <p:cNvSpPr txBox="1"/>
          <p:nvPr/>
        </p:nvSpPr>
        <p:spPr>
          <a:xfrm>
            <a:off x="26888788" y="3375115"/>
            <a:ext cx="6899389" cy="830997"/>
          </a:xfrm>
          <a:prstGeom prst="rect">
            <a:avLst/>
          </a:prstGeom>
          <a:noFill/>
        </p:spPr>
        <p:txBody>
          <a:bodyPr wrap="none" rtlCol="0">
            <a:spAutoFit/>
          </a:bodyPr>
          <a:lstStyle/>
          <a:p>
            <a:r>
              <a:rPr lang="en-US" sz="4800" u="sng" dirty="0" smtClean="0"/>
              <a:t>Structures – (UMZ/Fissure)</a:t>
            </a:r>
            <a:endParaRPr lang="en-US" sz="4800" u="sng" dirty="0"/>
          </a:p>
        </p:txBody>
      </p:sp>
      <p:sp>
        <p:nvSpPr>
          <p:cNvPr id="133" name="Rectangle 132"/>
          <p:cNvSpPr/>
          <p:nvPr/>
        </p:nvSpPr>
        <p:spPr>
          <a:xfrm>
            <a:off x="9358516" y="19562058"/>
            <a:ext cx="19045033" cy="7020561"/>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4" name="TextBox 133"/>
          <p:cNvSpPr txBox="1"/>
          <p:nvPr/>
        </p:nvSpPr>
        <p:spPr>
          <a:xfrm>
            <a:off x="16376094" y="19469674"/>
            <a:ext cx="4832741" cy="830997"/>
          </a:xfrm>
          <a:prstGeom prst="rect">
            <a:avLst/>
          </a:prstGeom>
          <a:noFill/>
        </p:spPr>
        <p:txBody>
          <a:bodyPr wrap="square" rtlCol="0">
            <a:spAutoFit/>
          </a:bodyPr>
          <a:lstStyle/>
          <a:p>
            <a:r>
              <a:rPr lang="en-US" sz="4800" u="sng" dirty="0" smtClean="0"/>
              <a:t>Temporal Stitching</a:t>
            </a:r>
            <a:endParaRPr lang="en-US" sz="4800" u="sng" dirty="0"/>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65050" y="11457946"/>
            <a:ext cx="5250824" cy="3494424"/>
          </a:xfrm>
          <a:prstGeom prst="rect">
            <a:avLst/>
          </a:prstGeom>
        </p:spPr>
      </p:pic>
      <p:pic>
        <p:nvPicPr>
          <p:cNvPr id="28" name="Picture 2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007550" y="7040369"/>
            <a:ext cx="1494720" cy="2573852"/>
          </a:xfrm>
          <a:prstGeom prst="rect">
            <a:avLst/>
          </a:prstGeom>
          <a:ln>
            <a:solidFill>
              <a:schemeClr val="tx1"/>
            </a:solidFill>
            <a:prstDash val="dash"/>
          </a:ln>
        </p:spPr>
      </p:pic>
      <p:pic>
        <p:nvPicPr>
          <p:cNvPr id="32" name="Picture 3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38182" y="7040369"/>
            <a:ext cx="3155779" cy="2154512"/>
          </a:xfrm>
          <a:prstGeom prst="rect">
            <a:avLst/>
          </a:prstGeom>
          <a:ln>
            <a:solidFill>
              <a:schemeClr val="tx1"/>
            </a:solidFill>
            <a:prstDash val="dash"/>
          </a:ln>
        </p:spPr>
      </p:pic>
      <p:pic>
        <p:nvPicPr>
          <p:cNvPr id="41" name="Picture 4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44255" y="3378509"/>
            <a:ext cx="7621194" cy="2940496"/>
          </a:xfrm>
          <a:prstGeom prst="rect">
            <a:avLst/>
          </a:prstGeom>
        </p:spPr>
      </p:pic>
      <p:sp>
        <p:nvSpPr>
          <p:cNvPr id="35" name="TextBox 34"/>
          <p:cNvSpPr txBox="1"/>
          <p:nvPr/>
        </p:nvSpPr>
        <p:spPr>
          <a:xfrm>
            <a:off x="622127" y="6298226"/>
            <a:ext cx="8163478" cy="3108543"/>
          </a:xfrm>
          <a:prstGeom prst="rect">
            <a:avLst/>
          </a:prstGeom>
          <a:noFill/>
        </p:spPr>
        <p:txBody>
          <a:bodyPr wrap="square" rtlCol="0">
            <a:spAutoFit/>
          </a:bodyPr>
          <a:lstStyle/>
          <a:p>
            <a:r>
              <a:rPr lang="en-US" sz="2800" dirty="0" smtClean="0"/>
              <a:t>High-fidelity </a:t>
            </a:r>
            <a:r>
              <a:rPr lang="en-US" sz="2800" dirty="0"/>
              <a:t>measurements acquired at high Reynolds number are important towards the development of high accuracy physics based models of the turbulent boundary layer. This poster describes particle image velocimetry (PIV) measurements acquired in the </a:t>
            </a:r>
            <a:r>
              <a:rPr lang="en-US" sz="2800" dirty="0" smtClean="0"/>
              <a:t>Flow </a:t>
            </a:r>
            <a:r>
              <a:rPr lang="en-US" sz="2800" dirty="0"/>
              <a:t>P</a:t>
            </a:r>
            <a:r>
              <a:rPr lang="en-US" sz="2800" dirty="0" smtClean="0"/>
              <a:t>hysics </a:t>
            </a:r>
            <a:r>
              <a:rPr lang="en-US" sz="2800" dirty="0"/>
              <a:t>F</a:t>
            </a:r>
            <a:r>
              <a:rPr lang="en-US" sz="2800" dirty="0" smtClean="0"/>
              <a:t>acility </a:t>
            </a:r>
            <a:r>
              <a:rPr lang="en-US" sz="2800" dirty="0"/>
              <a:t>(FPF) at the University of New Hampshire.</a:t>
            </a:r>
            <a:endParaRPr lang="en-US" sz="2800" dirty="0"/>
          </a:p>
        </p:txBody>
      </p:sp>
      <p:pic>
        <p:nvPicPr>
          <p:cNvPr id="43" name="Picture 4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01562" y="21881373"/>
            <a:ext cx="7586190" cy="4668785"/>
          </a:xfrm>
          <a:prstGeom prst="rect">
            <a:avLst/>
          </a:prstGeom>
        </p:spPr>
      </p:pic>
      <mc:AlternateContent xmlns:mc="http://schemas.openxmlformats.org/markup-compatibility/2006">
        <mc:Choice xmlns:a14="http://schemas.microsoft.com/office/drawing/2010/main" Requires="a14">
          <p:sp>
            <p:nvSpPr>
              <p:cNvPr id="42" name="TextBox 41"/>
              <p:cNvSpPr txBox="1"/>
              <p:nvPr/>
            </p:nvSpPr>
            <p:spPr>
              <a:xfrm>
                <a:off x="881720" y="15019222"/>
                <a:ext cx="7728565" cy="7417415"/>
              </a:xfrm>
              <a:prstGeom prst="rect">
                <a:avLst/>
              </a:prstGeom>
              <a:noFill/>
            </p:spPr>
            <p:txBody>
              <a:bodyPr wrap="square" rtlCol="0">
                <a:spAutoFit/>
              </a:bodyPr>
              <a:lstStyle/>
              <a:p>
                <a:r>
                  <a:rPr lang="en-US" sz="2800" dirty="0"/>
                  <a:t>The Flow Physics Facility (FPF) at the University of New Hampshire is a large scale open circuit wind tunnel. It has a working cross section of </a:t>
                </a:r>
                <a:r>
                  <a:rPr lang="en-US" sz="2800" i="1" dirty="0"/>
                  <a:t>2.8m x 6m</a:t>
                </a:r>
                <a:r>
                  <a:rPr lang="en-US" sz="2800" dirty="0"/>
                  <a:t> and a development length of </a:t>
                </a:r>
                <a:r>
                  <a:rPr lang="en-US" sz="2800" i="1" dirty="0" smtClean="0"/>
                  <a:t>72m</a:t>
                </a:r>
                <a:r>
                  <a:rPr lang="en-US" sz="2800" dirty="0"/>
                  <a:t>. </a:t>
                </a:r>
              </a:p>
              <a:p>
                <a:endParaRPr lang="en-US" sz="2800" dirty="0"/>
              </a:p>
              <a:p>
                <a:r>
                  <a:rPr lang="en-US" sz="2800" dirty="0" smtClean="0"/>
                  <a:t>The </a:t>
                </a:r>
                <a:r>
                  <a:rPr lang="en-US" sz="2800" dirty="0" smtClean="0"/>
                  <a:t>tunnel is powered by two </a:t>
                </a:r>
                <a:r>
                  <a:rPr lang="en-US" sz="2800" i="1" dirty="0" smtClean="0"/>
                  <a:t>2.6m</a:t>
                </a:r>
                <a:r>
                  <a:rPr lang="en-US" sz="2800" dirty="0" smtClean="0"/>
                  <a:t> diameter </a:t>
                </a:r>
                <a:r>
                  <a:rPr lang="en-US" sz="2800" i="1" dirty="0" smtClean="0"/>
                  <a:t>400hp</a:t>
                </a:r>
                <a:r>
                  <a:rPr lang="en-US" sz="2800" dirty="0" smtClean="0"/>
                  <a:t> fans, with a speed range of 3m/sec -&gt; </a:t>
                </a:r>
                <a:r>
                  <a:rPr lang="en-US" sz="2800" i="1" dirty="0" smtClean="0"/>
                  <a:t>14.5m/sec</a:t>
                </a:r>
                <a:r>
                  <a:rPr lang="en-US" sz="2800" dirty="0" smtClean="0"/>
                  <a:t>. The tunnel utilizes a </a:t>
                </a:r>
                <a:r>
                  <a:rPr lang="en-US" sz="2800" dirty="0" smtClean="0"/>
                  <a:t>‘big </a:t>
                </a:r>
                <a:r>
                  <a:rPr lang="en-US" sz="2800" dirty="0" smtClean="0"/>
                  <a:t>and </a:t>
                </a:r>
                <a:r>
                  <a:rPr lang="en-US" sz="2800" dirty="0" smtClean="0"/>
                  <a:t>slow’ </a:t>
                </a:r>
                <a:r>
                  <a:rPr lang="en-US" sz="2800" dirty="0" smtClean="0"/>
                  <a:t>approach to grow boundary layers up to </a:t>
                </a:r>
                <a14:m>
                  <m:oMath xmlns:m="http://schemas.openxmlformats.org/officeDocument/2006/math">
                    <m:r>
                      <a:rPr lang="en-US" sz="2800" i="1" smtClean="0">
                        <a:latin typeface="Cambria Math" panose="02040503050406030204" pitchFamily="18" charset="0"/>
                        <a:ea typeface="Cambria Math" panose="02040503050406030204" pitchFamily="18" charset="0"/>
                      </a:rPr>
                      <m:t>𝛿</m:t>
                    </m:r>
                  </m:oMath>
                </a14:m>
                <a:r>
                  <a:rPr lang="en-US" sz="2800" i="1" dirty="0" smtClean="0"/>
                  <a:t>=1m </a:t>
                </a:r>
                <a:r>
                  <a:rPr lang="en-US" sz="2800" dirty="0" smtClean="0"/>
                  <a:t>in the rear of the tunnel</a:t>
                </a:r>
                <a:r>
                  <a:rPr lang="en-US" sz="2800" dirty="0" smtClean="0"/>
                  <a:t>. The tunnel flow dynamics have been previously validated by Vincenti </a:t>
                </a:r>
                <a:r>
                  <a:rPr lang="en-US" sz="2800" i="1" dirty="0" smtClean="0"/>
                  <a:t>et al. </a:t>
                </a:r>
                <a:r>
                  <a:rPr lang="en-US" sz="2800" dirty="0" smtClean="0"/>
                  <a:t>(2013).</a:t>
                </a:r>
              </a:p>
              <a:p>
                <a:endParaRPr lang="en-US" sz="2800" dirty="0" smtClean="0"/>
              </a:p>
              <a:p>
                <a:r>
                  <a:rPr lang="en-US" sz="2800" dirty="0"/>
                  <a:t>This work targets the detection of uniform momentum zones and fissures within the inertial layer of a high Reynolds number boundary layer using high frame rate particle image velocimetry (HFR-PIV). </a:t>
                </a:r>
                <a:endParaRPr lang="en-US" sz="2800" dirty="0" smtClean="0"/>
              </a:p>
            </p:txBody>
          </p:sp>
        </mc:Choice>
        <mc:Fallback>
          <p:sp>
            <p:nvSpPr>
              <p:cNvPr id="42" name="TextBox 41"/>
              <p:cNvSpPr txBox="1">
                <a:spLocks noRot="1" noChangeAspect="1" noMove="1" noResize="1" noEditPoints="1" noAdjustHandles="1" noChangeArrowheads="1" noChangeShapeType="1" noTextEdit="1"/>
              </p:cNvSpPr>
              <p:nvPr/>
            </p:nvSpPr>
            <p:spPr>
              <a:xfrm>
                <a:off x="881720" y="15019222"/>
                <a:ext cx="7728565" cy="7417415"/>
              </a:xfrm>
              <a:prstGeom prst="rect">
                <a:avLst/>
              </a:prstGeom>
              <a:blipFill rotWithShape="0">
                <a:blip r:embed="rId10"/>
                <a:stretch>
                  <a:fillRect l="-1657" t="-822" r="-868" b="-1397"/>
                </a:stretch>
              </a:blipFill>
            </p:spPr>
            <p:txBody>
              <a:bodyPr/>
              <a:lstStyle/>
              <a:p>
                <a:r>
                  <a:rPr lang="en-US">
                    <a:noFill/>
                  </a:rPr>
                  <a:t> </a:t>
                </a:r>
              </a:p>
            </p:txBody>
          </p:sp>
        </mc:Fallback>
      </mc:AlternateContent>
      <p:sp>
        <p:nvSpPr>
          <p:cNvPr id="65" name="Right Arrow 64"/>
          <p:cNvSpPr/>
          <p:nvPr/>
        </p:nvSpPr>
        <p:spPr>
          <a:xfrm>
            <a:off x="11464461" y="15755321"/>
            <a:ext cx="298120" cy="187027"/>
          </a:xfrm>
          <a:prstGeom prst="rightArrow">
            <a:avLst>
              <a:gd name="adj1" fmla="val 50000"/>
              <a:gd name="adj2" fmla="val 4361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Box 65"/>
          <p:cNvSpPr txBox="1"/>
          <p:nvPr/>
        </p:nvSpPr>
        <p:spPr>
          <a:xfrm>
            <a:off x="9395141" y="17117121"/>
            <a:ext cx="3413978" cy="523220"/>
          </a:xfrm>
          <a:prstGeom prst="rect">
            <a:avLst/>
          </a:prstGeom>
          <a:noFill/>
        </p:spPr>
        <p:txBody>
          <a:bodyPr wrap="square" rtlCol="0">
            <a:spAutoFit/>
          </a:bodyPr>
          <a:lstStyle/>
          <a:p>
            <a:r>
              <a:rPr lang="en-US" sz="2800" u="sng" dirty="0" smtClean="0"/>
              <a:t>Processing Details:</a:t>
            </a:r>
            <a:endParaRPr lang="en-US" sz="2800" u="sng" dirty="0"/>
          </a:p>
        </p:txBody>
      </p:sp>
      <p:sp>
        <p:nvSpPr>
          <p:cNvPr id="69" name="TextBox 68"/>
          <p:cNvSpPr txBox="1"/>
          <p:nvPr/>
        </p:nvSpPr>
        <p:spPr>
          <a:xfrm>
            <a:off x="11385523" y="9183587"/>
            <a:ext cx="2746265" cy="461665"/>
          </a:xfrm>
          <a:prstGeom prst="rect">
            <a:avLst/>
          </a:prstGeom>
          <a:noFill/>
        </p:spPr>
        <p:txBody>
          <a:bodyPr wrap="none" rtlCol="0">
            <a:spAutoFit/>
          </a:bodyPr>
          <a:lstStyle/>
          <a:p>
            <a:r>
              <a:rPr lang="en-US" sz="2400" b="1" u="sng" dirty="0" smtClean="0"/>
              <a:t>Seeding Mechanism</a:t>
            </a:r>
            <a:endParaRPr lang="en-US" sz="2400" b="1" u="sng" dirty="0"/>
          </a:p>
        </p:txBody>
      </p:sp>
      <p:cxnSp>
        <p:nvCxnSpPr>
          <p:cNvPr id="77" name="Straight Connector 76"/>
          <p:cNvCxnSpPr/>
          <p:nvPr/>
        </p:nvCxnSpPr>
        <p:spPr>
          <a:xfrm flipH="1">
            <a:off x="11238182" y="5640890"/>
            <a:ext cx="5814824" cy="1399479"/>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flipH="1">
            <a:off x="14393961" y="5651931"/>
            <a:ext cx="2638829" cy="1388438"/>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flipH="1">
            <a:off x="17007550" y="5431133"/>
            <a:ext cx="2966838" cy="1620277"/>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flipH="1">
            <a:off x="18502270" y="5442174"/>
            <a:ext cx="1451904" cy="1585853"/>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a:off x="21098741" y="6053441"/>
            <a:ext cx="350153" cy="1153849"/>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a:off x="21108818" y="6027266"/>
            <a:ext cx="2420498" cy="1180024"/>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152" name="TextBox 151"/>
          <p:cNvSpPr txBox="1"/>
          <p:nvPr/>
        </p:nvSpPr>
        <p:spPr>
          <a:xfrm>
            <a:off x="16372885" y="9598425"/>
            <a:ext cx="2665794" cy="461665"/>
          </a:xfrm>
          <a:prstGeom prst="rect">
            <a:avLst/>
          </a:prstGeom>
          <a:noFill/>
        </p:spPr>
        <p:txBody>
          <a:bodyPr wrap="none" rtlCol="0">
            <a:spAutoFit/>
          </a:bodyPr>
          <a:lstStyle/>
          <a:p>
            <a:r>
              <a:rPr lang="en-US" sz="2400" b="1" u="sng" dirty="0" smtClean="0"/>
              <a:t>High Speed Camera</a:t>
            </a:r>
            <a:endParaRPr lang="en-US" sz="2400" b="1" u="sng" dirty="0"/>
          </a:p>
        </p:txBody>
      </p:sp>
      <p:sp>
        <p:nvSpPr>
          <p:cNvPr id="155" name="TextBox 154"/>
          <p:cNvSpPr txBox="1"/>
          <p:nvPr/>
        </p:nvSpPr>
        <p:spPr>
          <a:xfrm>
            <a:off x="20990307" y="10181043"/>
            <a:ext cx="2632772" cy="461665"/>
          </a:xfrm>
          <a:prstGeom prst="rect">
            <a:avLst/>
          </a:prstGeom>
          <a:noFill/>
        </p:spPr>
        <p:txBody>
          <a:bodyPr wrap="none" rtlCol="0">
            <a:spAutoFit/>
          </a:bodyPr>
          <a:lstStyle/>
          <a:p>
            <a:r>
              <a:rPr lang="en-US" sz="2400" b="1" u="sng" dirty="0" smtClean="0"/>
              <a:t>Laser / Optics Train</a:t>
            </a:r>
            <a:endParaRPr lang="en-US" sz="2400" b="1" u="sng" dirty="0"/>
          </a:p>
        </p:txBody>
      </p:sp>
      <mc:AlternateContent xmlns:mc="http://schemas.openxmlformats.org/markup-compatibility/2006" xmlns:a14="http://schemas.microsoft.com/office/drawing/2010/main">
        <mc:Choice Requires="a14">
          <p:sp>
            <p:nvSpPr>
              <p:cNvPr id="150" name="TextBox 149"/>
              <p:cNvSpPr txBox="1"/>
              <p:nvPr/>
            </p:nvSpPr>
            <p:spPr>
              <a:xfrm>
                <a:off x="10765592" y="9658700"/>
                <a:ext cx="4294317" cy="2369880"/>
              </a:xfrm>
              <a:prstGeom prst="rect">
                <a:avLst/>
              </a:prstGeom>
              <a:noFill/>
            </p:spPr>
            <p:txBody>
              <a:bodyPr wrap="none" rtlCol="0">
                <a:spAutoFit/>
              </a:bodyPr>
              <a:lstStyle/>
              <a:p>
                <a:pPr marL="457200" indent="-457200">
                  <a:buFont typeface="Arial" panose="020B0604020202020204" pitchFamily="34" charset="0"/>
                  <a:buChar char="•"/>
                </a:pPr>
                <a:r>
                  <a:rPr lang="en-US" sz="2400" i="1" dirty="0" smtClean="0"/>
                  <a:t>6mm</a:t>
                </a:r>
                <a:r>
                  <a:rPr lang="en-US" sz="2400" dirty="0" smtClean="0"/>
                  <a:t> slot at </a:t>
                </a:r>
                <a:r>
                  <a:rPr lang="en-US" sz="2400" i="1" dirty="0" smtClean="0"/>
                  <a:t>60</a:t>
                </a:r>
                <a:r>
                  <a:rPr lang="en-US" sz="2400" i="1" baseline="30000" dirty="0" smtClean="0"/>
                  <a:t>o</a:t>
                </a:r>
              </a:p>
              <a:p>
                <a:pPr marL="457200" indent="-457200">
                  <a:buFont typeface="Arial" panose="020B0604020202020204" pitchFamily="34" charset="0"/>
                  <a:buChar char="•"/>
                </a:pPr>
                <a:r>
                  <a:rPr lang="en-US" sz="2400" i="1" dirty="0" smtClean="0"/>
                  <a:t>1m</a:t>
                </a:r>
                <a:r>
                  <a:rPr lang="en-US" sz="2400" dirty="0" smtClean="0"/>
                  <a:t> slot length</a:t>
                </a:r>
              </a:p>
              <a:p>
                <a:pPr marL="457200" indent="-457200">
                  <a:buFont typeface="Arial" panose="020B0604020202020204" pitchFamily="34" charset="0"/>
                  <a:buChar char="•"/>
                </a:pPr>
                <a:r>
                  <a:rPr lang="en-US" sz="2400" dirty="0" smtClean="0"/>
                  <a:t>Inlet manifold to disperse fog</a:t>
                </a:r>
              </a:p>
              <a:p>
                <a:pPr marL="457200" indent="-457200">
                  <a:buFont typeface="Arial" panose="020B0604020202020204" pitchFamily="34" charset="0"/>
                  <a:buChar char="•"/>
                </a:pPr>
                <a14:m>
                  <m:oMath xmlns:m="http://schemas.openxmlformats.org/officeDocument/2006/math">
                    <m:r>
                      <a:rPr lang="en-US" sz="2400" b="0" i="0" smtClean="0">
                        <a:latin typeface="Cambria Math" panose="02040503050406030204" pitchFamily="18" charset="0"/>
                        <a:ea typeface="Cambria Math" panose="02040503050406030204" pitchFamily="18" charset="0"/>
                      </a:rPr>
                      <m:t>1−5</m:t>
                    </m:r>
                    <m:r>
                      <a:rPr lang="en-US" sz="2400" i="1" smtClean="0">
                        <a:latin typeface="Cambria Math" panose="02040503050406030204" pitchFamily="18" charset="0"/>
                        <a:ea typeface="Cambria Math" panose="02040503050406030204" pitchFamily="18" charset="0"/>
                      </a:rPr>
                      <m:t>𝜇</m:t>
                    </m:r>
                    <m:r>
                      <a:rPr lang="en-US" sz="2400" b="0" i="1" smtClean="0">
                        <a:latin typeface="Cambria Math" panose="02040503050406030204" pitchFamily="18" charset="0"/>
                        <a:ea typeface="Cambria Math" panose="02040503050406030204" pitchFamily="18" charset="0"/>
                      </a:rPr>
                      <m:t>𝑚</m:t>
                    </m:r>
                  </m:oMath>
                </a14:m>
                <a:r>
                  <a:rPr lang="en-US" sz="2400" dirty="0" smtClean="0"/>
                  <a:t> particles</a:t>
                </a:r>
              </a:p>
              <a:p>
                <a:pPr marL="457200" indent="-457200">
                  <a:buFont typeface="Arial" panose="020B0604020202020204" pitchFamily="34" charset="0"/>
                  <a:buChar char="•"/>
                </a:pPr>
                <a:endParaRPr lang="en-US" sz="2400" dirty="0" smtClean="0"/>
              </a:p>
              <a:p>
                <a:pPr marL="457200" indent="-457200">
                  <a:buFont typeface="Arial" panose="020B0604020202020204" pitchFamily="34" charset="0"/>
                  <a:buChar char="•"/>
                </a:pPr>
                <a:endParaRPr lang="en-US" sz="2800" dirty="0"/>
              </a:p>
            </p:txBody>
          </p:sp>
        </mc:Choice>
        <mc:Fallback xmlns="">
          <p:sp>
            <p:nvSpPr>
              <p:cNvPr id="150" name="TextBox 149"/>
              <p:cNvSpPr txBox="1">
                <a:spLocks noRot="1" noChangeAspect="1" noMove="1" noResize="1" noEditPoints="1" noAdjustHandles="1" noChangeArrowheads="1" noChangeShapeType="1" noTextEdit="1"/>
              </p:cNvSpPr>
              <p:nvPr/>
            </p:nvSpPr>
            <p:spPr>
              <a:xfrm>
                <a:off x="10765592" y="9658700"/>
                <a:ext cx="4294317" cy="2369880"/>
              </a:xfrm>
              <a:prstGeom prst="rect">
                <a:avLst/>
              </a:prstGeom>
              <a:blipFill rotWithShape="0">
                <a:blip r:embed="rId20"/>
                <a:stretch>
                  <a:fillRect l="-1847" t="-2057" r="-1420"/>
                </a:stretch>
              </a:blipFill>
            </p:spPr>
            <p:txBody>
              <a:bodyPr/>
              <a:lstStyle/>
              <a:p>
                <a:r>
                  <a:rPr lang="en-US">
                    <a:noFill/>
                  </a:rPr>
                  <a:t> </a:t>
                </a:r>
              </a:p>
            </p:txBody>
          </p:sp>
        </mc:Fallback>
      </mc:AlternateContent>
      <p:sp>
        <p:nvSpPr>
          <p:cNvPr id="156" name="TextBox 155"/>
          <p:cNvSpPr txBox="1"/>
          <p:nvPr/>
        </p:nvSpPr>
        <p:spPr>
          <a:xfrm>
            <a:off x="20334473" y="10666456"/>
            <a:ext cx="3720057" cy="1631216"/>
          </a:xfrm>
          <a:prstGeom prst="rect">
            <a:avLst/>
          </a:prstGeom>
          <a:noFill/>
        </p:spPr>
        <p:txBody>
          <a:bodyPr wrap="none" rtlCol="0">
            <a:spAutoFit/>
          </a:bodyPr>
          <a:lstStyle/>
          <a:p>
            <a:pPr marL="457200" indent="-457200">
              <a:buFont typeface="Arial" panose="020B0604020202020204" pitchFamily="34" charset="0"/>
              <a:buChar char="•"/>
            </a:pPr>
            <a:r>
              <a:rPr lang="en-US" sz="2400" dirty="0" smtClean="0"/>
              <a:t>Spherical focusing lens</a:t>
            </a:r>
          </a:p>
          <a:p>
            <a:pPr marL="457200" indent="-457200">
              <a:buFont typeface="Arial" panose="020B0604020202020204" pitchFamily="34" charset="0"/>
              <a:buChar char="•"/>
            </a:pPr>
            <a:r>
              <a:rPr lang="en-US" sz="2400" dirty="0" smtClean="0"/>
              <a:t>Cylindrical sheet </a:t>
            </a:r>
            <a:r>
              <a:rPr lang="en-US" sz="2400" dirty="0" smtClean="0"/>
              <a:t>optics</a:t>
            </a:r>
            <a:endParaRPr lang="en-US" sz="2400" baseline="30000" dirty="0" smtClean="0"/>
          </a:p>
          <a:p>
            <a:pPr marL="457200" indent="-457200">
              <a:buFont typeface="Arial" panose="020B0604020202020204" pitchFamily="34" charset="0"/>
              <a:buChar char="•"/>
            </a:pPr>
            <a:r>
              <a:rPr lang="en-US" sz="2400" dirty="0" smtClean="0"/>
              <a:t>Adjustable laser position</a:t>
            </a:r>
          </a:p>
          <a:p>
            <a:endParaRPr lang="en-US" sz="2800" dirty="0"/>
          </a:p>
        </p:txBody>
      </p:sp>
      <mc:AlternateContent xmlns:mc="http://schemas.openxmlformats.org/markup-compatibility/2006">
        <mc:Choice xmlns:a14="http://schemas.microsoft.com/office/drawing/2010/main" Requires="a14">
          <p:sp>
            <p:nvSpPr>
              <p:cNvPr id="157" name="TextBox 156"/>
              <p:cNvSpPr txBox="1"/>
              <p:nvPr/>
            </p:nvSpPr>
            <p:spPr>
              <a:xfrm>
                <a:off x="15836591" y="9980791"/>
                <a:ext cx="3043782" cy="1569660"/>
              </a:xfrm>
              <a:prstGeom prst="rect">
                <a:avLst/>
              </a:prstGeom>
              <a:noFill/>
            </p:spPr>
            <p:txBody>
              <a:bodyPr wrap="none" rtlCol="0">
                <a:spAutoFit/>
              </a:bodyPr>
              <a:lstStyle/>
              <a:p>
                <a:pPr marL="457200" indent="-457200">
                  <a:buFont typeface="Arial" panose="020B0604020202020204" pitchFamily="34" charset="0"/>
                  <a:buChar char="•"/>
                </a:pPr>
                <a:r>
                  <a:rPr lang="en-US" sz="2400" i="1" dirty="0" smtClean="0"/>
                  <a:t>200mm</a:t>
                </a:r>
                <a:r>
                  <a:rPr lang="en-US" sz="2400" dirty="0" smtClean="0"/>
                  <a:t> lens</a:t>
                </a:r>
              </a:p>
              <a:p>
                <a:pPr marL="457200" indent="-457200">
                  <a:buFont typeface="Arial" panose="020B0604020202020204" pitchFamily="34" charset="0"/>
                  <a:buChar char="•"/>
                </a:pPr>
                <a:r>
                  <a:rPr lang="en-US" sz="2400" i="1" dirty="0" smtClean="0"/>
                  <a:t>4.5:1</a:t>
                </a:r>
                <a:r>
                  <a:rPr lang="en-US" sz="2400" dirty="0" smtClean="0"/>
                  <a:t> </a:t>
                </a:r>
                <a:r>
                  <a:rPr lang="en-US" sz="2400" dirty="0" smtClean="0"/>
                  <a:t>magnification</a:t>
                </a:r>
                <a:endParaRPr lang="en-US" sz="2400" dirty="0" smtClean="0"/>
              </a:p>
              <a:p>
                <a:pPr marL="457200" indent="-457200">
                  <a:buFont typeface="Arial" panose="020B0604020202020204" pitchFamily="34" charset="0"/>
                  <a:buChar char="•"/>
                </a:pPr>
                <a:r>
                  <a:rPr lang="en-US" sz="2400" dirty="0" smtClean="0"/>
                  <a:t>~1y</a:t>
                </a:r>
                <a:r>
                  <a:rPr lang="en-US" sz="2400" baseline="30000" dirty="0" smtClean="0"/>
                  <a:t>+</a:t>
                </a:r>
                <a:r>
                  <a:rPr lang="en-US" sz="2400" dirty="0" smtClean="0"/>
                  <a:t> / pixel</a:t>
                </a:r>
              </a:p>
              <a:p>
                <a:pPr marL="457200" indent="-457200">
                  <a:buFont typeface="Arial" panose="020B0604020202020204" pitchFamily="34" charset="0"/>
                  <a:buChar char="•"/>
                </a:pPr>
                <a:r>
                  <a:rPr lang="en-US" sz="2400" dirty="0" smtClean="0"/>
                  <a:t>FOV: </a:t>
                </a:r>
                <a14:m>
                  <m:oMath xmlns:m="http://schemas.openxmlformats.org/officeDocument/2006/math">
                    <m:r>
                      <a:rPr lang="en-US" sz="2400" b="0" i="0" smtClean="0">
                        <a:latin typeface="Cambria Math" panose="02040503050406030204" pitchFamily="18" charset="0"/>
                        <a:ea typeface="Cambria Math" panose="02040503050406030204" pitchFamily="18" charset="0"/>
                      </a:rPr>
                      <m:t>0.1</m:t>
                    </m:r>
                    <m:r>
                      <a:rPr lang="en-US" sz="2400" i="1" smtClean="0">
                        <a:latin typeface="Cambria Math" panose="02040503050406030204" pitchFamily="18" charset="0"/>
                        <a:ea typeface="Cambria Math" panose="02040503050406030204" pitchFamily="18" charset="0"/>
                      </a:rPr>
                      <m:t>𝛿</m:t>
                    </m:r>
                  </m:oMath>
                </a14:m>
                <a:r>
                  <a:rPr lang="en-US" sz="2400" dirty="0" smtClean="0"/>
                  <a:t> </a:t>
                </a:r>
                <a:r>
                  <a:rPr lang="en-US" sz="2400" dirty="0" smtClean="0"/>
                  <a:t>x </a:t>
                </a:r>
                <a:r>
                  <a:rPr lang="en-US" sz="2400" dirty="0" smtClean="0"/>
                  <a:t> </a:t>
                </a:r>
                <a14:m>
                  <m:oMath xmlns:m="http://schemas.openxmlformats.org/officeDocument/2006/math">
                    <m:r>
                      <a:rPr lang="en-US" sz="2400" b="0" i="0" smtClean="0">
                        <a:latin typeface="Cambria Math" panose="02040503050406030204" pitchFamily="18" charset="0"/>
                        <a:ea typeface="Cambria Math" panose="02040503050406030204" pitchFamily="18" charset="0"/>
                      </a:rPr>
                      <m:t>.01</m:t>
                    </m:r>
                    <m:r>
                      <a:rPr lang="en-US" sz="2400" i="1">
                        <a:latin typeface="Cambria Math" panose="02040503050406030204" pitchFamily="18" charset="0"/>
                        <a:ea typeface="Cambria Math" panose="02040503050406030204" pitchFamily="18" charset="0"/>
                      </a:rPr>
                      <m:t>𝛿</m:t>
                    </m:r>
                  </m:oMath>
                </a14:m>
                <a:endParaRPr lang="en-US" sz="2400" dirty="0" smtClean="0"/>
              </a:p>
            </p:txBody>
          </p:sp>
        </mc:Choice>
        <mc:Fallback>
          <p:sp>
            <p:nvSpPr>
              <p:cNvPr id="157" name="TextBox 156"/>
              <p:cNvSpPr txBox="1">
                <a:spLocks noRot="1" noChangeAspect="1" noMove="1" noResize="1" noEditPoints="1" noAdjustHandles="1" noChangeArrowheads="1" noChangeShapeType="1" noTextEdit="1"/>
              </p:cNvSpPr>
              <p:nvPr/>
            </p:nvSpPr>
            <p:spPr>
              <a:xfrm>
                <a:off x="15836591" y="9980791"/>
                <a:ext cx="3043782" cy="1569660"/>
              </a:xfrm>
              <a:prstGeom prst="rect">
                <a:avLst/>
              </a:prstGeom>
              <a:blipFill rotWithShape="0">
                <a:blip r:embed="rId21"/>
                <a:stretch>
                  <a:fillRect l="-2806" t="-3101" r="-2004" b="-7752"/>
                </a:stretch>
              </a:blipFill>
            </p:spPr>
            <p:txBody>
              <a:bodyPr/>
              <a:lstStyle/>
              <a:p>
                <a:r>
                  <a:rPr lang="en-US">
                    <a:noFill/>
                  </a:rPr>
                  <a:t> </a:t>
                </a:r>
              </a:p>
            </p:txBody>
          </p:sp>
        </mc:Fallback>
      </mc:AlternateContent>
      <p:sp>
        <p:nvSpPr>
          <p:cNvPr id="151" name="TextBox 150"/>
          <p:cNvSpPr txBox="1"/>
          <p:nvPr/>
        </p:nvSpPr>
        <p:spPr>
          <a:xfrm>
            <a:off x="14542507" y="11654622"/>
            <a:ext cx="3405612" cy="461665"/>
          </a:xfrm>
          <a:prstGeom prst="rect">
            <a:avLst/>
          </a:prstGeom>
          <a:noFill/>
        </p:spPr>
        <p:txBody>
          <a:bodyPr wrap="none" rtlCol="0">
            <a:spAutoFit/>
          </a:bodyPr>
          <a:lstStyle/>
          <a:p>
            <a:r>
              <a:rPr lang="en-US" sz="2400" b="1" u="sng" dirty="0" smtClean="0"/>
              <a:t>Experimental Parameters</a:t>
            </a:r>
            <a:endParaRPr lang="en-US" sz="2400" b="1" u="sng" dirty="0"/>
          </a:p>
        </p:txBody>
      </p:sp>
      <p:sp>
        <p:nvSpPr>
          <p:cNvPr id="158" name="TextBox 157"/>
          <p:cNvSpPr txBox="1"/>
          <p:nvPr/>
        </p:nvSpPr>
        <p:spPr>
          <a:xfrm>
            <a:off x="15887467" y="6357105"/>
            <a:ext cx="838691" cy="523220"/>
          </a:xfrm>
          <a:prstGeom prst="rect">
            <a:avLst/>
          </a:prstGeom>
          <a:noFill/>
        </p:spPr>
        <p:txBody>
          <a:bodyPr wrap="none" rtlCol="0">
            <a:spAutoFit/>
          </a:bodyPr>
          <a:lstStyle/>
          <a:p>
            <a:r>
              <a:rPr lang="en-US" sz="2800" b="1" i="1" dirty="0" smtClean="0"/>
              <a:t>70m</a:t>
            </a:r>
            <a:endParaRPr lang="en-US" sz="2800" b="1" i="1" dirty="0"/>
          </a:p>
        </p:txBody>
      </p:sp>
      <p:sp>
        <p:nvSpPr>
          <p:cNvPr id="159" name="TextBox 158"/>
          <p:cNvSpPr txBox="1"/>
          <p:nvPr/>
        </p:nvSpPr>
        <p:spPr>
          <a:xfrm>
            <a:off x="13726248" y="4070115"/>
            <a:ext cx="838691" cy="523220"/>
          </a:xfrm>
          <a:prstGeom prst="rect">
            <a:avLst/>
          </a:prstGeom>
          <a:noFill/>
        </p:spPr>
        <p:txBody>
          <a:bodyPr wrap="none" rtlCol="0">
            <a:spAutoFit/>
          </a:bodyPr>
          <a:lstStyle/>
          <a:p>
            <a:r>
              <a:rPr lang="en-US" sz="2800" b="1" i="1" dirty="0" smtClean="0"/>
              <a:t>45m</a:t>
            </a:r>
            <a:endParaRPr lang="en-US" sz="2800" b="1" i="1" dirty="0"/>
          </a:p>
        </p:txBody>
      </p:sp>
      <p:sp>
        <p:nvSpPr>
          <p:cNvPr id="199" name="TextBox 198"/>
          <p:cNvSpPr txBox="1"/>
          <p:nvPr/>
        </p:nvSpPr>
        <p:spPr>
          <a:xfrm>
            <a:off x="18490969" y="3862099"/>
            <a:ext cx="838691" cy="523220"/>
          </a:xfrm>
          <a:prstGeom prst="rect">
            <a:avLst/>
          </a:prstGeom>
          <a:noFill/>
        </p:spPr>
        <p:txBody>
          <a:bodyPr wrap="none" rtlCol="0">
            <a:spAutoFit/>
          </a:bodyPr>
          <a:lstStyle/>
          <a:p>
            <a:r>
              <a:rPr lang="en-US" sz="2800" b="1" i="1" dirty="0" smtClean="0"/>
              <a:t>14m</a:t>
            </a:r>
            <a:endParaRPr lang="en-US" sz="2800" b="1" i="1" dirty="0"/>
          </a:p>
        </p:txBody>
      </p:sp>
      <mc:AlternateContent xmlns:mc="http://schemas.openxmlformats.org/markup-compatibility/2006" xmlns:a14="http://schemas.microsoft.com/office/drawing/2010/main">
        <mc:Choice Requires="a14">
          <p:sp>
            <p:nvSpPr>
              <p:cNvPr id="201" name="TextBox 200"/>
              <p:cNvSpPr txBox="1"/>
              <p:nvPr/>
            </p:nvSpPr>
            <p:spPr>
              <a:xfrm>
                <a:off x="10560511" y="12045656"/>
                <a:ext cx="4470731" cy="1631216"/>
              </a:xfrm>
              <a:prstGeom prst="rect">
                <a:avLst/>
              </a:prstGeom>
              <a:noFill/>
            </p:spPr>
            <p:txBody>
              <a:bodyPr wrap="square" rtlCol="0">
                <a:spAutoFit/>
              </a:bodyPr>
              <a:lstStyle/>
              <a:p>
                <a:pPr marL="457200" indent="-457200">
                  <a:buFont typeface="Arial" panose="020B0604020202020204" pitchFamily="34" charset="0"/>
                  <a:buChar char="•"/>
                </a:pPr>
                <a:r>
                  <a:rPr lang="en-US" sz="2400" dirty="0" smtClean="0"/>
                  <a:t>Rep Rate: 1Khz</a:t>
                </a:r>
                <a:endParaRPr lang="en-US" sz="2400" baseline="30000" dirty="0" smtClean="0"/>
              </a:p>
              <a:p>
                <a:pPr marL="457200" indent="-457200">
                  <a:buFont typeface="Arial" panose="020B0604020202020204" pitchFamily="34" charset="0"/>
                  <a:buChar char="•"/>
                </a:pPr>
                <a:r>
                  <a:rPr lang="en-US" sz="2400" dirty="0" smtClean="0"/>
                  <a:t>Downstream position: </a:t>
                </a:r>
                <a:r>
                  <a:rPr lang="en-US" sz="2400" i="1" dirty="0" smtClean="0"/>
                  <a:t>59m</a:t>
                </a:r>
                <a:endParaRPr lang="en-US" sz="2400" dirty="0" smtClean="0"/>
              </a:p>
              <a:p>
                <a:pPr marL="457200" indent="-457200">
                  <a:buFont typeface="Arial" panose="020B0604020202020204" pitchFamily="34" charset="0"/>
                  <a:buChar char="•"/>
                </a:pPr>
                <a:r>
                  <a:rPr lang="en-US" sz="2400" dirty="0" smtClean="0"/>
                  <a:t>U</a:t>
                </a:r>
                <a14:m>
                  <m:oMath xmlns:m="http://schemas.openxmlformats.org/officeDocument/2006/math">
                    <m:r>
                      <a:rPr lang="en-US" sz="2400" i="1" baseline="-25000" smtClean="0">
                        <a:latin typeface="Cambria Math" panose="02040503050406030204" pitchFamily="18" charset="0"/>
                        <a:ea typeface="Cambria Math" panose="02040503050406030204" pitchFamily="18" charset="0"/>
                      </a:rPr>
                      <m:t>∞</m:t>
                    </m:r>
                  </m:oMath>
                </a14:m>
                <a:r>
                  <a:rPr lang="en-US" sz="2400" baseline="-25000" dirty="0" smtClean="0"/>
                  <a:t> </a:t>
                </a:r>
                <a:r>
                  <a:rPr lang="en-US" sz="2400" dirty="0" smtClean="0"/>
                  <a:t>= </a:t>
                </a:r>
                <a:r>
                  <a:rPr lang="en-US" sz="2400" i="1" dirty="0" smtClean="0"/>
                  <a:t>4 m/sec</a:t>
                </a:r>
                <a:endParaRPr lang="en-US" sz="2400" i="1" baseline="-25000" dirty="0" smtClean="0"/>
              </a:p>
              <a:p>
                <a:pPr marL="457200" indent="-457200">
                  <a:buFont typeface="Arial" panose="020B0604020202020204" pitchFamily="34" charset="0"/>
                  <a:buChar char="•"/>
                </a:pPr>
                <a:endParaRPr lang="en-US" sz="2800" dirty="0"/>
              </a:p>
            </p:txBody>
          </p:sp>
        </mc:Choice>
        <mc:Fallback xmlns="">
          <p:sp>
            <p:nvSpPr>
              <p:cNvPr id="201" name="TextBox 200"/>
              <p:cNvSpPr txBox="1">
                <a:spLocks noRot="1" noChangeAspect="1" noMove="1" noResize="1" noEditPoints="1" noAdjustHandles="1" noChangeArrowheads="1" noChangeShapeType="1" noTextEdit="1"/>
              </p:cNvSpPr>
              <p:nvPr/>
            </p:nvSpPr>
            <p:spPr>
              <a:xfrm>
                <a:off x="10560511" y="12045656"/>
                <a:ext cx="4470731" cy="1631216"/>
              </a:xfrm>
              <a:prstGeom prst="rect">
                <a:avLst/>
              </a:prstGeom>
              <a:blipFill rotWithShape="0">
                <a:blip r:embed="rId23"/>
                <a:stretch>
                  <a:fillRect l="-1771" t="-2985"/>
                </a:stretch>
              </a:blipFill>
            </p:spPr>
            <p:txBody>
              <a:bodyPr/>
              <a:lstStyle/>
              <a:p>
                <a:r>
                  <a:rPr lang="en-US">
                    <a:noFill/>
                  </a:rPr>
                  <a:t> </a:t>
                </a:r>
              </a:p>
            </p:txBody>
          </p:sp>
        </mc:Fallback>
      </mc:AlternateContent>
      <p:sp>
        <p:nvSpPr>
          <p:cNvPr id="202" name="TextBox 201"/>
          <p:cNvSpPr txBox="1"/>
          <p:nvPr/>
        </p:nvSpPr>
        <p:spPr>
          <a:xfrm>
            <a:off x="14723357" y="12038251"/>
            <a:ext cx="4470731" cy="1200329"/>
          </a:xfrm>
          <a:prstGeom prst="rect">
            <a:avLst/>
          </a:prstGeom>
          <a:noFill/>
        </p:spPr>
        <p:txBody>
          <a:bodyPr wrap="square" rtlCol="0">
            <a:spAutoFit/>
          </a:bodyPr>
          <a:lstStyle/>
          <a:p>
            <a:pPr marL="457200" indent="-457200">
              <a:buFont typeface="Arial" panose="020B0604020202020204" pitchFamily="34" charset="0"/>
              <a:buChar char="•"/>
            </a:pPr>
            <a:r>
              <a:rPr lang="en-US" sz="2400" i="1" dirty="0" smtClean="0"/>
              <a:t>Re</a:t>
            </a:r>
          </a:p>
          <a:p>
            <a:pPr marL="457200" indent="-457200">
              <a:buFont typeface="Arial" panose="020B0604020202020204" pitchFamily="34" charset="0"/>
              <a:buChar char="•"/>
            </a:pPr>
            <a:r>
              <a:rPr lang="en-US" sz="2400" dirty="0" smtClean="0"/>
              <a:t>10,000 </a:t>
            </a:r>
            <a:r>
              <a:rPr lang="en-US" sz="2400" dirty="0" smtClean="0"/>
              <a:t>images captured</a:t>
            </a:r>
            <a:endParaRPr lang="en-US" sz="2800" dirty="0" smtClean="0"/>
          </a:p>
          <a:p>
            <a:pPr marL="457200" indent="-457200">
              <a:buFont typeface="Arial" panose="020B0604020202020204" pitchFamily="34" charset="0"/>
              <a:buChar char="•"/>
            </a:pPr>
            <a:endParaRPr lang="en-US" sz="2400" dirty="0" smtClean="0"/>
          </a:p>
        </p:txBody>
      </p:sp>
      <p:sp>
        <p:nvSpPr>
          <p:cNvPr id="203" name="TextBox 202"/>
          <p:cNvSpPr txBox="1"/>
          <p:nvPr/>
        </p:nvSpPr>
        <p:spPr>
          <a:xfrm>
            <a:off x="18734185" y="12095859"/>
            <a:ext cx="4470731" cy="1261884"/>
          </a:xfrm>
          <a:prstGeom prst="rect">
            <a:avLst/>
          </a:prstGeom>
          <a:noFill/>
        </p:spPr>
        <p:txBody>
          <a:bodyPr wrap="square" rtlCol="0">
            <a:spAutoFit/>
          </a:bodyPr>
          <a:lstStyle/>
          <a:p>
            <a:pPr marL="457200" indent="-457200">
              <a:buFont typeface="Arial" panose="020B0604020202020204" pitchFamily="34" charset="0"/>
              <a:buChar char="•"/>
            </a:pPr>
            <a:r>
              <a:rPr lang="en-US" sz="2400" dirty="0" smtClean="0"/>
              <a:t>Varied wall normal position </a:t>
            </a:r>
            <a:r>
              <a:rPr lang="en-US" sz="2400" i="1" dirty="0" smtClean="0"/>
              <a:t>17mm – 357mm</a:t>
            </a:r>
            <a:endParaRPr lang="en-US" sz="2400" i="1" baseline="-25000" dirty="0" smtClean="0"/>
          </a:p>
          <a:p>
            <a:pPr marL="457200" indent="-457200">
              <a:buFont typeface="Arial" panose="020B0604020202020204" pitchFamily="34" charset="0"/>
              <a:buChar char="•"/>
            </a:pPr>
            <a:endParaRPr lang="en-US" sz="2800" dirty="0"/>
          </a:p>
        </p:txBody>
      </p:sp>
      <p:sp>
        <p:nvSpPr>
          <p:cNvPr id="204" name="TextBox 203"/>
          <p:cNvSpPr txBox="1"/>
          <p:nvPr/>
        </p:nvSpPr>
        <p:spPr>
          <a:xfrm>
            <a:off x="9376952" y="17547883"/>
            <a:ext cx="7676054" cy="1569660"/>
          </a:xfrm>
          <a:prstGeom prst="rect">
            <a:avLst/>
          </a:prstGeom>
          <a:noFill/>
        </p:spPr>
        <p:txBody>
          <a:bodyPr wrap="square" rtlCol="0">
            <a:spAutoFit/>
          </a:bodyPr>
          <a:lstStyle/>
          <a:p>
            <a:pPr marL="342900" indent="-342900">
              <a:buFont typeface="Arial" panose="020B0604020202020204" pitchFamily="34" charset="0"/>
              <a:buChar char="•"/>
            </a:pPr>
            <a:r>
              <a:rPr lang="en-US" sz="2400" dirty="0" smtClean="0"/>
              <a:t>Pre-processing: </a:t>
            </a:r>
            <a:r>
              <a:rPr lang="en-US" sz="2400" dirty="0" smtClean="0"/>
              <a:t>count </a:t>
            </a:r>
            <a:r>
              <a:rPr lang="en-US" sz="2400" dirty="0" smtClean="0"/>
              <a:t>inversion + normalization</a:t>
            </a:r>
          </a:p>
          <a:p>
            <a:pPr marL="342900" indent="-342900">
              <a:buFont typeface="Arial" panose="020B0604020202020204" pitchFamily="34" charset="0"/>
              <a:buChar char="•"/>
            </a:pPr>
            <a:r>
              <a:rPr lang="en-US" sz="2400" dirty="0" smtClean="0"/>
              <a:t>Processing: multi-pass with decreasing interrogation area</a:t>
            </a:r>
          </a:p>
          <a:p>
            <a:pPr marL="342900" indent="-342900">
              <a:buFont typeface="Arial" panose="020B0604020202020204" pitchFamily="34" charset="0"/>
              <a:buChar char="•"/>
            </a:pPr>
            <a:r>
              <a:rPr lang="en-US" sz="2400" dirty="0" smtClean="0"/>
              <a:t>Post-processing: STD filter to remove spurious images and vectors</a:t>
            </a:r>
            <a:endParaRPr lang="en-US" sz="2400" dirty="0"/>
          </a:p>
        </p:txBody>
      </p:sp>
      <p:pic>
        <p:nvPicPr>
          <p:cNvPr id="207" name="Picture 206"/>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28485726" y="5358256"/>
            <a:ext cx="2599290" cy="3091416"/>
          </a:xfrm>
          <a:prstGeom prst="rect">
            <a:avLst/>
          </a:prstGeom>
        </p:spPr>
      </p:pic>
      <p:pic>
        <p:nvPicPr>
          <p:cNvPr id="208" name="Picture 207"/>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24781654" y="5509944"/>
            <a:ext cx="2537115" cy="2899560"/>
          </a:xfrm>
          <a:prstGeom prst="rect">
            <a:avLst/>
          </a:prstGeom>
        </p:spPr>
      </p:pic>
      <p:sp>
        <p:nvSpPr>
          <p:cNvPr id="209" name="TextBox 208"/>
          <p:cNvSpPr txBox="1"/>
          <p:nvPr/>
        </p:nvSpPr>
        <p:spPr>
          <a:xfrm>
            <a:off x="25131911" y="4119618"/>
            <a:ext cx="11066885" cy="1200329"/>
          </a:xfrm>
          <a:prstGeom prst="rect">
            <a:avLst/>
          </a:prstGeom>
          <a:noFill/>
        </p:spPr>
        <p:txBody>
          <a:bodyPr wrap="square" rtlCol="0">
            <a:spAutoFit/>
          </a:bodyPr>
          <a:lstStyle/>
          <a:p>
            <a:r>
              <a:rPr lang="en-US" sz="2400" dirty="0"/>
              <a:t>I</a:t>
            </a:r>
            <a:r>
              <a:rPr lang="en-US" sz="2400" dirty="0" smtClean="0"/>
              <a:t>nstantaneous </a:t>
            </a:r>
            <a:r>
              <a:rPr lang="en-US" sz="2400" dirty="0"/>
              <a:t>images</a:t>
            </a:r>
            <a:r>
              <a:rPr lang="en-US" sz="2400" dirty="0" smtClean="0"/>
              <a:t> of the </a:t>
            </a:r>
            <a:r>
              <a:rPr lang="en-US" sz="2400" dirty="0" smtClean="0"/>
              <a:t>velocity field </a:t>
            </a:r>
            <a:r>
              <a:rPr lang="en-US" sz="2400" dirty="0" smtClean="0"/>
              <a:t>are examined for internal structures such as uniform momentum zones and </a:t>
            </a:r>
            <a:r>
              <a:rPr lang="en-US" sz="2400" dirty="0" smtClean="0"/>
              <a:t>vortical </a:t>
            </a:r>
            <a:r>
              <a:rPr lang="en-US" sz="2400" dirty="0" smtClean="0"/>
              <a:t>fissures. This is </a:t>
            </a:r>
            <a:r>
              <a:rPr lang="en-US" sz="2400" dirty="0" smtClean="0"/>
              <a:t>achieved </a:t>
            </a:r>
            <a:r>
              <a:rPr lang="en-US" sz="2400" dirty="0" smtClean="0"/>
              <a:t>by </a:t>
            </a:r>
            <a:r>
              <a:rPr lang="en-US" sz="2400" dirty="0" smtClean="0"/>
              <a:t>computing </a:t>
            </a:r>
            <a:r>
              <a:rPr lang="en-US" sz="2400" dirty="0" smtClean="0"/>
              <a:t>dU</a:t>
            </a:r>
            <a:r>
              <a:rPr lang="en-US" sz="2400" dirty="0" smtClean="0"/>
              <a:t>/</a:t>
            </a:r>
            <a:r>
              <a:rPr lang="en-US" sz="2400" dirty="0" err="1" smtClean="0"/>
              <a:t>dy</a:t>
            </a:r>
            <a:r>
              <a:rPr lang="en-US" sz="2400" dirty="0" smtClean="0"/>
              <a:t> and comparing the location of spikes in this term with specific contours of velocity. </a:t>
            </a:r>
            <a:endParaRPr lang="en-US" sz="2400" dirty="0"/>
          </a:p>
        </p:txBody>
      </p:sp>
      <p:pic>
        <p:nvPicPr>
          <p:cNvPr id="210" name="Picture 209"/>
          <p:cNvPicPr>
            <a:picLocks noChangeAspect="1"/>
          </p:cNvPicPr>
          <p:nvPr/>
        </p:nvPicPr>
        <p:blipFill rotWithShape="1">
          <a:blip r:embed="rId26">
            <a:extLst>
              <a:ext uri="{28A0092B-C50C-407E-A947-70E740481C1C}">
                <a14:useLocalDpi xmlns:a14="http://schemas.microsoft.com/office/drawing/2010/main" val="0"/>
              </a:ext>
            </a:extLst>
          </a:blip>
          <a:srcRect l="13162" t="5676" r="9198" b="11776"/>
          <a:stretch/>
        </p:blipFill>
        <p:spPr>
          <a:xfrm>
            <a:off x="27397547" y="5499325"/>
            <a:ext cx="1015933" cy="2664990"/>
          </a:xfrm>
          <a:prstGeom prst="rect">
            <a:avLst/>
          </a:prstGeom>
        </p:spPr>
      </p:pic>
      <p:pic>
        <p:nvPicPr>
          <p:cNvPr id="211" name="Picture 210"/>
          <p:cNvPicPr>
            <a:picLocks noChangeAspect="1"/>
          </p:cNvPicPr>
          <p:nvPr/>
        </p:nvPicPr>
        <p:blipFill rotWithShape="1">
          <a:blip r:embed="rId27">
            <a:extLst>
              <a:ext uri="{28A0092B-C50C-407E-A947-70E740481C1C}">
                <a14:useLocalDpi xmlns:a14="http://schemas.microsoft.com/office/drawing/2010/main" val="0"/>
              </a:ext>
            </a:extLst>
          </a:blip>
          <a:srcRect l="14921" t="5596" r="5586" b="12179"/>
          <a:stretch/>
        </p:blipFill>
        <p:spPr>
          <a:xfrm>
            <a:off x="31057913" y="5585382"/>
            <a:ext cx="1052570" cy="2583035"/>
          </a:xfrm>
          <a:prstGeom prst="rect">
            <a:avLst/>
          </a:prstGeom>
        </p:spPr>
      </p:pic>
      <p:sp>
        <p:nvSpPr>
          <p:cNvPr id="212" name="TextBox 211"/>
          <p:cNvSpPr txBox="1"/>
          <p:nvPr/>
        </p:nvSpPr>
        <p:spPr>
          <a:xfrm>
            <a:off x="27520540" y="8092979"/>
            <a:ext cx="844527" cy="338554"/>
          </a:xfrm>
          <a:prstGeom prst="rect">
            <a:avLst/>
          </a:prstGeom>
          <a:noFill/>
        </p:spPr>
        <p:txBody>
          <a:bodyPr wrap="none" rtlCol="0">
            <a:spAutoFit/>
          </a:bodyPr>
          <a:lstStyle/>
          <a:p>
            <a:r>
              <a:rPr lang="en-US" sz="1600" dirty="0" smtClean="0"/>
              <a:t>Velocity</a:t>
            </a:r>
            <a:endParaRPr lang="en-US" sz="1600" dirty="0"/>
          </a:p>
        </p:txBody>
      </p:sp>
      <p:sp>
        <p:nvSpPr>
          <p:cNvPr id="213" name="TextBox 212"/>
          <p:cNvSpPr txBox="1"/>
          <p:nvPr/>
        </p:nvSpPr>
        <p:spPr>
          <a:xfrm>
            <a:off x="31205675" y="8087954"/>
            <a:ext cx="697627" cy="338554"/>
          </a:xfrm>
          <a:prstGeom prst="rect">
            <a:avLst/>
          </a:prstGeom>
          <a:noFill/>
        </p:spPr>
        <p:txBody>
          <a:bodyPr wrap="none" rtlCol="0">
            <a:spAutoFit/>
          </a:bodyPr>
          <a:lstStyle/>
          <a:p>
            <a:r>
              <a:rPr lang="en-US" sz="1600" i="1" dirty="0" smtClean="0"/>
              <a:t>Du/</a:t>
            </a:r>
            <a:r>
              <a:rPr lang="en-US" sz="1600" i="1" dirty="0" err="1" smtClean="0"/>
              <a:t>dy</a:t>
            </a:r>
            <a:endParaRPr lang="en-US" sz="1600" i="1" dirty="0"/>
          </a:p>
        </p:txBody>
      </p:sp>
      <p:sp>
        <p:nvSpPr>
          <p:cNvPr id="214" name="TextBox 213"/>
          <p:cNvSpPr txBox="1"/>
          <p:nvPr/>
        </p:nvSpPr>
        <p:spPr>
          <a:xfrm>
            <a:off x="31829408" y="9341531"/>
            <a:ext cx="4035705" cy="1569660"/>
          </a:xfrm>
          <a:prstGeom prst="rect">
            <a:avLst/>
          </a:prstGeom>
          <a:noFill/>
        </p:spPr>
        <p:txBody>
          <a:bodyPr wrap="square" rtlCol="0">
            <a:spAutoFit/>
          </a:bodyPr>
          <a:lstStyle/>
          <a:p>
            <a:r>
              <a:rPr lang="en-US" sz="2400" dirty="0" smtClean="0"/>
              <a:t>By thresholding </a:t>
            </a:r>
            <a:r>
              <a:rPr lang="en-US" sz="2400" dirty="0" smtClean="0"/>
              <a:t>Du/</a:t>
            </a:r>
            <a:r>
              <a:rPr lang="en-US" sz="2400" dirty="0" err="1" smtClean="0"/>
              <a:t>dy</a:t>
            </a:r>
            <a:r>
              <a:rPr lang="en-US" sz="2400" dirty="0" smtClean="0"/>
              <a:t>, </a:t>
            </a:r>
            <a:r>
              <a:rPr lang="en-US" sz="2400" dirty="0" smtClean="0"/>
              <a:t>these jumps </a:t>
            </a:r>
            <a:r>
              <a:rPr lang="en-US" sz="2400" dirty="0" smtClean="0"/>
              <a:t>can be detected and the location and size of the supposed fissure is computed.</a:t>
            </a:r>
            <a:endParaRPr lang="en-US" sz="2400" dirty="0"/>
          </a:p>
        </p:txBody>
      </p:sp>
      <p:sp>
        <p:nvSpPr>
          <p:cNvPr id="218" name="Rectangle 217"/>
          <p:cNvSpPr/>
          <p:nvPr/>
        </p:nvSpPr>
        <p:spPr>
          <a:xfrm>
            <a:off x="28713814" y="19558228"/>
            <a:ext cx="7499563" cy="7012184"/>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9" name="TextBox 218"/>
          <p:cNvSpPr txBox="1"/>
          <p:nvPr/>
        </p:nvSpPr>
        <p:spPr>
          <a:xfrm>
            <a:off x="30899709" y="19582345"/>
            <a:ext cx="2917786" cy="830997"/>
          </a:xfrm>
          <a:prstGeom prst="rect">
            <a:avLst/>
          </a:prstGeom>
          <a:noFill/>
        </p:spPr>
        <p:txBody>
          <a:bodyPr wrap="none" rtlCol="0">
            <a:spAutoFit/>
          </a:bodyPr>
          <a:lstStyle/>
          <a:p>
            <a:r>
              <a:rPr lang="en-US" sz="4800" u="sng" dirty="0" smtClean="0"/>
              <a:t>Conclusion</a:t>
            </a:r>
            <a:endParaRPr lang="en-US" sz="4800" u="sng" dirty="0"/>
          </a:p>
        </p:txBody>
      </p:sp>
      <p:sp>
        <p:nvSpPr>
          <p:cNvPr id="222" name="TextBox 221"/>
          <p:cNvSpPr txBox="1"/>
          <p:nvPr/>
        </p:nvSpPr>
        <p:spPr>
          <a:xfrm>
            <a:off x="10729314" y="20295145"/>
            <a:ext cx="16554238" cy="830997"/>
          </a:xfrm>
          <a:prstGeom prst="rect">
            <a:avLst/>
          </a:prstGeom>
          <a:noFill/>
        </p:spPr>
        <p:txBody>
          <a:bodyPr wrap="square" rtlCol="0">
            <a:spAutoFit/>
          </a:bodyPr>
          <a:lstStyle/>
          <a:p>
            <a:r>
              <a:rPr lang="en-US" sz="2400" dirty="0"/>
              <a:t>Ten consecutive HFR-PIV images are stitched together using a least-square root-mean-square matching technique. The stitching allows evaluation of the spatial development of the boundary layer in the spirit of a Taylor's frozen flow hypothesis. </a:t>
            </a:r>
            <a:endParaRPr lang="en-US" sz="2400" dirty="0"/>
          </a:p>
        </p:txBody>
      </p:sp>
      <p:sp>
        <p:nvSpPr>
          <p:cNvPr id="227" name="TextBox 226"/>
          <p:cNvSpPr txBox="1"/>
          <p:nvPr/>
        </p:nvSpPr>
        <p:spPr>
          <a:xfrm>
            <a:off x="28853522" y="20840942"/>
            <a:ext cx="7270307"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smtClean="0"/>
              <a:t>HFR-PIV measurements of a turbulent boundary layer at high Reynolds number have been acquired in the FPF at UNH.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Vortical fissures measuring ~</a:t>
            </a:r>
            <a:r>
              <a:rPr lang="en-US" sz="2400" dirty="0"/>
              <a:t>1mm have been detected and are </a:t>
            </a:r>
            <a:r>
              <a:rPr lang="en-US" sz="2400" dirty="0" smtClean="0"/>
              <a:t>distributed </a:t>
            </a:r>
            <a:r>
              <a:rPr lang="en-US" sz="2400" dirty="0"/>
              <a:t>across the </a:t>
            </a:r>
            <a:r>
              <a:rPr lang="en-US" sz="2400" dirty="0" smtClean="0"/>
              <a:t>FOV examined with a slight bias towards lower wall normal locations.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Uniform momentum zones (UMZ) were identified using the histogram method of de Silva. The interface between adjacent UMZ </a:t>
            </a:r>
            <a:r>
              <a:rPr lang="en-US" sz="2400" dirty="0" smtClean="0"/>
              <a:t>correlate </a:t>
            </a:r>
            <a:r>
              <a:rPr lang="en-US" sz="2400" dirty="0"/>
              <a:t>well with </a:t>
            </a:r>
            <a:r>
              <a:rPr lang="en-US" sz="2400" dirty="0" smtClean="0"/>
              <a:t>regions </a:t>
            </a:r>
            <a:r>
              <a:rPr lang="en-US" sz="2400" dirty="0"/>
              <a:t>of large dU/dy. </a:t>
            </a:r>
            <a:endParaRPr lang="en-US" sz="2400" dirty="0" smtClean="0"/>
          </a:p>
        </p:txBody>
      </p:sp>
      <p:pic>
        <p:nvPicPr>
          <p:cNvPr id="6" name="Picture 5"/>
          <p:cNvPicPr>
            <a:picLocks noChangeAspect="1"/>
          </p:cNvPicPr>
          <p:nvPr/>
        </p:nvPicPr>
        <p:blipFill>
          <a:blip r:embed="rId28" cstate="print">
            <a:extLst>
              <a:ext uri="{28A0092B-C50C-407E-A947-70E740481C1C}">
                <a14:useLocalDpi xmlns:a14="http://schemas.microsoft.com/office/drawing/2010/main" val="0"/>
              </a:ext>
            </a:extLst>
          </a:blip>
          <a:stretch>
            <a:fillRect/>
          </a:stretch>
        </p:blipFill>
        <p:spPr>
          <a:xfrm>
            <a:off x="9525162" y="14487674"/>
            <a:ext cx="1755772" cy="2722321"/>
          </a:xfrm>
          <a:prstGeom prst="rect">
            <a:avLst/>
          </a:prstGeom>
        </p:spPr>
      </p:pic>
      <p:pic>
        <p:nvPicPr>
          <p:cNvPr id="9" name="Picture 8"/>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9514742" y="24229872"/>
            <a:ext cx="18745200" cy="2342105"/>
          </a:xfrm>
          <a:prstGeom prst="rect">
            <a:avLst/>
          </a:prstGeom>
        </p:spPr>
      </p:pic>
      <p:sp>
        <p:nvSpPr>
          <p:cNvPr id="10" name="TextBox 9"/>
          <p:cNvSpPr txBox="1"/>
          <p:nvPr/>
        </p:nvSpPr>
        <p:spPr>
          <a:xfrm>
            <a:off x="17856485" y="14448264"/>
            <a:ext cx="6311982" cy="1200329"/>
          </a:xfrm>
          <a:prstGeom prst="rect">
            <a:avLst/>
          </a:prstGeom>
          <a:noFill/>
        </p:spPr>
        <p:txBody>
          <a:bodyPr wrap="square" rtlCol="0">
            <a:spAutoFit/>
          </a:bodyPr>
          <a:lstStyle/>
          <a:p>
            <a:r>
              <a:rPr lang="en-US" sz="2400" dirty="0" smtClean="0"/>
              <a:t>Experimental data collected </a:t>
            </a:r>
            <a:r>
              <a:rPr lang="en-US" sz="2400" dirty="0" smtClean="0"/>
              <a:t>is plotted against experimental datasets taken using hotwire anemometry and DNS datasets.</a:t>
            </a:r>
            <a:endParaRPr lang="en-US" sz="2400" dirty="0"/>
          </a:p>
        </p:txBody>
      </p:sp>
      <p:sp>
        <p:nvSpPr>
          <p:cNvPr id="12" name="TextBox 11"/>
          <p:cNvSpPr txBox="1"/>
          <p:nvPr/>
        </p:nvSpPr>
        <p:spPr>
          <a:xfrm>
            <a:off x="17311558" y="21147984"/>
            <a:ext cx="3101875" cy="369332"/>
          </a:xfrm>
          <a:prstGeom prst="rect">
            <a:avLst/>
          </a:prstGeom>
          <a:noFill/>
        </p:spPr>
        <p:txBody>
          <a:bodyPr wrap="none" rtlCol="0">
            <a:spAutoFit/>
          </a:bodyPr>
          <a:lstStyle/>
          <a:p>
            <a:r>
              <a:rPr lang="en-US" b="1" u="sng" dirty="0" smtClean="0"/>
              <a:t>Instantaneous </a:t>
            </a:r>
            <a:r>
              <a:rPr lang="en-US" b="1" u="sng" dirty="0" smtClean="0"/>
              <a:t>Stitched </a:t>
            </a:r>
            <a:r>
              <a:rPr lang="en-US" b="1" u="sng" dirty="0" smtClean="0"/>
              <a:t>Images</a:t>
            </a:r>
            <a:endParaRPr lang="en-US" b="1" u="sng" dirty="0"/>
          </a:p>
        </p:txBody>
      </p:sp>
      <p:sp>
        <p:nvSpPr>
          <p:cNvPr id="92" name="TextBox 91"/>
          <p:cNvSpPr txBox="1"/>
          <p:nvPr/>
        </p:nvSpPr>
        <p:spPr>
          <a:xfrm>
            <a:off x="17252760" y="23855242"/>
            <a:ext cx="3560270" cy="369332"/>
          </a:xfrm>
          <a:prstGeom prst="rect">
            <a:avLst/>
          </a:prstGeom>
          <a:noFill/>
        </p:spPr>
        <p:txBody>
          <a:bodyPr wrap="none" rtlCol="0">
            <a:spAutoFit/>
          </a:bodyPr>
          <a:lstStyle/>
          <a:p>
            <a:r>
              <a:rPr lang="en-US" b="1" u="sng" dirty="0" smtClean="0"/>
              <a:t>Computed </a:t>
            </a:r>
            <a:r>
              <a:rPr lang="en-US" b="1" u="sng" dirty="0" smtClean="0"/>
              <a:t>dU/</a:t>
            </a:r>
            <a:r>
              <a:rPr lang="en-US" b="1" u="sng" dirty="0" err="1" smtClean="0"/>
              <a:t>dy</a:t>
            </a:r>
            <a:r>
              <a:rPr lang="en-US" b="1" u="sng" dirty="0" smtClean="0"/>
              <a:t> </a:t>
            </a:r>
            <a:r>
              <a:rPr lang="en-US" b="1" u="sng" dirty="0" smtClean="0"/>
              <a:t>of </a:t>
            </a:r>
            <a:r>
              <a:rPr lang="en-US" b="1" u="sng" dirty="0"/>
              <a:t>S</a:t>
            </a:r>
            <a:r>
              <a:rPr lang="en-US" b="1" u="sng" dirty="0" smtClean="0"/>
              <a:t>titched </a:t>
            </a:r>
            <a:r>
              <a:rPr lang="en-US" b="1" u="sng" dirty="0"/>
              <a:t>I</a:t>
            </a:r>
            <a:r>
              <a:rPr lang="en-US" b="1" u="sng" dirty="0" smtClean="0"/>
              <a:t>mage</a:t>
            </a:r>
            <a:endParaRPr lang="en-US" b="1" u="sng" dirty="0"/>
          </a:p>
        </p:txBody>
      </p:sp>
      <p:pic>
        <p:nvPicPr>
          <p:cNvPr id="15" name="Picture 14"/>
          <p:cNvPicPr>
            <a:picLocks noChangeAspect="1"/>
          </p:cNvPicPr>
          <p:nvPr/>
        </p:nvPicPr>
        <p:blipFill>
          <a:blip r:embed="rId30"/>
          <a:stretch>
            <a:fillRect/>
          </a:stretch>
        </p:blipFill>
        <p:spPr>
          <a:xfrm>
            <a:off x="9642012" y="4153097"/>
            <a:ext cx="14840712" cy="2452423"/>
          </a:xfrm>
          <a:prstGeom prst="rect">
            <a:avLst/>
          </a:prstGeom>
        </p:spPr>
      </p:pic>
      <p:pic>
        <p:nvPicPr>
          <p:cNvPr id="14" name="Picture 13"/>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1090707" y="15813542"/>
            <a:ext cx="3429000" cy="2939143"/>
          </a:xfrm>
          <a:prstGeom prst="rect">
            <a:avLst/>
          </a:prstGeom>
        </p:spPr>
      </p:pic>
      <p:pic>
        <p:nvPicPr>
          <p:cNvPr id="16" name="Picture 15"/>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7478213" y="15775442"/>
            <a:ext cx="3429000" cy="2939143"/>
          </a:xfrm>
          <a:prstGeom prst="rect">
            <a:avLst/>
          </a:prstGeom>
        </p:spPr>
      </p:pic>
      <p:pic>
        <p:nvPicPr>
          <p:cNvPr id="20" name="Picture 19"/>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9514742" y="21539158"/>
            <a:ext cx="18745200" cy="2329742"/>
          </a:xfrm>
          <a:prstGeom prst="rect">
            <a:avLst/>
          </a:prstGeom>
        </p:spPr>
      </p:pic>
      <p:pic>
        <p:nvPicPr>
          <p:cNvPr id="5" name="Picture 4"/>
          <p:cNvPicPr>
            <a:picLocks noChangeAspect="1"/>
          </p:cNvPicPr>
          <p:nvPr/>
        </p:nvPicPr>
        <p:blipFill>
          <a:blip r:embed="rId34" cstate="print">
            <a:extLst>
              <a:ext uri="{28A0092B-C50C-407E-A947-70E740481C1C}">
                <a14:useLocalDpi xmlns:a14="http://schemas.microsoft.com/office/drawing/2010/main" val="0"/>
              </a:ext>
            </a:extLst>
          </a:blip>
          <a:stretch>
            <a:fillRect/>
          </a:stretch>
        </p:blipFill>
        <p:spPr>
          <a:xfrm>
            <a:off x="11815687" y="14379264"/>
            <a:ext cx="2286000" cy="2939141"/>
          </a:xfrm>
          <a:prstGeom prst="rect">
            <a:avLst/>
          </a:prstGeom>
        </p:spPr>
      </p:pic>
      <p:sp>
        <p:nvSpPr>
          <p:cNvPr id="83" name="Right Arrow 82"/>
          <p:cNvSpPr/>
          <p:nvPr/>
        </p:nvSpPr>
        <p:spPr>
          <a:xfrm>
            <a:off x="14324299" y="15755321"/>
            <a:ext cx="298120" cy="187027"/>
          </a:xfrm>
          <a:prstGeom prst="rightArrow">
            <a:avLst>
              <a:gd name="adj1" fmla="val 50000"/>
              <a:gd name="adj2" fmla="val 4361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14636440" y="14379263"/>
            <a:ext cx="2286000" cy="2939143"/>
          </a:xfrm>
          <a:prstGeom prst="rect">
            <a:avLst/>
          </a:prstGeom>
        </p:spPr>
      </p:pic>
      <p:sp>
        <p:nvSpPr>
          <p:cNvPr id="23" name="TextBox 22"/>
          <p:cNvSpPr txBox="1"/>
          <p:nvPr/>
        </p:nvSpPr>
        <p:spPr>
          <a:xfrm>
            <a:off x="24856928" y="12223569"/>
            <a:ext cx="11241648" cy="1200329"/>
          </a:xfrm>
          <a:prstGeom prst="rect">
            <a:avLst/>
          </a:prstGeom>
          <a:noFill/>
        </p:spPr>
        <p:txBody>
          <a:bodyPr wrap="square" rtlCol="0">
            <a:spAutoFit/>
          </a:bodyPr>
          <a:lstStyle/>
          <a:p>
            <a:r>
              <a:rPr lang="en-US" sz="2400" dirty="0" smtClean="0"/>
              <a:t>A </a:t>
            </a:r>
            <a:r>
              <a:rPr lang="en-US" sz="2400" dirty="0"/>
              <a:t>histogram </a:t>
            </a:r>
            <a:r>
              <a:rPr lang="en-US" sz="2400" dirty="0" smtClean="0"/>
              <a:t>of velocity is shown below to understand how to discretize the stitched FOV into section of uniform momentum. This method has been utilized previously by de. Silva </a:t>
            </a:r>
            <a:r>
              <a:rPr lang="en-US" sz="2400" i="1" dirty="0" smtClean="0"/>
              <a:t>et al</a:t>
            </a:r>
            <a:r>
              <a:rPr lang="en-US" sz="2400" dirty="0" smtClean="0"/>
              <a:t>. (2017) to identify uniform momentum zones.</a:t>
            </a:r>
            <a:endParaRPr lang="en-US" sz="2400" dirty="0"/>
          </a:p>
        </p:txBody>
      </p:sp>
      <p:pic>
        <p:nvPicPr>
          <p:cNvPr id="24" name="Picture 23"/>
          <p:cNvPicPr>
            <a:picLocks noChangeAspect="1"/>
          </p:cNvPicPr>
          <p:nvPr/>
        </p:nvPicPr>
        <p:blipFill>
          <a:blip r:embed="rId36" cstate="print">
            <a:extLst>
              <a:ext uri="{28A0092B-C50C-407E-A947-70E740481C1C}">
                <a14:useLocalDpi xmlns:a14="http://schemas.microsoft.com/office/drawing/2010/main" val="0"/>
              </a:ext>
            </a:extLst>
          </a:blip>
          <a:stretch>
            <a:fillRect/>
          </a:stretch>
        </p:blipFill>
        <p:spPr>
          <a:xfrm>
            <a:off x="28024753" y="13314623"/>
            <a:ext cx="3871385" cy="2696035"/>
          </a:xfrm>
          <a:prstGeom prst="rect">
            <a:avLst/>
          </a:prstGeom>
        </p:spPr>
      </p:pic>
      <p:sp>
        <p:nvSpPr>
          <p:cNvPr id="26" name="TextBox 25"/>
          <p:cNvSpPr txBox="1"/>
          <p:nvPr/>
        </p:nvSpPr>
        <p:spPr>
          <a:xfrm>
            <a:off x="32393634" y="13773412"/>
            <a:ext cx="3125461" cy="1569660"/>
          </a:xfrm>
          <a:prstGeom prst="rect">
            <a:avLst/>
          </a:prstGeom>
          <a:noFill/>
        </p:spPr>
        <p:txBody>
          <a:bodyPr wrap="square" rtlCol="0">
            <a:spAutoFit/>
          </a:bodyPr>
          <a:lstStyle/>
          <a:p>
            <a:r>
              <a:rPr lang="en-US" sz="2400" dirty="0" smtClean="0"/>
              <a:t> Threshold positions of A-D are determined by examining for valleys in the histogram.</a:t>
            </a:r>
            <a:endParaRPr lang="en-US" sz="2400" dirty="0"/>
          </a:p>
        </p:txBody>
      </p:sp>
      <p:sp>
        <p:nvSpPr>
          <p:cNvPr id="224" name="TextBox 223"/>
          <p:cNvSpPr txBox="1"/>
          <p:nvPr/>
        </p:nvSpPr>
        <p:spPr>
          <a:xfrm>
            <a:off x="24843733" y="15749437"/>
            <a:ext cx="1326645" cy="369332"/>
          </a:xfrm>
          <a:prstGeom prst="rect">
            <a:avLst/>
          </a:prstGeom>
          <a:noFill/>
        </p:spPr>
        <p:txBody>
          <a:bodyPr wrap="none" rtlCol="0">
            <a:spAutoFit/>
          </a:bodyPr>
          <a:lstStyle/>
          <a:p>
            <a:r>
              <a:rPr lang="en-US" b="1" u="sng" dirty="0" smtClean="0"/>
              <a:t>Threshold A</a:t>
            </a:r>
            <a:endParaRPr lang="en-US" b="1" u="sng" dirty="0"/>
          </a:p>
        </p:txBody>
      </p:sp>
      <p:sp>
        <p:nvSpPr>
          <p:cNvPr id="93" name="TextBox 92"/>
          <p:cNvSpPr txBox="1"/>
          <p:nvPr/>
        </p:nvSpPr>
        <p:spPr>
          <a:xfrm>
            <a:off x="24847740" y="17383338"/>
            <a:ext cx="1317027" cy="369332"/>
          </a:xfrm>
          <a:prstGeom prst="rect">
            <a:avLst/>
          </a:prstGeom>
          <a:noFill/>
        </p:spPr>
        <p:txBody>
          <a:bodyPr wrap="none" rtlCol="0">
            <a:spAutoFit/>
          </a:bodyPr>
          <a:lstStyle/>
          <a:p>
            <a:r>
              <a:rPr lang="en-US" b="1" u="sng" dirty="0" smtClean="0"/>
              <a:t>Threshold B</a:t>
            </a:r>
            <a:endParaRPr lang="en-US" b="1" u="sng" dirty="0"/>
          </a:p>
        </p:txBody>
      </p:sp>
      <p:pic>
        <p:nvPicPr>
          <p:cNvPr id="225" name="Picture 224"/>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32244197" y="5542764"/>
            <a:ext cx="3925304" cy="2742479"/>
          </a:xfrm>
          <a:prstGeom prst="rect">
            <a:avLst/>
          </a:prstGeom>
        </p:spPr>
      </p:pic>
      <p:sp>
        <p:nvSpPr>
          <p:cNvPr id="226" name="Right Arrow 225"/>
          <p:cNvSpPr/>
          <p:nvPr/>
        </p:nvSpPr>
        <p:spPr>
          <a:xfrm>
            <a:off x="31879886" y="6916353"/>
            <a:ext cx="278585" cy="15207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1" name="TextBox 230"/>
          <p:cNvSpPr txBox="1"/>
          <p:nvPr/>
        </p:nvSpPr>
        <p:spPr>
          <a:xfrm>
            <a:off x="32908096" y="5230509"/>
            <a:ext cx="2597506" cy="369332"/>
          </a:xfrm>
          <a:prstGeom prst="rect">
            <a:avLst/>
          </a:prstGeom>
          <a:noFill/>
        </p:spPr>
        <p:txBody>
          <a:bodyPr wrap="none" rtlCol="0">
            <a:spAutoFit/>
          </a:bodyPr>
          <a:lstStyle/>
          <a:p>
            <a:r>
              <a:rPr lang="en-US" dirty="0" smtClean="0"/>
              <a:t>Example fissure detection</a:t>
            </a:r>
            <a:endParaRPr lang="en-US" dirty="0"/>
          </a:p>
        </p:txBody>
      </p:sp>
      <p:pic>
        <p:nvPicPr>
          <p:cNvPr id="233" name="Picture 232"/>
          <p:cNvPicPr>
            <a:picLocks noChangeAspect="1"/>
          </p:cNvPicPr>
          <p:nvPr/>
        </p:nvPicPr>
        <p:blipFill rotWithShape="1">
          <a:blip r:embed="rId38">
            <a:extLst>
              <a:ext uri="{28A0092B-C50C-407E-A947-70E740481C1C}">
                <a14:useLocalDpi xmlns:a14="http://schemas.microsoft.com/office/drawing/2010/main" val="0"/>
              </a:ext>
            </a:extLst>
          </a:blip>
          <a:srcRect r="10793"/>
          <a:stretch/>
        </p:blipFill>
        <p:spPr>
          <a:xfrm>
            <a:off x="24900072" y="16079713"/>
            <a:ext cx="11201400" cy="1531911"/>
          </a:xfrm>
          <a:prstGeom prst="rect">
            <a:avLst/>
          </a:prstGeom>
        </p:spPr>
      </p:pic>
      <p:pic>
        <p:nvPicPr>
          <p:cNvPr id="235" name="Picture 234"/>
          <p:cNvPicPr>
            <a:picLocks noChangeAspect="1"/>
          </p:cNvPicPr>
          <p:nvPr/>
        </p:nvPicPr>
        <p:blipFill rotWithShape="1">
          <a:blip r:embed="rId39">
            <a:extLst>
              <a:ext uri="{28A0092B-C50C-407E-A947-70E740481C1C}">
                <a14:useLocalDpi xmlns:a14="http://schemas.microsoft.com/office/drawing/2010/main" val="0"/>
              </a:ext>
            </a:extLst>
          </a:blip>
          <a:srcRect r="10833"/>
          <a:stretch/>
        </p:blipFill>
        <p:spPr>
          <a:xfrm>
            <a:off x="24909631" y="17706181"/>
            <a:ext cx="11201400" cy="1526316"/>
          </a:xfrm>
          <a:prstGeom prst="rect">
            <a:avLst/>
          </a:prstGeom>
        </p:spPr>
      </p:pic>
      <p:sp>
        <p:nvSpPr>
          <p:cNvPr id="19" name="TextBox 18"/>
          <p:cNvSpPr txBox="1"/>
          <p:nvPr/>
        </p:nvSpPr>
        <p:spPr>
          <a:xfrm>
            <a:off x="584770" y="3505787"/>
            <a:ext cx="1395318" cy="830997"/>
          </a:xfrm>
          <a:prstGeom prst="rect">
            <a:avLst/>
          </a:prstGeom>
          <a:noFill/>
          <a:ln>
            <a:solidFill>
              <a:schemeClr val="bg1"/>
            </a:solidFill>
          </a:ln>
        </p:spPr>
        <p:txBody>
          <a:bodyPr wrap="none" rtlCol="0">
            <a:spAutoFit/>
          </a:bodyPr>
          <a:lstStyle/>
          <a:p>
            <a:r>
              <a:rPr lang="en-US" sz="4800" u="sng" dirty="0" smtClean="0"/>
              <a:t>Intro</a:t>
            </a:r>
            <a:endParaRPr lang="en-US" sz="4800" u="sng" dirty="0"/>
          </a:p>
        </p:txBody>
      </p:sp>
      <p:pic>
        <p:nvPicPr>
          <p:cNvPr id="237" name="Picture 236"/>
          <p:cNvPicPr>
            <a:picLocks noChangeAspect="1"/>
          </p:cNvPicPr>
          <p:nvPr/>
        </p:nvPicPr>
        <p:blipFill>
          <a:blip r:embed="rId40">
            <a:extLst>
              <a:ext uri="{28A0092B-C50C-407E-A947-70E740481C1C}">
                <a14:useLocalDpi xmlns:a14="http://schemas.microsoft.com/office/drawing/2010/main" val="0"/>
              </a:ext>
            </a:extLst>
          </a:blip>
          <a:stretch>
            <a:fillRect/>
          </a:stretch>
        </p:blipFill>
        <p:spPr>
          <a:xfrm>
            <a:off x="25619219" y="8531851"/>
            <a:ext cx="5679544" cy="3786364"/>
          </a:xfrm>
          <a:prstGeom prst="rect">
            <a:avLst/>
          </a:prstGeom>
        </p:spPr>
      </p:pic>
      <mc:AlternateContent xmlns:mc="http://schemas.openxmlformats.org/markup-compatibility/2006">
        <mc:Choice xmlns:a14="http://schemas.microsoft.com/office/drawing/2010/main" Requires="a14">
          <p:sp>
            <p:nvSpPr>
              <p:cNvPr id="238" name="TextBox 237"/>
              <p:cNvSpPr txBox="1"/>
              <p:nvPr/>
            </p:nvSpPr>
            <p:spPr>
              <a:xfrm>
                <a:off x="15420933" y="12280695"/>
                <a:ext cx="541976" cy="276999"/>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r>
                        <a:rPr lang="en-US" sz="1200" i="1">
                          <a:latin typeface="Cambria Math" panose="02040503050406030204" pitchFamily="18" charset="0"/>
                          <a:ea typeface="Cambria Math" panose="02040503050406030204" pitchFamily="18" charset="0"/>
                        </a:rPr>
                        <m:t>𝛿</m:t>
                      </m:r>
                      <m:r>
                        <a:rPr lang="en-US" sz="1200" i="1" baseline="30000">
                          <a:latin typeface="Cambria Math" panose="02040503050406030204" pitchFamily="18" charset="0"/>
                          <a:ea typeface="Cambria Math" panose="02040503050406030204" pitchFamily="18" charset="0"/>
                        </a:rPr>
                        <m:t>+</m:t>
                      </m:r>
                    </m:oMath>
                  </m:oMathPara>
                </a14:m>
                <a:endParaRPr lang="en-US" sz="1200" dirty="0"/>
              </a:p>
            </p:txBody>
          </p:sp>
        </mc:Choice>
        <mc:Fallback>
          <p:sp>
            <p:nvSpPr>
              <p:cNvPr id="238" name="TextBox 237"/>
              <p:cNvSpPr txBox="1">
                <a:spLocks noRot="1" noChangeAspect="1" noMove="1" noResize="1" noEditPoints="1" noAdjustHandles="1" noChangeArrowheads="1" noChangeShapeType="1" noTextEdit="1"/>
              </p:cNvSpPr>
              <p:nvPr/>
            </p:nvSpPr>
            <p:spPr>
              <a:xfrm>
                <a:off x="15420933" y="12280695"/>
                <a:ext cx="541976" cy="276999"/>
              </a:xfrm>
              <a:prstGeom prst="rect">
                <a:avLst/>
              </a:prstGeom>
              <a:blipFill rotWithShape="0">
                <a:blip r:embed="rId41"/>
                <a:stretch>
                  <a:fillRect/>
                </a:stretch>
              </a:blipFill>
            </p:spPr>
            <p:txBody>
              <a:bodyPr/>
              <a:lstStyle/>
              <a:p>
                <a:r>
                  <a:rPr lang="en-US">
                    <a:noFill/>
                  </a:rPr>
                  <a:t> </a:t>
                </a:r>
              </a:p>
            </p:txBody>
          </p:sp>
        </mc:Fallback>
      </mc:AlternateContent>
      <p:sp>
        <p:nvSpPr>
          <p:cNvPr id="239" name="TextBox 238"/>
          <p:cNvSpPr txBox="1"/>
          <p:nvPr/>
        </p:nvSpPr>
        <p:spPr>
          <a:xfrm>
            <a:off x="15806686" y="12029300"/>
            <a:ext cx="1029449" cy="461665"/>
          </a:xfrm>
          <a:prstGeom prst="rect">
            <a:avLst/>
          </a:prstGeom>
          <a:noFill/>
        </p:spPr>
        <p:txBody>
          <a:bodyPr wrap="none" rtlCol="0">
            <a:spAutoFit/>
          </a:bodyPr>
          <a:lstStyle/>
          <a:p>
            <a:r>
              <a:rPr lang="en-US" sz="2400" dirty="0" smtClean="0"/>
              <a:t>= 6915</a:t>
            </a:r>
            <a:endParaRPr lang="en-US" sz="2400" dirty="0"/>
          </a:p>
        </p:txBody>
      </p:sp>
      <p:pic>
        <p:nvPicPr>
          <p:cNvPr id="240" name="Picture 239"/>
          <p:cNvPicPr>
            <a:picLocks noChangeAspect="1"/>
          </p:cNvPicPr>
          <p:nvPr/>
        </p:nvPicPr>
        <p:blipFill>
          <a:blip r:embed="rId42" cstate="print">
            <a:extLst>
              <a:ext uri="{28A0092B-C50C-407E-A947-70E740481C1C}">
                <a14:useLocalDpi xmlns:a14="http://schemas.microsoft.com/office/drawing/2010/main" val="0"/>
              </a:ext>
            </a:extLst>
          </a:blip>
          <a:stretch>
            <a:fillRect/>
          </a:stretch>
        </p:blipFill>
        <p:spPr>
          <a:xfrm>
            <a:off x="21452982" y="7217932"/>
            <a:ext cx="2076334" cy="2783574"/>
          </a:xfrm>
          <a:prstGeom prst="rect">
            <a:avLst/>
          </a:prstGeom>
          <a:ln>
            <a:solidFill>
              <a:schemeClr val="tx1"/>
            </a:solidFill>
            <a:prstDash val="dash"/>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Default">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12387</TotalTime>
  <Words>618</Words>
  <Application>Microsoft Office PowerPoint</Application>
  <PresentationFormat>Custom</PresentationFormat>
  <Paragraphs>68</Paragraphs>
  <Slides>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vt:i4>
      </vt:variant>
    </vt:vector>
  </HeadingPairs>
  <TitlesOfParts>
    <vt:vector size="11" baseType="lpstr">
      <vt:lpstr>Arial</vt:lpstr>
      <vt:lpstr>Calibri</vt:lpstr>
      <vt:lpstr>Calibri Light</vt:lpstr>
      <vt:lpstr>Cambria Math</vt:lpstr>
      <vt:lpstr>DejaVu Sans</vt:lpstr>
      <vt:lpstr>Droid Sans Fallback</vt:lpstr>
      <vt:lpstr>FreeSans</vt:lpstr>
      <vt:lpstr>Liberation Sans</vt:lpstr>
      <vt:lpstr>Liberation Serif</vt:lpstr>
      <vt:lpstr>Default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ME_7</dc:creator>
  <cp:lastModifiedBy>ME_7</cp:lastModifiedBy>
  <cp:revision>124</cp:revision>
  <dcterms:created xsi:type="dcterms:W3CDTF">2016-09-18T21:10:44Z</dcterms:created>
  <dcterms:modified xsi:type="dcterms:W3CDTF">2017-11-16T21:17:58Z</dcterms:modified>
</cp:coreProperties>
</file>