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handoutMasterIdLst>
    <p:handoutMasterId r:id="rId4"/>
  </p:handoutMasterIdLst>
  <p:sldIdLst>
    <p:sldId id="259" r:id="rId2"/>
  </p:sldIdLst>
  <p:sldSz cx="43891200" cy="32918400"/>
  <p:notesSz cx="7077075" cy="9363075"/>
  <p:defaultTextStyle>
    <a:defPPr>
      <a:defRPr lang="en-US"/>
    </a:defPPr>
    <a:lvl1pPr algn="ctr" rtl="0" fontAlgn="base">
      <a:spcBef>
        <a:spcPct val="0"/>
      </a:spcBef>
      <a:spcAft>
        <a:spcPct val="0"/>
      </a:spcAft>
      <a:defRPr sz="5040" b="1" kern="1200">
        <a:solidFill>
          <a:srgbClr val="FF9900"/>
        </a:solidFill>
        <a:latin typeface="Arial" charset="0"/>
        <a:ea typeface="+mn-ea"/>
        <a:cs typeface="+mn-cs"/>
      </a:defRPr>
    </a:lvl1pPr>
    <a:lvl2pPr marL="533315" algn="ctr" rtl="0" fontAlgn="base">
      <a:spcBef>
        <a:spcPct val="0"/>
      </a:spcBef>
      <a:spcAft>
        <a:spcPct val="0"/>
      </a:spcAft>
      <a:defRPr sz="5040" b="1" kern="1200">
        <a:solidFill>
          <a:srgbClr val="FF9900"/>
        </a:solidFill>
        <a:latin typeface="Arial" charset="0"/>
        <a:ea typeface="+mn-ea"/>
        <a:cs typeface="+mn-cs"/>
      </a:defRPr>
    </a:lvl2pPr>
    <a:lvl3pPr marL="1066631" algn="ctr" rtl="0" fontAlgn="base">
      <a:spcBef>
        <a:spcPct val="0"/>
      </a:spcBef>
      <a:spcAft>
        <a:spcPct val="0"/>
      </a:spcAft>
      <a:defRPr sz="5040" b="1" kern="1200">
        <a:solidFill>
          <a:srgbClr val="FF9900"/>
        </a:solidFill>
        <a:latin typeface="Arial" charset="0"/>
        <a:ea typeface="+mn-ea"/>
        <a:cs typeface="+mn-cs"/>
      </a:defRPr>
    </a:lvl3pPr>
    <a:lvl4pPr marL="1599944" algn="ctr" rtl="0" fontAlgn="base">
      <a:spcBef>
        <a:spcPct val="0"/>
      </a:spcBef>
      <a:spcAft>
        <a:spcPct val="0"/>
      </a:spcAft>
      <a:defRPr sz="5040" b="1" kern="1200">
        <a:solidFill>
          <a:srgbClr val="FF9900"/>
        </a:solidFill>
        <a:latin typeface="Arial" charset="0"/>
        <a:ea typeface="+mn-ea"/>
        <a:cs typeface="+mn-cs"/>
      </a:defRPr>
    </a:lvl4pPr>
    <a:lvl5pPr marL="2133258" algn="ctr" rtl="0" fontAlgn="base">
      <a:spcBef>
        <a:spcPct val="0"/>
      </a:spcBef>
      <a:spcAft>
        <a:spcPct val="0"/>
      </a:spcAft>
      <a:defRPr sz="5040" b="1" kern="1200">
        <a:solidFill>
          <a:srgbClr val="FF9900"/>
        </a:solidFill>
        <a:latin typeface="Arial" charset="0"/>
        <a:ea typeface="+mn-ea"/>
        <a:cs typeface="+mn-cs"/>
      </a:defRPr>
    </a:lvl5pPr>
    <a:lvl6pPr marL="2666574" algn="l" defTabSz="1066631" rtl="0" eaLnBrk="1" latinLnBrk="0" hangingPunct="1">
      <a:defRPr sz="5040" b="1" kern="1200">
        <a:solidFill>
          <a:srgbClr val="FF9900"/>
        </a:solidFill>
        <a:latin typeface="Arial" charset="0"/>
        <a:ea typeface="+mn-ea"/>
        <a:cs typeface="+mn-cs"/>
      </a:defRPr>
    </a:lvl6pPr>
    <a:lvl7pPr marL="3199889" algn="l" defTabSz="1066631" rtl="0" eaLnBrk="1" latinLnBrk="0" hangingPunct="1">
      <a:defRPr sz="5040" b="1" kern="1200">
        <a:solidFill>
          <a:srgbClr val="FF9900"/>
        </a:solidFill>
        <a:latin typeface="Arial" charset="0"/>
        <a:ea typeface="+mn-ea"/>
        <a:cs typeface="+mn-cs"/>
      </a:defRPr>
    </a:lvl7pPr>
    <a:lvl8pPr marL="3733202" algn="l" defTabSz="1066631" rtl="0" eaLnBrk="1" latinLnBrk="0" hangingPunct="1">
      <a:defRPr sz="5040" b="1" kern="1200">
        <a:solidFill>
          <a:srgbClr val="FF9900"/>
        </a:solidFill>
        <a:latin typeface="Arial" charset="0"/>
        <a:ea typeface="+mn-ea"/>
        <a:cs typeface="+mn-cs"/>
      </a:defRPr>
    </a:lvl8pPr>
    <a:lvl9pPr marL="4266517" algn="l" defTabSz="1066631" rtl="0" eaLnBrk="1" latinLnBrk="0" hangingPunct="1">
      <a:defRPr sz="5040" b="1" kern="1200">
        <a:solidFill>
          <a:srgbClr val="FF9900"/>
        </a:solidFill>
        <a:latin typeface="Arial" charset="0"/>
        <a:ea typeface="+mn-ea"/>
        <a:cs typeface="+mn-cs"/>
      </a:defRPr>
    </a:lvl9pPr>
  </p:defaultTextStyle>
  <p:extLst>
    <p:ext uri="{EFAFB233-063F-42B5-8137-9DF3F51BA10A}">
      <p15:sldGuideLst xmlns:p15="http://schemas.microsoft.com/office/powerpoint/2012/main">
        <p15:guide id="1" orient="horz" pos="15552" userDrawn="1">
          <p15:clr>
            <a:srgbClr val="A4A3A4"/>
          </p15:clr>
        </p15:guide>
        <p15:guide id="2" pos="20736" userDrawn="1">
          <p15:clr>
            <a:srgbClr val="A4A3A4"/>
          </p15:clr>
        </p15:guide>
        <p15:guide id="3" orient="horz" pos="10368" userDrawn="1">
          <p15:clr>
            <a:srgbClr val="A4A3A4"/>
          </p15:clr>
        </p15:guide>
        <p15:guide id="4" pos="1382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3706D"/>
    <a:srgbClr val="8CA8AE"/>
    <a:srgbClr val="000066"/>
    <a:srgbClr val="CCCCCC"/>
    <a:srgbClr val="999999"/>
    <a:srgbClr val="FF9900"/>
    <a:srgbClr val="990000"/>
    <a:srgbClr val="000050"/>
    <a:srgbClr val="00126A"/>
    <a:srgbClr val="0033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471" autoAdjust="0"/>
    <p:restoredTop sz="94575" autoAdjust="0"/>
  </p:normalViewPr>
  <p:slideViewPr>
    <p:cSldViewPr>
      <p:cViewPr>
        <p:scale>
          <a:sx n="30" d="100"/>
          <a:sy n="30" d="100"/>
        </p:scale>
        <p:origin x="19" y="67"/>
      </p:cViewPr>
      <p:guideLst>
        <p:guide orient="horz" pos="15552"/>
        <p:guide pos="20736"/>
        <p:guide orient="horz" pos="10368"/>
        <p:guide pos="13824"/>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 Id="rId9"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hdr" sz="quarter"/>
          </p:nvPr>
        </p:nvSpPr>
        <p:spPr bwMode="auto">
          <a:xfrm>
            <a:off x="0" y="1"/>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t" anchorCtr="0" compatLnSpc="1">
            <a:prstTxWarp prst="textNoShape">
              <a:avLst/>
            </a:prstTxWarp>
          </a:bodyPr>
          <a:lstStyle>
            <a:lvl1pPr algn="l" defTabSz="942804">
              <a:defRPr sz="1200" b="0">
                <a:solidFill>
                  <a:schemeClr val="tx1"/>
                </a:solidFill>
                <a:latin typeface="Arial" pitchFamily="34" charset="0"/>
              </a:defRPr>
            </a:lvl1pPr>
          </a:lstStyle>
          <a:p>
            <a:pPr>
              <a:defRPr/>
            </a:pPr>
            <a:endParaRPr lang="en-US"/>
          </a:p>
        </p:txBody>
      </p:sp>
      <p:sp>
        <p:nvSpPr>
          <p:cNvPr id="29699" name="Rectangle 3"/>
          <p:cNvSpPr>
            <a:spLocks noGrp="1" noChangeArrowheads="1"/>
          </p:cNvSpPr>
          <p:nvPr>
            <p:ph type="dt" sz="quarter" idx="1"/>
          </p:nvPr>
        </p:nvSpPr>
        <p:spPr bwMode="auto">
          <a:xfrm>
            <a:off x="4008727" y="1"/>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t" anchorCtr="0" compatLnSpc="1">
            <a:prstTxWarp prst="textNoShape">
              <a:avLst/>
            </a:prstTxWarp>
          </a:bodyPr>
          <a:lstStyle>
            <a:lvl1pPr algn="r" defTabSz="942804">
              <a:defRPr sz="1200" b="0">
                <a:solidFill>
                  <a:schemeClr val="tx1"/>
                </a:solidFill>
                <a:latin typeface="Arial" pitchFamily="34" charset="0"/>
              </a:defRPr>
            </a:lvl1pPr>
          </a:lstStyle>
          <a:p>
            <a:pPr>
              <a:defRPr/>
            </a:pPr>
            <a:endParaRPr lang="en-US"/>
          </a:p>
        </p:txBody>
      </p:sp>
      <p:sp>
        <p:nvSpPr>
          <p:cNvPr id="29700" name="Rectangle 4"/>
          <p:cNvSpPr>
            <a:spLocks noGrp="1" noChangeArrowheads="1"/>
          </p:cNvSpPr>
          <p:nvPr>
            <p:ph type="ftr" sz="quarter" idx="2"/>
          </p:nvPr>
        </p:nvSpPr>
        <p:spPr bwMode="auto">
          <a:xfrm>
            <a:off x="0" y="8893313"/>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b" anchorCtr="0" compatLnSpc="1">
            <a:prstTxWarp prst="textNoShape">
              <a:avLst/>
            </a:prstTxWarp>
          </a:bodyPr>
          <a:lstStyle>
            <a:lvl1pPr algn="l" defTabSz="942804">
              <a:defRPr sz="1200" b="0">
                <a:solidFill>
                  <a:schemeClr val="tx1"/>
                </a:solidFill>
                <a:latin typeface="Arial" pitchFamily="34" charset="0"/>
              </a:defRPr>
            </a:lvl1pPr>
          </a:lstStyle>
          <a:p>
            <a:pPr>
              <a:defRPr/>
            </a:pPr>
            <a:endParaRPr lang="en-US"/>
          </a:p>
        </p:txBody>
      </p:sp>
      <p:sp>
        <p:nvSpPr>
          <p:cNvPr id="29701" name="Rectangle 5"/>
          <p:cNvSpPr>
            <a:spLocks noGrp="1" noChangeArrowheads="1"/>
          </p:cNvSpPr>
          <p:nvPr>
            <p:ph type="sldNum" sz="quarter" idx="3"/>
          </p:nvPr>
        </p:nvSpPr>
        <p:spPr bwMode="auto">
          <a:xfrm>
            <a:off x="4008727" y="8893313"/>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b" anchorCtr="0" compatLnSpc="1">
            <a:prstTxWarp prst="textNoShape">
              <a:avLst/>
            </a:prstTxWarp>
          </a:bodyPr>
          <a:lstStyle>
            <a:lvl1pPr algn="r" defTabSz="942804">
              <a:defRPr sz="1200" b="0">
                <a:solidFill>
                  <a:schemeClr val="tx1"/>
                </a:solidFill>
                <a:latin typeface="Arial" pitchFamily="34" charset="0"/>
              </a:defRPr>
            </a:lvl1pPr>
          </a:lstStyle>
          <a:p>
            <a:pPr>
              <a:defRPr/>
            </a:pPr>
            <a:fld id="{BDCE5CEB-6363-420F-BE45-85B064B89173}" type="slidenum">
              <a:rPr lang="en-US"/>
              <a:pPr>
                <a:defRPr/>
              </a:pPr>
              <a:t>‹#›</a:t>
            </a:fld>
            <a:endParaRPr lang="en-US"/>
          </a:p>
        </p:txBody>
      </p:sp>
    </p:spTree>
    <p:extLst>
      <p:ext uri="{BB962C8B-B14F-4D97-AF65-F5344CB8AC3E}">
        <p14:creationId xmlns:p14="http://schemas.microsoft.com/office/powerpoint/2010/main" val="84852614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67050" cy="4699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4008438" y="0"/>
            <a:ext cx="3067050" cy="469900"/>
          </a:xfrm>
          <a:prstGeom prst="rect">
            <a:avLst/>
          </a:prstGeom>
        </p:spPr>
        <p:txBody>
          <a:bodyPr vert="horz" lIns="91440" tIns="45720" rIns="91440" bIns="45720" rtlCol="0"/>
          <a:lstStyle>
            <a:lvl1pPr algn="r">
              <a:defRPr sz="1200"/>
            </a:lvl1pPr>
          </a:lstStyle>
          <a:p>
            <a:fld id="{7FD973BE-756F-409F-87D3-922372B49403}" type="datetimeFigureOut">
              <a:rPr lang="en-US" smtClean="0"/>
              <a:t>12/7/2017</a:t>
            </a:fld>
            <a:endParaRPr lang="en-US"/>
          </a:p>
        </p:txBody>
      </p:sp>
      <p:sp>
        <p:nvSpPr>
          <p:cNvPr id="4" name="Slide Image Placeholder 3"/>
          <p:cNvSpPr>
            <a:spLocks noGrp="1" noRot="1" noChangeAspect="1"/>
          </p:cNvSpPr>
          <p:nvPr>
            <p:ph type="sldImg" idx="2"/>
          </p:nvPr>
        </p:nvSpPr>
        <p:spPr>
          <a:xfrm>
            <a:off x="1431925" y="1169988"/>
            <a:ext cx="4213225" cy="3160712"/>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8025" y="4505325"/>
            <a:ext cx="5661025" cy="3687763"/>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93175"/>
            <a:ext cx="3067050" cy="4699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4008438" y="8893175"/>
            <a:ext cx="3067050" cy="469900"/>
          </a:xfrm>
          <a:prstGeom prst="rect">
            <a:avLst/>
          </a:prstGeom>
        </p:spPr>
        <p:txBody>
          <a:bodyPr vert="horz" lIns="91440" tIns="45720" rIns="91440" bIns="45720" rtlCol="0" anchor="b"/>
          <a:lstStyle>
            <a:lvl1pPr algn="r">
              <a:defRPr sz="1200"/>
            </a:lvl1pPr>
          </a:lstStyle>
          <a:p>
            <a:fld id="{057AC3F9-B8F7-44ED-A86C-78929C91F583}" type="slidenum">
              <a:rPr lang="en-US" smtClean="0"/>
              <a:t>‹#›</a:t>
            </a:fld>
            <a:endParaRPr lang="en-US"/>
          </a:p>
        </p:txBody>
      </p:sp>
    </p:spTree>
    <p:extLst>
      <p:ext uri="{BB962C8B-B14F-4D97-AF65-F5344CB8AC3E}">
        <p14:creationId xmlns:p14="http://schemas.microsoft.com/office/powerpoint/2010/main" val="4000608355"/>
      </p:ext>
    </p:extLst>
  </p:cSld>
  <p:clrMap bg1="lt1" tx1="dk1" bg2="lt2" tx2="dk2" accent1="accent1" accent2="accent2" accent3="accent3" accent4="accent4" accent5="accent5" accent6="accent6" hlink="hlink" folHlink="folHlink"/>
  <p:notesStyle>
    <a:lvl1pPr marL="0" algn="l" defTabSz="1280006" rtl="0" eaLnBrk="1" latinLnBrk="0" hangingPunct="1">
      <a:defRPr sz="1680" kern="1200">
        <a:solidFill>
          <a:schemeClr val="tx1"/>
        </a:solidFill>
        <a:latin typeface="+mn-lt"/>
        <a:ea typeface="+mn-ea"/>
        <a:cs typeface="+mn-cs"/>
      </a:defRPr>
    </a:lvl1pPr>
    <a:lvl2pPr marL="640003" algn="l" defTabSz="1280006" rtl="0" eaLnBrk="1" latinLnBrk="0" hangingPunct="1">
      <a:defRPr sz="1680" kern="1200">
        <a:solidFill>
          <a:schemeClr val="tx1"/>
        </a:solidFill>
        <a:latin typeface="+mn-lt"/>
        <a:ea typeface="+mn-ea"/>
        <a:cs typeface="+mn-cs"/>
      </a:defRPr>
    </a:lvl2pPr>
    <a:lvl3pPr marL="1280006" algn="l" defTabSz="1280006" rtl="0" eaLnBrk="1" latinLnBrk="0" hangingPunct="1">
      <a:defRPr sz="1680" kern="1200">
        <a:solidFill>
          <a:schemeClr val="tx1"/>
        </a:solidFill>
        <a:latin typeface="+mn-lt"/>
        <a:ea typeface="+mn-ea"/>
        <a:cs typeface="+mn-cs"/>
      </a:defRPr>
    </a:lvl3pPr>
    <a:lvl4pPr marL="1920009" algn="l" defTabSz="1280006" rtl="0" eaLnBrk="1" latinLnBrk="0" hangingPunct="1">
      <a:defRPr sz="1680" kern="1200">
        <a:solidFill>
          <a:schemeClr val="tx1"/>
        </a:solidFill>
        <a:latin typeface="+mn-lt"/>
        <a:ea typeface="+mn-ea"/>
        <a:cs typeface="+mn-cs"/>
      </a:defRPr>
    </a:lvl4pPr>
    <a:lvl5pPr marL="2560013" algn="l" defTabSz="1280006" rtl="0" eaLnBrk="1" latinLnBrk="0" hangingPunct="1">
      <a:defRPr sz="1680" kern="1200">
        <a:solidFill>
          <a:schemeClr val="tx1"/>
        </a:solidFill>
        <a:latin typeface="+mn-lt"/>
        <a:ea typeface="+mn-ea"/>
        <a:cs typeface="+mn-cs"/>
      </a:defRPr>
    </a:lvl5pPr>
    <a:lvl6pPr marL="3200016" algn="l" defTabSz="1280006" rtl="0" eaLnBrk="1" latinLnBrk="0" hangingPunct="1">
      <a:defRPr sz="1680" kern="1200">
        <a:solidFill>
          <a:schemeClr val="tx1"/>
        </a:solidFill>
        <a:latin typeface="+mn-lt"/>
        <a:ea typeface="+mn-ea"/>
        <a:cs typeface="+mn-cs"/>
      </a:defRPr>
    </a:lvl6pPr>
    <a:lvl7pPr marL="3840019" algn="l" defTabSz="1280006" rtl="0" eaLnBrk="1" latinLnBrk="0" hangingPunct="1">
      <a:defRPr sz="1680" kern="1200">
        <a:solidFill>
          <a:schemeClr val="tx1"/>
        </a:solidFill>
        <a:latin typeface="+mn-lt"/>
        <a:ea typeface="+mn-ea"/>
        <a:cs typeface="+mn-cs"/>
      </a:defRPr>
    </a:lvl7pPr>
    <a:lvl8pPr marL="4480022" algn="l" defTabSz="1280006" rtl="0" eaLnBrk="1" latinLnBrk="0" hangingPunct="1">
      <a:defRPr sz="1680" kern="1200">
        <a:solidFill>
          <a:schemeClr val="tx1"/>
        </a:solidFill>
        <a:latin typeface="+mn-lt"/>
        <a:ea typeface="+mn-ea"/>
        <a:cs typeface="+mn-cs"/>
      </a:defRPr>
    </a:lvl8pPr>
    <a:lvl9pPr marL="5120025" algn="l" defTabSz="1280006" rtl="0" eaLnBrk="1" latinLnBrk="0" hangingPunct="1">
      <a:defRPr sz="168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81" y="10226676"/>
            <a:ext cx="37306249" cy="7054851"/>
          </a:xfrm>
        </p:spPr>
        <p:txBody>
          <a:bodyPr/>
          <a:lstStyle/>
          <a:p>
            <a:r>
              <a:rPr lang="en-US"/>
              <a:t>Click to edit Master title style</a:t>
            </a:r>
          </a:p>
        </p:txBody>
      </p:sp>
      <p:sp>
        <p:nvSpPr>
          <p:cNvPr id="3" name="Subtitle 2"/>
          <p:cNvSpPr>
            <a:spLocks noGrp="1"/>
          </p:cNvSpPr>
          <p:nvPr>
            <p:ph type="subTitle" idx="1"/>
          </p:nvPr>
        </p:nvSpPr>
        <p:spPr>
          <a:xfrm>
            <a:off x="6583365" y="18653128"/>
            <a:ext cx="30724475" cy="8413751"/>
          </a:xfrm>
        </p:spPr>
        <p:txBody>
          <a:bodyPr/>
          <a:lstStyle>
            <a:lvl1pPr marL="0" indent="0" algn="ctr">
              <a:buNone/>
              <a:defRPr/>
            </a:lvl1pPr>
            <a:lvl2pPr marL="507967" indent="0" algn="ctr">
              <a:buNone/>
              <a:defRPr/>
            </a:lvl2pPr>
            <a:lvl3pPr marL="1015935" indent="0" algn="ctr">
              <a:buNone/>
              <a:defRPr/>
            </a:lvl3pPr>
            <a:lvl4pPr marL="1523901" indent="0" algn="ctr">
              <a:buNone/>
              <a:defRPr/>
            </a:lvl4pPr>
            <a:lvl5pPr marL="2031868" indent="0" algn="ctr">
              <a:buNone/>
              <a:defRPr/>
            </a:lvl5pPr>
            <a:lvl6pPr marL="2539835" indent="0" algn="ctr">
              <a:buNone/>
              <a:defRPr/>
            </a:lvl6pPr>
            <a:lvl7pPr marL="3047802" indent="0" algn="ctr">
              <a:buNone/>
              <a:defRPr/>
            </a:lvl7pPr>
            <a:lvl8pPr marL="3555768" indent="0" algn="ctr">
              <a:buNone/>
              <a:defRPr/>
            </a:lvl8pPr>
            <a:lvl9pPr marL="4063736"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3D5278E-ED96-461A-883E-5FD94BC35AA3}" type="slidenum">
              <a:rPr lang="en-US"/>
              <a:pPr>
                <a:defRPr/>
              </a:pPr>
              <a:t>‹#›</a:t>
            </a:fld>
            <a:endParaRPr lang="en-US"/>
          </a:p>
        </p:txBody>
      </p:sp>
    </p:spTree>
    <p:extLst>
      <p:ext uri="{BB962C8B-B14F-4D97-AF65-F5344CB8AC3E}">
        <p14:creationId xmlns:p14="http://schemas.microsoft.com/office/powerpoint/2010/main" val="38792274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99D8D97-1826-4078-ADDA-4E99B734A4D4}" type="slidenum">
              <a:rPr lang="en-US"/>
              <a:pPr>
                <a:defRPr/>
              </a:pPr>
              <a:t>‹#›</a:t>
            </a:fld>
            <a:endParaRPr lang="en-US"/>
          </a:p>
        </p:txBody>
      </p:sp>
    </p:spTree>
    <p:extLst>
      <p:ext uri="{BB962C8B-B14F-4D97-AF65-F5344CB8AC3E}">
        <p14:creationId xmlns:p14="http://schemas.microsoft.com/office/powerpoint/2010/main" val="19990178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444"/>
            <a:ext cx="37307839" cy="6537324"/>
          </a:xfrm>
        </p:spPr>
        <p:txBody>
          <a:bodyPr anchor="t"/>
          <a:lstStyle>
            <a:lvl1pPr algn="l">
              <a:defRPr sz="4400" b="1" cap="all"/>
            </a:lvl1pPr>
          </a:lstStyle>
          <a:p>
            <a:r>
              <a:rPr lang="en-US"/>
              <a:t>Click to edit Master title style</a:t>
            </a:r>
          </a:p>
        </p:txBody>
      </p:sp>
      <p:sp>
        <p:nvSpPr>
          <p:cNvPr id="3" name="Text Placeholder 2"/>
          <p:cNvSpPr>
            <a:spLocks noGrp="1"/>
          </p:cNvSpPr>
          <p:nvPr>
            <p:ph type="body" idx="1"/>
          </p:nvPr>
        </p:nvSpPr>
        <p:spPr>
          <a:xfrm>
            <a:off x="3467102" y="13952538"/>
            <a:ext cx="37307839" cy="7200900"/>
          </a:xfrm>
        </p:spPr>
        <p:txBody>
          <a:bodyPr anchor="b"/>
          <a:lstStyle>
            <a:lvl1pPr marL="0" indent="0">
              <a:buNone/>
              <a:defRPr sz="2267"/>
            </a:lvl1pPr>
            <a:lvl2pPr marL="507967" indent="0">
              <a:buNone/>
              <a:defRPr sz="2000"/>
            </a:lvl2pPr>
            <a:lvl3pPr marL="1015935" indent="0">
              <a:buNone/>
              <a:defRPr sz="1733"/>
            </a:lvl3pPr>
            <a:lvl4pPr marL="1523901" indent="0">
              <a:buNone/>
              <a:defRPr sz="1600"/>
            </a:lvl4pPr>
            <a:lvl5pPr marL="2031868" indent="0">
              <a:buNone/>
              <a:defRPr sz="1600"/>
            </a:lvl5pPr>
            <a:lvl6pPr marL="2539835" indent="0">
              <a:buNone/>
              <a:defRPr sz="1600"/>
            </a:lvl6pPr>
            <a:lvl7pPr marL="3047802" indent="0">
              <a:buNone/>
              <a:defRPr sz="1600"/>
            </a:lvl7pPr>
            <a:lvl8pPr marL="3555768" indent="0">
              <a:buNone/>
              <a:defRPr sz="1600"/>
            </a:lvl8pPr>
            <a:lvl9pPr marL="4063736" indent="0">
              <a:buNone/>
              <a:defRPr sz="16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9973675-D381-4E0E-B86F-9F9EFE05722F}" type="slidenum">
              <a:rPr lang="en-US"/>
              <a:pPr>
                <a:defRPr/>
              </a:pPr>
              <a:t>‹#›</a:t>
            </a:fld>
            <a:endParaRPr lang="en-US"/>
          </a:p>
        </p:txBody>
      </p:sp>
    </p:spTree>
    <p:extLst>
      <p:ext uri="{BB962C8B-B14F-4D97-AF65-F5344CB8AC3E}">
        <p14:creationId xmlns:p14="http://schemas.microsoft.com/office/powerpoint/2010/main" val="35042417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193929" y="7680327"/>
            <a:ext cx="19675475" cy="21726525"/>
          </a:xfrm>
        </p:spPr>
        <p:txBody>
          <a:bodyPr/>
          <a:lstStyle>
            <a:lvl1pPr>
              <a:defRPr sz="3067"/>
            </a:lvl1pPr>
            <a:lvl2pPr>
              <a:defRPr sz="2667"/>
            </a:lvl2pPr>
            <a:lvl3pPr>
              <a:defRPr sz="2267"/>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021805" y="7680327"/>
            <a:ext cx="19675475" cy="21726525"/>
          </a:xfrm>
        </p:spPr>
        <p:txBody>
          <a:bodyPr/>
          <a:lstStyle>
            <a:lvl1pPr>
              <a:defRPr sz="3067"/>
            </a:lvl1pPr>
            <a:lvl2pPr>
              <a:defRPr sz="2667"/>
            </a:lvl2pPr>
            <a:lvl3pPr>
              <a:defRPr sz="2267"/>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FDF8DAF2-D655-47B3-A184-648194FE7E75}" type="slidenum">
              <a:rPr lang="en-US"/>
              <a:pPr>
                <a:defRPr/>
              </a:pPr>
              <a:t>‹#›</a:t>
            </a:fld>
            <a:endParaRPr lang="en-US"/>
          </a:p>
        </p:txBody>
      </p:sp>
    </p:spTree>
    <p:extLst>
      <p:ext uri="{BB962C8B-B14F-4D97-AF65-F5344CB8AC3E}">
        <p14:creationId xmlns:p14="http://schemas.microsoft.com/office/powerpoint/2010/main" val="38098069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193928" y="7369181"/>
            <a:ext cx="19392901" cy="3070226"/>
          </a:xfrm>
        </p:spPr>
        <p:txBody>
          <a:bodyPr anchor="b"/>
          <a:lstStyle>
            <a:lvl1pPr marL="0" indent="0">
              <a:buNone/>
              <a:defRPr sz="2667" b="1"/>
            </a:lvl1pPr>
            <a:lvl2pPr marL="507967" indent="0">
              <a:buNone/>
              <a:defRPr sz="2267" b="1"/>
            </a:lvl2pPr>
            <a:lvl3pPr marL="1015935" indent="0">
              <a:buNone/>
              <a:defRPr sz="2000" b="1"/>
            </a:lvl3pPr>
            <a:lvl4pPr marL="1523901" indent="0">
              <a:buNone/>
              <a:defRPr sz="1733" b="1"/>
            </a:lvl4pPr>
            <a:lvl5pPr marL="2031868" indent="0">
              <a:buNone/>
              <a:defRPr sz="1733" b="1"/>
            </a:lvl5pPr>
            <a:lvl6pPr marL="2539835" indent="0">
              <a:buNone/>
              <a:defRPr sz="1733" b="1"/>
            </a:lvl6pPr>
            <a:lvl7pPr marL="3047802" indent="0">
              <a:buNone/>
              <a:defRPr sz="1733" b="1"/>
            </a:lvl7pPr>
            <a:lvl8pPr marL="3555768" indent="0">
              <a:buNone/>
              <a:defRPr sz="1733" b="1"/>
            </a:lvl8pPr>
            <a:lvl9pPr marL="4063736" indent="0">
              <a:buNone/>
              <a:defRPr sz="1733" b="1"/>
            </a:lvl9pPr>
          </a:lstStyle>
          <a:p>
            <a:pPr lvl="0"/>
            <a:r>
              <a:rPr lang="en-US"/>
              <a:t>Click to edit Master text styles</a:t>
            </a:r>
          </a:p>
        </p:txBody>
      </p:sp>
      <p:sp>
        <p:nvSpPr>
          <p:cNvPr id="4" name="Content Placeholder 3"/>
          <p:cNvSpPr>
            <a:spLocks noGrp="1"/>
          </p:cNvSpPr>
          <p:nvPr>
            <p:ph sz="half" idx="2"/>
          </p:nvPr>
        </p:nvSpPr>
        <p:spPr>
          <a:xfrm>
            <a:off x="2193928" y="10439404"/>
            <a:ext cx="19392901" cy="18965864"/>
          </a:xfrm>
        </p:spPr>
        <p:txBody>
          <a:bodyPr/>
          <a:lstStyle>
            <a:lvl1pPr>
              <a:defRPr sz="2667"/>
            </a:lvl1pPr>
            <a:lvl2pPr>
              <a:defRPr sz="2267"/>
            </a:lvl2pPr>
            <a:lvl3pPr>
              <a:defRPr sz="2000"/>
            </a:lvl3pPr>
            <a:lvl4pPr>
              <a:defRPr sz="1733"/>
            </a:lvl4pPr>
            <a:lvl5pPr>
              <a:defRPr sz="1733"/>
            </a:lvl5pPr>
            <a:lvl6pPr>
              <a:defRPr sz="1733"/>
            </a:lvl6pPr>
            <a:lvl7pPr>
              <a:defRPr sz="1733"/>
            </a:lvl7pPr>
            <a:lvl8pPr>
              <a:defRPr sz="1733"/>
            </a:lvl8pPr>
            <a:lvl9pPr>
              <a:defRPr sz="17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96440" y="7369181"/>
            <a:ext cx="19400837" cy="3070226"/>
          </a:xfrm>
        </p:spPr>
        <p:txBody>
          <a:bodyPr anchor="b"/>
          <a:lstStyle>
            <a:lvl1pPr marL="0" indent="0">
              <a:buNone/>
              <a:defRPr sz="2667" b="1"/>
            </a:lvl1pPr>
            <a:lvl2pPr marL="507967" indent="0">
              <a:buNone/>
              <a:defRPr sz="2267" b="1"/>
            </a:lvl2pPr>
            <a:lvl3pPr marL="1015935" indent="0">
              <a:buNone/>
              <a:defRPr sz="2000" b="1"/>
            </a:lvl3pPr>
            <a:lvl4pPr marL="1523901" indent="0">
              <a:buNone/>
              <a:defRPr sz="1733" b="1"/>
            </a:lvl4pPr>
            <a:lvl5pPr marL="2031868" indent="0">
              <a:buNone/>
              <a:defRPr sz="1733" b="1"/>
            </a:lvl5pPr>
            <a:lvl6pPr marL="2539835" indent="0">
              <a:buNone/>
              <a:defRPr sz="1733" b="1"/>
            </a:lvl6pPr>
            <a:lvl7pPr marL="3047802" indent="0">
              <a:buNone/>
              <a:defRPr sz="1733" b="1"/>
            </a:lvl7pPr>
            <a:lvl8pPr marL="3555768" indent="0">
              <a:buNone/>
              <a:defRPr sz="1733" b="1"/>
            </a:lvl8pPr>
            <a:lvl9pPr marL="4063736" indent="0">
              <a:buNone/>
              <a:defRPr sz="1733" b="1"/>
            </a:lvl9pPr>
          </a:lstStyle>
          <a:p>
            <a:pPr lvl="0"/>
            <a:r>
              <a:rPr lang="en-US"/>
              <a:t>Click to edit Master text styles</a:t>
            </a:r>
          </a:p>
        </p:txBody>
      </p:sp>
      <p:sp>
        <p:nvSpPr>
          <p:cNvPr id="6" name="Content Placeholder 5"/>
          <p:cNvSpPr>
            <a:spLocks noGrp="1"/>
          </p:cNvSpPr>
          <p:nvPr>
            <p:ph sz="quarter" idx="4"/>
          </p:nvPr>
        </p:nvSpPr>
        <p:spPr>
          <a:xfrm>
            <a:off x="22296440" y="10439404"/>
            <a:ext cx="19400837" cy="18965864"/>
          </a:xfrm>
        </p:spPr>
        <p:txBody>
          <a:bodyPr/>
          <a:lstStyle>
            <a:lvl1pPr>
              <a:defRPr sz="2667"/>
            </a:lvl1pPr>
            <a:lvl2pPr>
              <a:defRPr sz="2267"/>
            </a:lvl2pPr>
            <a:lvl3pPr>
              <a:defRPr sz="2000"/>
            </a:lvl3pPr>
            <a:lvl4pPr>
              <a:defRPr sz="1733"/>
            </a:lvl4pPr>
            <a:lvl5pPr>
              <a:defRPr sz="1733"/>
            </a:lvl5pPr>
            <a:lvl6pPr>
              <a:defRPr sz="1733"/>
            </a:lvl6pPr>
            <a:lvl7pPr>
              <a:defRPr sz="1733"/>
            </a:lvl7pPr>
            <a:lvl8pPr>
              <a:defRPr sz="1733"/>
            </a:lvl8pPr>
            <a:lvl9pPr>
              <a:defRPr sz="17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441F92EC-8C3C-4F10-858C-C66E68A9ECA2}" type="slidenum">
              <a:rPr lang="en-US"/>
              <a:pPr>
                <a:defRPr/>
              </a:pPr>
              <a:t>‹#›</a:t>
            </a:fld>
            <a:endParaRPr lang="en-US"/>
          </a:p>
        </p:txBody>
      </p:sp>
    </p:spTree>
    <p:extLst>
      <p:ext uri="{BB962C8B-B14F-4D97-AF65-F5344CB8AC3E}">
        <p14:creationId xmlns:p14="http://schemas.microsoft.com/office/powerpoint/2010/main" val="768859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B78AEDA9-9C5F-4252-8D07-E5D3174E9901}" type="slidenum">
              <a:rPr lang="en-US"/>
              <a:pPr>
                <a:defRPr/>
              </a:pPr>
              <a:t>‹#›</a:t>
            </a:fld>
            <a:endParaRPr lang="en-US"/>
          </a:p>
        </p:txBody>
      </p:sp>
    </p:spTree>
    <p:extLst>
      <p:ext uri="{BB962C8B-B14F-4D97-AF65-F5344CB8AC3E}">
        <p14:creationId xmlns:p14="http://schemas.microsoft.com/office/powerpoint/2010/main" val="39655115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930FBADD-EE0D-4AEE-A966-D1DAD5921D3E}" type="slidenum">
              <a:rPr lang="en-US"/>
              <a:pPr>
                <a:defRPr/>
              </a:pPr>
              <a:t>‹#›</a:t>
            </a:fld>
            <a:endParaRPr lang="en-US"/>
          </a:p>
        </p:txBody>
      </p:sp>
    </p:spTree>
    <p:extLst>
      <p:ext uri="{BB962C8B-B14F-4D97-AF65-F5344CB8AC3E}">
        <p14:creationId xmlns:p14="http://schemas.microsoft.com/office/powerpoint/2010/main" val="4893663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7" y="1311276"/>
            <a:ext cx="14439901" cy="5576889"/>
          </a:xfrm>
        </p:spPr>
        <p:txBody>
          <a:bodyPr anchor="b"/>
          <a:lstStyle>
            <a:lvl1pPr algn="l">
              <a:defRPr sz="2267" b="1"/>
            </a:lvl1pPr>
          </a:lstStyle>
          <a:p>
            <a:r>
              <a:rPr lang="en-US"/>
              <a:t>Click to edit Master title style</a:t>
            </a:r>
          </a:p>
        </p:txBody>
      </p:sp>
      <p:sp>
        <p:nvSpPr>
          <p:cNvPr id="3" name="Content Placeholder 2"/>
          <p:cNvSpPr>
            <a:spLocks noGrp="1"/>
          </p:cNvSpPr>
          <p:nvPr>
            <p:ph idx="1"/>
          </p:nvPr>
        </p:nvSpPr>
        <p:spPr>
          <a:xfrm>
            <a:off x="17160875" y="1311276"/>
            <a:ext cx="24536400" cy="28093989"/>
          </a:xfrm>
        </p:spPr>
        <p:txBody>
          <a:bodyPr/>
          <a:lstStyle>
            <a:lvl1pPr>
              <a:defRPr sz="3600"/>
            </a:lvl1pPr>
            <a:lvl2pPr>
              <a:defRPr sz="3067"/>
            </a:lvl2pPr>
            <a:lvl3pPr>
              <a:defRPr sz="2667"/>
            </a:lvl3pPr>
            <a:lvl4pPr>
              <a:defRPr sz="2267"/>
            </a:lvl4pPr>
            <a:lvl5pPr>
              <a:defRPr sz="2267"/>
            </a:lvl5pPr>
            <a:lvl6pPr>
              <a:defRPr sz="2267"/>
            </a:lvl6pPr>
            <a:lvl7pPr>
              <a:defRPr sz="2267"/>
            </a:lvl7pPr>
            <a:lvl8pPr>
              <a:defRPr sz="2267"/>
            </a:lvl8pPr>
            <a:lvl9pPr>
              <a:defRPr sz="22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193927" y="6888162"/>
            <a:ext cx="14439901" cy="22517100"/>
          </a:xfrm>
        </p:spPr>
        <p:txBody>
          <a:bodyPr/>
          <a:lstStyle>
            <a:lvl1pPr marL="0" indent="0">
              <a:buNone/>
              <a:defRPr sz="1600"/>
            </a:lvl1pPr>
            <a:lvl2pPr marL="507967" indent="0">
              <a:buNone/>
              <a:defRPr sz="1333"/>
            </a:lvl2pPr>
            <a:lvl3pPr marL="1015935" indent="0">
              <a:buNone/>
              <a:defRPr sz="1067"/>
            </a:lvl3pPr>
            <a:lvl4pPr marL="1523901" indent="0">
              <a:buNone/>
              <a:defRPr sz="933"/>
            </a:lvl4pPr>
            <a:lvl5pPr marL="2031868" indent="0">
              <a:buNone/>
              <a:defRPr sz="933"/>
            </a:lvl5pPr>
            <a:lvl6pPr marL="2539835" indent="0">
              <a:buNone/>
              <a:defRPr sz="933"/>
            </a:lvl6pPr>
            <a:lvl7pPr marL="3047802" indent="0">
              <a:buNone/>
              <a:defRPr sz="933"/>
            </a:lvl7pPr>
            <a:lvl8pPr marL="3555768" indent="0">
              <a:buNone/>
              <a:defRPr sz="933"/>
            </a:lvl8pPr>
            <a:lvl9pPr marL="4063736" indent="0">
              <a:buNone/>
              <a:defRPr sz="933"/>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2356635-F299-487E-8478-361B2D7E66D4}" type="slidenum">
              <a:rPr lang="en-US"/>
              <a:pPr>
                <a:defRPr/>
              </a:pPr>
              <a:t>‹#›</a:t>
            </a:fld>
            <a:endParaRPr lang="en-US"/>
          </a:p>
        </p:txBody>
      </p:sp>
    </p:spTree>
    <p:extLst>
      <p:ext uri="{BB962C8B-B14F-4D97-AF65-F5344CB8AC3E}">
        <p14:creationId xmlns:p14="http://schemas.microsoft.com/office/powerpoint/2010/main" val="500345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8" y="23042570"/>
            <a:ext cx="26335037" cy="2720976"/>
          </a:xfrm>
        </p:spPr>
        <p:txBody>
          <a:bodyPr anchor="b"/>
          <a:lstStyle>
            <a:lvl1pPr algn="l">
              <a:defRPr sz="2267" b="1"/>
            </a:lvl1pPr>
          </a:lstStyle>
          <a:p>
            <a:r>
              <a:rPr lang="en-US"/>
              <a:t>Click to edit Master title style</a:t>
            </a:r>
          </a:p>
        </p:txBody>
      </p:sp>
      <p:sp>
        <p:nvSpPr>
          <p:cNvPr id="3" name="Picture Placeholder 2"/>
          <p:cNvSpPr>
            <a:spLocks noGrp="1"/>
          </p:cNvSpPr>
          <p:nvPr>
            <p:ph type="pic" idx="1"/>
          </p:nvPr>
        </p:nvSpPr>
        <p:spPr>
          <a:xfrm>
            <a:off x="8602668" y="2941642"/>
            <a:ext cx="26335037" cy="19750088"/>
          </a:xfrm>
        </p:spPr>
        <p:txBody>
          <a:bodyPr/>
          <a:lstStyle>
            <a:lvl1pPr marL="0" indent="0">
              <a:buNone/>
              <a:defRPr sz="3600"/>
            </a:lvl1pPr>
            <a:lvl2pPr marL="507967" indent="0">
              <a:buNone/>
              <a:defRPr sz="3067"/>
            </a:lvl2pPr>
            <a:lvl3pPr marL="1015935" indent="0">
              <a:buNone/>
              <a:defRPr sz="2667"/>
            </a:lvl3pPr>
            <a:lvl4pPr marL="1523901" indent="0">
              <a:buNone/>
              <a:defRPr sz="2267"/>
            </a:lvl4pPr>
            <a:lvl5pPr marL="2031868" indent="0">
              <a:buNone/>
              <a:defRPr sz="2267"/>
            </a:lvl5pPr>
            <a:lvl6pPr marL="2539835" indent="0">
              <a:buNone/>
              <a:defRPr sz="2267"/>
            </a:lvl6pPr>
            <a:lvl7pPr marL="3047802" indent="0">
              <a:buNone/>
              <a:defRPr sz="2267"/>
            </a:lvl7pPr>
            <a:lvl8pPr marL="3555768" indent="0">
              <a:buNone/>
              <a:defRPr sz="2267"/>
            </a:lvl8pPr>
            <a:lvl9pPr marL="4063736" indent="0">
              <a:buNone/>
              <a:defRPr sz="2267"/>
            </a:lvl9pPr>
          </a:lstStyle>
          <a:p>
            <a:pPr lvl="0"/>
            <a:endParaRPr lang="en-US" noProof="0"/>
          </a:p>
        </p:txBody>
      </p:sp>
      <p:sp>
        <p:nvSpPr>
          <p:cNvPr id="4" name="Text Placeholder 3"/>
          <p:cNvSpPr>
            <a:spLocks noGrp="1"/>
          </p:cNvSpPr>
          <p:nvPr>
            <p:ph type="body" sz="half" idx="2"/>
          </p:nvPr>
        </p:nvSpPr>
        <p:spPr>
          <a:xfrm>
            <a:off x="8602668" y="25763546"/>
            <a:ext cx="26335037" cy="3862388"/>
          </a:xfrm>
        </p:spPr>
        <p:txBody>
          <a:bodyPr/>
          <a:lstStyle>
            <a:lvl1pPr marL="0" indent="0">
              <a:buNone/>
              <a:defRPr sz="1600"/>
            </a:lvl1pPr>
            <a:lvl2pPr marL="507967" indent="0">
              <a:buNone/>
              <a:defRPr sz="1333"/>
            </a:lvl2pPr>
            <a:lvl3pPr marL="1015935" indent="0">
              <a:buNone/>
              <a:defRPr sz="1067"/>
            </a:lvl3pPr>
            <a:lvl4pPr marL="1523901" indent="0">
              <a:buNone/>
              <a:defRPr sz="933"/>
            </a:lvl4pPr>
            <a:lvl5pPr marL="2031868" indent="0">
              <a:buNone/>
              <a:defRPr sz="933"/>
            </a:lvl5pPr>
            <a:lvl6pPr marL="2539835" indent="0">
              <a:buNone/>
              <a:defRPr sz="933"/>
            </a:lvl6pPr>
            <a:lvl7pPr marL="3047802" indent="0">
              <a:buNone/>
              <a:defRPr sz="933"/>
            </a:lvl7pPr>
            <a:lvl8pPr marL="3555768" indent="0">
              <a:buNone/>
              <a:defRPr sz="933"/>
            </a:lvl8pPr>
            <a:lvl9pPr marL="4063736" indent="0">
              <a:buNone/>
              <a:defRPr sz="933"/>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818BA4C-6842-4480-8686-9E83B0824346}" type="slidenum">
              <a:rPr lang="en-US"/>
              <a:pPr>
                <a:defRPr/>
              </a:pPr>
              <a:t>‹#›</a:t>
            </a:fld>
            <a:endParaRPr lang="en-US"/>
          </a:p>
        </p:txBody>
      </p:sp>
    </p:spTree>
    <p:extLst>
      <p:ext uri="{BB962C8B-B14F-4D97-AF65-F5344CB8AC3E}">
        <p14:creationId xmlns:p14="http://schemas.microsoft.com/office/powerpoint/2010/main" val="32781934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595C329-9094-49E3-ADB9-7C70C8CFFD34}" type="slidenum">
              <a:rPr lang="en-US"/>
              <a:pPr>
                <a:defRPr/>
              </a:pPr>
              <a:t>‹#›</a:t>
            </a:fld>
            <a:endParaRPr lang="en-US"/>
          </a:p>
        </p:txBody>
      </p:sp>
    </p:spTree>
    <p:extLst>
      <p:ext uri="{BB962C8B-B14F-4D97-AF65-F5344CB8AC3E}">
        <p14:creationId xmlns:p14="http://schemas.microsoft.com/office/powerpoint/2010/main" val="41591613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443" y="1317624"/>
            <a:ext cx="9875837" cy="280892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193929" y="1317624"/>
            <a:ext cx="29475113" cy="280892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4CBC182-0EAC-4479-8D18-C53192F402C0}" type="slidenum">
              <a:rPr lang="en-US"/>
              <a:pPr>
                <a:defRPr/>
              </a:pPr>
              <a:t>‹#›</a:t>
            </a:fld>
            <a:endParaRPr lang="en-US"/>
          </a:p>
        </p:txBody>
      </p:sp>
    </p:spTree>
    <p:extLst>
      <p:ext uri="{BB962C8B-B14F-4D97-AF65-F5344CB8AC3E}">
        <p14:creationId xmlns:p14="http://schemas.microsoft.com/office/powerpoint/2010/main" val="16837776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2193930" y="1317626"/>
            <a:ext cx="39503351" cy="5486400"/>
          </a:xfrm>
        </p:spPr>
        <p:txBody>
          <a:bodyPr/>
          <a:lstStyle/>
          <a:p>
            <a:r>
              <a:rPr lang="en-US"/>
              <a:t>Click to edit Master title style</a:t>
            </a:r>
          </a:p>
        </p:txBody>
      </p:sp>
      <p:sp>
        <p:nvSpPr>
          <p:cNvPr id="3" name="Content Placeholder 2"/>
          <p:cNvSpPr>
            <a:spLocks noGrp="1"/>
          </p:cNvSpPr>
          <p:nvPr>
            <p:ph sz="quarter" idx="1"/>
          </p:nvPr>
        </p:nvSpPr>
        <p:spPr>
          <a:xfrm>
            <a:off x="2193929" y="7680327"/>
            <a:ext cx="19675475" cy="1078706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22021805" y="7680327"/>
            <a:ext cx="19675475" cy="1078706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2193929" y="18619791"/>
            <a:ext cx="19675475" cy="107870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22021805" y="18619791"/>
            <a:ext cx="19675475" cy="107870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6A8E7164-4707-4A19-A6AB-6533AC9FA80C}" type="slidenum">
              <a:rPr lang="en-US"/>
              <a:pPr>
                <a:defRPr/>
              </a:pPr>
              <a:t>‹#›</a:t>
            </a:fld>
            <a:endParaRPr lang="en-US"/>
          </a:p>
        </p:txBody>
      </p:sp>
    </p:spTree>
    <p:extLst>
      <p:ext uri="{BB962C8B-B14F-4D97-AF65-F5344CB8AC3E}">
        <p14:creationId xmlns:p14="http://schemas.microsoft.com/office/powerpoint/2010/main" val="9306509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DDA9A9"/>
            </a:gs>
            <a:gs pos="50000">
              <a:srgbClr val="990000"/>
            </a:gs>
            <a:gs pos="100000">
              <a:srgbClr val="DDA9A9"/>
            </a:gs>
          </a:gsLst>
          <a:lin ang="54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2194283" y="1317626"/>
            <a:ext cx="39502645" cy="548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13490" tIns="156745" rIns="313490" bIns="156745"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2194283" y="7680327"/>
            <a:ext cx="39502645" cy="21726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13490" tIns="156745" rIns="313490" bIns="156745"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2194283" y="29978351"/>
            <a:ext cx="10241845"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13490" tIns="156745" rIns="313490" bIns="156745" numCol="1" anchor="t" anchorCtr="0" compatLnSpc="1">
            <a:prstTxWarp prst="textNoShape">
              <a:avLst/>
            </a:prstTxWarp>
          </a:bodyPr>
          <a:lstStyle>
            <a:lvl1pPr algn="l" defTabSz="4180145">
              <a:defRPr sz="6267" b="0">
                <a:solidFill>
                  <a:schemeClr val="tx1"/>
                </a:solidFill>
                <a:latin typeface="Arial" pitchFamily="34" charset="0"/>
              </a:defRPr>
            </a:lvl1pPr>
          </a:lstStyle>
          <a:p>
            <a:pPr>
              <a:defRPr/>
            </a:pPr>
            <a:endParaRPr lang="en-US"/>
          </a:p>
        </p:txBody>
      </p:sp>
      <p:sp>
        <p:nvSpPr>
          <p:cNvPr id="1029" name="Rectangle 5"/>
          <p:cNvSpPr>
            <a:spLocks noGrp="1" noChangeArrowheads="1"/>
          </p:cNvSpPr>
          <p:nvPr>
            <p:ph type="ftr" sz="quarter" idx="3"/>
          </p:nvPr>
        </p:nvSpPr>
        <p:spPr bwMode="auto">
          <a:xfrm>
            <a:off x="14995883" y="29978351"/>
            <a:ext cx="13899445"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13490" tIns="156745" rIns="313490" bIns="156745" numCol="1" anchor="t" anchorCtr="0" compatLnSpc="1">
            <a:prstTxWarp prst="textNoShape">
              <a:avLst/>
            </a:prstTxWarp>
          </a:bodyPr>
          <a:lstStyle>
            <a:lvl1pPr defTabSz="4180145">
              <a:defRPr sz="6267" b="0">
                <a:solidFill>
                  <a:schemeClr val="tx1"/>
                </a:solidFill>
                <a:latin typeface="Arial" pitchFamily="34" charset="0"/>
              </a:defRPr>
            </a:lvl1pPr>
          </a:lstStyle>
          <a:p>
            <a:pPr>
              <a:defRPr/>
            </a:pPr>
            <a:endParaRPr lang="en-US"/>
          </a:p>
        </p:txBody>
      </p:sp>
      <p:sp>
        <p:nvSpPr>
          <p:cNvPr id="1030" name="Rectangle 6"/>
          <p:cNvSpPr>
            <a:spLocks noGrp="1" noChangeArrowheads="1"/>
          </p:cNvSpPr>
          <p:nvPr>
            <p:ph type="sldNum" sz="quarter" idx="4"/>
          </p:nvPr>
        </p:nvSpPr>
        <p:spPr bwMode="auto">
          <a:xfrm>
            <a:off x="31455083" y="29978351"/>
            <a:ext cx="10241845"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13490" tIns="156745" rIns="313490" bIns="156745" numCol="1" anchor="t" anchorCtr="0" compatLnSpc="1">
            <a:prstTxWarp prst="textNoShape">
              <a:avLst/>
            </a:prstTxWarp>
          </a:bodyPr>
          <a:lstStyle>
            <a:lvl1pPr algn="r" defTabSz="4180145">
              <a:defRPr sz="6267" b="0">
                <a:solidFill>
                  <a:schemeClr val="tx1"/>
                </a:solidFill>
                <a:latin typeface="Arial" pitchFamily="34" charset="0"/>
              </a:defRPr>
            </a:lvl1pPr>
          </a:lstStyle>
          <a:p>
            <a:pPr>
              <a:defRPr/>
            </a:pPr>
            <a:fld id="{5D3B0B1D-8805-4920-9608-A1D4D0B3DD22}"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4180145" rtl="0" eaLnBrk="0" fontAlgn="base" hangingPunct="0">
        <a:spcBef>
          <a:spcPct val="0"/>
        </a:spcBef>
        <a:spcAft>
          <a:spcPct val="0"/>
        </a:spcAft>
        <a:defRPr sz="20266">
          <a:solidFill>
            <a:schemeClr val="tx2"/>
          </a:solidFill>
          <a:latin typeface="+mj-lt"/>
          <a:ea typeface="+mj-ea"/>
          <a:cs typeface="+mj-cs"/>
        </a:defRPr>
      </a:lvl1pPr>
      <a:lvl2pPr algn="ctr" defTabSz="4180145" rtl="0" eaLnBrk="0" fontAlgn="base" hangingPunct="0">
        <a:spcBef>
          <a:spcPct val="0"/>
        </a:spcBef>
        <a:spcAft>
          <a:spcPct val="0"/>
        </a:spcAft>
        <a:defRPr sz="20266">
          <a:solidFill>
            <a:schemeClr val="tx2"/>
          </a:solidFill>
          <a:latin typeface="Arial" pitchFamily="34" charset="0"/>
        </a:defRPr>
      </a:lvl2pPr>
      <a:lvl3pPr algn="ctr" defTabSz="4180145" rtl="0" eaLnBrk="0" fontAlgn="base" hangingPunct="0">
        <a:spcBef>
          <a:spcPct val="0"/>
        </a:spcBef>
        <a:spcAft>
          <a:spcPct val="0"/>
        </a:spcAft>
        <a:defRPr sz="20266">
          <a:solidFill>
            <a:schemeClr val="tx2"/>
          </a:solidFill>
          <a:latin typeface="Arial" pitchFamily="34" charset="0"/>
        </a:defRPr>
      </a:lvl3pPr>
      <a:lvl4pPr algn="ctr" defTabSz="4180145" rtl="0" eaLnBrk="0" fontAlgn="base" hangingPunct="0">
        <a:spcBef>
          <a:spcPct val="0"/>
        </a:spcBef>
        <a:spcAft>
          <a:spcPct val="0"/>
        </a:spcAft>
        <a:defRPr sz="20266">
          <a:solidFill>
            <a:schemeClr val="tx2"/>
          </a:solidFill>
          <a:latin typeface="Arial" pitchFamily="34" charset="0"/>
        </a:defRPr>
      </a:lvl4pPr>
      <a:lvl5pPr algn="ctr" defTabSz="4180145" rtl="0" eaLnBrk="0" fontAlgn="base" hangingPunct="0">
        <a:spcBef>
          <a:spcPct val="0"/>
        </a:spcBef>
        <a:spcAft>
          <a:spcPct val="0"/>
        </a:spcAft>
        <a:defRPr sz="20266">
          <a:solidFill>
            <a:schemeClr val="tx2"/>
          </a:solidFill>
          <a:latin typeface="Arial" pitchFamily="34" charset="0"/>
        </a:defRPr>
      </a:lvl5pPr>
      <a:lvl6pPr marL="507967" algn="ctr" defTabSz="4180145" rtl="0" fontAlgn="base">
        <a:spcBef>
          <a:spcPct val="0"/>
        </a:spcBef>
        <a:spcAft>
          <a:spcPct val="0"/>
        </a:spcAft>
        <a:defRPr sz="20266">
          <a:solidFill>
            <a:schemeClr val="tx2"/>
          </a:solidFill>
          <a:latin typeface="Arial" pitchFamily="34" charset="0"/>
        </a:defRPr>
      </a:lvl6pPr>
      <a:lvl7pPr marL="1015935" algn="ctr" defTabSz="4180145" rtl="0" fontAlgn="base">
        <a:spcBef>
          <a:spcPct val="0"/>
        </a:spcBef>
        <a:spcAft>
          <a:spcPct val="0"/>
        </a:spcAft>
        <a:defRPr sz="20266">
          <a:solidFill>
            <a:schemeClr val="tx2"/>
          </a:solidFill>
          <a:latin typeface="Arial" pitchFamily="34" charset="0"/>
        </a:defRPr>
      </a:lvl7pPr>
      <a:lvl8pPr marL="1523901" algn="ctr" defTabSz="4180145" rtl="0" fontAlgn="base">
        <a:spcBef>
          <a:spcPct val="0"/>
        </a:spcBef>
        <a:spcAft>
          <a:spcPct val="0"/>
        </a:spcAft>
        <a:defRPr sz="20266">
          <a:solidFill>
            <a:schemeClr val="tx2"/>
          </a:solidFill>
          <a:latin typeface="Arial" pitchFamily="34" charset="0"/>
        </a:defRPr>
      </a:lvl8pPr>
      <a:lvl9pPr marL="2031868" algn="ctr" defTabSz="4180145" rtl="0" fontAlgn="base">
        <a:spcBef>
          <a:spcPct val="0"/>
        </a:spcBef>
        <a:spcAft>
          <a:spcPct val="0"/>
        </a:spcAft>
        <a:defRPr sz="20266">
          <a:solidFill>
            <a:schemeClr val="tx2"/>
          </a:solidFill>
          <a:latin typeface="Arial" pitchFamily="34" charset="0"/>
        </a:defRPr>
      </a:lvl9pPr>
    </p:titleStyle>
    <p:bodyStyle>
      <a:lvl1pPr marL="1566232" indent="-1566232" algn="l" defTabSz="4180145" rtl="0" eaLnBrk="0" fontAlgn="base" hangingPunct="0">
        <a:spcBef>
          <a:spcPct val="20000"/>
        </a:spcBef>
        <a:spcAft>
          <a:spcPct val="0"/>
        </a:spcAft>
        <a:buChar char="•"/>
        <a:defRPr sz="14666">
          <a:solidFill>
            <a:schemeClr val="tx1"/>
          </a:solidFill>
          <a:latin typeface="+mn-lt"/>
          <a:ea typeface="+mn-ea"/>
          <a:cs typeface="+mn-cs"/>
        </a:defRPr>
      </a:lvl1pPr>
      <a:lvl2pPr marL="3397030" indent="-1306957" algn="l" defTabSz="4180145" rtl="0" eaLnBrk="0" fontAlgn="base" hangingPunct="0">
        <a:spcBef>
          <a:spcPct val="20000"/>
        </a:spcBef>
        <a:spcAft>
          <a:spcPct val="0"/>
        </a:spcAft>
        <a:buChar char="–"/>
        <a:defRPr sz="12800">
          <a:solidFill>
            <a:schemeClr val="tx1"/>
          </a:solidFill>
          <a:latin typeface="+mn-lt"/>
        </a:defRPr>
      </a:lvl2pPr>
      <a:lvl3pPr marL="5224299" indent="-1044154" algn="l" defTabSz="4180145" rtl="0" eaLnBrk="0" fontAlgn="base" hangingPunct="0">
        <a:spcBef>
          <a:spcPct val="20000"/>
        </a:spcBef>
        <a:spcAft>
          <a:spcPct val="0"/>
        </a:spcAft>
        <a:buChar char="•"/>
        <a:defRPr sz="10933">
          <a:solidFill>
            <a:schemeClr val="tx1"/>
          </a:solidFill>
          <a:latin typeface="+mn-lt"/>
        </a:defRPr>
      </a:lvl3pPr>
      <a:lvl4pPr marL="7314372" indent="-1044154" algn="l" defTabSz="4180145" rtl="0" eaLnBrk="0" fontAlgn="base" hangingPunct="0">
        <a:spcBef>
          <a:spcPct val="20000"/>
        </a:spcBef>
        <a:spcAft>
          <a:spcPct val="0"/>
        </a:spcAft>
        <a:buChar char="–"/>
        <a:defRPr sz="9066">
          <a:solidFill>
            <a:schemeClr val="tx1"/>
          </a:solidFill>
          <a:latin typeface="+mn-lt"/>
        </a:defRPr>
      </a:lvl4pPr>
      <a:lvl5pPr marL="9406209" indent="-1045919" algn="l" defTabSz="4180145" rtl="0" eaLnBrk="0" fontAlgn="base" hangingPunct="0">
        <a:spcBef>
          <a:spcPct val="20000"/>
        </a:spcBef>
        <a:spcAft>
          <a:spcPct val="0"/>
        </a:spcAft>
        <a:buChar char="»"/>
        <a:defRPr sz="9066">
          <a:solidFill>
            <a:schemeClr val="tx1"/>
          </a:solidFill>
          <a:latin typeface="+mn-lt"/>
        </a:defRPr>
      </a:lvl5pPr>
      <a:lvl6pPr marL="9914176" indent="-1045919" algn="l" defTabSz="4180145" rtl="0" fontAlgn="base">
        <a:spcBef>
          <a:spcPct val="20000"/>
        </a:spcBef>
        <a:spcAft>
          <a:spcPct val="0"/>
        </a:spcAft>
        <a:buChar char="»"/>
        <a:defRPr sz="9066">
          <a:solidFill>
            <a:schemeClr val="tx1"/>
          </a:solidFill>
          <a:latin typeface="+mn-lt"/>
        </a:defRPr>
      </a:lvl6pPr>
      <a:lvl7pPr marL="10422142" indent="-1045919" algn="l" defTabSz="4180145" rtl="0" fontAlgn="base">
        <a:spcBef>
          <a:spcPct val="20000"/>
        </a:spcBef>
        <a:spcAft>
          <a:spcPct val="0"/>
        </a:spcAft>
        <a:buChar char="»"/>
        <a:defRPr sz="9066">
          <a:solidFill>
            <a:schemeClr val="tx1"/>
          </a:solidFill>
          <a:latin typeface="+mn-lt"/>
        </a:defRPr>
      </a:lvl7pPr>
      <a:lvl8pPr marL="10930109" indent="-1045919" algn="l" defTabSz="4180145" rtl="0" fontAlgn="base">
        <a:spcBef>
          <a:spcPct val="20000"/>
        </a:spcBef>
        <a:spcAft>
          <a:spcPct val="0"/>
        </a:spcAft>
        <a:buChar char="»"/>
        <a:defRPr sz="9066">
          <a:solidFill>
            <a:schemeClr val="tx1"/>
          </a:solidFill>
          <a:latin typeface="+mn-lt"/>
        </a:defRPr>
      </a:lvl8pPr>
      <a:lvl9pPr marL="11438077" indent="-1045919" algn="l" defTabSz="4180145" rtl="0" fontAlgn="base">
        <a:spcBef>
          <a:spcPct val="20000"/>
        </a:spcBef>
        <a:spcAft>
          <a:spcPct val="0"/>
        </a:spcAft>
        <a:buChar char="»"/>
        <a:defRPr sz="9066">
          <a:solidFill>
            <a:schemeClr val="tx1"/>
          </a:solidFill>
          <a:latin typeface="+mn-lt"/>
        </a:defRPr>
      </a:lvl9pPr>
    </p:bodyStyle>
    <p:otherStyle>
      <a:defPPr>
        <a:defRPr lang="en-US"/>
      </a:defPPr>
      <a:lvl1pPr marL="0" algn="l" defTabSz="1015935" rtl="0" eaLnBrk="1" latinLnBrk="0" hangingPunct="1">
        <a:defRPr sz="2000" kern="1200">
          <a:solidFill>
            <a:schemeClr val="tx1"/>
          </a:solidFill>
          <a:latin typeface="+mn-lt"/>
          <a:ea typeface="+mn-ea"/>
          <a:cs typeface="+mn-cs"/>
        </a:defRPr>
      </a:lvl1pPr>
      <a:lvl2pPr marL="507967" algn="l" defTabSz="1015935" rtl="0" eaLnBrk="1" latinLnBrk="0" hangingPunct="1">
        <a:defRPr sz="2000" kern="1200">
          <a:solidFill>
            <a:schemeClr val="tx1"/>
          </a:solidFill>
          <a:latin typeface="+mn-lt"/>
          <a:ea typeface="+mn-ea"/>
          <a:cs typeface="+mn-cs"/>
        </a:defRPr>
      </a:lvl2pPr>
      <a:lvl3pPr marL="1015935" algn="l" defTabSz="1015935" rtl="0" eaLnBrk="1" latinLnBrk="0" hangingPunct="1">
        <a:defRPr sz="2000" kern="1200">
          <a:solidFill>
            <a:schemeClr val="tx1"/>
          </a:solidFill>
          <a:latin typeface="+mn-lt"/>
          <a:ea typeface="+mn-ea"/>
          <a:cs typeface="+mn-cs"/>
        </a:defRPr>
      </a:lvl3pPr>
      <a:lvl4pPr marL="1523901" algn="l" defTabSz="1015935" rtl="0" eaLnBrk="1" latinLnBrk="0" hangingPunct="1">
        <a:defRPr sz="2000" kern="1200">
          <a:solidFill>
            <a:schemeClr val="tx1"/>
          </a:solidFill>
          <a:latin typeface="+mn-lt"/>
          <a:ea typeface="+mn-ea"/>
          <a:cs typeface="+mn-cs"/>
        </a:defRPr>
      </a:lvl4pPr>
      <a:lvl5pPr marL="2031868" algn="l" defTabSz="1015935" rtl="0" eaLnBrk="1" latinLnBrk="0" hangingPunct="1">
        <a:defRPr sz="2000" kern="1200">
          <a:solidFill>
            <a:schemeClr val="tx1"/>
          </a:solidFill>
          <a:latin typeface="+mn-lt"/>
          <a:ea typeface="+mn-ea"/>
          <a:cs typeface="+mn-cs"/>
        </a:defRPr>
      </a:lvl5pPr>
      <a:lvl6pPr marL="2539835" algn="l" defTabSz="1015935" rtl="0" eaLnBrk="1" latinLnBrk="0" hangingPunct="1">
        <a:defRPr sz="2000" kern="1200">
          <a:solidFill>
            <a:schemeClr val="tx1"/>
          </a:solidFill>
          <a:latin typeface="+mn-lt"/>
          <a:ea typeface="+mn-ea"/>
          <a:cs typeface="+mn-cs"/>
        </a:defRPr>
      </a:lvl6pPr>
      <a:lvl7pPr marL="3047802" algn="l" defTabSz="1015935" rtl="0" eaLnBrk="1" latinLnBrk="0" hangingPunct="1">
        <a:defRPr sz="2000" kern="1200">
          <a:solidFill>
            <a:schemeClr val="tx1"/>
          </a:solidFill>
          <a:latin typeface="+mn-lt"/>
          <a:ea typeface="+mn-ea"/>
          <a:cs typeface="+mn-cs"/>
        </a:defRPr>
      </a:lvl7pPr>
      <a:lvl8pPr marL="3555768" algn="l" defTabSz="1015935" rtl="0" eaLnBrk="1" latinLnBrk="0" hangingPunct="1">
        <a:defRPr sz="2000" kern="1200">
          <a:solidFill>
            <a:schemeClr val="tx1"/>
          </a:solidFill>
          <a:latin typeface="+mn-lt"/>
          <a:ea typeface="+mn-ea"/>
          <a:cs typeface="+mn-cs"/>
        </a:defRPr>
      </a:lvl8pPr>
      <a:lvl9pPr marL="4063736" algn="l" defTabSz="1015935" rtl="0" eaLnBrk="1" latinLnBrk="0" hangingPunct="1">
        <a:defRPr sz="20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18" Type="http://schemas.openxmlformats.org/officeDocument/2006/relationships/image" Target="../media/image17.png"/><Relationship Id="rId26" Type="http://schemas.openxmlformats.org/officeDocument/2006/relationships/image" Target="../media/image25.png"/><Relationship Id="rId39" Type="http://schemas.openxmlformats.org/officeDocument/2006/relationships/image" Target="../media/image38.emf"/><Relationship Id="rId3" Type="http://schemas.openxmlformats.org/officeDocument/2006/relationships/image" Target="../media/image2.png"/><Relationship Id="rId21" Type="http://schemas.openxmlformats.org/officeDocument/2006/relationships/image" Target="../media/image20.png"/><Relationship Id="rId34" Type="http://schemas.openxmlformats.org/officeDocument/2006/relationships/image" Target="../media/image33.png"/><Relationship Id="rId7" Type="http://schemas.openxmlformats.org/officeDocument/2006/relationships/image" Target="../media/image6.png"/><Relationship Id="rId12" Type="http://schemas.openxmlformats.org/officeDocument/2006/relationships/image" Target="../media/image11.png"/><Relationship Id="rId17" Type="http://schemas.openxmlformats.org/officeDocument/2006/relationships/image" Target="../media/image16.png"/><Relationship Id="rId25" Type="http://schemas.openxmlformats.org/officeDocument/2006/relationships/image" Target="../media/image24.png"/><Relationship Id="rId33" Type="http://schemas.openxmlformats.org/officeDocument/2006/relationships/image" Target="../media/image32.png"/><Relationship Id="rId38" Type="http://schemas.openxmlformats.org/officeDocument/2006/relationships/image" Target="../media/image37.png"/><Relationship Id="rId2" Type="http://schemas.openxmlformats.org/officeDocument/2006/relationships/image" Target="../media/image1.png"/><Relationship Id="rId16" Type="http://schemas.openxmlformats.org/officeDocument/2006/relationships/image" Target="../media/image15.png"/><Relationship Id="rId20" Type="http://schemas.openxmlformats.org/officeDocument/2006/relationships/image" Target="../media/image19.png"/><Relationship Id="rId29" Type="http://schemas.openxmlformats.org/officeDocument/2006/relationships/image" Target="../media/image28.png"/><Relationship Id="rId1" Type="http://schemas.openxmlformats.org/officeDocument/2006/relationships/slideLayout" Target="../slideLayouts/slideLayout12.xml"/><Relationship Id="rId6" Type="http://schemas.openxmlformats.org/officeDocument/2006/relationships/image" Target="../media/image5.png"/><Relationship Id="rId11" Type="http://schemas.openxmlformats.org/officeDocument/2006/relationships/image" Target="../media/image10.png"/><Relationship Id="rId24" Type="http://schemas.openxmlformats.org/officeDocument/2006/relationships/image" Target="../media/image23.png"/><Relationship Id="rId32" Type="http://schemas.openxmlformats.org/officeDocument/2006/relationships/image" Target="../media/image31.png"/><Relationship Id="rId37" Type="http://schemas.openxmlformats.org/officeDocument/2006/relationships/image" Target="../media/image36.png"/><Relationship Id="rId40" Type="http://schemas.openxmlformats.org/officeDocument/2006/relationships/image" Target="../media/image39.png"/><Relationship Id="rId5" Type="http://schemas.openxmlformats.org/officeDocument/2006/relationships/image" Target="../media/image4.png"/><Relationship Id="rId15" Type="http://schemas.openxmlformats.org/officeDocument/2006/relationships/image" Target="../media/image14.png"/><Relationship Id="rId23" Type="http://schemas.openxmlformats.org/officeDocument/2006/relationships/image" Target="../media/image22.png"/><Relationship Id="rId28" Type="http://schemas.openxmlformats.org/officeDocument/2006/relationships/image" Target="../media/image27.png"/><Relationship Id="rId36" Type="http://schemas.openxmlformats.org/officeDocument/2006/relationships/image" Target="../media/image35.png"/><Relationship Id="rId10" Type="http://schemas.openxmlformats.org/officeDocument/2006/relationships/image" Target="../media/image9.png"/><Relationship Id="rId19" Type="http://schemas.openxmlformats.org/officeDocument/2006/relationships/image" Target="../media/image18.png"/><Relationship Id="rId31" Type="http://schemas.openxmlformats.org/officeDocument/2006/relationships/image" Target="../media/image30.pn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png"/><Relationship Id="rId22" Type="http://schemas.openxmlformats.org/officeDocument/2006/relationships/image" Target="../media/image21.png"/><Relationship Id="rId27" Type="http://schemas.openxmlformats.org/officeDocument/2006/relationships/image" Target="../media/image26.png"/><Relationship Id="rId30" Type="http://schemas.openxmlformats.org/officeDocument/2006/relationships/image" Target="../media/image29.png"/><Relationship Id="rId35" Type="http://schemas.openxmlformats.org/officeDocument/2006/relationships/image" Target="../media/image34.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accent6">
                <a:lumMod val="20000"/>
                <a:lumOff val="80000"/>
              </a:schemeClr>
            </a:gs>
            <a:gs pos="57000">
              <a:schemeClr val="accent3">
                <a:lumMod val="20000"/>
                <a:lumOff val="80000"/>
              </a:schemeClr>
            </a:gs>
            <a:gs pos="86000">
              <a:schemeClr val="accent6">
                <a:lumMod val="50000"/>
              </a:schemeClr>
            </a:gs>
            <a:gs pos="30000">
              <a:srgbClr val="BBF5F4"/>
            </a:gs>
            <a:gs pos="100000">
              <a:schemeClr val="accent6">
                <a:lumMod val="50000"/>
              </a:schemeClr>
            </a:gs>
          </a:gsLst>
          <a:lin ang="5400000" scaled="1"/>
        </a:gradFill>
        <a:effectLst/>
      </p:bgPr>
    </p:bg>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5F7D1826-63D9-4977-8813-241C6C48E653}"/>
              </a:ext>
            </a:extLst>
          </p:cNvPr>
          <p:cNvSpPr/>
          <p:nvPr/>
        </p:nvSpPr>
        <p:spPr bwMode="auto">
          <a:xfrm>
            <a:off x="10869132" y="4898545"/>
            <a:ext cx="32828244" cy="6037983"/>
          </a:xfrm>
          <a:prstGeom prst="rect">
            <a:avLst/>
          </a:prstGeom>
          <a:solidFill>
            <a:schemeClr val="bg1"/>
          </a:solidFill>
          <a:ln w="9525" cap="flat" cmpd="sng" algn="ctr">
            <a:solidFill>
              <a:schemeClr val="tx1"/>
            </a:solidFill>
            <a:prstDash val="solid"/>
            <a:round/>
            <a:headEnd type="none" w="med" len="med"/>
            <a:tailEnd type="none" w="med" len="med"/>
          </a:ln>
          <a:effectLst/>
          <a:extLst/>
        </p:spPr>
        <p:txBody>
          <a:bodyPr vert="horz" wrap="none" lIns="182880" tIns="91440" rIns="182880" bIns="91440" numCol="1" rtlCol="0" anchor="ctr" anchorCtr="0" compatLnSpc="1">
            <a:prstTxWarp prst="textNoShape">
              <a:avLst/>
            </a:prstTxWarp>
          </a:bodyPr>
          <a:lstStyle/>
          <a:p>
            <a:pPr defTabSz="5016375"/>
            <a:endParaRPr lang="en-US" sz="5733">
              <a:latin typeface="Arial" pitchFamily="34" charset="0"/>
            </a:endParaRPr>
          </a:p>
        </p:txBody>
      </p:sp>
      <p:sp>
        <p:nvSpPr>
          <p:cNvPr id="44" name="Rectangle 43">
            <a:extLst>
              <a:ext uri="{FF2B5EF4-FFF2-40B4-BE49-F238E27FC236}">
                <a16:creationId xmlns:a16="http://schemas.microsoft.com/office/drawing/2014/main" id="{AEFAECEF-F311-45E1-A0B2-DAEA5C297868}"/>
              </a:ext>
            </a:extLst>
          </p:cNvPr>
          <p:cNvSpPr/>
          <p:nvPr/>
        </p:nvSpPr>
        <p:spPr bwMode="auto">
          <a:xfrm>
            <a:off x="16534307" y="6262618"/>
            <a:ext cx="2133600" cy="3529082"/>
          </a:xfrm>
          <a:prstGeom prst="rect">
            <a:avLst/>
          </a:prstGeom>
          <a:solidFill>
            <a:schemeClr val="accent5">
              <a:lumMod val="20000"/>
              <a:lumOff val="80000"/>
            </a:schemeClr>
          </a:solidFill>
          <a:ln w="9525" cap="flat" cmpd="sng" algn="ctr">
            <a:noFill/>
            <a:prstDash val="solid"/>
            <a:round/>
            <a:headEnd type="none" w="med" len="med"/>
            <a:tailEnd type="none" w="med" len="med"/>
          </a:ln>
          <a:effectLst/>
          <a:extLst/>
        </p:spPr>
        <p:txBody>
          <a:bodyPr vert="horz" wrap="none" lIns="137160" tIns="68580" rIns="137160" bIns="68580" numCol="1" rtlCol="0" anchor="ctr" anchorCtr="0" compatLnSpc="1">
            <a:prstTxWarp prst="textNoShape">
              <a:avLst/>
            </a:prstTxWarp>
          </a:bodyPr>
          <a:lstStyle/>
          <a:p>
            <a:pPr marL="0" marR="0" indent="0" algn="ctr" defTabSz="3762375" rtl="0" eaLnBrk="1" fontAlgn="base" latinLnBrk="0" hangingPunct="1">
              <a:lnSpc>
                <a:spcPct val="100000"/>
              </a:lnSpc>
              <a:spcBef>
                <a:spcPct val="0"/>
              </a:spcBef>
              <a:spcAft>
                <a:spcPct val="0"/>
              </a:spcAft>
              <a:buClrTx/>
              <a:buSzTx/>
              <a:buFontTx/>
              <a:buNone/>
              <a:tabLst/>
            </a:pPr>
            <a:endParaRPr kumimoji="0" lang="en-US" sz="4300" b="1" i="0" u="none" strike="noStrike" cap="none" normalizeH="0" baseline="0">
              <a:ln>
                <a:noFill/>
              </a:ln>
              <a:solidFill>
                <a:srgbClr val="FF9900"/>
              </a:solidFill>
              <a:effectLst/>
              <a:latin typeface="Arial" pitchFamily="34" charset="0"/>
            </a:endParaRPr>
          </a:p>
        </p:txBody>
      </p:sp>
      <p:sp>
        <p:nvSpPr>
          <p:cNvPr id="2073" name="Rectangle 2072">
            <a:extLst>
              <a:ext uri="{FF2B5EF4-FFF2-40B4-BE49-F238E27FC236}">
                <a16:creationId xmlns:a16="http://schemas.microsoft.com/office/drawing/2014/main" id="{71F43C46-CCBA-468B-AC76-0B9A770FB260}"/>
              </a:ext>
            </a:extLst>
          </p:cNvPr>
          <p:cNvSpPr/>
          <p:nvPr/>
        </p:nvSpPr>
        <p:spPr bwMode="auto">
          <a:xfrm>
            <a:off x="15238907" y="6257255"/>
            <a:ext cx="1295400" cy="3538728"/>
          </a:xfrm>
          <a:prstGeom prst="rect">
            <a:avLst/>
          </a:prstGeom>
          <a:solidFill>
            <a:schemeClr val="accent6">
              <a:lumMod val="20000"/>
              <a:lumOff val="80000"/>
            </a:schemeClr>
          </a:solidFill>
          <a:ln w="9525" cap="flat" cmpd="sng" algn="ctr">
            <a:noFill/>
            <a:prstDash val="solid"/>
            <a:round/>
            <a:headEnd type="none" w="med" len="med"/>
            <a:tailEnd type="none" w="med" len="med"/>
          </a:ln>
          <a:effectLst/>
          <a:extLst/>
        </p:spPr>
        <p:txBody>
          <a:bodyPr vert="horz" wrap="none" lIns="137160" tIns="68580" rIns="137160" bIns="68580" numCol="1" rtlCol="0" anchor="ctr" anchorCtr="0" compatLnSpc="1">
            <a:prstTxWarp prst="textNoShape">
              <a:avLst/>
            </a:prstTxWarp>
          </a:bodyPr>
          <a:lstStyle/>
          <a:p>
            <a:pPr marL="0" marR="0" indent="0" algn="ctr" defTabSz="3762375" rtl="0" eaLnBrk="1" fontAlgn="base" latinLnBrk="0" hangingPunct="1">
              <a:lnSpc>
                <a:spcPct val="100000"/>
              </a:lnSpc>
              <a:spcBef>
                <a:spcPct val="0"/>
              </a:spcBef>
              <a:spcAft>
                <a:spcPct val="0"/>
              </a:spcAft>
              <a:buClrTx/>
              <a:buSzTx/>
              <a:buFontTx/>
              <a:buNone/>
              <a:tabLst/>
            </a:pPr>
            <a:endParaRPr kumimoji="0" lang="en-US" sz="4300" b="1" i="0" u="none" strike="noStrike" cap="none" normalizeH="0" baseline="0">
              <a:ln>
                <a:noFill/>
              </a:ln>
              <a:solidFill>
                <a:srgbClr val="FF9900"/>
              </a:solidFill>
              <a:effectLst/>
              <a:latin typeface="Arial" pitchFamily="34" charset="0"/>
            </a:endParaRPr>
          </a:p>
        </p:txBody>
      </p:sp>
      <p:sp>
        <p:nvSpPr>
          <p:cNvPr id="25" name="Rectangle 24">
            <a:extLst>
              <a:ext uri="{FF2B5EF4-FFF2-40B4-BE49-F238E27FC236}">
                <a16:creationId xmlns:a16="http://schemas.microsoft.com/office/drawing/2014/main" id="{3F63DD8B-C971-4110-99CA-28A7C5DD1D80}"/>
              </a:ext>
            </a:extLst>
          </p:cNvPr>
          <p:cNvSpPr/>
          <p:nvPr/>
        </p:nvSpPr>
        <p:spPr bwMode="auto">
          <a:xfrm>
            <a:off x="13411200" y="6257255"/>
            <a:ext cx="1828800" cy="3537149"/>
          </a:xfrm>
          <a:prstGeom prst="rect">
            <a:avLst/>
          </a:prstGeom>
          <a:solidFill>
            <a:schemeClr val="accent2">
              <a:lumMod val="20000"/>
              <a:lumOff val="80000"/>
            </a:schemeClr>
          </a:solidFill>
          <a:ln w="9525" cap="flat" cmpd="sng" algn="ctr">
            <a:noFill/>
            <a:prstDash val="solid"/>
            <a:round/>
            <a:headEnd type="none" w="med" len="med"/>
            <a:tailEnd type="none" w="med" len="med"/>
          </a:ln>
          <a:effectLst/>
          <a:extLst/>
        </p:spPr>
        <p:txBody>
          <a:bodyPr vert="horz" wrap="none" lIns="137160" tIns="68580" rIns="137160" bIns="68580" numCol="1" rtlCol="0" anchor="ctr" anchorCtr="0" compatLnSpc="1">
            <a:prstTxWarp prst="textNoShape">
              <a:avLst/>
            </a:prstTxWarp>
          </a:bodyPr>
          <a:lstStyle/>
          <a:p>
            <a:pPr marL="0" marR="0" indent="0" algn="ctr" defTabSz="3762375" rtl="0" eaLnBrk="1" fontAlgn="base" latinLnBrk="0" hangingPunct="1">
              <a:lnSpc>
                <a:spcPct val="100000"/>
              </a:lnSpc>
              <a:spcBef>
                <a:spcPct val="0"/>
              </a:spcBef>
              <a:spcAft>
                <a:spcPct val="0"/>
              </a:spcAft>
              <a:buClrTx/>
              <a:buSzTx/>
              <a:buFontTx/>
              <a:buNone/>
              <a:tabLst/>
            </a:pPr>
            <a:endParaRPr kumimoji="0" lang="en-US" sz="4300" b="1" i="0" u="none" strike="noStrike" cap="none" normalizeH="0" baseline="0">
              <a:ln>
                <a:noFill/>
              </a:ln>
              <a:solidFill>
                <a:srgbClr val="FF9900"/>
              </a:solidFill>
              <a:effectLst/>
              <a:latin typeface="Arial" pitchFamily="34" charset="0"/>
            </a:endParaRPr>
          </a:p>
        </p:txBody>
      </p:sp>
      <p:sp>
        <p:nvSpPr>
          <p:cNvPr id="24" name="Rectangle 23">
            <a:extLst>
              <a:ext uri="{FF2B5EF4-FFF2-40B4-BE49-F238E27FC236}">
                <a16:creationId xmlns:a16="http://schemas.microsoft.com/office/drawing/2014/main" id="{46B588C5-21F7-4F94-B70D-E219FECD3EBB}"/>
              </a:ext>
            </a:extLst>
          </p:cNvPr>
          <p:cNvSpPr/>
          <p:nvPr/>
        </p:nvSpPr>
        <p:spPr bwMode="auto">
          <a:xfrm>
            <a:off x="11277600" y="6257255"/>
            <a:ext cx="2133600" cy="3537149"/>
          </a:xfrm>
          <a:prstGeom prst="rect">
            <a:avLst/>
          </a:prstGeom>
          <a:solidFill>
            <a:schemeClr val="bg1">
              <a:lumMod val="85000"/>
            </a:schemeClr>
          </a:solidFill>
          <a:ln w="9525" cap="flat" cmpd="sng" algn="ctr">
            <a:noFill/>
            <a:prstDash val="solid"/>
            <a:round/>
            <a:headEnd type="none" w="med" len="med"/>
            <a:tailEnd type="none" w="med" len="med"/>
          </a:ln>
          <a:effectLst/>
          <a:extLst/>
        </p:spPr>
        <p:txBody>
          <a:bodyPr vert="horz" wrap="none" lIns="137160" tIns="68580" rIns="137160" bIns="68580" numCol="1" rtlCol="0" anchor="ctr" anchorCtr="0" compatLnSpc="1">
            <a:prstTxWarp prst="textNoShape">
              <a:avLst/>
            </a:prstTxWarp>
          </a:bodyPr>
          <a:lstStyle/>
          <a:p>
            <a:pPr marL="0" marR="0" indent="0" algn="ctr" defTabSz="3762375" rtl="0" eaLnBrk="1" fontAlgn="base" latinLnBrk="0" hangingPunct="1">
              <a:lnSpc>
                <a:spcPct val="100000"/>
              </a:lnSpc>
              <a:spcBef>
                <a:spcPct val="0"/>
              </a:spcBef>
              <a:spcAft>
                <a:spcPct val="0"/>
              </a:spcAft>
              <a:buClrTx/>
              <a:buSzTx/>
              <a:buFontTx/>
              <a:buNone/>
              <a:tabLst/>
            </a:pPr>
            <a:endParaRPr kumimoji="0" lang="en-US" sz="4300" b="1" i="0" u="none" strike="noStrike" cap="none" normalizeH="0" baseline="0">
              <a:ln>
                <a:noFill/>
              </a:ln>
              <a:solidFill>
                <a:srgbClr val="FF9900"/>
              </a:solidFill>
              <a:effectLst/>
              <a:latin typeface="Arial" pitchFamily="34" charset="0"/>
            </a:endParaRPr>
          </a:p>
        </p:txBody>
      </p:sp>
      <p:pic>
        <p:nvPicPr>
          <p:cNvPr id="54" name="Picture 53">
            <a:extLst>
              <a:ext uri="{FF2B5EF4-FFF2-40B4-BE49-F238E27FC236}">
                <a16:creationId xmlns:a16="http://schemas.microsoft.com/office/drawing/2014/main" id="{4EC4B3DA-CE80-4D64-A7FF-EF577187E3EA}"/>
              </a:ext>
            </a:extLst>
          </p:cNvPr>
          <p:cNvPicPr>
            <a:picLocks noChangeAspect="1"/>
          </p:cNvPicPr>
          <p:nvPr/>
        </p:nvPicPr>
        <p:blipFill>
          <a:blip r:embed="rId2"/>
          <a:stretch>
            <a:fillRect/>
          </a:stretch>
        </p:blipFill>
        <p:spPr>
          <a:xfrm>
            <a:off x="27501834" y="6209740"/>
            <a:ext cx="2133785" cy="3529890"/>
          </a:xfrm>
          <a:prstGeom prst="rect">
            <a:avLst/>
          </a:prstGeom>
        </p:spPr>
      </p:pic>
      <p:pic>
        <p:nvPicPr>
          <p:cNvPr id="52" name="Picture 51">
            <a:extLst>
              <a:ext uri="{FF2B5EF4-FFF2-40B4-BE49-F238E27FC236}">
                <a16:creationId xmlns:a16="http://schemas.microsoft.com/office/drawing/2014/main" id="{1DC90CBA-8328-45E2-9E1E-4C10014B14C7}"/>
              </a:ext>
            </a:extLst>
          </p:cNvPr>
          <p:cNvPicPr>
            <a:picLocks noChangeAspect="1"/>
          </p:cNvPicPr>
          <p:nvPr/>
        </p:nvPicPr>
        <p:blipFill>
          <a:blip r:embed="rId3"/>
          <a:stretch>
            <a:fillRect/>
          </a:stretch>
        </p:blipFill>
        <p:spPr>
          <a:xfrm>
            <a:off x="26208396" y="6207257"/>
            <a:ext cx="1292464" cy="3542083"/>
          </a:xfrm>
          <a:prstGeom prst="rect">
            <a:avLst/>
          </a:prstGeom>
        </p:spPr>
      </p:pic>
      <p:pic>
        <p:nvPicPr>
          <p:cNvPr id="51" name="Picture 50">
            <a:extLst>
              <a:ext uri="{FF2B5EF4-FFF2-40B4-BE49-F238E27FC236}">
                <a16:creationId xmlns:a16="http://schemas.microsoft.com/office/drawing/2014/main" id="{89F2A85A-9FA9-4DF0-8925-F4279D07B34E}"/>
              </a:ext>
            </a:extLst>
          </p:cNvPr>
          <p:cNvPicPr>
            <a:picLocks noChangeAspect="1"/>
          </p:cNvPicPr>
          <p:nvPr/>
        </p:nvPicPr>
        <p:blipFill>
          <a:blip r:embed="rId4"/>
          <a:stretch>
            <a:fillRect/>
          </a:stretch>
        </p:blipFill>
        <p:spPr>
          <a:xfrm>
            <a:off x="24385039" y="6202321"/>
            <a:ext cx="1828959" cy="3542083"/>
          </a:xfrm>
          <a:prstGeom prst="rect">
            <a:avLst/>
          </a:prstGeom>
        </p:spPr>
      </p:pic>
      <p:pic>
        <p:nvPicPr>
          <p:cNvPr id="49" name="Picture 48">
            <a:extLst>
              <a:ext uri="{FF2B5EF4-FFF2-40B4-BE49-F238E27FC236}">
                <a16:creationId xmlns:a16="http://schemas.microsoft.com/office/drawing/2014/main" id="{69260124-EABE-4C2B-A8D6-B8E3D990F2DA}"/>
              </a:ext>
            </a:extLst>
          </p:cNvPr>
          <p:cNvPicPr>
            <a:picLocks noChangeAspect="1"/>
          </p:cNvPicPr>
          <p:nvPr/>
        </p:nvPicPr>
        <p:blipFill>
          <a:blip r:embed="rId5"/>
          <a:stretch>
            <a:fillRect/>
          </a:stretch>
        </p:blipFill>
        <p:spPr>
          <a:xfrm>
            <a:off x="22261471" y="6197547"/>
            <a:ext cx="2133785" cy="3542083"/>
          </a:xfrm>
          <a:prstGeom prst="rect">
            <a:avLst/>
          </a:prstGeom>
        </p:spPr>
      </p:pic>
      <p:pic>
        <p:nvPicPr>
          <p:cNvPr id="55" name="Picture 54">
            <a:extLst>
              <a:ext uri="{FF2B5EF4-FFF2-40B4-BE49-F238E27FC236}">
                <a16:creationId xmlns:a16="http://schemas.microsoft.com/office/drawing/2014/main" id="{23F1B717-9567-48B5-B4BE-7D22087B59E3}"/>
              </a:ext>
            </a:extLst>
          </p:cNvPr>
          <p:cNvPicPr>
            <a:picLocks noChangeAspect="1"/>
          </p:cNvPicPr>
          <p:nvPr/>
        </p:nvPicPr>
        <p:blipFill>
          <a:blip r:embed="rId2"/>
          <a:stretch>
            <a:fillRect/>
          </a:stretch>
        </p:blipFill>
        <p:spPr>
          <a:xfrm>
            <a:off x="38221424" y="6319436"/>
            <a:ext cx="2133785" cy="3529890"/>
          </a:xfrm>
          <a:prstGeom prst="rect">
            <a:avLst/>
          </a:prstGeom>
        </p:spPr>
      </p:pic>
      <p:pic>
        <p:nvPicPr>
          <p:cNvPr id="53" name="Picture 52">
            <a:extLst>
              <a:ext uri="{FF2B5EF4-FFF2-40B4-BE49-F238E27FC236}">
                <a16:creationId xmlns:a16="http://schemas.microsoft.com/office/drawing/2014/main" id="{642C2E8B-8E58-4980-A1AE-77B03526CA9B}"/>
              </a:ext>
            </a:extLst>
          </p:cNvPr>
          <p:cNvPicPr>
            <a:picLocks noChangeAspect="1"/>
          </p:cNvPicPr>
          <p:nvPr/>
        </p:nvPicPr>
        <p:blipFill>
          <a:blip r:embed="rId3"/>
          <a:stretch>
            <a:fillRect/>
          </a:stretch>
        </p:blipFill>
        <p:spPr>
          <a:xfrm>
            <a:off x="36928960" y="6299370"/>
            <a:ext cx="1292464" cy="3542083"/>
          </a:xfrm>
          <a:prstGeom prst="rect">
            <a:avLst/>
          </a:prstGeom>
        </p:spPr>
      </p:pic>
      <p:pic>
        <p:nvPicPr>
          <p:cNvPr id="56" name="Picture 55">
            <a:extLst>
              <a:ext uri="{FF2B5EF4-FFF2-40B4-BE49-F238E27FC236}">
                <a16:creationId xmlns:a16="http://schemas.microsoft.com/office/drawing/2014/main" id="{11763DF0-AA43-40EE-9622-A16B046AE631}"/>
              </a:ext>
            </a:extLst>
          </p:cNvPr>
          <p:cNvPicPr>
            <a:picLocks noChangeAspect="1"/>
          </p:cNvPicPr>
          <p:nvPr/>
        </p:nvPicPr>
        <p:blipFill>
          <a:blip r:embed="rId4"/>
          <a:stretch>
            <a:fillRect/>
          </a:stretch>
        </p:blipFill>
        <p:spPr>
          <a:xfrm>
            <a:off x="35100001" y="6286316"/>
            <a:ext cx="1828959" cy="3542083"/>
          </a:xfrm>
          <a:prstGeom prst="rect">
            <a:avLst/>
          </a:prstGeom>
        </p:spPr>
      </p:pic>
      <p:pic>
        <p:nvPicPr>
          <p:cNvPr id="50" name="Picture 49">
            <a:extLst>
              <a:ext uri="{FF2B5EF4-FFF2-40B4-BE49-F238E27FC236}">
                <a16:creationId xmlns:a16="http://schemas.microsoft.com/office/drawing/2014/main" id="{37B96A54-854F-4CBB-B2FC-A3B58C6DC1A8}"/>
              </a:ext>
            </a:extLst>
          </p:cNvPr>
          <p:cNvPicPr>
            <a:picLocks noChangeAspect="1"/>
          </p:cNvPicPr>
          <p:nvPr/>
        </p:nvPicPr>
        <p:blipFill>
          <a:blip r:embed="rId5"/>
          <a:stretch>
            <a:fillRect/>
          </a:stretch>
        </p:blipFill>
        <p:spPr>
          <a:xfrm>
            <a:off x="32968716" y="6291588"/>
            <a:ext cx="2133785" cy="3542083"/>
          </a:xfrm>
          <a:prstGeom prst="rect">
            <a:avLst/>
          </a:prstGeom>
        </p:spPr>
      </p:pic>
      <p:sp>
        <p:nvSpPr>
          <p:cNvPr id="2067" name="Rectangle 2066">
            <a:extLst>
              <a:ext uri="{FF2B5EF4-FFF2-40B4-BE49-F238E27FC236}">
                <a16:creationId xmlns:a16="http://schemas.microsoft.com/office/drawing/2014/main" id="{BA96084F-4F5F-4CD9-BC89-B0C084D746EF}"/>
              </a:ext>
            </a:extLst>
          </p:cNvPr>
          <p:cNvSpPr/>
          <p:nvPr/>
        </p:nvSpPr>
        <p:spPr bwMode="auto">
          <a:xfrm>
            <a:off x="18623475" y="11154557"/>
            <a:ext cx="14920639" cy="14932218"/>
          </a:xfrm>
          <a:prstGeom prst="rect">
            <a:avLst/>
          </a:prstGeom>
          <a:solidFill>
            <a:schemeClr val="bg1"/>
          </a:solidFill>
          <a:ln w="12700" cap="flat" cmpd="sng" algn="ctr">
            <a:solidFill>
              <a:schemeClr val="tx1"/>
            </a:solidFill>
            <a:prstDash val="solid"/>
            <a:round/>
            <a:headEnd type="none" w="med" len="med"/>
            <a:tailEnd type="none" w="med" len="med"/>
          </a:ln>
          <a:effectLst/>
          <a:extLst/>
        </p:spPr>
        <p:txBody>
          <a:bodyPr vert="horz" wrap="none" lIns="182880" tIns="91440" rIns="182880" bIns="91440" numCol="1" rtlCol="0" anchor="ctr" anchorCtr="0" compatLnSpc="1">
            <a:prstTxWarp prst="textNoShape">
              <a:avLst/>
            </a:prstTxWarp>
          </a:bodyPr>
          <a:lstStyle/>
          <a:p>
            <a:pPr defTabSz="5016375"/>
            <a:endParaRPr lang="en-US" sz="5733">
              <a:latin typeface="Arial" pitchFamily="34" charset="0"/>
            </a:endParaRPr>
          </a:p>
        </p:txBody>
      </p:sp>
      <p:pic>
        <p:nvPicPr>
          <p:cNvPr id="2055" name="Picture 2054">
            <a:extLst>
              <a:ext uri="{FF2B5EF4-FFF2-40B4-BE49-F238E27FC236}">
                <a16:creationId xmlns:a16="http://schemas.microsoft.com/office/drawing/2014/main" id="{55C1BD17-2544-4324-A2AD-EC71A6B1C98B}"/>
              </a:ext>
            </a:extLst>
          </p:cNvPr>
          <p:cNvPicPr>
            <a:picLocks/>
          </p:cNvPicPr>
          <p:nvPr/>
        </p:nvPicPr>
        <p:blipFill>
          <a:blip r:embed="rId6" cstate="print">
            <a:extLst>
              <a:ext uri="{28A0092B-C50C-407E-A947-70E740481C1C}">
                <a14:useLocalDpi xmlns:a14="http://schemas.microsoft.com/office/drawing/2010/main" val="0"/>
              </a:ext>
            </a:extLst>
          </a:blip>
          <a:stretch>
            <a:fillRect/>
          </a:stretch>
        </p:blipFill>
        <p:spPr>
          <a:xfrm>
            <a:off x="18690402" y="13638964"/>
            <a:ext cx="5074920" cy="4023360"/>
          </a:xfrm>
          <a:prstGeom prst="rect">
            <a:avLst/>
          </a:prstGeom>
        </p:spPr>
      </p:pic>
      <p:sp>
        <p:nvSpPr>
          <p:cNvPr id="2076" name="Rectangle 2075">
            <a:extLst>
              <a:ext uri="{FF2B5EF4-FFF2-40B4-BE49-F238E27FC236}">
                <a16:creationId xmlns:a16="http://schemas.microsoft.com/office/drawing/2014/main" id="{A4C11FF4-0408-4D06-A836-DB2FD06DCAC1}"/>
              </a:ext>
            </a:extLst>
          </p:cNvPr>
          <p:cNvSpPr/>
          <p:nvPr/>
        </p:nvSpPr>
        <p:spPr bwMode="auto">
          <a:xfrm>
            <a:off x="33731377" y="11178334"/>
            <a:ext cx="9798374" cy="13511415"/>
          </a:xfrm>
          <a:prstGeom prst="rect">
            <a:avLst/>
          </a:prstGeom>
          <a:solidFill>
            <a:schemeClr val="bg1"/>
          </a:solidFill>
          <a:ln w="9525" cap="flat" cmpd="sng" algn="ctr">
            <a:solidFill>
              <a:schemeClr val="tx1"/>
            </a:solidFill>
            <a:prstDash val="solid"/>
            <a:round/>
            <a:headEnd type="none" w="med" len="med"/>
            <a:tailEnd type="none" w="med" len="med"/>
          </a:ln>
          <a:effectLst/>
          <a:extLst/>
        </p:spPr>
        <p:txBody>
          <a:bodyPr vert="horz" wrap="none" lIns="182880" tIns="91440" rIns="182880" bIns="91440" numCol="1" rtlCol="0" anchor="ctr" anchorCtr="0" compatLnSpc="1">
            <a:prstTxWarp prst="textNoShape">
              <a:avLst/>
            </a:prstTxWarp>
          </a:bodyPr>
          <a:lstStyle/>
          <a:p>
            <a:pPr defTabSz="5016375"/>
            <a:endParaRPr lang="en-US" sz="5733">
              <a:latin typeface="Arial" pitchFamily="34" charset="0"/>
            </a:endParaRPr>
          </a:p>
        </p:txBody>
      </p:sp>
      <p:sp>
        <p:nvSpPr>
          <p:cNvPr id="2068" name="Rectangle 2067">
            <a:extLst>
              <a:ext uri="{FF2B5EF4-FFF2-40B4-BE49-F238E27FC236}">
                <a16:creationId xmlns:a16="http://schemas.microsoft.com/office/drawing/2014/main" id="{72529ED7-01D9-46F4-A345-6221DB8B48F6}"/>
              </a:ext>
            </a:extLst>
          </p:cNvPr>
          <p:cNvSpPr/>
          <p:nvPr/>
        </p:nvSpPr>
        <p:spPr bwMode="auto">
          <a:xfrm>
            <a:off x="10901700" y="11147987"/>
            <a:ext cx="7511696" cy="14907727"/>
          </a:xfrm>
          <a:prstGeom prst="rect">
            <a:avLst/>
          </a:prstGeom>
          <a:solidFill>
            <a:schemeClr val="bg1"/>
          </a:solidFill>
          <a:ln w="12700" cap="flat" cmpd="sng" algn="ctr">
            <a:solidFill>
              <a:schemeClr val="tx1"/>
            </a:solidFill>
            <a:prstDash val="solid"/>
            <a:round/>
            <a:headEnd type="none" w="med" len="med"/>
            <a:tailEnd type="none" w="med" len="med"/>
          </a:ln>
          <a:effectLst/>
          <a:extLst/>
        </p:spPr>
        <p:txBody>
          <a:bodyPr vert="horz" wrap="none" lIns="182880" tIns="91440" rIns="182880" bIns="91440" numCol="1" rtlCol="0" anchor="ctr" anchorCtr="0" compatLnSpc="1">
            <a:prstTxWarp prst="textNoShape">
              <a:avLst/>
            </a:prstTxWarp>
          </a:bodyPr>
          <a:lstStyle/>
          <a:p>
            <a:pPr defTabSz="5016375"/>
            <a:endParaRPr lang="en-US" sz="5733">
              <a:latin typeface="Arial" pitchFamily="34" charset="0"/>
            </a:endParaRPr>
          </a:p>
        </p:txBody>
      </p:sp>
      <p:sp>
        <p:nvSpPr>
          <p:cNvPr id="2050" name="Rectangle 2"/>
          <p:cNvSpPr>
            <a:spLocks noGrp="1" noChangeArrowheads="1"/>
          </p:cNvSpPr>
          <p:nvPr>
            <p:ph type="title" sz="quarter"/>
          </p:nvPr>
        </p:nvSpPr>
        <p:spPr>
          <a:xfrm>
            <a:off x="25400" y="-164967"/>
            <a:ext cx="43891200" cy="3929471"/>
          </a:xfrm>
          <a:gradFill flip="none" rotWithShape="1">
            <a:gsLst>
              <a:gs pos="0">
                <a:schemeClr val="accent6">
                  <a:lumMod val="50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solidFill>
              <a:schemeClr val="tx1"/>
            </a:solidFill>
            <a:miter lim="800000"/>
            <a:headEnd/>
            <a:tailEnd/>
          </a:ln>
        </p:spPr>
        <p:txBody>
          <a:bodyPr>
            <a:normAutofit/>
          </a:bodyPr>
          <a:lstStyle/>
          <a:p>
            <a:pPr indent="-507967" eaLnBrk="1" hangingPunct="1">
              <a:spcBef>
                <a:spcPts val="0"/>
              </a:spcBef>
              <a:spcAft>
                <a:spcPts val="0"/>
              </a:spcAft>
            </a:pPr>
            <a:r>
              <a:rPr lang="en-US" sz="8000" baseline="30000" dirty="0">
                <a:solidFill>
                  <a:schemeClr val="bg1"/>
                </a:solidFill>
                <a:latin typeface="Calibri" panose="020F0502020204030204" pitchFamily="34" charset="0"/>
                <a:ea typeface="Calibri" panose="020F0502020204030204" pitchFamily="34" charset="0"/>
                <a:cs typeface="Times New Roman" panose="02020603050405020304" pitchFamily="18" charset="0"/>
              </a:rPr>
              <a:t>          </a:t>
            </a:r>
            <a:r>
              <a:rPr lang="en-US" sz="10666" baseline="30000" dirty="0">
                <a:solidFill>
                  <a:schemeClr val="bg1"/>
                </a:solidFill>
                <a:latin typeface="Calibri" panose="020F0502020204030204" pitchFamily="34" charset="0"/>
                <a:ea typeface="Calibri" panose="020F0502020204030204" pitchFamily="34" charset="0"/>
                <a:cs typeface="Times New Roman" panose="02020603050405020304" pitchFamily="18" charset="0"/>
              </a:rPr>
              <a:t>Asian Dust Observed during KORUS-AQ Facilitates the Uptake and Incorporation of Soluble Pollutants </a:t>
            </a:r>
            <a:br>
              <a:rPr lang="en-US" sz="9733" baseline="30000" dirty="0">
                <a:solidFill>
                  <a:schemeClr val="bg1"/>
                </a:solidFill>
              </a:rPr>
            </a:br>
            <a:br>
              <a:rPr lang="en-US" sz="10666" baseline="30000" dirty="0"/>
            </a:br>
            <a:endParaRPr lang="en-US" sz="6000" i="1" baseline="30000" dirty="0">
              <a:solidFill>
                <a:srgbClr val="FFFFFF"/>
              </a:solidFill>
            </a:endParaRPr>
          </a:p>
        </p:txBody>
      </p:sp>
      <p:sp>
        <p:nvSpPr>
          <p:cNvPr id="2150" name="Text Box 161"/>
          <p:cNvSpPr txBox="1">
            <a:spLocks noChangeArrowheads="1"/>
          </p:cNvSpPr>
          <p:nvPr/>
        </p:nvSpPr>
        <p:spPr bwMode="auto">
          <a:xfrm>
            <a:off x="39852600" y="10962929"/>
            <a:ext cx="3048000" cy="6154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01596" tIns="50797" rIns="101596" bIns="50797">
            <a:spAutoFit/>
          </a:bodyPr>
          <a:lstStyle>
            <a:lvl1pPr eaLnBrk="0" hangingPunct="0">
              <a:defRPr sz="4300" b="1">
                <a:solidFill>
                  <a:srgbClr val="FF9900"/>
                </a:solidFill>
                <a:latin typeface="Arial" charset="0"/>
              </a:defRPr>
            </a:lvl1pPr>
            <a:lvl2pPr marL="742950" indent="-285750" eaLnBrk="0" hangingPunct="0">
              <a:defRPr sz="4300" b="1">
                <a:solidFill>
                  <a:srgbClr val="FF9900"/>
                </a:solidFill>
                <a:latin typeface="Arial" charset="0"/>
              </a:defRPr>
            </a:lvl2pPr>
            <a:lvl3pPr marL="1143000" indent="-228600" eaLnBrk="0" hangingPunct="0">
              <a:defRPr sz="4300" b="1">
                <a:solidFill>
                  <a:srgbClr val="FF9900"/>
                </a:solidFill>
                <a:latin typeface="Arial" charset="0"/>
              </a:defRPr>
            </a:lvl3pPr>
            <a:lvl4pPr marL="1600200" indent="-228600" eaLnBrk="0" hangingPunct="0">
              <a:defRPr sz="4300" b="1">
                <a:solidFill>
                  <a:srgbClr val="FF9900"/>
                </a:solidFill>
                <a:latin typeface="Arial" charset="0"/>
              </a:defRPr>
            </a:lvl4pPr>
            <a:lvl5pPr marL="2057400" indent="-228600" eaLnBrk="0" hangingPunct="0">
              <a:defRPr sz="4300" b="1">
                <a:solidFill>
                  <a:srgbClr val="FF9900"/>
                </a:solidFill>
                <a:latin typeface="Arial" charset="0"/>
              </a:defRPr>
            </a:lvl5pPr>
            <a:lvl6pPr marL="2514600" indent="-228600" algn="ctr" eaLnBrk="0" fontAlgn="base" hangingPunct="0">
              <a:spcBef>
                <a:spcPct val="0"/>
              </a:spcBef>
              <a:spcAft>
                <a:spcPct val="0"/>
              </a:spcAft>
              <a:defRPr sz="4300" b="1">
                <a:solidFill>
                  <a:srgbClr val="FF9900"/>
                </a:solidFill>
                <a:latin typeface="Arial" charset="0"/>
              </a:defRPr>
            </a:lvl6pPr>
            <a:lvl7pPr marL="2971800" indent="-228600" algn="ctr" eaLnBrk="0" fontAlgn="base" hangingPunct="0">
              <a:spcBef>
                <a:spcPct val="0"/>
              </a:spcBef>
              <a:spcAft>
                <a:spcPct val="0"/>
              </a:spcAft>
              <a:defRPr sz="4300" b="1">
                <a:solidFill>
                  <a:srgbClr val="FF9900"/>
                </a:solidFill>
                <a:latin typeface="Arial" charset="0"/>
              </a:defRPr>
            </a:lvl7pPr>
            <a:lvl8pPr marL="3429000" indent="-228600" algn="ctr" eaLnBrk="0" fontAlgn="base" hangingPunct="0">
              <a:spcBef>
                <a:spcPct val="0"/>
              </a:spcBef>
              <a:spcAft>
                <a:spcPct val="0"/>
              </a:spcAft>
              <a:defRPr sz="4300" b="1">
                <a:solidFill>
                  <a:srgbClr val="FF9900"/>
                </a:solidFill>
                <a:latin typeface="Arial" charset="0"/>
              </a:defRPr>
            </a:lvl8pPr>
            <a:lvl9pPr marL="3886200" indent="-228600" algn="ctr" eaLnBrk="0" fontAlgn="base" hangingPunct="0">
              <a:spcBef>
                <a:spcPct val="0"/>
              </a:spcBef>
              <a:spcAft>
                <a:spcPct val="0"/>
              </a:spcAft>
              <a:defRPr sz="4300" b="1">
                <a:solidFill>
                  <a:srgbClr val="FF9900"/>
                </a:solidFill>
                <a:latin typeface="Arial" charset="0"/>
              </a:defRPr>
            </a:lvl9pPr>
          </a:lstStyle>
          <a:p>
            <a:pPr algn="l" eaLnBrk="1" hangingPunct="1">
              <a:spcBef>
                <a:spcPct val="50000"/>
              </a:spcBef>
            </a:pPr>
            <a:endParaRPr lang="en-US" sz="3333" b="0">
              <a:solidFill>
                <a:schemeClr val="tx1"/>
              </a:solidFill>
            </a:endParaRPr>
          </a:p>
        </p:txBody>
      </p:sp>
      <p:sp>
        <p:nvSpPr>
          <p:cNvPr id="2152" name="Rectangle 164"/>
          <p:cNvSpPr>
            <a:spLocks noChangeArrowheads="1"/>
          </p:cNvSpPr>
          <p:nvPr/>
        </p:nvSpPr>
        <p:spPr bwMode="auto">
          <a:xfrm>
            <a:off x="10869132" y="4218317"/>
            <a:ext cx="32828244" cy="731520"/>
          </a:xfrm>
          <a:prstGeom prst="rect">
            <a:avLst/>
          </a:prstGeom>
          <a:gradFill flip="none" rotWithShape="1">
            <a:gsLst>
              <a:gs pos="0">
                <a:schemeClr val="accent6">
                  <a:lumMod val="75000"/>
                </a:schemeClr>
              </a:gs>
              <a:gs pos="50000">
                <a:schemeClr val="accent6">
                  <a:lumMod val="50000"/>
                  <a:shade val="67500"/>
                  <a:satMod val="115000"/>
                </a:schemeClr>
              </a:gs>
              <a:gs pos="100000">
                <a:schemeClr val="accent6">
                  <a:lumMod val="50000"/>
                  <a:shade val="100000"/>
                  <a:satMod val="115000"/>
                </a:schemeClr>
              </a:gs>
            </a:gsLst>
            <a:lin ang="5400000" scaled="1"/>
            <a:tileRect/>
          </a:gradFill>
          <a:ln w="9525">
            <a:solidFill>
              <a:schemeClr val="tx1"/>
            </a:solidFill>
            <a:miter lim="800000"/>
            <a:headEnd/>
            <a:tailEnd/>
          </a:ln>
          <a:effectLst/>
        </p:spPr>
        <p:txBody>
          <a:bodyPr wrap="none" lIns="152393" tIns="76197" rIns="152393" bIns="76197" anchor="ctr"/>
          <a:lstStyle/>
          <a:p>
            <a:pPr defTabSz="4180145"/>
            <a:r>
              <a:rPr lang="en-US" sz="6000" dirty="0">
                <a:solidFill>
                  <a:schemeClr val="bg1"/>
                </a:solidFill>
                <a:latin typeface="+mj-lt"/>
                <a:cs typeface="Times New Roman" panose="02020603050405020304" pitchFamily="18" charset="0"/>
              </a:rPr>
              <a:t>Results</a:t>
            </a:r>
            <a:endParaRPr lang="en-US" sz="6600" dirty="0">
              <a:solidFill>
                <a:schemeClr val="bg1"/>
              </a:solidFill>
              <a:latin typeface="+mj-lt"/>
              <a:cs typeface="Times New Roman" panose="02020603050405020304" pitchFamily="18" charset="0"/>
            </a:endParaRPr>
          </a:p>
        </p:txBody>
      </p:sp>
      <p:sp>
        <p:nvSpPr>
          <p:cNvPr id="2154" name="Rectangle 166"/>
          <p:cNvSpPr>
            <a:spLocks noChangeArrowheads="1"/>
          </p:cNvSpPr>
          <p:nvPr/>
        </p:nvSpPr>
        <p:spPr bwMode="auto">
          <a:xfrm>
            <a:off x="268465" y="15970854"/>
            <a:ext cx="10323661" cy="922184"/>
          </a:xfrm>
          <a:prstGeom prst="rect">
            <a:avLst/>
          </a:prstGeom>
          <a:gradFill>
            <a:gsLst>
              <a:gs pos="0">
                <a:schemeClr val="accent6">
                  <a:lumMod val="75000"/>
                </a:schemeClr>
              </a:gs>
              <a:gs pos="50000">
                <a:schemeClr val="accent6">
                  <a:lumMod val="50000"/>
                </a:schemeClr>
              </a:gs>
              <a:gs pos="100000">
                <a:schemeClr val="accent6">
                  <a:lumMod val="50000"/>
                </a:schemeClr>
              </a:gs>
            </a:gsLst>
            <a:lin ang="5400000" scaled="1"/>
          </a:gradFill>
          <a:ln w="9525">
            <a:solidFill>
              <a:schemeClr val="tx1"/>
            </a:solidFill>
            <a:miter lim="800000"/>
            <a:headEnd/>
            <a:tailEnd/>
          </a:ln>
          <a:effectLst/>
        </p:spPr>
        <p:txBody>
          <a:bodyPr wrap="none" lIns="152393" tIns="76197" rIns="152393" bIns="76197" anchor="ctr"/>
          <a:lstStyle/>
          <a:p>
            <a:pPr defTabSz="4180145"/>
            <a:r>
              <a:rPr lang="en-US" sz="6000" dirty="0">
                <a:solidFill>
                  <a:schemeClr val="bg1"/>
                </a:solidFill>
              </a:rPr>
              <a:t>Methods</a:t>
            </a:r>
          </a:p>
        </p:txBody>
      </p:sp>
      <p:sp>
        <p:nvSpPr>
          <p:cNvPr id="2155" name="Rectangle 167"/>
          <p:cNvSpPr>
            <a:spLocks noChangeArrowheads="1"/>
          </p:cNvSpPr>
          <p:nvPr/>
        </p:nvSpPr>
        <p:spPr bwMode="auto">
          <a:xfrm>
            <a:off x="191939" y="4210983"/>
            <a:ext cx="10323662" cy="687562"/>
          </a:xfrm>
          <a:prstGeom prst="rect">
            <a:avLst/>
          </a:prstGeom>
          <a:gradFill flip="none" rotWithShape="1">
            <a:gsLst>
              <a:gs pos="0">
                <a:schemeClr val="accent6">
                  <a:lumMod val="75000"/>
                </a:schemeClr>
              </a:gs>
              <a:gs pos="50000">
                <a:schemeClr val="accent6">
                  <a:lumMod val="50000"/>
                  <a:shade val="67500"/>
                  <a:satMod val="115000"/>
                </a:schemeClr>
              </a:gs>
              <a:gs pos="100000">
                <a:schemeClr val="accent6">
                  <a:lumMod val="50000"/>
                  <a:shade val="100000"/>
                  <a:satMod val="115000"/>
                </a:schemeClr>
              </a:gs>
            </a:gsLst>
            <a:lin ang="5400000" scaled="1"/>
            <a:tileRect/>
          </a:gradFill>
          <a:ln w="9525">
            <a:solidFill>
              <a:schemeClr val="tx1"/>
            </a:solidFill>
            <a:miter lim="800000"/>
            <a:headEnd/>
            <a:tailEnd/>
          </a:ln>
          <a:effectLst/>
        </p:spPr>
        <p:txBody>
          <a:bodyPr wrap="none" lIns="152393" tIns="76197" rIns="152393" bIns="76197" anchor="ctr"/>
          <a:lstStyle/>
          <a:p>
            <a:pPr defTabSz="4180145"/>
            <a:r>
              <a:rPr lang="en-US" sz="6000" dirty="0">
                <a:solidFill>
                  <a:schemeClr val="bg1"/>
                </a:solidFill>
                <a:latin typeface="+mj-lt"/>
                <a:cs typeface="Times New Roman" panose="02020603050405020304" pitchFamily="18" charset="0"/>
              </a:rPr>
              <a:t>Abstract</a:t>
            </a:r>
          </a:p>
        </p:txBody>
      </p:sp>
      <p:sp>
        <p:nvSpPr>
          <p:cNvPr id="7" name="TextBox 6"/>
          <p:cNvSpPr txBox="1"/>
          <p:nvPr/>
        </p:nvSpPr>
        <p:spPr>
          <a:xfrm>
            <a:off x="30005870" y="26957869"/>
            <a:ext cx="13004801" cy="553928"/>
          </a:xfrm>
          <a:prstGeom prst="rect">
            <a:avLst/>
          </a:prstGeom>
          <a:noFill/>
        </p:spPr>
        <p:txBody>
          <a:bodyPr wrap="square" lIns="101596" tIns="50797" rIns="101596" bIns="50797" rtlCol="0">
            <a:spAutoFit/>
          </a:bodyPr>
          <a:lstStyle/>
          <a:p>
            <a:pPr indent="-507967" algn="l">
              <a:spcBef>
                <a:spcPts val="1333"/>
              </a:spcBef>
            </a:pPr>
            <a:r>
              <a:rPr lang="en-US" sz="2933" b="0" dirty="0">
                <a:solidFill>
                  <a:schemeClr val="tx1"/>
                </a:solidFill>
                <a:latin typeface="Times New Roman" panose="02020603050405020304" pitchFamily="18" charset="0"/>
                <a:cs typeface="Times New Roman" panose="02020603050405020304" pitchFamily="18" charset="0"/>
              </a:rPr>
              <a:t>.</a:t>
            </a:r>
          </a:p>
        </p:txBody>
      </p:sp>
      <p:sp>
        <p:nvSpPr>
          <p:cNvPr id="29" name="Rectangle 28"/>
          <p:cNvSpPr/>
          <p:nvPr/>
        </p:nvSpPr>
        <p:spPr>
          <a:xfrm>
            <a:off x="243065" y="17008268"/>
            <a:ext cx="10349061" cy="8930644"/>
          </a:xfrm>
          <a:prstGeom prst="rect">
            <a:avLst/>
          </a:prstGeom>
        </p:spPr>
        <p:txBody>
          <a:bodyPr wrap="square" lIns="101596" tIns="50797" rIns="101596" bIns="50797">
            <a:spAutoFit/>
          </a:bodyPr>
          <a:lstStyle/>
          <a:p>
            <a:endParaRPr lang="en-US" sz="2400" b="0" dirty="0">
              <a:solidFill>
                <a:schemeClr val="tx1"/>
              </a:solidFill>
              <a:latin typeface="Times New Roman" panose="02020603050405020304" pitchFamily="18" charset="0"/>
              <a:cs typeface="Times New Roman" panose="02020603050405020304" pitchFamily="18" charset="0"/>
            </a:endParaRPr>
          </a:p>
          <a:p>
            <a:pPr marL="380990" indent="-380990" algn="l">
              <a:spcBef>
                <a:spcPts val="0"/>
              </a:spcBef>
              <a:spcAft>
                <a:spcPts val="1333"/>
              </a:spcAft>
              <a:buFont typeface="Arial" panose="020B0604020202020204" pitchFamily="34" charset="0"/>
              <a:buChar char="•"/>
            </a:pPr>
            <a:r>
              <a:rPr lang="en-US" sz="2400" b="0" dirty="0">
                <a:solidFill>
                  <a:schemeClr val="tx1"/>
                </a:solidFill>
                <a:latin typeface="Calibri" panose="020F0502020204030204" pitchFamily="34" charset="0"/>
                <a:ea typeface="Calibri" panose="020F0502020204030204" pitchFamily="34" charset="0"/>
                <a:cs typeface="Times New Roman" panose="02020603050405020304" pitchFamily="18" charset="0"/>
              </a:rPr>
              <a:t>The DC-8 conducted 20 flights between May 1</a:t>
            </a:r>
            <a:r>
              <a:rPr lang="en-US" sz="2400" b="0" baseline="30000" dirty="0">
                <a:solidFill>
                  <a:schemeClr val="tx1"/>
                </a:solidFill>
                <a:latin typeface="Calibri" panose="020F0502020204030204" pitchFamily="34" charset="0"/>
                <a:ea typeface="Calibri" panose="020F0502020204030204" pitchFamily="34" charset="0"/>
                <a:cs typeface="Times New Roman" panose="02020603050405020304" pitchFamily="18" charset="0"/>
              </a:rPr>
              <a:t>st</a:t>
            </a:r>
            <a:r>
              <a:rPr lang="en-US" sz="2400" b="0" dirty="0">
                <a:solidFill>
                  <a:schemeClr val="tx1"/>
                </a:solidFill>
                <a:latin typeface="Calibri" panose="020F0502020204030204" pitchFamily="34" charset="0"/>
                <a:ea typeface="Calibri" panose="020F0502020204030204" pitchFamily="34" charset="0"/>
                <a:cs typeface="Times New Roman" panose="02020603050405020304" pitchFamily="18" charset="0"/>
              </a:rPr>
              <a:t>  and June 10</a:t>
            </a:r>
            <a:r>
              <a:rPr lang="en-US" sz="2400" b="0" baseline="30000" dirty="0">
                <a:solidFill>
                  <a:schemeClr val="tx1"/>
                </a:solidFill>
                <a:latin typeface="Calibri" panose="020F0502020204030204" pitchFamily="34" charset="0"/>
                <a:ea typeface="Calibri" panose="020F0502020204030204" pitchFamily="34" charset="0"/>
                <a:cs typeface="Times New Roman" panose="02020603050405020304" pitchFamily="18" charset="0"/>
              </a:rPr>
              <a:t>th</a:t>
            </a:r>
            <a:r>
              <a:rPr lang="en-US" sz="2400" b="0" dirty="0">
                <a:solidFill>
                  <a:schemeClr val="tx1"/>
                </a:solidFill>
                <a:latin typeface="Calibri" panose="020F0502020204030204" pitchFamily="34" charset="0"/>
                <a:ea typeface="Calibri" panose="020F0502020204030204" pitchFamily="34" charset="0"/>
                <a:cs typeface="Times New Roman" panose="02020603050405020304" pitchFamily="18" charset="0"/>
              </a:rPr>
              <a:t> of 2016. The average flight was completed in 7.7 hours during which time samples were collected from near surface to 8.5 km  of altitude.</a:t>
            </a:r>
            <a:r>
              <a:rPr lang="en-US" sz="2400" b="0" dirty="0">
                <a:solidFill>
                  <a:schemeClr val="tx1"/>
                </a:solidFill>
              </a:rPr>
              <a:t> </a:t>
            </a:r>
            <a:r>
              <a:rPr lang="en-US" sz="2400" b="0" dirty="0">
                <a:solidFill>
                  <a:schemeClr val="tx1"/>
                </a:solidFill>
                <a:latin typeface="Calibri" panose="020F0502020204030204" pitchFamily="34" charset="0"/>
                <a:ea typeface="Calibri" panose="020F0502020204030204" pitchFamily="34" charset="0"/>
                <a:cs typeface="Times New Roman" panose="02020603050405020304" pitchFamily="18" charset="0"/>
              </a:rPr>
              <a:t>To avoid restricted military operation areas and commercial jetways several repeated transects were incorporated into the flights. These included transects between Seoul and Busan, Seoul and Jeju Island, transects in the Yellow Sea.   </a:t>
            </a:r>
            <a:endParaRPr lang="en-US" sz="2400" b="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marL="380990" indent="-380990" algn="l">
              <a:spcBef>
                <a:spcPts val="0"/>
              </a:spcBef>
              <a:spcAft>
                <a:spcPts val="1333"/>
              </a:spcAft>
              <a:buFont typeface="Arial" panose="020B0604020202020204" pitchFamily="34" charset="0"/>
              <a:buChar char="•"/>
            </a:pPr>
            <a:r>
              <a:rPr lang="en-US" sz="2400" b="0" dirty="0">
                <a:solidFill>
                  <a:schemeClr val="tx1"/>
                </a:solidFill>
                <a:latin typeface="Calibri" panose="020F0502020204030204" pitchFamily="34" charset="0"/>
                <a:cs typeface="Calibri" panose="020F0502020204030204" pitchFamily="34" charset="0"/>
              </a:rPr>
              <a:t>Concentrations of bulk </a:t>
            </a:r>
            <a:r>
              <a:rPr lang="en-US" sz="2400" b="0" dirty="0">
                <a:solidFill>
                  <a:schemeClr val="tx1"/>
                </a:solidFill>
                <a:latin typeface="Calibri" panose="020F0502020204030204" pitchFamily="34" charset="0"/>
                <a:ea typeface="Calibri" panose="020F0502020204030204" pitchFamily="34" charset="0"/>
                <a:cs typeface="Calibri" panose="020F0502020204030204" pitchFamily="34" charset="0"/>
              </a:rPr>
              <a:t>water-soluble aerosol species </a:t>
            </a:r>
            <a:r>
              <a:rPr lang="en-US" sz="2400" b="0" dirty="0">
                <a:solidFill>
                  <a:prstClr val="black"/>
                </a:solidFill>
                <a:latin typeface="Calibri" panose="020F0502020204030204" pitchFamily="34" charset="0"/>
                <a:ea typeface="Calibri" panose="020F0502020204030204" pitchFamily="34" charset="0"/>
                <a:cs typeface="Calibri" panose="020F0502020204030204" pitchFamily="34" charset="0"/>
              </a:rPr>
              <a:t>Cl</a:t>
            </a:r>
            <a:r>
              <a:rPr lang="en-US" sz="2400" b="0" baseline="30000" dirty="0">
                <a:solidFill>
                  <a:prstClr val="black"/>
                </a:solidFill>
                <a:latin typeface="Calibri" panose="020F0502020204030204" pitchFamily="34" charset="0"/>
                <a:ea typeface="Calibri" panose="020F0502020204030204" pitchFamily="34" charset="0"/>
                <a:cs typeface="Calibri" panose="020F0502020204030204" pitchFamily="34" charset="0"/>
              </a:rPr>
              <a:t>-</a:t>
            </a:r>
            <a:r>
              <a:rPr lang="en-US" sz="2400" b="0" dirty="0">
                <a:solidFill>
                  <a:prstClr val="black"/>
                </a:solidFill>
                <a:latin typeface="Calibri" panose="020F0502020204030204" pitchFamily="34" charset="0"/>
                <a:ea typeface="Calibri" panose="020F0502020204030204" pitchFamily="34" charset="0"/>
                <a:cs typeface="Calibri" panose="020F0502020204030204" pitchFamily="34" charset="0"/>
              </a:rPr>
              <a:t>, NO</a:t>
            </a:r>
            <a:r>
              <a:rPr lang="en-US" sz="2400" b="0" baseline="-25000" dirty="0">
                <a:solidFill>
                  <a:prstClr val="black"/>
                </a:solidFill>
                <a:latin typeface="Calibri" panose="020F0502020204030204" pitchFamily="34" charset="0"/>
                <a:ea typeface="Calibri" panose="020F0502020204030204" pitchFamily="34" charset="0"/>
                <a:cs typeface="Calibri" panose="020F0502020204030204" pitchFamily="34" charset="0"/>
              </a:rPr>
              <a:t>3</a:t>
            </a:r>
            <a:r>
              <a:rPr lang="en-US" sz="2400" b="0" baseline="30000" dirty="0">
                <a:solidFill>
                  <a:prstClr val="black"/>
                </a:solidFill>
                <a:latin typeface="Calibri" panose="020F0502020204030204" pitchFamily="34" charset="0"/>
                <a:ea typeface="Calibri" panose="020F0502020204030204" pitchFamily="34" charset="0"/>
                <a:cs typeface="Calibri" panose="020F0502020204030204" pitchFamily="34" charset="0"/>
              </a:rPr>
              <a:t>2-</a:t>
            </a:r>
            <a:r>
              <a:rPr lang="en-US" sz="2400" b="0" dirty="0">
                <a:solidFill>
                  <a:prstClr val="black"/>
                </a:solidFill>
                <a:latin typeface="Calibri" panose="020F0502020204030204" pitchFamily="34" charset="0"/>
                <a:ea typeface="Calibri" panose="020F0502020204030204" pitchFamily="34" charset="0"/>
                <a:cs typeface="Calibri" panose="020F0502020204030204" pitchFamily="34" charset="0"/>
              </a:rPr>
              <a:t>, Br</a:t>
            </a:r>
            <a:r>
              <a:rPr lang="en-US" sz="2400" b="0" baseline="30000" dirty="0">
                <a:solidFill>
                  <a:prstClr val="black"/>
                </a:solidFill>
                <a:latin typeface="Calibri" panose="020F0502020204030204" pitchFamily="34" charset="0"/>
                <a:ea typeface="Calibri" panose="020F0502020204030204" pitchFamily="34" charset="0"/>
                <a:cs typeface="Calibri" panose="020F0502020204030204" pitchFamily="34" charset="0"/>
              </a:rPr>
              <a:t>-</a:t>
            </a:r>
            <a:r>
              <a:rPr lang="en-US" sz="2400" b="0" dirty="0">
                <a:solidFill>
                  <a:prstClr val="black"/>
                </a:solidFill>
                <a:latin typeface="Calibri" panose="020F0502020204030204" pitchFamily="34" charset="0"/>
                <a:ea typeface="Calibri" panose="020F0502020204030204" pitchFamily="34" charset="0"/>
                <a:cs typeface="Calibri" panose="020F0502020204030204" pitchFamily="34" charset="0"/>
              </a:rPr>
              <a:t>, SO</a:t>
            </a:r>
            <a:r>
              <a:rPr lang="en-US" sz="2400" b="0" baseline="-25000" dirty="0">
                <a:solidFill>
                  <a:prstClr val="black"/>
                </a:solidFill>
                <a:latin typeface="Calibri" panose="020F0502020204030204" pitchFamily="34" charset="0"/>
                <a:ea typeface="Calibri" panose="020F0502020204030204" pitchFamily="34" charset="0"/>
                <a:cs typeface="Calibri" panose="020F0502020204030204" pitchFamily="34" charset="0"/>
              </a:rPr>
              <a:t>4</a:t>
            </a:r>
            <a:r>
              <a:rPr lang="en-US" sz="2400" b="0" baseline="30000" dirty="0">
                <a:solidFill>
                  <a:prstClr val="black"/>
                </a:solidFill>
                <a:latin typeface="Calibri" panose="020F0502020204030204" pitchFamily="34" charset="0"/>
                <a:ea typeface="Calibri" panose="020F0502020204030204" pitchFamily="34" charset="0"/>
                <a:cs typeface="Calibri" panose="020F0502020204030204" pitchFamily="34" charset="0"/>
              </a:rPr>
              <a:t>2-</a:t>
            </a:r>
            <a:r>
              <a:rPr lang="en-US" sz="2400" b="0" dirty="0">
                <a:solidFill>
                  <a:prstClr val="black"/>
                </a:solidFill>
                <a:latin typeface="Calibri" panose="020F0502020204030204" pitchFamily="34" charset="0"/>
                <a:ea typeface="Calibri" panose="020F0502020204030204" pitchFamily="34" charset="0"/>
                <a:cs typeface="Calibri" panose="020F0502020204030204" pitchFamily="34" charset="0"/>
              </a:rPr>
              <a:t>, NH</a:t>
            </a:r>
            <a:r>
              <a:rPr lang="en-US" sz="2400" b="0" baseline="-25000" dirty="0">
                <a:solidFill>
                  <a:prstClr val="black"/>
                </a:solidFill>
                <a:latin typeface="Calibri" panose="020F0502020204030204" pitchFamily="34" charset="0"/>
                <a:ea typeface="Calibri" panose="020F0502020204030204" pitchFamily="34" charset="0"/>
                <a:cs typeface="Calibri" panose="020F0502020204030204" pitchFamily="34" charset="0"/>
              </a:rPr>
              <a:t>4</a:t>
            </a:r>
            <a:r>
              <a:rPr lang="en-US" sz="2400" b="0" baseline="30000" dirty="0">
                <a:solidFill>
                  <a:prstClr val="black"/>
                </a:solidFill>
                <a:latin typeface="Calibri" panose="020F0502020204030204" pitchFamily="34" charset="0"/>
                <a:ea typeface="Calibri" panose="020F0502020204030204" pitchFamily="34" charset="0"/>
                <a:cs typeface="Calibri" panose="020F0502020204030204" pitchFamily="34" charset="0"/>
              </a:rPr>
              <a:t>+</a:t>
            </a:r>
            <a:r>
              <a:rPr lang="en-US" sz="2400" b="0" dirty="0">
                <a:solidFill>
                  <a:prstClr val="black"/>
                </a:solidFill>
                <a:latin typeface="Calibri" panose="020F0502020204030204" pitchFamily="34" charset="0"/>
                <a:ea typeface="Calibri" panose="020F0502020204030204" pitchFamily="34" charset="0"/>
                <a:cs typeface="Calibri" panose="020F0502020204030204" pitchFamily="34" charset="0"/>
              </a:rPr>
              <a:t>, Mg</a:t>
            </a:r>
            <a:r>
              <a:rPr lang="en-US" sz="2400" b="0" baseline="30000" dirty="0">
                <a:solidFill>
                  <a:prstClr val="black"/>
                </a:solidFill>
                <a:latin typeface="Calibri" panose="020F0502020204030204" pitchFamily="34" charset="0"/>
                <a:ea typeface="Calibri" panose="020F0502020204030204" pitchFamily="34" charset="0"/>
                <a:cs typeface="Calibri" panose="020F0502020204030204" pitchFamily="34" charset="0"/>
              </a:rPr>
              <a:t>2+</a:t>
            </a:r>
            <a:r>
              <a:rPr lang="en-US" sz="2400" b="0" dirty="0">
                <a:solidFill>
                  <a:prstClr val="black"/>
                </a:solidFill>
                <a:latin typeface="Calibri" panose="020F0502020204030204" pitchFamily="34" charset="0"/>
                <a:ea typeface="Calibri" panose="020F0502020204030204" pitchFamily="34" charset="0"/>
                <a:cs typeface="Calibri" panose="020F0502020204030204" pitchFamily="34" charset="0"/>
              </a:rPr>
              <a:t>. Ca</a:t>
            </a:r>
            <a:r>
              <a:rPr lang="en-US" sz="2400" b="0" baseline="30000" dirty="0">
                <a:solidFill>
                  <a:prstClr val="black"/>
                </a:solidFill>
                <a:latin typeface="Calibri" panose="020F0502020204030204" pitchFamily="34" charset="0"/>
                <a:ea typeface="Calibri" panose="020F0502020204030204" pitchFamily="34" charset="0"/>
                <a:cs typeface="Calibri" panose="020F0502020204030204" pitchFamily="34" charset="0"/>
              </a:rPr>
              <a:t>2+</a:t>
            </a:r>
            <a:r>
              <a:rPr lang="en-US" sz="2400" b="0" dirty="0">
                <a:solidFill>
                  <a:prstClr val="black"/>
                </a:solidFill>
                <a:latin typeface="Calibri" panose="020F0502020204030204" pitchFamily="34" charset="0"/>
                <a:ea typeface="Calibri" panose="020F0502020204030204" pitchFamily="34" charset="0"/>
                <a:cs typeface="Calibri" panose="020F0502020204030204" pitchFamily="34" charset="0"/>
              </a:rPr>
              <a:t>,K</a:t>
            </a:r>
            <a:r>
              <a:rPr lang="en-US" sz="2400" b="0" baseline="30000" dirty="0">
                <a:solidFill>
                  <a:prstClr val="black"/>
                </a:solidFill>
                <a:latin typeface="Calibri" panose="020F0502020204030204" pitchFamily="34" charset="0"/>
                <a:ea typeface="Calibri" panose="020F0502020204030204" pitchFamily="34" charset="0"/>
                <a:cs typeface="Calibri" panose="020F0502020204030204" pitchFamily="34" charset="0"/>
              </a:rPr>
              <a:t>+</a:t>
            </a:r>
            <a:r>
              <a:rPr lang="en-US" sz="2400" b="0" dirty="0">
                <a:solidFill>
                  <a:prstClr val="black"/>
                </a:solidFill>
                <a:latin typeface="Calibri" panose="020F0502020204030204" pitchFamily="34" charset="0"/>
                <a:ea typeface="Calibri" panose="020F0502020204030204" pitchFamily="34" charset="0"/>
                <a:cs typeface="Calibri" panose="020F0502020204030204" pitchFamily="34" charset="0"/>
              </a:rPr>
              <a:t>, Na</a:t>
            </a:r>
            <a:r>
              <a:rPr lang="en-US" sz="2400" b="0" baseline="30000" dirty="0">
                <a:solidFill>
                  <a:prstClr val="black"/>
                </a:solidFill>
                <a:latin typeface="Calibri" panose="020F0502020204030204" pitchFamily="34" charset="0"/>
                <a:ea typeface="Calibri" panose="020F0502020204030204" pitchFamily="34" charset="0"/>
                <a:cs typeface="Calibri" panose="020F0502020204030204" pitchFamily="34" charset="0"/>
              </a:rPr>
              <a:t>+</a:t>
            </a:r>
            <a:r>
              <a:rPr lang="en-US" sz="2400" b="0" dirty="0">
                <a:solidFill>
                  <a:prstClr val="black"/>
                </a:solidFill>
                <a:latin typeface="Calibri" panose="020F0502020204030204" pitchFamily="34" charset="0"/>
                <a:ea typeface="Calibri" panose="020F0502020204030204" pitchFamily="34" charset="0"/>
                <a:cs typeface="Calibri" panose="020F0502020204030204" pitchFamily="34" charset="0"/>
              </a:rPr>
              <a:t>, and C</a:t>
            </a:r>
            <a:r>
              <a:rPr lang="en-US" sz="2400" b="0" baseline="-25000" dirty="0">
                <a:solidFill>
                  <a:prstClr val="black"/>
                </a:solidFill>
                <a:latin typeface="Calibri" panose="020F0502020204030204" pitchFamily="34" charset="0"/>
                <a:ea typeface="Calibri" panose="020F0502020204030204" pitchFamily="34" charset="0"/>
                <a:cs typeface="Calibri" panose="020F0502020204030204" pitchFamily="34" charset="0"/>
              </a:rPr>
              <a:t>2</a:t>
            </a:r>
            <a:r>
              <a:rPr lang="en-US" sz="2400" b="0" dirty="0">
                <a:solidFill>
                  <a:prstClr val="black"/>
                </a:solidFill>
                <a:latin typeface="Calibri" panose="020F0502020204030204" pitchFamily="34" charset="0"/>
                <a:ea typeface="Calibri" panose="020F0502020204030204" pitchFamily="34" charset="0"/>
                <a:cs typeface="Calibri" panose="020F0502020204030204" pitchFamily="34" charset="0"/>
              </a:rPr>
              <a:t>O</a:t>
            </a:r>
            <a:r>
              <a:rPr lang="en-US" sz="2400" b="0" baseline="-25000" dirty="0">
                <a:solidFill>
                  <a:prstClr val="black"/>
                </a:solidFill>
                <a:latin typeface="Calibri" panose="020F0502020204030204" pitchFamily="34" charset="0"/>
                <a:ea typeface="Calibri" panose="020F0502020204030204" pitchFamily="34" charset="0"/>
                <a:cs typeface="Calibri" panose="020F0502020204030204" pitchFamily="34" charset="0"/>
              </a:rPr>
              <a:t>4</a:t>
            </a:r>
            <a:r>
              <a:rPr lang="en-US" sz="2400" b="0" baseline="30000" dirty="0">
                <a:solidFill>
                  <a:prstClr val="black"/>
                </a:solidFill>
                <a:latin typeface="Calibri" panose="020F0502020204030204" pitchFamily="34" charset="0"/>
                <a:ea typeface="Calibri" panose="020F0502020204030204" pitchFamily="34" charset="0"/>
                <a:cs typeface="Calibri" panose="020F0502020204030204" pitchFamily="34" charset="0"/>
              </a:rPr>
              <a:t>-2</a:t>
            </a:r>
            <a:r>
              <a:rPr lang="en-US" sz="2400" b="0" dirty="0">
                <a:solidFill>
                  <a:schemeClr val="tx1"/>
                </a:solidFill>
                <a:latin typeface="Calibri" panose="020F0502020204030204" pitchFamily="34" charset="0"/>
                <a:cs typeface="Calibri" panose="020F0502020204030204" pitchFamily="34" charset="0"/>
              </a:rPr>
              <a:t> were determined in aqueous extracts of particles collected on Teflon filters(&lt;4.5µm aerodynamic size) </a:t>
            </a:r>
            <a:r>
              <a:rPr lang="en-US" sz="2400" b="0" dirty="0">
                <a:solidFill>
                  <a:schemeClr val="tx1"/>
                </a:solidFill>
                <a:latin typeface="Calibri" panose="020F0502020204030204" pitchFamily="34" charset="0"/>
                <a:ea typeface="Calibri" panose="020F0502020204030204" pitchFamily="34" charset="0"/>
                <a:cs typeface="Calibri" panose="020F0502020204030204" pitchFamily="34" charset="0"/>
              </a:rPr>
              <a:t>; techniques described in detail in (Dibb et al., 1996; Dibb et al., 2000). In synopsis, filters were collected while the DC-8 maintained constant altitude having average exposure time of 6.30 minutes, N= 719. All filters used in this analysis were collected below 3km.</a:t>
            </a:r>
            <a:endParaRPr lang="en-US" sz="2400" b="0" dirty="0">
              <a:solidFill>
                <a:schemeClr val="tx1"/>
              </a:solidFill>
              <a:latin typeface="Calibri" panose="020F0502020204030204" pitchFamily="34" charset="0"/>
              <a:cs typeface="Calibri" panose="020F0502020204030204" pitchFamily="34" charset="0"/>
            </a:endParaRPr>
          </a:p>
          <a:p>
            <a:pPr marL="457189" indent="-457189" algn="l">
              <a:buFont typeface="Arial" panose="020B0604020202020204" pitchFamily="34" charset="0"/>
              <a:buChar char="•"/>
            </a:pPr>
            <a:r>
              <a:rPr lang="en-US" sz="2400" b="0" dirty="0">
                <a:solidFill>
                  <a:schemeClr val="tx1"/>
                </a:solidFill>
                <a:latin typeface="Calibri" panose="020F0502020204030204" pitchFamily="34" charset="0"/>
                <a:cs typeface="Calibri" panose="020F0502020204030204" pitchFamily="34" charset="0"/>
              </a:rPr>
              <a:t>Submicron concentrations of SO</a:t>
            </a:r>
            <a:r>
              <a:rPr lang="en-US" sz="2400" b="0" baseline="-25000" dirty="0">
                <a:solidFill>
                  <a:schemeClr val="tx1"/>
                </a:solidFill>
                <a:latin typeface="Calibri" panose="020F0502020204030204" pitchFamily="34" charset="0"/>
                <a:cs typeface="Calibri" panose="020F0502020204030204" pitchFamily="34" charset="0"/>
              </a:rPr>
              <a:t>4</a:t>
            </a:r>
            <a:r>
              <a:rPr lang="en-US" sz="2400" b="0" baseline="30000" dirty="0">
                <a:solidFill>
                  <a:schemeClr val="tx1"/>
                </a:solidFill>
                <a:latin typeface="Calibri" panose="020F0502020204030204" pitchFamily="34" charset="0"/>
                <a:cs typeface="Calibri" panose="020F0502020204030204" pitchFamily="34" charset="0"/>
              </a:rPr>
              <a:t>2-</a:t>
            </a:r>
            <a:r>
              <a:rPr lang="en-US" sz="2400" b="0" dirty="0">
                <a:solidFill>
                  <a:schemeClr val="tx1"/>
                </a:solidFill>
                <a:latin typeface="Calibri" panose="020F0502020204030204" pitchFamily="34" charset="0"/>
                <a:cs typeface="Calibri" panose="020F0502020204030204" pitchFamily="34" charset="0"/>
              </a:rPr>
              <a:t>, NO</a:t>
            </a:r>
            <a:r>
              <a:rPr lang="en-US" sz="2400" b="0" baseline="-25000" dirty="0">
                <a:solidFill>
                  <a:schemeClr val="tx1"/>
                </a:solidFill>
                <a:latin typeface="Calibri" panose="020F0502020204030204" pitchFamily="34" charset="0"/>
                <a:cs typeface="Calibri" panose="020F0502020204030204" pitchFamily="34" charset="0"/>
              </a:rPr>
              <a:t>3</a:t>
            </a:r>
            <a:r>
              <a:rPr lang="en-US" sz="2400" b="0" baseline="30000" dirty="0">
                <a:solidFill>
                  <a:schemeClr val="tx1"/>
                </a:solidFill>
                <a:latin typeface="Calibri" panose="020F0502020204030204" pitchFamily="34" charset="0"/>
                <a:cs typeface="Calibri" panose="020F0502020204030204" pitchFamily="34" charset="0"/>
              </a:rPr>
              <a:t>-</a:t>
            </a:r>
            <a:r>
              <a:rPr lang="en-US" sz="2400" b="0" dirty="0">
                <a:solidFill>
                  <a:schemeClr val="tx1"/>
                </a:solidFill>
                <a:latin typeface="Calibri" panose="020F0502020204030204" pitchFamily="34" charset="0"/>
                <a:cs typeface="Calibri" panose="020F0502020204030204" pitchFamily="34" charset="0"/>
              </a:rPr>
              <a:t> and NH</a:t>
            </a:r>
            <a:r>
              <a:rPr lang="en-US" sz="2400" b="0" baseline="-25000" dirty="0">
                <a:solidFill>
                  <a:schemeClr val="tx1"/>
                </a:solidFill>
                <a:latin typeface="Calibri" panose="020F0502020204030204" pitchFamily="34" charset="0"/>
                <a:cs typeface="Calibri" panose="020F0502020204030204" pitchFamily="34" charset="0"/>
              </a:rPr>
              <a:t>4</a:t>
            </a:r>
            <a:r>
              <a:rPr lang="en-US" sz="2400" b="0" baseline="30000" dirty="0">
                <a:solidFill>
                  <a:schemeClr val="tx1"/>
                </a:solidFill>
                <a:latin typeface="Calibri" panose="020F0502020204030204" pitchFamily="34" charset="0"/>
                <a:cs typeface="Calibri" panose="020F0502020204030204" pitchFamily="34" charset="0"/>
              </a:rPr>
              <a:t>+</a:t>
            </a:r>
            <a:r>
              <a:rPr lang="en-US" sz="2400" b="0" dirty="0">
                <a:solidFill>
                  <a:schemeClr val="tx1"/>
                </a:solidFill>
                <a:latin typeface="Calibri" panose="020F0502020204030204" pitchFamily="34" charset="0"/>
                <a:cs typeface="Calibri" panose="020F0502020204030204" pitchFamily="34" charset="0"/>
              </a:rPr>
              <a:t> were measured using HR-TOF-AMS</a:t>
            </a:r>
            <a:r>
              <a:rPr lang="en-US" sz="2400" b="0" dirty="0">
                <a:solidFill>
                  <a:prstClr val="black"/>
                </a:solidFill>
                <a:latin typeface="Calibri" panose="020F0502020204030204" pitchFamily="34" charset="0"/>
                <a:ea typeface="Calibri" panose="020F0502020204030204" pitchFamily="34" charset="0"/>
                <a:cs typeface="Calibri" panose="020F0502020204030204" pitchFamily="34" charset="0"/>
              </a:rPr>
              <a:t>. Detailed methods can be reviewed in (Canagaratna et al., 2007; Decarlo et al., 2008; DeCarlo et al., 2006).</a:t>
            </a:r>
          </a:p>
          <a:p>
            <a:pPr marL="457189" lvl="0" indent="-457189" algn="l">
              <a:buFont typeface="Arial" panose="020B0604020202020204" pitchFamily="34" charset="0"/>
              <a:buChar char="•"/>
            </a:pPr>
            <a:r>
              <a:rPr lang="en-US" sz="2400" b="0" dirty="0">
                <a:solidFill>
                  <a:prstClr val="black"/>
                </a:solidFill>
                <a:latin typeface="Calibri" panose="020F0502020204030204" pitchFamily="34" charset="0"/>
                <a:cs typeface="Calibri" panose="020F0502020204030204" pitchFamily="34" charset="0"/>
              </a:rPr>
              <a:t>Concentrations of supermicron SO</a:t>
            </a:r>
            <a:r>
              <a:rPr lang="en-US" sz="2400" b="0" baseline="-25000" dirty="0">
                <a:solidFill>
                  <a:prstClr val="black"/>
                </a:solidFill>
                <a:latin typeface="Calibri" panose="020F0502020204030204" pitchFamily="34" charset="0"/>
                <a:cs typeface="Calibri" panose="020F0502020204030204" pitchFamily="34" charset="0"/>
              </a:rPr>
              <a:t>4</a:t>
            </a:r>
            <a:r>
              <a:rPr lang="en-US" sz="2400" b="0" baseline="30000" dirty="0">
                <a:solidFill>
                  <a:prstClr val="black"/>
                </a:solidFill>
                <a:latin typeface="Calibri" panose="020F0502020204030204" pitchFamily="34" charset="0"/>
                <a:cs typeface="Calibri" panose="020F0502020204030204" pitchFamily="34" charset="0"/>
              </a:rPr>
              <a:t>2-</a:t>
            </a:r>
            <a:r>
              <a:rPr lang="en-US" sz="2400" b="0" dirty="0">
                <a:solidFill>
                  <a:prstClr val="black"/>
                </a:solidFill>
                <a:latin typeface="Calibri" panose="020F0502020204030204" pitchFamily="34" charset="0"/>
                <a:cs typeface="Calibri" panose="020F0502020204030204" pitchFamily="34" charset="0"/>
              </a:rPr>
              <a:t>, NO</a:t>
            </a:r>
            <a:r>
              <a:rPr lang="en-US" sz="2400" b="0" baseline="-25000" dirty="0">
                <a:solidFill>
                  <a:prstClr val="black"/>
                </a:solidFill>
                <a:latin typeface="Calibri" panose="020F0502020204030204" pitchFamily="34" charset="0"/>
                <a:cs typeface="Calibri" panose="020F0502020204030204" pitchFamily="34" charset="0"/>
              </a:rPr>
              <a:t>3</a:t>
            </a:r>
            <a:r>
              <a:rPr lang="en-US" sz="2400" b="0" baseline="30000" dirty="0">
                <a:solidFill>
                  <a:prstClr val="black"/>
                </a:solidFill>
                <a:latin typeface="Calibri" panose="020F0502020204030204" pitchFamily="34" charset="0"/>
                <a:cs typeface="Calibri" panose="020F0502020204030204" pitchFamily="34" charset="0"/>
              </a:rPr>
              <a:t>-</a:t>
            </a:r>
            <a:r>
              <a:rPr lang="en-US" sz="2400" b="0" dirty="0">
                <a:solidFill>
                  <a:prstClr val="black"/>
                </a:solidFill>
                <a:latin typeface="Calibri" panose="020F0502020204030204" pitchFamily="34" charset="0"/>
                <a:cs typeface="Calibri" panose="020F0502020204030204" pitchFamily="34" charset="0"/>
              </a:rPr>
              <a:t> and NH</a:t>
            </a:r>
            <a:r>
              <a:rPr lang="en-US" sz="2400" b="0" baseline="-25000" dirty="0">
                <a:solidFill>
                  <a:prstClr val="black"/>
                </a:solidFill>
                <a:latin typeface="Calibri" panose="020F0502020204030204" pitchFamily="34" charset="0"/>
                <a:cs typeface="Calibri" panose="020F0502020204030204" pitchFamily="34" charset="0"/>
              </a:rPr>
              <a:t>4</a:t>
            </a:r>
            <a:r>
              <a:rPr lang="en-US" sz="2400" b="0" baseline="30000" dirty="0">
                <a:solidFill>
                  <a:prstClr val="black"/>
                </a:solidFill>
                <a:latin typeface="Calibri" panose="020F0502020204030204" pitchFamily="34" charset="0"/>
                <a:cs typeface="Calibri" panose="020F0502020204030204" pitchFamily="34" charset="0"/>
              </a:rPr>
              <a:t>+</a:t>
            </a:r>
            <a:r>
              <a:rPr lang="en-US" sz="2400" b="0" dirty="0">
                <a:solidFill>
                  <a:prstClr val="black"/>
                </a:solidFill>
                <a:latin typeface="Calibri" panose="020F0502020204030204" pitchFamily="34" charset="0"/>
                <a:cs typeface="Calibri" panose="020F0502020204030204" pitchFamily="34" charset="0"/>
              </a:rPr>
              <a:t>  were calculated as bulk - submicron measurements  with AMS measurements averaged over filter integration times. These supermicron observations validate with abundance of species known to be supermicron, Na</a:t>
            </a:r>
            <a:r>
              <a:rPr lang="en-US" sz="2400" b="0" baseline="30000" dirty="0">
                <a:solidFill>
                  <a:prstClr val="black"/>
                </a:solidFill>
                <a:latin typeface="Calibri" panose="020F0502020204030204" pitchFamily="34" charset="0"/>
                <a:cs typeface="Calibri" panose="020F0502020204030204" pitchFamily="34" charset="0"/>
              </a:rPr>
              <a:t>+</a:t>
            </a:r>
            <a:r>
              <a:rPr lang="en-US" sz="2400" b="0" dirty="0">
                <a:solidFill>
                  <a:prstClr val="black"/>
                </a:solidFill>
                <a:latin typeface="Calibri" panose="020F0502020204030204" pitchFamily="34" charset="0"/>
                <a:cs typeface="Calibri" panose="020F0502020204030204" pitchFamily="34" charset="0"/>
              </a:rPr>
              <a:t> and Ca</a:t>
            </a:r>
            <a:r>
              <a:rPr lang="en-US" sz="2400" b="0" baseline="30000" dirty="0">
                <a:solidFill>
                  <a:prstClr val="black"/>
                </a:solidFill>
                <a:latin typeface="Calibri" panose="020F0502020204030204" pitchFamily="34" charset="0"/>
                <a:cs typeface="Calibri" panose="020F0502020204030204" pitchFamily="34" charset="0"/>
              </a:rPr>
              <a:t>2+ </a:t>
            </a:r>
            <a:r>
              <a:rPr lang="en-US" sz="2400" b="0" dirty="0">
                <a:solidFill>
                  <a:prstClr val="black"/>
                </a:solidFill>
                <a:latin typeface="Calibri" panose="020F0502020204030204" pitchFamily="34" charset="0"/>
                <a:cs typeface="Calibri" panose="020F0502020204030204" pitchFamily="34" charset="0"/>
              </a:rPr>
              <a:t>(Figure 1). </a:t>
            </a:r>
          </a:p>
          <a:p>
            <a:pPr marL="457189" indent="-457189" algn="l">
              <a:buFont typeface="Arial" panose="020B0604020202020204" pitchFamily="34" charset="0"/>
              <a:buChar char="•"/>
            </a:pPr>
            <a:endParaRPr lang="en-US" sz="2400" b="0" dirty="0">
              <a:solidFill>
                <a:prstClr val="black"/>
              </a:solidFill>
              <a:latin typeface="Calibri" panose="020F0502020204030204" pitchFamily="34" charset="0"/>
              <a:ea typeface="Calibri" panose="020F0502020204030204" pitchFamily="34" charset="0"/>
              <a:cs typeface="Calibri" panose="020F0502020204030204" pitchFamily="34" charset="0"/>
            </a:endParaRPr>
          </a:p>
          <a:p>
            <a:pPr marL="457189" indent="-457189" algn="l">
              <a:buFont typeface="Arial" panose="020B0604020202020204" pitchFamily="34" charset="0"/>
              <a:buChar char="•"/>
            </a:pPr>
            <a:endParaRPr lang="en-US" sz="2400" b="0" dirty="0">
              <a:solidFill>
                <a:prstClr val="black"/>
              </a:solidFill>
              <a:latin typeface="Calibri" panose="020F0502020204030204" pitchFamily="34" charset="0"/>
              <a:ea typeface="Calibri" panose="020F0502020204030204" pitchFamily="34" charset="0"/>
              <a:cs typeface="Calibri" panose="020F0502020204030204" pitchFamily="34" charset="0"/>
            </a:endParaRPr>
          </a:p>
          <a:p>
            <a:pPr marL="457189" indent="-457189" algn="l">
              <a:buFont typeface="Arial" panose="020B0604020202020204" pitchFamily="34" charset="0"/>
              <a:buChar char="•"/>
            </a:pPr>
            <a:endParaRPr lang="en-US" sz="2400" b="0" dirty="0">
              <a:solidFill>
                <a:prstClr val="black"/>
              </a:solidFill>
              <a:latin typeface="Calibri" panose="020F0502020204030204" pitchFamily="34" charset="0"/>
              <a:cs typeface="Calibri" panose="020F0502020204030204" pitchFamily="34" charset="0"/>
            </a:endParaRPr>
          </a:p>
        </p:txBody>
      </p:sp>
      <p:pic>
        <p:nvPicPr>
          <p:cNvPr id="13" name="Picture 12">
            <a:extLst>
              <a:ext uri="{FF2B5EF4-FFF2-40B4-BE49-F238E27FC236}">
                <a16:creationId xmlns:a16="http://schemas.microsoft.com/office/drawing/2014/main" id="{0F54AF78-9BE9-429F-B952-6DA4E14DE310}"/>
              </a:ext>
            </a:extLst>
          </p:cNvPr>
          <p:cNvPicPr>
            <a:picLocks noChangeAspect="1"/>
          </p:cNvPicPr>
          <p:nvPr/>
        </p:nvPicPr>
        <p:blipFill>
          <a:blip r:embed="rId7"/>
          <a:stretch>
            <a:fillRect/>
          </a:stretch>
        </p:blipFill>
        <p:spPr>
          <a:xfrm>
            <a:off x="38823231" y="2594919"/>
            <a:ext cx="4706520" cy="942929"/>
          </a:xfrm>
          <a:prstGeom prst="rect">
            <a:avLst/>
          </a:prstGeom>
        </p:spPr>
      </p:pic>
      <p:pic>
        <p:nvPicPr>
          <p:cNvPr id="14" name="Picture 13">
            <a:extLst>
              <a:ext uri="{FF2B5EF4-FFF2-40B4-BE49-F238E27FC236}">
                <a16:creationId xmlns:a16="http://schemas.microsoft.com/office/drawing/2014/main" id="{1DD1D77C-E892-4B1E-AB21-AED3841B6AB9}"/>
              </a:ext>
            </a:extLst>
          </p:cNvPr>
          <p:cNvPicPr>
            <a:picLocks noChangeAspect="1"/>
          </p:cNvPicPr>
          <p:nvPr/>
        </p:nvPicPr>
        <p:blipFill>
          <a:blip r:embed="rId8"/>
          <a:stretch>
            <a:fillRect/>
          </a:stretch>
        </p:blipFill>
        <p:spPr>
          <a:xfrm>
            <a:off x="268466" y="2706722"/>
            <a:ext cx="3692885" cy="798869"/>
          </a:xfrm>
          <a:prstGeom prst="rect">
            <a:avLst/>
          </a:prstGeom>
        </p:spPr>
      </p:pic>
      <p:pic>
        <p:nvPicPr>
          <p:cNvPr id="15" name="Picture 14">
            <a:extLst>
              <a:ext uri="{FF2B5EF4-FFF2-40B4-BE49-F238E27FC236}">
                <a16:creationId xmlns:a16="http://schemas.microsoft.com/office/drawing/2014/main" id="{AEC1C095-B313-4FE3-AA2F-09679692762D}"/>
              </a:ext>
            </a:extLst>
          </p:cNvPr>
          <p:cNvPicPr>
            <a:picLocks noChangeAspect="1"/>
          </p:cNvPicPr>
          <p:nvPr/>
        </p:nvPicPr>
        <p:blipFill>
          <a:blip r:embed="rId9"/>
          <a:stretch>
            <a:fillRect/>
          </a:stretch>
        </p:blipFill>
        <p:spPr>
          <a:xfrm>
            <a:off x="41084806" y="99247"/>
            <a:ext cx="2783168" cy="2314715"/>
          </a:xfrm>
          <a:prstGeom prst="rect">
            <a:avLst/>
          </a:prstGeom>
        </p:spPr>
      </p:pic>
      <p:pic>
        <p:nvPicPr>
          <p:cNvPr id="16" name="Picture 15">
            <a:extLst>
              <a:ext uri="{FF2B5EF4-FFF2-40B4-BE49-F238E27FC236}">
                <a16:creationId xmlns:a16="http://schemas.microsoft.com/office/drawing/2014/main" id="{EBFC8845-4BCB-42AE-8CC1-329369CC7236}"/>
              </a:ext>
            </a:extLst>
          </p:cNvPr>
          <p:cNvPicPr>
            <a:picLocks noChangeAspect="1"/>
          </p:cNvPicPr>
          <p:nvPr/>
        </p:nvPicPr>
        <p:blipFill>
          <a:blip r:embed="rId10"/>
          <a:stretch>
            <a:fillRect/>
          </a:stretch>
        </p:blipFill>
        <p:spPr>
          <a:xfrm>
            <a:off x="197323" y="169816"/>
            <a:ext cx="2430848" cy="2360558"/>
          </a:xfrm>
          <a:prstGeom prst="rect">
            <a:avLst/>
          </a:prstGeom>
        </p:spPr>
      </p:pic>
      <p:sp>
        <p:nvSpPr>
          <p:cNvPr id="18" name="TextBox 17">
            <a:extLst>
              <a:ext uri="{FF2B5EF4-FFF2-40B4-BE49-F238E27FC236}">
                <a16:creationId xmlns:a16="http://schemas.microsoft.com/office/drawing/2014/main" id="{9B8E35AC-4E77-4310-932C-64D2D84C7F9F}"/>
              </a:ext>
            </a:extLst>
          </p:cNvPr>
          <p:cNvSpPr txBox="1"/>
          <p:nvPr/>
        </p:nvSpPr>
        <p:spPr>
          <a:xfrm>
            <a:off x="6654800" y="2254631"/>
            <a:ext cx="30581600" cy="913199"/>
          </a:xfrm>
          <a:prstGeom prst="rect">
            <a:avLst/>
          </a:prstGeom>
          <a:noFill/>
        </p:spPr>
        <p:txBody>
          <a:bodyPr wrap="square" rtlCol="0">
            <a:spAutoFit/>
          </a:bodyPr>
          <a:lstStyle/>
          <a:p>
            <a:r>
              <a:rPr lang="en-US" sz="2667" dirty="0">
                <a:solidFill>
                  <a:schemeClr val="bg1"/>
                </a:solidFill>
              </a:rPr>
              <a:t>1. Institute for the Study of Earth, Oceans, and Space, University of New Hampshire, Durham NH, USA. 2. Cooperative Institute for Research in Environmental Sciences, University of Colorado,  Boulder CO, USA. 3. Naval Research Laboratory, Monterey CA, USA.  4. Ludwig Maximilians University of Munich, Munich Germany.</a:t>
            </a:r>
          </a:p>
        </p:txBody>
      </p:sp>
      <p:sp>
        <p:nvSpPr>
          <p:cNvPr id="22" name="TextBox 21">
            <a:extLst>
              <a:ext uri="{FF2B5EF4-FFF2-40B4-BE49-F238E27FC236}">
                <a16:creationId xmlns:a16="http://schemas.microsoft.com/office/drawing/2014/main" id="{F851CE53-E08F-42D7-B09D-2A4FE4B20156}"/>
              </a:ext>
            </a:extLst>
          </p:cNvPr>
          <p:cNvSpPr txBox="1"/>
          <p:nvPr/>
        </p:nvSpPr>
        <p:spPr>
          <a:xfrm>
            <a:off x="5830681" y="1180618"/>
            <a:ext cx="33759629" cy="748988"/>
          </a:xfrm>
          <a:prstGeom prst="rect">
            <a:avLst/>
          </a:prstGeom>
          <a:noFill/>
        </p:spPr>
        <p:txBody>
          <a:bodyPr wrap="square" rtlCol="0">
            <a:spAutoFit/>
          </a:bodyPr>
          <a:lstStyle/>
          <a:p>
            <a:pPr defTabSz="6010036" fontAlgn="auto">
              <a:spcBef>
                <a:spcPct val="20000"/>
              </a:spcBef>
              <a:spcAft>
                <a:spcPts val="0"/>
              </a:spcAft>
            </a:pPr>
            <a:r>
              <a:rPr lang="en-US" sz="4267" dirty="0">
                <a:solidFill>
                  <a:schemeClr val="bg1"/>
                </a:solidFill>
                <a:latin typeface="Calibri"/>
              </a:rPr>
              <a:t>E. Heim</a:t>
            </a:r>
            <a:r>
              <a:rPr lang="en-US" sz="4267" baseline="30000" dirty="0">
                <a:solidFill>
                  <a:schemeClr val="bg1"/>
                </a:solidFill>
                <a:latin typeface="Calibri"/>
              </a:rPr>
              <a:t>1</a:t>
            </a:r>
            <a:r>
              <a:rPr lang="en-US" sz="4267" dirty="0">
                <a:solidFill>
                  <a:schemeClr val="bg1"/>
                </a:solidFill>
                <a:latin typeface="Calibri"/>
              </a:rPr>
              <a:t>, J. Dibb</a:t>
            </a:r>
            <a:r>
              <a:rPr lang="en-US" sz="4267" baseline="30000" dirty="0">
                <a:solidFill>
                  <a:schemeClr val="bg1"/>
                </a:solidFill>
                <a:latin typeface="Calibri"/>
              </a:rPr>
              <a:t>1</a:t>
            </a:r>
            <a:r>
              <a:rPr lang="en-US" sz="4267" dirty="0">
                <a:solidFill>
                  <a:schemeClr val="bg1"/>
                </a:solidFill>
                <a:latin typeface="Calibri"/>
              </a:rPr>
              <a:t>, E. Scheuer</a:t>
            </a:r>
            <a:r>
              <a:rPr lang="en-US" sz="4267" baseline="30000" dirty="0">
                <a:solidFill>
                  <a:schemeClr val="bg1"/>
                </a:solidFill>
                <a:latin typeface="Calibri"/>
              </a:rPr>
              <a:t>1</a:t>
            </a:r>
            <a:r>
              <a:rPr lang="en-US" sz="4267" dirty="0">
                <a:solidFill>
                  <a:schemeClr val="bg1"/>
                </a:solidFill>
                <a:latin typeface="Calibri"/>
              </a:rPr>
              <a:t>, P. Campuzano Jost</a:t>
            </a:r>
            <a:r>
              <a:rPr lang="en-US" sz="4267" baseline="30000" dirty="0">
                <a:solidFill>
                  <a:schemeClr val="bg1"/>
                </a:solidFill>
                <a:latin typeface="Calibri"/>
              </a:rPr>
              <a:t>2</a:t>
            </a:r>
            <a:r>
              <a:rPr lang="en-US" sz="4267" dirty="0">
                <a:solidFill>
                  <a:schemeClr val="bg1"/>
                </a:solidFill>
                <a:latin typeface="Calibri"/>
              </a:rPr>
              <a:t>, B. Nault</a:t>
            </a:r>
            <a:r>
              <a:rPr lang="en-US" sz="4267" baseline="30000" dirty="0">
                <a:solidFill>
                  <a:schemeClr val="bg1"/>
                </a:solidFill>
                <a:latin typeface="Calibri"/>
              </a:rPr>
              <a:t>2</a:t>
            </a:r>
            <a:r>
              <a:rPr lang="en-US" sz="4267" dirty="0">
                <a:solidFill>
                  <a:schemeClr val="bg1"/>
                </a:solidFill>
                <a:latin typeface="Calibri"/>
              </a:rPr>
              <a:t>, J. L. </a:t>
            </a:r>
            <a:r>
              <a:rPr lang="en-US" sz="4267" dirty="0">
                <a:solidFill>
                  <a:schemeClr val="bg1"/>
                </a:solidFill>
                <a:latin typeface="Calibri" panose="020F0502020204030204" pitchFamily="34" charset="0"/>
                <a:ea typeface="Calibri" panose="020F0502020204030204" pitchFamily="34" charset="0"/>
              </a:rPr>
              <a:t>Jimenez</a:t>
            </a:r>
            <a:r>
              <a:rPr lang="en-US" sz="4267" baseline="30000" dirty="0">
                <a:solidFill>
                  <a:schemeClr val="bg1"/>
                </a:solidFill>
                <a:latin typeface="Calibri" panose="020F0502020204030204" pitchFamily="34" charset="0"/>
                <a:ea typeface="Calibri" panose="020F0502020204030204" pitchFamily="34" charset="0"/>
              </a:rPr>
              <a:t>2</a:t>
            </a:r>
            <a:r>
              <a:rPr lang="en-US" sz="4267" dirty="0">
                <a:solidFill>
                  <a:schemeClr val="bg1"/>
                </a:solidFill>
                <a:latin typeface="Calibri" panose="020F0502020204030204" pitchFamily="34" charset="0"/>
                <a:ea typeface="Calibri" panose="020F0502020204030204" pitchFamily="34" charset="0"/>
              </a:rPr>
              <a:t> ,</a:t>
            </a:r>
            <a:r>
              <a:rPr lang="en-US" sz="4267" dirty="0">
                <a:solidFill>
                  <a:schemeClr val="bg1"/>
                </a:solidFill>
                <a:latin typeface="Calibri"/>
              </a:rPr>
              <a:t> D. Peterson</a:t>
            </a:r>
            <a:r>
              <a:rPr lang="en-US" sz="4267" baseline="30000" dirty="0">
                <a:solidFill>
                  <a:schemeClr val="bg1"/>
                </a:solidFill>
                <a:latin typeface="Calibri"/>
              </a:rPr>
              <a:t>3</a:t>
            </a:r>
            <a:r>
              <a:rPr lang="en-US" sz="4267" dirty="0">
                <a:solidFill>
                  <a:schemeClr val="bg1"/>
                </a:solidFill>
                <a:latin typeface="Calibri"/>
              </a:rPr>
              <a:t>, C. Knote</a:t>
            </a:r>
            <a:r>
              <a:rPr lang="en-US" sz="4267" baseline="30000" dirty="0">
                <a:solidFill>
                  <a:schemeClr val="bg1"/>
                </a:solidFill>
                <a:latin typeface="Calibri"/>
              </a:rPr>
              <a:t>4</a:t>
            </a:r>
            <a:r>
              <a:rPr lang="en-US" sz="4267" dirty="0">
                <a:solidFill>
                  <a:schemeClr val="bg1"/>
                </a:solidFill>
                <a:latin typeface="Calibri"/>
              </a:rPr>
              <a:t>, with the rest of the Korus-AQ science team</a:t>
            </a:r>
          </a:p>
        </p:txBody>
      </p:sp>
      <p:sp>
        <p:nvSpPr>
          <p:cNvPr id="3" name="TextBox 2">
            <a:extLst>
              <a:ext uri="{FF2B5EF4-FFF2-40B4-BE49-F238E27FC236}">
                <a16:creationId xmlns:a16="http://schemas.microsoft.com/office/drawing/2014/main" id="{37C3620E-8D64-41D9-A6CF-C2BEE973AE94}"/>
              </a:ext>
            </a:extLst>
          </p:cNvPr>
          <p:cNvSpPr txBox="1"/>
          <p:nvPr/>
        </p:nvSpPr>
        <p:spPr>
          <a:xfrm>
            <a:off x="274589" y="5291753"/>
            <a:ext cx="10594543" cy="10285893"/>
          </a:xfrm>
          <a:prstGeom prst="rect">
            <a:avLst/>
          </a:prstGeom>
          <a:noFill/>
        </p:spPr>
        <p:txBody>
          <a:bodyPr wrap="square" rtlCol="0">
            <a:spAutoFit/>
          </a:bodyPr>
          <a:lstStyle/>
          <a:p>
            <a:pPr algn="l">
              <a:lnSpc>
                <a:spcPct val="115000"/>
              </a:lnSpc>
              <a:spcBef>
                <a:spcPts val="0"/>
              </a:spcBef>
              <a:spcAft>
                <a:spcPts val="1333"/>
              </a:spcAft>
            </a:pPr>
            <a:r>
              <a:rPr lang="en-US" sz="2400" b="0" dirty="0">
                <a:solidFill>
                  <a:schemeClr val="tx1"/>
                </a:solidFill>
                <a:latin typeface="Calibri" panose="020F0502020204030204" pitchFamily="34" charset="0"/>
                <a:ea typeface="Calibri" panose="020F0502020204030204" pitchFamily="34" charset="0"/>
                <a:cs typeface="Times New Roman" panose="02020603050405020304" pitchFamily="18" charset="0"/>
              </a:rPr>
              <a:t>	</a:t>
            </a:r>
            <a:r>
              <a:rPr lang="en-US" sz="2400" b="0" dirty="0">
                <a:solidFill>
                  <a:srgbClr val="222222"/>
                </a:solidFill>
                <a:latin typeface="Calibri" panose="020F0502020204030204" pitchFamily="34" charset="0"/>
              </a:rPr>
              <a:t>The KORUS-AQ (Korean-US air quality) mission was a collaborative research project between NASA and South Korea’s National Institute of Environmental Research . The mission was designed to characterize spatial and temporal variability in air quality above and upwind of South Korea in late spring early summer, after peak outflow of Asian dust over the Pacific.</a:t>
            </a:r>
            <a:r>
              <a:rPr lang="en-US" sz="2400" b="0" dirty="0">
                <a:solidFill>
                  <a:schemeClr val="tx1"/>
                </a:solidFill>
                <a:latin typeface="Calibri" panose="020F0502020204030204" pitchFamily="34" charset="0"/>
                <a:ea typeface="Calibri" panose="020F0502020204030204" pitchFamily="34" charset="0"/>
                <a:cs typeface="Times New Roman" panose="02020603050405020304" pitchFamily="18" charset="0"/>
              </a:rPr>
              <a:t> The synoptic meteorology during the campaign included an initial dynamic period (May 2nd – 13th), stagnant and local conditions (May 17th – 22nd), Chinese transport (May 25th – 31st) and a final blocking pattern (June 1st -10th), see D. Peterson’s talk AGU #A11Q-03. This study focuses on  the initial dynamic period, characterized by enhanced silica-calcium rich dust; derived from the deserts of central Asia. Soluble Ca</a:t>
            </a:r>
            <a:r>
              <a:rPr lang="en-US" sz="2400" b="0" baseline="30000" dirty="0">
                <a:solidFill>
                  <a:schemeClr val="tx1"/>
                </a:solidFill>
                <a:latin typeface="Calibri" panose="020F0502020204030204" pitchFamily="34" charset="0"/>
                <a:ea typeface="Calibri" panose="020F0502020204030204" pitchFamily="34" charset="0"/>
                <a:cs typeface="Times New Roman" panose="02020603050405020304" pitchFamily="18" charset="0"/>
              </a:rPr>
              <a:t>2+</a:t>
            </a:r>
            <a:r>
              <a:rPr lang="en-US" sz="2400" b="0" dirty="0">
                <a:solidFill>
                  <a:schemeClr val="tx1"/>
                </a:solidFill>
                <a:latin typeface="Calibri" panose="020F0502020204030204" pitchFamily="34" charset="0"/>
                <a:ea typeface="Calibri" panose="020F0502020204030204" pitchFamily="34" charset="0"/>
                <a:cs typeface="Times New Roman" panose="02020603050405020304" pitchFamily="18" charset="0"/>
              </a:rPr>
              <a:t>, a dust proxy,  was elevated during this dynamic period, aerosol filter samples (&lt; 3 km altitude) (mean 1.06 = </a:t>
            </a:r>
            <a:r>
              <a:rPr lang="en-US" sz="2400" b="0" dirty="0">
                <a:solidFill>
                  <a:schemeClr val="tx1"/>
                </a:solidFill>
                <a:latin typeface="Calibri" panose="020F0502020204030204" pitchFamily="34" charset="0"/>
                <a:ea typeface="Calibri" panose="020F0502020204030204" pitchFamily="34" charset="0"/>
                <a:cs typeface="Calibri" panose="020F0502020204030204" pitchFamily="34" charset="0"/>
              </a:rPr>
              <a:t>µ</a:t>
            </a:r>
            <a:r>
              <a:rPr lang="en-US" sz="2400" b="0" dirty="0">
                <a:solidFill>
                  <a:schemeClr val="tx1"/>
                </a:solidFill>
                <a:latin typeface="Calibri" panose="020F0502020204030204" pitchFamily="34" charset="0"/>
                <a:ea typeface="Calibri" panose="020F0502020204030204" pitchFamily="34" charset="0"/>
                <a:cs typeface="Times New Roman" panose="02020603050405020304" pitchFamily="18" charset="0"/>
              </a:rPr>
              <a:t>g/m</a:t>
            </a:r>
            <a:r>
              <a:rPr lang="en-US" sz="2400" b="0" baseline="30000" dirty="0">
                <a:solidFill>
                  <a:schemeClr val="tx1"/>
                </a:solidFill>
                <a:latin typeface="Calibri" panose="020F0502020204030204" pitchFamily="34" charset="0"/>
                <a:ea typeface="Calibri" panose="020F0502020204030204" pitchFamily="34" charset="0"/>
                <a:cs typeface="Times New Roman" panose="02020603050405020304" pitchFamily="18" charset="0"/>
              </a:rPr>
              <a:t>3</a:t>
            </a:r>
            <a:r>
              <a:rPr lang="en-US" sz="2400" b="0" dirty="0">
                <a:solidFill>
                  <a:schemeClr val="tx1"/>
                </a:solidFill>
                <a:latin typeface="Calibri" panose="020F0502020204030204" pitchFamily="34" charset="0"/>
                <a:ea typeface="Calibri" panose="020F0502020204030204" pitchFamily="34" charset="0"/>
                <a:cs typeface="Times New Roman" panose="02020603050405020304" pitchFamily="18" charset="0"/>
              </a:rPr>
              <a:t>, </a:t>
            </a:r>
            <a:r>
              <a:rPr lang="en-US" sz="2400" b="0" dirty="0" err="1">
                <a:solidFill>
                  <a:schemeClr val="tx1"/>
                </a:solidFill>
                <a:latin typeface="Calibri" panose="020F0502020204030204" pitchFamily="34" charset="0"/>
                <a:ea typeface="Calibri" panose="020F0502020204030204" pitchFamily="34" charset="0"/>
                <a:cs typeface="Times New Roman" panose="02020603050405020304" pitchFamily="18" charset="0"/>
              </a:rPr>
              <a:t>stdev</a:t>
            </a:r>
            <a:r>
              <a:rPr lang="en-US" sz="2400" b="0" dirty="0">
                <a:solidFill>
                  <a:schemeClr val="tx1"/>
                </a:solidFill>
                <a:latin typeface="Calibri" panose="020F0502020204030204" pitchFamily="34" charset="0"/>
                <a:ea typeface="Calibri" panose="020F0502020204030204" pitchFamily="34" charset="0"/>
                <a:cs typeface="Times New Roman" panose="02020603050405020304" pitchFamily="18" charset="0"/>
              </a:rPr>
              <a:t>. = 1.19, n=198). Dust decreases significantly after the dynamic period, with the final blocking pattern having </a:t>
            </a:r>
            <a:r>
              <a:rPr lang="en-US" sz="2400" b="0" dirty="0">
                <a:solidFill>
                  <a:prstClr val="black"/>
                </a:solidFill>
                <a:latin typeface="Calibri" panose="020F0502020204030204" pitchFamily="34" charset="0"/>
                <a:ea typeface="Calibri" panose="020F0502020204030204" pitchFamily="34" charset="0"/>
                <a:cs typeface="Times New Roman" panose="02020603050405020304" pitchFamily="18" charset="0"/>
              </a:rPr>
              <a:t>(mean =0.42 </a:t>
            </a:r>
            <a:r>
              <a:rPr lang="en-US" sz="2400" b="0" dirty="0">
                <a:solidFill>
                  <a:prstClr val="black"/>
                </a:solidFill>
                <a:latin typeface="Calibri" panose="020F0502020204030204" pitchFamily="34" charset="0"/>
                <a:ea typeface="Calibri" panose="020F0502020204030204" pitchFamily="34" charset="0"/>
                <a:cs typeface="Calibri" panose="020F0502020204030204" pitchFamily="34" charset="0"/>
              </a:rPr>
              <a:t>µ</a:t>
            </a:r>
            <a:r>
              <a:rPr lang="en-US" sz="2400" b="0" dirty="0">
                <a:solidFill>
                  <a:prstClr val="black"/>
                </a:solidFill>
                <a:latin typeface="Calibri" panose="020F0502020204030204" pitchFamily="34" charset="0"/>
                <a:ea typeface="Calibri" panose="020F0502020204030204" pitchFamily="34" charset="0"/>
                <a:cs typeface="Times New Roman" panose="02020603050405020304" pitchFamily="18" charset="0"/>
              </a:rPr>
              <a:t>g/m</a:t>
            </a:r>
            <a:r>
              <a:rPr lang="en-US" sz="2400" b="0" baseline="30000" dirty="0">
                <a:solidFill>
                  <a:prstClr val="black"/>
                </a:solidFill>
                <a:latin typeface="Calibri" panose="020F0502020204030204" pitchFamily="34" charset="0"/>
                <a:ea typeface="Calibri" panose="020F0502020204030204" pitchFamily="34" charset="0"/>
                <a:cs typeface="Times New Roman" panose="02020603050405020304" pitchFamily="18" charset="0"/>
              </a:rPr>
              <a:t>3</a:t>
            </a:r>
            <a:r>
              <a:rPr lang="en-US" sz="2400" b="0" dirty="0">
                <a:solidFill>
                  <a:prstClr val="black"/>
                </a:solidFill>
                <a:latin typeface="Calibri" panose="020F0502020204030204" pitchFamily="34" charset="0"/>
                <a:ea typeface="Calibri" panose="020F0502020204030204" pitchFamily="34" charset="0"/>
                <a:cs typeface="Times New Roman" panose="02020603050405020304" pitchFamily="18" charset="0"/>
              </a:rPr>
              <a:t>, </a:t>
            </a:r>
            <a:r>
              <a:rPr lang="en-US" sz="2400" b="0" dirty="0" err="1">
                <a:solidFill>
                  <a:prstClr val="black"/>
                </a:solidFill>
                <a:latin typeface="Calibri" panose="020F0502020204030204" pitchFamily="34" charset="0"/>
                <a:ea typeface="Calibri" panose="020F0502020204030204" pitchFamily="34" charset="0"/>
                <a:cs typeface="Times New Roman" panose="02020603050405020304" pitchFamily="18" charset="0"/>
              </a:rPr>
              <a:t>stdev</a:t>
            </a:r>
            <a:r>
              <a:rPr lang="en-US" sz="2400" b="0" dirty="0">
                <a:solidFill>
                  <a:prstClr val="black"/>
                </a:solidFill>
                <a:latin typeface="Calibri" panose="020F0502020204030204" pitchFamily="34" charset="0"/>
                <a:ea typeface="Calibri" panose="020F0502020204030204" pitchFamily="34" charset="0"/>
                <a:cs typeface="Times New Roman" panose="02020603050405020304" pitchFamily="18" charset="0"/>
              </a:rPr>
              <a:t>. = 0.24, n=217).</a:t>
            </a:r>
            <a:r>
              <a:rPr lang="en-US" sz="2400" b="0" dirty="0">
                <a:solidFill>
                  <a:schemeClr val="tx1"/>
                </a:solidFill>
                <a:latin typeface="Calibri" panose="020F0502020204030204" pitchFamily="34" charset="0"/>
                <a:ea typeface="Calibri" panose="020F0502020204030204" pitchFamily="34" charset="0"/>
                <a:cs typeface="Times New Roman" panose="02020603050405020304" pitchFamily="18" charset="0"/>
              </a:rPr>
              <a:t> This dust presents a basic surface for the abundant anthropogenic acids (HNO</a:t>
            </a:r>
            <a:r>
              <a:rPr lang="en-US" sz="2400" b="0" baseline="-25000" dirty="0">
                <a:solidFill>
                  <a:schemeClr val="tx1"/>
                </a:solidFill>
                <a:latin typeface="Calibri" panose="020F0502020204030204" pitchFamily="34" charset="0"/>
                <a:ea typeface="Calibri" panose="020F0502020204030204" pitchFamily="34" charset="0"/>
                <a:cs typeface="Times New Roman" panose="02020603050405020304" pitchFamily="18" charset="0"/>
              </a:rPr>
              <a:t>3</a:t>
            </a:r>
            <a:r>
              <a:rPr lang="en-US" sz="2400" b="0" dirty="0">
                <a:solidFill>
                  <a:schemeClr val="tx1"/>
                </a:solidFill>
                <a:latin typeface="Calibri" panose="020F0502020204030204" pitchFamily="34" charset="0"/>
                <a:ea typeface="Calibri" panose="020F0502020204030204" pitchFamily="34" charset="0"/>
                <a:cs typeface="Times New Roman" panose="02020603050405020304" pitchFamily="18" charset="0"/>
              </a:rPr>
              <a:t>, H</a:t>
            </a:r>
            <a:r>
              <a:rPr lang="en-US" sz="2400" b="0" baseline="-25000" dirty="0">
                <a:solidFill>
                  <a:schemeClr val="tx1"/>
                </a:solidFill>
                <a:latin typeface="Calibri" panose="020F0502020204030204" pitchFamily="34" charset="0"/>
                <a:ea typeface="Calibri" panose="020F0502020204030204" pitchFamily="34" charset="0"/>
                <a:cs typeface="Times New Roman" panose="02020603050405020304" pitchFamily="18" charset="0"/>
              </a:rPr>
              <a:t>2</a:t>
            </a:r>
            <a:r>
              <a:rPr lang="en-US" sz="2400" b="0" dirty="0">
                <a:solidFill>
                  <a:schemeClr val="tx1"/>
                </a:solidFill>
                <a:latin typeface="Calibri" panose="020F0502020204030204" pitchFamily="34" charset="0"/>
                <a:ea typeface="Calibri" panose="020F0502020204030204" pitchFamily="34" charset="0"/>
                <a:cs typeface="Times New Roman" panose="02020603050405020304" pitchFamily="18" charset="0"/>
              </a:rPr>
              <a:t>SO</a:t>
            </a:r>
            <a:r>
              <a:rPr lang="en-US" sz="2400" b="0" baseline="-25000" dirty="0">
                <a:solidFill>
                  <a:schemeClr val="tx1"/>
                </a:solidFill>
                <a:latin typeface="Calibri" panose="020F0502020204030204" pitchFamily="34" charset="0"/>
                <a:ea typeface="Calibri" panose="020F0502020204030204" pitchFamily="34" charset="0"/>
                <a:cs typeface="Times New Roman" panose="02020603050405020304" pitchFamily="18" charset="0"/>
              </a:rPr>
              <a:t>4</a:t>
            </a:r>
            <a:r>
              <a:rPr lang="en-US" sz="2400" b="0" dirty="0">
                <a:solidFill>
                  <a:schemeClr val="tx1"/>
                </a:solidFill>
                <a:latin typeface="Calibri" panose="020F0502020204030204" pitchFamily="34" charset="0"/>
                <a:ea typeface="Calibri" panose="020F0502020204030204" pitchFamily="34" charset="0"/>
                <a:cs typeface="Times New Roman" panose="02020603050405020304" pitchFamily="18" charset="0"/>
              </a:rPr>
              <a:t>) to interact with, forming a shell of acid-base reaction products that also take up NH</a:t>
            </a:r>
            <a:r>
              <a:rPr lang="en-US" sz="2400" b="0" baseline="-25000" dirty="0">
                <a:solidFill>
                  <a:schemeClr val="tx1"/>
                </a:solidFill>
                <a:latin typeface="Calibri" panose="020F0502020204030204" pitchFamily="34" charset="0"/>
                <a:ea typeface="Calibri" panose="020F0502020204030204" pitchFamily="34" charset="0"/>
                <a:cs typeface="Times New Roman" panose="02020603050405020304" pitchFamily="18" charset="0"/>
              </a:rPr>
              <a:t>3</a:t>
            </a:r>
            <a:r>
              <a:rPr lang="en-US" sz="2400" b="0" dirty="0">
                <a:solidFill>
                  <a:schemeClr val="tx1"/>
                </a:solidFill>
                <a:latin typeface="Calibri" panose="020F0502020204030204" pitchFamily="34" charset="0"/>
                <a:ea typeface="Calibri" panose="020F0502020204030204" pitchFamily="34" charset="0"/>
                <a:cs typeface="Times New Roman" panose="02020603050405020304" pitchFamily="18" charset="0"/>
              </a:rPr>
              <a:t>. The extent of these reactions are described by a dust pollution index which utilizes the ratio of supermicron SO</a:t>
            </a:r>
            <a:r>
              <a:rPr lang="en-US" sz="2400" b="0" baseline="-25000" dirty="0">
                <a:solidFill>
                  <a:schemeClr val="tx1"/>
                </a:solidFill>
                <a:latin typeface="Calibri" panose="020F0502020204030204" pitchFamily="34" charset="0"/>
                <a:ea typeface="Calibri" panose="020F0502020204030204" pitchFamily="34" charset="0"/>
                <a:cs typeface="Times New Roman" panose="02020603050405020304" pitchFamily="18" charset="0"/>
              </a:rPr>
              <a:t>4</a:t>
            </a:r>
            <a:r>
              <a:rPr lang="en-US" sz="2400" b="0" baseline="30000" dirty="0">
                <a:solidFill>
                  <a:schemeClr val="tx1"/>
                </a:solidFill>
                <a:latin typeface="Calibri" panose="020F0502020204030204" pitchFamily="34" charset="0"/>
                <a:ea typeface="Calibri" panose="020F0502020204030204" pitchFamily="34" charset="0"/>
                <a:cs typeface="Times New Roman" panose="02020603050405020304" pitchFamily="18" charset="0"/>
              </a:rPr>
              <a:t>2-</a:t>
            </a:r>
            <a:r>
              <a:rPr lang="en-US" sz="2400" b="0" dirty="0">
                <a:solidFill>
                  <a:schemeClr val="tx1"/>
                </a:solidFill>
                <a:latin typeface="Calibri" panose="020F0502020204030204" pitchFamily="34" charset="0"/>
                <a:ea typeface="Calibri" panose="020F0502020204030204" pitchFamily="34" charset="0"/>
                <a:cs typeface="Times New Roman" panose="02020603050405020304" pitchFamily="18" charset="0"/>
              </a:rPr>
              <a:t> + NO</a:t>
            </a:r>
            <a:r>
              <a:rPr lang="en-US" sz="2400" b="0" baseline="-25000" dirty="0">
                <a:solidFill>
                  <a:schemeClr val="tx1"/>
                </a:solidFill>
                <a:latin typeface="Calibri" panose="020F0502020204030204" pitchFamily="34" charset="0"/>
                <a:ea typeface="Calibri" panose="020F0502020204030204" pitchFamily="34" charset="0"/>
                <a:cs typeface="Times New Roman" panose="02020603050405020304" pitchFamily="18" charset="0"/>
              </a:rPr>
              <a:t>3</a:t>
            </a:r>
            <a:r>
              <a:rPr lang="en-US" sz="2400" b="0" baseline="30000" dirty="0">
                <a:solidFill>
                  <a:schemeClr val="tx1"/>
                </a:solidFill>
                <a:latin typeface="Calibri" panose="020F0502020204030204" pitchFamily="34" charset="0"/>
                <a:ea typeface="Calibri" panose="020F0502020204030204" pitchFamily="34" charset="0"/>
                <a:cs typeface="Times New Roman" panose="02020603050405020304" pitchFamily="18" charset="0"/>
              </a:rPr>
              <a:t>- </a:t>
            </a:r>
            <a:r>
              <a:rPr lang="en-US" sz="2400" b="0" dirty="0">
                <a:solidFill>
                  <a:schemeClr val="tx1"/>
                </a:solidFill>
                <a:latin typeface="Calibri" panose="020F0502020204030204" pitchFamily="34" charset="0"/>
                <a:ea typeface="Calibri" panose="020F0502020204030204" pitchFamily="34" charset="0"/>
                <a:cs typeface="Times New Roman" panose="02020603050405020304" pitchFamily="18" charset="0"/>
              </a:rPr>
              <a:t>and supermicron NH</a:t>
            </a:r>
            <a:r>
              <a:rPr lang="en-US" sz="2400" b="0" baseline="-25000" dirty="0">
                <a:solidFill>
                  <a:schemeClr val="tx1"/>
                </a:solidFill>
                <a:latin typeface="Calibri" panose="020F0502020204030204" pitchFamily="34" charset="0"/>
                <a:ea typeface="Calibri" panose="020F0502020204030204" pitchFamily="34" charset="0"/>
                <a:cs typeface="Times New Roman" panose="02020603050405020304" pitchFamily="18" charset="0"/>
              </a:rPr>
              <a:t>4</a:t>
            </a:r>
            <a:r>
              <a:rPr lang="en-US" sz="2400" b="0" baseline="30000" dirty="0">
                <a:solidFill>
                  <a:schemeClr val="tx1"/>
                </a:solidFill>
                <a:latin typeface="Calibri" panose="020F0502020204030204" pitchFamily="34" charset="0"/>
                <a:ea typeface="Calibri" panose="020F0502020204030204" pitchFamily="34" charset="0"/>
                <a:cs typeface="Times New Roman" panose="02020603050405020304" pitchFamily="18" charset="0"/>
              </a:rPr>
              <a:t>+</a:t>
            </a:r>
            <a:r>
              <a:rPr lang="en-US" sz="2400" b="0" dirty="0">
                <a:solidFill>
                  <a:schemeClr val="tx1"/>
                </a:solidFill>
                <a:latin typeface="Calibri" panose="020F0502020204030204" pitchFamily="34" charset="0"/>
                <a:ea typeface="Calibri" panose="020F0502020204030204" pitchFamily="34" charset="0"/>
                <a:cs typeface="Times New Roman" panose="02020603050405020304" pitchFamily="18" charset="0"/>
              </a:rPr>
              <a:t> + Ca</a:t>
            </a:r>
            <a:r>
              <a:rPr lang="en-US" sz="2400" b="0" baseline="30000" dirty="0">
                <a:solidFill>
                  <a:schemeClr val="tx1"/>
                </a:solidFill>
                <a:latin typeface="Calibri" panose="020F0502020204030204" pitchFamily="34" charset="0"/>
                <a:ea typeface="Calibri" panose="020F0502020204030204" pitchFamily="34" charset="0"/>
                <a:cs typeface="Times New Roman" panose="02020603050405020304" pitchFamily="18" charset="0"/>
              </a:rPr>
              <a:t>2+</a:t>
            </a:r>
            <a:r>
              <a:rPr lang="en-US" sz="2400" b="0" dirty="0">
                <a:solidFill>
                  <a:schemeClr val="tx1"/>
                </a:solidFill>
                <a:latin typeface="Calibri" panose="020F0502020204030204" pitchFamily="34" charset="0"/>
                <a:ea typeface="Calibri" panose="020F0502020204030204" pitchFamily="34" charset="0"/>
                <a:cs typeface="Times New Roman" panose="02020603050405020304" pitchFamily="18" charset="0"/>
              </a:rPr>
              <a:t>per individual aerosol filter. Samples having trajectories passing over industrial centers in eastern China approached index ratios near 1, indicating complete displacement of dust carbonate. In contrast dust samples that avoid heavy pollution maintain index rations about 0.5. This suggests that dust can act as an important carrier of Chinese pollution to Korea when transport routes incorporate Chinese anthropogenic plumes upwind of Korea.  A conceptual model describing the heterogenous reactions occurring on Asian dust during transport is presented.</a:t>
            </a:r>
          </a:p>
        </p:txBody>
      </p:sp>
      <p:pic>
        <p:nvPicPr>
          <p:cNvPr id="11" name="Picture 10">
            <a:extLst>
              <a:ext uri="{FF2B5EF4-FFF2-40B4-BE49-F238E27FC236}">
                <a16:creationId xmlns:a16="http://schemas.microsoft.com/office/drawing/2014/main" id="{9F3AD71A-9A30-47C3-AB0E-583B4C4BB21F}"/>
              </a:ext>
            </a:extLst>
          </p:cNvPr>
          <p:cNvPicPr>
            <a:picLocks/>
          </p:cNvPicPr>
          <p:nvPr/>
        </p:nvPicPr>
        <p:blipFill>
          <a:blip r:embed="rId11" cstate="print">
            <a:extLst>
              <a:ext uri="{28A0092B-C50C-407E-A947-70E740481C1C}">
                <a14:useLocalDpi xmlns:a14="http://schemas.microsoft.com/office/drawing/2010/main" val="0"/>
              </a:ext>
            </a:extLst>
          </a:blip>
          <a:stretch>
            <a:fillRect/>
          </a:stretch>
        </p:blipFill>
        <p:spPr>
          <a:xfrm>
            <a:off x="10855051" y="5659055"/>
            <a:ext cx="7869116" cy="4572000"/>
          </a:xfrm>
          <a:prstGeom prst="rect">
            <a:avLst/>
          </a:prstGeom>
        </p:spPr>
      </p:pic>
      <p:pic>
        <p:nvPicPr>
          <p:cNvPr id="12" name="Picture 11">
            <a:extLst>
              <a:ext uri="{FF2B5EF4-FFF2-40B4-BE49-F238E27FC236}">
                <a16:creationId xmlns:a16="http://schemas.microsoft.com/office/drawing/2014/main" id="{999C8090-8ED3-4F47-BA09-52A0AE4A72A2}"/>
              </a:ext>
            </a:extLst>
          </p:cNvPr>
          <p:cNvPicPr>
            <a:picLocks/>
          </p:cNvPicPr>
          <p:nvPr/>
        </p:nvPicPr>
        <p:blipFill>
          <a:blip r:embed="rId12" cstate="print">
            <a:extLst>
              <a:ext uri="{28A0092B-C50C-407E-A947-70E740481C1C}">
                <a14:useLocalDpi xmlns:a14="http://schemas.microsoft.com/office/drawing/2010/main" val="0"/>
              </a:ext>
            </a:extLst>
          </a:blip>
          <a:stretch>
            <a:fillRect/>
          </a:stretch>
        </p:blipFill>
        <p:spPr>
          <a:xfrm>
            <a:off x="21846244" y="5678682"/>
            <a:ext cx="7872984" cy="4572000"/>
          </a:xfrm>
          <a:prstGeom prst="rect">
            <a:avLst/>
          </a:prstGeom>
        </p:spPr>
      </p:pic>
      <p:pic>
        <p:nvPicPr>
          <p:cNvPr id="17" name="Picture 16">
            <a:extLst>
              <a:ext uri="{FF2B5EF4-FFF2-40B4-BE49-F238E27FC236}">
                <a16:creationId xmlns:a16="http://schemas.microsoft.com/office/drawing/2014/main" id="{2619C16D-B283-47EA-A20B-15747F436B55}"/>
              </a:ext>
            </a:extLst>
          </p:cNvPr>
          <p:cNvPicPr>
            <a:picLocks/>
          </p:cNvPicPr>
          <p:nvPr/>
        </p:nvPicPr>
        <p:blipFill>
          <a:blip r:embed="rId13" cstate="print">
            <a:extLst>
              <a:ext uri="{28A0092B-C50C-407E-A947-70E740481C1C}">
                <a14:useLocalDpi xmlns:a14="http://schemas.microsoft.com/office/drawing/2010/main" val="0"/>
              </a:ext>
            </a:extLst>
          </a:blip>
          <a:stretch>
            <a:fillRect/>
          </a:stretch>
        </p:blipFill>
        <p:spPr>
          <a:xfrm>
            <a:off x="32715264" y="5662353"/>
            <a:ext cx="7869114" cy="4572000"/>
          </a:xfrm>
          <a:prstGeom prst="rect">
            <a:avLst/>
          </a:prstGeom>
        </p:spPr>
      </p:pic>
      <p:pic>
        <p:nvPicPr>
          <p:cNvPr id="26" name="Picture 25">
            <a:extLst>
              <a:ext uri="{FF2B5EF4-FFF2-40B4-BE49-F238E27FC236}">
                <a16:creationId xmlns:a16="http://schemas.microsoft.com/office/drawing/2014/main" id="{6E5C60EB-1A6C-4E79-8B79-41133D0A5FC4}"/>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11178708" y="11977605"/>
            <a:ext cx="6949436" cy="3279658"/>
          </a:xfrm>
          <a:prstGeom prst="rect">
            <a:avLst/>
          </a:prstGeom>
        </p:spPr>
      </p:pic>
      <p:pic>
        <p:nvPicPr>
          <p:cNvPr id="27" name="Picture 26">
            <a:extLst>
              <a:ext uri="{FF2B5EF4-FFF2-40B4-BE49-F238E27FC236}">
                <a16:creationId xmlns:a16="http://schemas.microsoft.com/office/drawing/2014/main" id="{40DE6587-A006-45C1-B66F-FDE3B5DBD090}"/>
              </a:ext>
            </a:extLst>
          </p:cNvPr>
          <p:cNvPicPr>
            <a:picLocks noChangeAspect="1"/>
          </p:cNvPicPr>
          <p:nvPr/>
        </p:nvPicPr>
        <p:blipFill>
          <a:blip r:embed="rId15"/>
          <a:stretch>
            <a:fillRect/>
          </a:stretch>
        </p:blipFill>
        <p:spPr>
          <a:xfrm>
            <a:off x="11178706" y="16385749"/>
            <a:ext cx="6949440" cy="3279658"/>
          </a:xfrm>
          <a:prstGeom prst="rect">
            <a:avLst/>
          </a:prstGeom>
        </p:spPr>
      </p:pic>
      <p:pic>
        <p:nvPicPr>
          <p:cNvPr id="28" name="Picture 27">
            <a:extLst>
              <a:ext uri="{FF2B5EF4-FFF2-40B4-BE49-F238E27FC236}">
                <a16:creationId xmlns:a16="http://schemas.microsoft.com/office/drawing/2014/main" id="{68525CAD-8431-48E1-8159-824E3AB713E4}"/>
              </a:ext>
            </a:extLst>
          </p:cNvPr>
          <p:cNvPicPr>
            <a:picLocks noChangeAspect="1"/>
          </p:cNvPicPr>
          <p:nvPr/>
        </p:nvPicPr>
        <p:blipFill>
          <a:blip r:embed="rId16"/>
          <a:stretch>
            <a:fillRect/>
          </a:stretch>
        </p:blipFill>
        <p:spPr>
          <a:xfrm>
            <a:off x="11184794" y="21040553"/>
            <a:ext cx="6949440" cy="3279660"/>
          </a:xfrm>
          <a:prstGeom prst="rect">
            <a:avLst/>
          </a:prstGeom>
        </p:spPr>
      </p:pic>
      <p:pic>
        <p:nvPicPr>
          <p:cNvPr id="30" name="Picture 29">
            <a:extLst>
              <a:ext uri="{FF2B5EF4-FFF2-40B4-BE49-F238E27FC236}">
                <a16:creationId xmlns:a16="http://schemas.microsoft.com/office/drawing/2014/main" id="{24F3F7EF-A193-4C32-A872-5C9D42E155CA}"/>
              </a:ext>
            </a:extLst>
          </p:cNvPr>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26980403" y="12390475"/>
            <a:ext cx="6304748" cy="5045478"/>
          </a:xfrm>
          <a:prstGeom prst="rect">
            <a:avLst/>
          </a:prstGeom>
          <a:ln>
            <a:solidFill>
              <a:schemeClr val="tx1"/>
            </a:solidFill>
          </a:ln>
        </p:spPr>
      </p:pic>
      <p:sp>
        <p:nvSpPr>
          <p:cNvPr id="2" name="TextBox 1">
            <a:extLst>
              <a:ext uri="{FF2B5EF4-FFF2-40B4-BE49-F238E27FC236}">
                <a16:creationId xmlns:a16="http://schemas.microsoft.com/office/drawing/2014/main" id="{ACE45C54-F4AD-4E0B-A9F8-F91DE0F4E3A2}"/>
              </a:ext>
            </a:extLst>
          </p:cNvPr>
          <p:cNvSpPr txBox="1"/>
          <p:nvPr/>
        </p:nvSpPr>
        <p:spPr>
          <a:xfrm>
            <a:off x="10996326" y="10219094"/>
            <a:ext cx="32456967" cy="707886"/>
          </a:xfrm>
          <a:prstGeom prst="rect">
            <a:avLst/>
          </a:prstGeom>
          <a:noFill/>
        </p:spPr>
        <p:txBody>
          <a:bodyPr wrap="square" rtlCol="0">
            <a:spAutoFit/>
          </a:bodyPr>
          <a:lstStyle/>
          <a:p>
            <a:pPr algn="l"/>
            <a:r>
              <a:rPr lang="en-US" sz="2000" dirty="0">
                <a:solidFill>
                  <a:schemeClr val="tx1"/>
                </a:solidFill>
              </a:rPr>
              <a:t>Figures 2. </a:t>
            </a:r>
            <a:r>
              <a:rPr lang="en-US" sz="2000" b="0" dirty="0">
                <a:solidFill>
                  <a:schemeClr val="tx1"/>
                </a:solidFill>
                <a:latin typeface="+mj-lt"/>
              </a:rPr>
              <a:t>Mixing ratios of dominant ions measured in bulk and submicron aerosol during the KORUS AQ campaign. Dynamic meteorological period with high Ca</a:t>
            </a:r>
            <a:r>
              <a:rPr lang="en-US" sz="2000" b="0" baseline="30000" dirty="0">
                <a:solidFill>
                  <a:schemeClr val="tx1"/>
                </a:solidFill>
                <a:latin typeface="+mj-lt"/>
              </a:rPr>
              <a:t>2+ </a:t>
            </a:r>
            <a:r>
              <a:rPr lang="en-US" sz="2000" b="0" dirty="0">
                <a:solidFill>
                  <a:schemeClr val="tx1"/>
                </a:solidFill>
                <a:latin typeface="+mj-lt"/>
              </a:rPr>
              <a:t>highlighted by yellow box</a:t>
            </a:r>
            <a:r>
              <a:rPr lang="en-US" sz="2000" b="0" dirty="0">
                <a:solidFill>
                  <a:schemeClr val="tx1"/>
                </a:solidFill>
                <a:latin typeface="+mj-lt"/>
                <a:cs typeface="Calibri" panose="020F0502020204030204" pitchFamily="34" charset="0"/>
              </a:rPr>
              <a:t>. Regression plots are the relationship between SAGA filters and AMS for each species. The top regression models were generated from total mission and the bottom regression is generated from the high Ca</a:t>
            </a:r>
            <a:r>
              <a:rPr lang="en-US" sz="2000" b="0" baseline="30000" dirty="0">
                <a:solidFill>
                  <a:schemeClr val="tx1"/>
                </a:solidFill>
                <a:latin typeface="+mj-lt"/>
                <a:cs typeface="Calibri" panose="020F0502020204030204" pitchFamily="34" charset="0"/>
              </a:rPr>
              <a:t>2+ </a:t>
            </a:r>
            <a:r>
              <a:rPr lang="en-US" sz="2000" b="0" dirty="0">
                <a:solidFill>
                  <a:schemeClr val="tx1"/>
                </a:solidFill>
                <a:latin typeface="+mj-lt"/>
                <a:cs typeface="Calibri" panose="020F0502020204030204" pitchFamily="34" charset="0"/>
              </a:rPr>
              <a:t>dynamic period.  </a:t>
            </a:r>
            <a:endParaRPr lang="en-US" sz="1800" b="0" dirty="0">
              <a:solidFill>
                <a:schemeClr val="tx1"/>
              </a:solidFill>
              <a:latin typeface="+mj-lt"/>
            </a:endParaRPr>
          </a:p>
        </p:txBody>
      </p:sp>
      <p:sp>
        <p:nvSpPr>
          <p:cNvPr id="9" name="TextBox 8">
            <a:extLst>
              <a:ext uri="{FF2B5EF4-FFF2-40B4-BE49-F238E27FC236}">
                <a16:creationId xmlns:a16="http://schemas.microsoft.com/office/drawing/2014/main" id="{9FB4C9E1-F0DB-4242-ABF5-536867627564}"/>
              </a:ext>
            </a:extLst>
          </p:cNvPr>
          <p:cNvSpPr txBox="1"/>
          <p:nvPr/>
        </p:nvSpPr>
        <p:spPr>
          <a:xfrm>
            <a:off x="10702538" y="11254575"/>
            <a:ext cx="7968976" cy="584775"/>
          </a:xfrm>
          <a:prstGeom prst="rect">
            <a:avLst/>
          </a:prstGeom>
          <a:noFill/>
        </p:spPr>
        <p:txBody>
          <a:bodyPr wrap="square" rtlCol="0">
            <a:spAutoFit/>
          </a:bodyPr>
          <a:lstStyle/>
          <a:p>
            <a:r>
              <a:rPr lang="en-US" sz="3200" dirty="0">
                <a:solidFill>
                  <a:schemeClr val="tx1"/>
                </a:solidFill>
              </a:rPr>
              <a:t>Dynamic Period Dust (May 4</a:t>
            </a:r>
            <a:r>
              <a:rPr lang="en-US" sz="3200" baseline="30000" dirty="0">
                <a:solidFill>
                  <a:schemeClr val="tx1"/>
                </a:solidFill>
              </a:rPr>
              <a:t>th</a:t>
            </a:r>
            <a:r>
              <a:rPr lang="en-US" sz="3200" dirty="0">
                <a:solidFill>
                  <a:schemeClr val="tx1"/>
                </a:solidFill>
              </a:rPr>
              <a:t>–7</a:t>
            </a:r>
            <a:r>
              <a:rPr lang="en-US" sz="3200" baseline="30000" dirty="0">
                <a:solidFill>
                  <a:schemeClr val="tx1"/>
                </a:solidFill>
              </a:rPr>
              <a:t>th</a:t>
            </a:r>
            <a:r>
              <a:rPr lang="en-US" sz="3200" dirty="0">
                <a:solidFill>
                  <a:schemeClr val="tx1"/>
                </a:solidFill>
              </a:rPr>
              <a:t>)  </a:t>
            </a:r>
          </a:p>
        </p:txBody>
      </p:sp>
      <p:sp>
        <p:nvSpPr>
          <p:cNvPr id="2049" name="TextBox 2048">
            <a:extLst>
              <a:ext uri="{FF2B5EF4-FFF2-40B4-BE49-F238E27FC236}">
                <a16:creationId xmlns:a16="http://schemas.microsoft.com/office/drawing/2014/main" id="{DF6AA1E9-1339-412E-A078-DCEB6186EEBD}"/>
              </a:ext>
            </a:extLst>
          </p:cNvPr>
          <p:cNvSpPr txBox="1"/>
          <p:nvPr/>
        </p:nvSpPr>
        <p:spPr>
          <a:xfrm>
            <a:off x="11178706" y="15383998"/>
            <a:ext cx="7225312" cy="707886"/>
          </a:xfrm>
          <a:prstGeom prst="rect">
            <a:avLst/>
          </a:prstGeom>
          <a:noFill/>
        </p:spPr>
        <p:txBody>
          <a:bodyPr wrap="square" rtlCol="0">
            <a:spAutoFit/>
          </a:bodyPr>
          <a:lstStyle/>
          <a:p>
            <a:pPr algn="l"/>
            <a:r>
              <a:rPr lang="en-US" sz="2000" dirty="0">
                <a:solidFill>
                  <a:schemeClr val="tx1"/>
                </a:solidFill>
              </a:rPr>
              <a:t>Figure 3</a:t>
            </a:r>
            <a:r>
              <a:rPr lang="en-US" sz="2000" b="0" dirty="0">
                <a:solidFill>
                  <a:schemeClr val="tx1"/>
                </a:solidFill>
              </a:rPr>
              <a:t>. Ca</a:t>
            </a:r>
            <a:r>
              <a:rPr lang="en-US" sz="2000" b="0" baseline="30000" dirty="0">
                <a:solidFill>
                  <a:schemeClr val="tx1"/>
                </a:solidFill>
              </a:rPr>
              <a:t>2+</a:t>
            </a:r>
            <a:r>
              <a:rPr lang="en-US" sz="2000" b="0" dirty="0">
                <a:solidFill>
                  <a:schemeClr val="tx1"/>
                </a:solidFill>
              </a:rPr>
              <a:t> observed on aerosol filters during the first half of the dynamic period</a:t>
            </a:r>
            <a:r>
              <a:rPr lang="en-US" sz="1867" b="0" dirty="0">
                <a:solidFill>
                  <a:schemeClr val="tx1"/>
                </a:solidFill>
              </a:rPr>
              <a:t>. Inlay figure is total mission Ca</a:t>
            </a:r>
            <a:r>
              <a:rPr lang="en-US" sz="1867" b="0" baseline="30000" dirty="0">
                <a:solidFill>
                  <a:schemeClr val="tx1"/>
                </a:solidFill>
              </a:rPr>
              <a:t>2+.</a:t>
            </a:r>
          </a:p>
        </p:txBody>
      </p:sp>
      <p:sp>
        <p:nvSpPr>
          <p:cNvPr id="2051" name="TextBox 2050">
            <a:extLst>
              <a:ext uri="{FF2B5EF4-FFF2-40B4-BE49-F238E27FC236}">
                <a16:creationId xmlns:a16="http://schemas.microsoft.com/office/drawing/2014/main" id="{AD1B9C8C-4E00-461D-BFDE-D0295056E5CB}"/>
              </a:ext>
            </a:extLst>
          </p:cNvPr>
          <p:cNvSpPr txBox="1"/>
          <p:nvPr/>
        </p:nvSpPr>
        <p:spPr>
          <a:xfrm>
            <a:off x="11128747" y="19806290"/>
            <a:ext cx="7274285" cy="1015663"/>
          </a:xfrm>
          <a:prstGeom prst="rect">
            <a:avLst/>
          </a:prstGeom>
          <a:noFill/>
        </p:spPr>
        <p:txBody>
          <a:bodyPr wrap="square" rtlCol="0">
            <a:spAutoFit/>
          </a:bodyPr>
          <a:lstStyle/>
          <a:p>
            <a:pPr algn="l"/>
            <a:r>
              <a:rPr lang="en-US" sz="2000" dirty="0">
                <a:solidFill>
                  <a:schemeClr val="tx1"/>
                </a:solidFill>
              </a:rPr>
              <a:t>Figure 4</a:t>
            </a:r>
            <a:r>
              <a:rPr lang="en-US" sz="2000" b="0" dirty="0">
                <a:solidFill>
                  <a:schemeClr val="tx1"/>
                </a:solidFill>
              </a:rPr>
              <a:t>. Estimated concentration of supermicron </a:t>
            </a:r>
            <a:r>
              <a:rPr lang="en-US" sz="2000" b="0" dirty="0">
                <a:solidFill>
                  <a:prstClr val="black"/>
                </a:solidFill>
                <a:latin typeface="Calibri" panose="020F0502020204030204" pitchFamily="34" charset="0"/>
                <a:cs typeface="Calibri" panose="020F0502020204030204" pitchFamily="34" charset="0"/>
              </a:rPr>
              <a:t>SO</a:t>
            </a:r>
            <a:r>
              <a:rPr lang="en-US" sz="2000" b="0" baseline="-25000" dirty="0">
                <a:solidFill>
                  <a:prstClr val="black"/>
                </a:solidFill>
                <a:latin typeface="Calibri" panose="020F0502020204030204" pitchFamily="34" charset="0"/>
                <a:cs typeface="Calibri" panose="020F0502020204030204" pitchFamily="34" charset="0"/>
              </a:rPr>
              <a:t>4</a:t>
            </a:r>
            <a:r>
              <a:rPr lang="en-US" sz="2000" b="0" baseline="30000" dirty="0">
                <a:solidFill>
                  <a:prstClr val="black"/>
                </a:solidFill>
                <a:latin typeface="Calibri" panose="020F0502020204030204" pitchFamily="34" charset="0"/>
                <a:cs typeface="Calibri" panose="020F0502020204030204" pitchFamily="34" charset="0"/>
              </a:rPr>
              <a:t>2-</a:t>
            </a:r>
            <a:r>
              <a:rPr lang="en-US" sz="2000" b="0" dirty="0">
                <a:solidFill>
                  <a:prstClr val="black"/>
                </a:solidFill>
                <a:latin typeface="Calibri" panose="020F0502020204030204" pitchFamily="34" charset="0"/>
                <a:cs typeface="Calibri" panose="020F0502020204030204" pitchFamily="34" charset="0"/>
              </a:rPr>
              <a:t>, NO</a:t>
            </a:r>
            <a:r>
              <a:rPr lang="en-US" sz="2000" b="0" baseline="-25000" dirty="0">
                <a:solidFill>
                  <a:prstClr val="black"/>
                </a:solidFill>
                <a:latin typeface="Calibri" panose="020F0502020204030204" pitchFamily="34" charset="0"/>
                <a:cs typeface="Calibri" panose="020F0502020204030204" pitchFamily="34" charset="0"/>
              </a:rPr>
              <a:t>3</a:t>
            </a:r>
            <a:r>
              <a:rPr lang="en-US" sz="2000" b="0" baseline="30000" dirty="0">
                <a:solidFill>
                  <a:prstClr val="black"/>
                </a:solidFill>
                <a:latin typeface="Calibri" panose="020F0502020204030204" pitchFamily="34" charset="0"/>
                <a:cs typeface="Calibri" panose="020F0502020204030204" pitchFamily="34" charset="0"/>
              </a:rPr>
              <a:t>-</a:t>
            </a:r>
            <a:r>
              <a:rPr lang="en-US" sz="2000" b="0" dirty="0">
                <a:solidFill>
                  <a:prstClr val="black"/>
                </a:solidFill>
                <a:latin typeface="Calibri" panose="020F0502020204030204" pitchFamily="34" charset="0"/>
                <a:cs typeface="Calibri" panose="020F0502020204030204" pitchFamily="34" charset="0"/>
              </a:rPr>
              <a:t> and NH</a:t>
            </a:r>
            <a:r>
              <a:rPr lang="en-US" sz="2000" b="0" baseline="-25000" dirty="0">
                <a:solidFill>
                  <a:prstClr val="black"/>
                </a:solidFill>
                <a:latin typeface="Calibri" panose="020F0502020204030204" pitchFamily="34" charset="0"/>
                <a:cs typeface="Calibri" panose="020F0502020204030204" pitchFamily="34" charset="0"/>
              </a:rPr>
              <a:t>4</a:t>
            </a:r>
            <a:r>
              <a:rPr lang="en-US" sz="2000" b="0" baseline="30000" dirty="0">
                <a:solidFill>
                  <a:prstClr val="black"/>
                </a:solidFill>
                <a:latin typeface="Calibri" panose="020F0502020204030204" pitchFamily="34" charset="0"/>
                <a:cs typeface="Calibri" panose="020F0502020204030204" pitchFamily="34" charset="0"/>
              </a:rPr>
              <a:t>+</a:t>
            </a:r>
            <a:r>
              <a:rPr lang="en-US" sz="2000" b="0" dirty="0">
                <a:solidFill>
                  <a:prstClr val="black"/>
                </a:solidFill>
                <a:latin typeface="Calibri" panose="020F0502020204030204" pitchFamily="34" charset="0"/>
                <a:cs typeface="Calibri" panose="020F0502020204030204" pitchFamily="34" charset="0"/>
              </a:rPr>
              <a:t> </a:t>
            </a:r>
            <a:r>
              <a:rPr lang="en-US" sz="2000" b="0" dirty="0">
                <a:solidFill>
                  <a:schemeClr val="tx1"/>
                </a:solidFill>
              </a:rPr>
              <a:t>during the dust impacted portion of the meteorological dynamic  first week of KORUS AQ.</a:t>
            </a:r>
          </a:p>
        </p:txBody>
      </p:sp>
      <p:sp>
        <p:nvSpPr>
          <p:cNvPr id="2052" name="TextBox 2051">
            <a:extLst>
              <a:ext uri="{FF2B5EF4-FFF2-40B4-BE49-F238E27FC236}">
                <a16:creationId xmlns:a16="http://schemas.microsoft.com/office/drawing/2014/main" id="{64597A71-FA27-46F3-B450-B9256E2CF93A}"/>
              </a:ext>
            </a:extLst>
          </p:cNvPr>
          <p:cNvSpPr txBox="1"/>
          <p:nvPr/>
        </p:nvSpPr>
        <p:spPr>
          <a:xfrm>
            <a:off x="11095566" y="24396019"/>
            <a:ext cx="7340646" cy="1631216"/>
          </a:xfrm>
          <a:prstGeom prst="rect">
            <a:avLst/>
          </a:prstGeom>
          <a:noFill/>
        </p:spPr>
        <p:txBody>
          <a:bodyPr wrap="square" rtlCol="0">
            <a:spAutoFit/>
          </a:bodyPr>
          <a:lstStyle/>
          <a:p>
            <a:pPr algn="l"/>
            <a:r>
              <a:rPr lang="en-US" sz="2000" dirty="0">
                <a:solidFill>
                  <a:schemeClr val="tx1"/>
                </a:solidFill>
              </a:rPr>
              <a:t>Figure 5</a:t>
            </a:r>
            <a:r>
              <a:rPr lang="en-US" sz="2000" b="0" dirty="0">
                <a:solidFill>
                  <a:schemeClr val="tx1"/>
                </a:solidFill>
              </a:rPr>
              <a:t>. Percentages of aerosol NH</a:t>
            </a:r>
            <a:r>
              <a:rPr lang="en-US" sz="2000" b="0" baseline="-25000" dirty="0">
                <a:solidFill>
                  <a:schemeClr val="tx1"/>
                </a:solidFill>
              </a:rPr>
              <a:t>4</a:t>
            </a:r>
            <a:r>
              <a:rPr lang="en-US" sz="2000" b="0" baseline="30000" dirty="0">
                <a:solidFill>
                  <a:schemeClr val="tx1"/>
                </a:solidFill>
              </a:rPr>
              <a:t>+</a:t>
            </a:r>
            <a:r>
              <a:rPr lang="en-US" sz="2000" b="0" dirty="0">
                <a:solidFill>
                  <a:schemeClr val="tx1"/>
                </a:solidFill>
              </a:rPr>
              <a:t>, NO</a:t>
            </a:r>
            <a:r>
              <a:rPr lang="en-US" sz="2000" b="0" baseline="-25000" dirty="0">
                <a:solidFill>
                  <a:schemeClr val="tx1"/>
                </a:solidFill>
              </a:rPr>
              <a:t>3</a:t>
            </a:r>
            <a:r>
              <a:rPr lang="en-US" sz="2000" b="0" baseline="30000" dirty="0">
                <a:solidFill>
                  <a:schemeClr val="tx1"/>
                </a:solidFill>
              </a:rPr>
              <a:t>-</a:t>
            </a:r>
            <a:r>
              <a:rPr lang="en-US" sz="2000" b="0" dirty="0">
                <a:solidFill>
                  <a:schemeClr val="tx1"/>
                </a:solidFill>
              </a:rPr>
              <a:t>, and SO</a:t>
            </a:r>
            <a:r>
              <a:rPr lang="en-US" sz="2000" b="0" baseline="-25000" dirty="0">
                <a:solidFill>
                  <a:schemeClr val="tx1"/>
                </a:solidFill>
              </a:rPr>
              <a:t>4</a:t>
            </a:r>
            <a:r>
              <a:rPr lang="en-US" sz="2000" b="0" baseline="30000" dirty="0">
                <a:solidFill>
                  <a:schemeClr val="tx1"/>
                </a:solidFill>
              </a:rPr>
              <a:t>2-</a:t>
            </a:r>
            <a:r>
              <a:rPr lang="en-US" sz="2000" b="0" dirty="0">
                <a:solidFill>
                  <a:schemeClr val="tx1"/>
                </a:solidFill>
              </a:rPr>
              <a:t> contained in the supermicron mode. Individual tricolor bars represent stacked  percentages per individual aerosol filter, where 300% would indicate that all </a:t>
            </a:r>
            <a:r>
              <a:rPr lang="en-US" sz="2000" b="0" dirty="0">
                <a:solidFill>
                  <a:prstClr val="black"/>
                </a:solidFill>
              </a:rPr>
              <a:t>NH</a:t>
            </a:r>
            <a:r>
              <a:rPr lang="en-US" sz="2000" b="0" baseline="-25000" dirty="0">
                <a:solidFill>
                  <a:prstClr val="black"/>
                </a:solidFill>
              </a:rPr>
              <a:t>4</a:t>
            </a:r>
            <a:r>
              <a:rPr lang="en-US" sz="2000" b="0" baseline="30000" dirty="0">
                <a:solidFill>
                  <a:prstClr val="black"/>
                </a:solidFill>
              </a:rPr>
              <a:t>+</a:t>
            </a:r>
            <a:r>
              <a:rPr lang="en-US" sz="2000" b="0" dirty="0">
                <a:solidFill>
                  <a:prstClr val="black"/>
                </a:solidFill>
              </a:rPr>
              <a:t>, NO</a:t>
            </a:r>
            <a:r>
              <a:rPr lang="en-US" sz="2000" b="0" baseline="-25000" dirty="0">
                <a:solidFill>
                  <a:prstClr val="black"/>
                </a:solidFill>
              </a:rPr>
              <a:t>3</a:t>
            </a:r>
            <a:r>
              <a:rPr lang="en-US" sz="2000" b="0" baseline="30000" dirty="0">
                <a:solidFill>
                  <a:prstClr val="black"/>
                </a:solidFill>
              </a:rPr>
              <a:t>-</a:t>
            </a:r>
            <a:r>
              <a:rPr lang="en-US" sz="2000" b="0" dirty="0">
                <a:solidFill>
                  <a:prstClr val="black"/>
                </a:solidFill>
              </a:rPr>
              <a:t>, and SO</a:t>
            </a:r>
            <a:r>
              <a:rPr lang="en-US" sz="2000" b="0" baseline="-25000" dirty="0">
                <a:solidFill>
                  <a:prstClr val="black"/>
                </a:solidFill>
              </a:rPr>
              <a:t>4</a:t>
            </a:r>
            <a:r>
              <a:rPr lang="en-US" sz="2000" b="0" baseline="30000" dirty="0">
                <a:solidFill>
                  <a:prstClr val="black"/>
                </a:solidFill>
              </a:rPr>
              <a:t>2-</a:t>
            </a:r>
            <a:r>
              <a:rPr lang="en-US" sz="2000" b="0" dirty="0">
                <a:solidFill>
                  <a:prstClr val="black"/>
                </a:solidFill>
              </a:rPr>
              <a:t> was supermicron. </a:t>
            </a:r>
            <a:endParaRPr lang="en-US" sz="2000" b="0" dirty="0">
              <a:solidFill>
                <a:schemeClr val="tx1"/>
              </a:solidFill>
            </a:endParaRPr>
          </a:p>
        </p:txBody>
      </p:sp>
      <p:pic>
        <p:nvPicPr>
          <p:cNvPr id="2053" name="Picture 2052">
            <a:extLst>
              <a:ext uri="{FF2B5EF4-FFF2-40B4-BE49-F238E27FC236}">
                <a16:creationId xmlns:a16="http://schemas.microsoft.com/office/drawing/2014/main" id="{E4587452-70AB-4A5D-9A13-42D9DB56B257}"/>
              </a:ext>
            </a:extLst>
          </p:cNvPr>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23871443" y="14913214"/>
            <a:ext cx="3108960" cy="3108960"/>
          </a:xfrm>
          <a:prstGeom prst="rect">
            <a:avLst/>
          </a:prstGeom>
        </p:spPr>
      </p:pic>
      <p:pic>
        <p:nvPicPr>
          <p:cNvPr id="2054" name="Picture 2053">
            <a:extLst>
              <a:ext uri="{FF2B5EF4-FFF2-40B4-BE49-F238E27FC236}">
                <a16:creationId xmlns:a16="http://schemas.microsoft.com/office/drawing/2014/main" id="{1EC4EBDA-E52A-42FC-A104-E5699F3F3D19}"/>
              </a:ext>
            </a:extLst>
          </p:cNvPr>
          <p:cNvPicPr>
            <a:picLocks noChangeAspect="1"/>
          </p:cNvPicPr>
          <p:nvPr/>
        </p:nvPicPr>
        <p:blipFill>
          <a:blip r:embed="rId19"/>
          <a:stretch>
            <a:fillRect/>
          </a:stretch>
        </p:blipFill>
        <p:spPr>
          <a:xfrm>
            <a:off x="23884837" y="11993056"/>
            <a:ext cx="3108960" cy="3098635"/>
          </a:xfrm>
          <a:prstGeom prst="rect">
            <a:avLst/>
          </a:prstGeom>
        </p:spPr>
      </p:pic>
      <p:sp>
        <p:nvSpPr>
          <p:cNvPr id="2056" name="TextBox 2055">
            <a:extLst>
              <a:ext uri="{FF2B5EF4-FFF2-40B4-BE49-F238E27FC236}">
                <a16:creationId xmlns:a16="http://schemas.microsoft.com/office/drawing/2014/main" id="{393C587E-3393-441F-9FFA-82C38F3E9AEE}"/>
              </a:ext>
            </a:extLst>
          </p:cNvPr>
          <p:cNvSpPr txBox="1"/>
          <p:nvPr/>
        </p:nvSpPr>
        <p:spPr>
          <a:xfrm>
            <a:off x="17300576" y="11981373"/>
            <a:ext cx="8096333" cy="523220"/>
          </a:xfrm>
          <a:prstGeom prst="rect">
            <a:avLst/>
          </a:prstGeom>
          <a:noFill/>
        </p:spPr>
        <p:txBody>
          <a:bodyPr wrap="square" rtlCol="0">
            <a:spAutoFit/>
          </a:bodyPr>
          <a:lstStyle/>
          <a:p>
            <a:r>
              <a:rPr lang="en-US" sz="2800" dirty="0">
                <a:solidFill>
                  <a:schemeClr val="tx1"/>
                </a:solidFill>
              </a:rPr>
              <a:t>May 4</a:t>
            </a:r>
            <a:r>
              <a:rPr lang="en-US" sz="2800" baseline="30000" dirty="0">
                <a:solidFill>
                  <a:schemeClr val="tx1"/>
                </a:solidFill>
              </a:rPr>
              <a:t>th</a:t>
            </a:r>
            <a:r>
              <a:rPr lang="en-US" sz="2800" dirty="0">
                <a:solidFill>
                  <a:schemeClr val="tx1"/>
                </a:solidFill>
              </a:rPr>
              <a:t> Chinese Impacted Dust </a:t>
            </a:r>
          </a:p>
        </p:txBody>
      </p:sp>
      <p:sp>
        <p:nvSpPr>
          <p:cNvPr id="2057" name="TextBox 2056">
            <a:extLst>
              <a:ext uri="{FF2B5EF4-FFF2-40B4-BE49-F238E27FC236}">
                <a16:creationId xmlns:a16="http://schemas.microsoft.com/office/drawing/2014/main" id="{D8C73FA9-3775-4CFE-B3D4-0CC44E4D9F8E}"/>
              </a:ext>
            </a:extLst>
          </p:cNvPr>
          <p:cNvSpPr txBox="1"/>
          <p:nvPr/>
        </p:nvSpPr>
        <p:spPr>
          <a:xfrm>
            <a:off x="17783096" y="18952670"/>
            <a:ext cx="8022080" cy="523220"/>
          </a:xfrm>
          <a:prstGeom prst="rect">
            <a:avLst/>
          </a:prstGeom>
          <a:noFill/>
        </p:spPr>
        <p:txBody>
          <a:bodyPr wrap="square" rtlCol="0">
            <a:spAutoFit/>
          </a:bodyPr>
          <a:lstStyle/>
          <a:p>
            <a:r>
              <a:rPr lang="en-US" sz="2800" dirty="0">
                <a:solidFill>
                  <a:schemeClr val="tx1"/>
                </a:solidFill>
              </a:rPr>
              <a:t>May 7</a:t>
            </a:r>
            <a:r>
              <a:rPr lang="en-US" sz="2800" baseline="30000" dirty="0">
                <a:solidFill>
                  <a:schemeClr val="tx1"/>
                </a:solidFill>
              </a:rPr>
              <a:t>th</a:t>
            </a:r>
            <a:r>
              <a:rPr lang="en-US" sz="2800" dirty="0">
                <a:solidFill>
                  <a:schemeClr val="tx1"/>
                </a:solidFill>
              </a:rPr>
              <a:t> North Korean Impacted Dust </a:t>
            </a:r>
          </a:p>
        </p:txBody>
      </p:sp>
      <p:pic>
        <p:nvPicPr>
          <p:cNvPr id="2061" name="Picture 2060">
            <a:extLst>
              <a:ext uri="{FF2B5EF4-FFF2-40B4-BE49-F238E27FC236}">
                <a16:creationId xmlns:a16="http://schemas.microsoft.com/office/drawing/2014/main" id="{CEA03F9A-6F65-45CC-B480-AB3416E8FFAB}"/>
              </a:ext>
            </a:extLst>
          </p:cNvPr>
          <p:cNvPicPr>
            <a:picLocks/>
          </p:cNvPicPr>
          <p:nvPr/>
        </p:nvPicPr>
        <p:blipFill>
          <a:blip r:embed="rId20" cstate="print">
            <a:extLst>
              <a:ext uri="{28A0092B-C50C-407E-A947-70E740481C1C}">
                <a14:useLocalDpi xmlns:a14="http://schemas.microsoft.com/office/drawing/2010/main" val="0"/>
              </a:ext>
            </a:extLst>
          </a:blip>
          <a:stretch>
            <a:fillRect/>
          </a:stretch>
        </p:blipFill>
        <p:spPr>
          <a:xfrm>
            <a:off x="18669051" y="20858870"/>
            <a:ext cx="5074920" cy="4023360"/>
          </a:xfrm>
          <a:prstGeom prst="rect">
            <a:avLst/>
          </a:prstGeom>
        </p:spPr>
      </p:pic>
      <p:sp>
        <p:nvSpPr>
          <p:cNvPr id="2063" name="TextBox 2062">
            <a:extLst>
              <a:ext uri="{FF2B5EF4-FFF2-40B4-BE49-F238E27FC236}">
                <a16:creationId xmlns:a16="http://schemas.microsoft.com/office/drawing/2014/main" id="{90220348-8669-43F9-BE17-29708A39C6AE}"/>
              </a:ext>
            </a:extLst>
          </p:cNvPr>
          <p:cNvSpPr txBox="1"/>
          <p:nvPr/>
        </p:nvSpPr>
        <p:spPr>
          <a:xfrm>
            <a:off x="18799332" y="17832525"/>
            <a:ext cx="14894829" cy="1015663"/>
          </a:xfrm>
          <a:prstGeom prst="rect">
            <a:avLst/>
          </a:prstGeom>
          <a:noFill/>
        </p:spPr>
        <p:txBody>
          <a:bodyPr wrap="square" rtlCol="0">
            <a:spAutoFit/>
          </a:bodyPr>
          <a:lstStyle/>
          <a:p>
            <a:pPr algn="l"/>
            <a:r>
              <a:rPr lang="en-US" sz="2000" dirty="0">
                <a:solidFill>
                  <a:schemeClr val="tx1"/>
                </a:solidFill>
              </a:rPr>
              <a:t>Figures 6. </a:t>
            </a:r>
            <a:r>
              <a:rPr lang="en-US" sz="2000" b="0" dirty="0">
                <a:solidFill>
                  <a:schemeClr val="tx1"/>
                </a:solidFill>
              </a:rPr>
              <a:t>Backtrajectories indicate that dust passed over the highly industrialized Shandong peninsula during transport on May 4</a:t>
            </a:r>
            <a:r>
              <a:rPr lang="en-US" sz="2000" b="0" baseline="30000" dirty="0">
                <a:solidFill>
                  <a:schemeClr val="tx1"/>
                </a:solidFill>
              </a:rPr>
              <a:t>th</a:t>
            </a:r>
            <a:r>
              <a:rPr lang="en-US" sz="2000" b="0" dirty="0">
                <a:solidFill>
                  <a:schemeClr val="tx1"/>
                </a:solidFill>
              </a:rPr>
              <a:t>. Regression models of aerosol filter supermicron species collected from this transport route  indicate substantial dust pollution interaction, average ratio of anions to cations = 0.78. </a:t>
            </a:r>
          </a:p>
        </p:txBody>
      </p:sp>
      <p:sp>
        <p:nvSpPr>
          <p:cNvPr id="2064" name="TextBox 2063">
            <a:extLst>
              <a:ext uri="{FF2B5EF4-FFF2-40B4-BE49-F238E27FC236}">
                <a16:creationId xmlns:a16="http://schemas.microsoft.com/office/drawing/2014/main" id="{368BEF9A-A48C-42DD-A4F2-DBCE169634EA}"/>
              </a:ext>
            </a:extLst>
          </p:cNvPr>
          <p:cNvSpPr txBox="1"/>
          <p:nvPr/>
        </p:nvSpPr>
        <p:spPr>
          <a:xfrm>
            <a:off x="18605121" y="25350958"/>
            <a:ext cx="14858351" cy="707886"/>
          </a:xfrm>
          <a:prstGeom prst="rect">
            <a:avLst/>
          </a:prstGeom>
          <a:noFill/>
        </p:spPr>
        <p:txBody>
          <a:bodyPr wrap="square" rtlCol="0">
            <a:spAutoFit/>
          </a:bodyPr>
          <a:lstStyle/>
          <a:p>
            <a:pPr algn="l"/>
            <a:r>
              <a:rPr lang="en-US" sz="2000" dirty="0">
                <a:solidFill>
                  <a:schemeClr val="tx1"/>
                </a:solidFill>
              </a:rPr>
              <a:t>Figures 7. </a:t>
            </a:r>
            <a:r>
              <a:rPr lang="en-US" sz="2000" b="0" dirty="0">
                <a:solidFill>
                  <a:schemeClr val="tx1"/>
                </a:solidFill>
              </a:rPr>
              <a:t>Backtrajectories indicate that dust collected on May 7</a:t>
            </a:r>
            <a:r>
              <a:rPr lang="en-US" sz="2000" b="0" baseline="30000" dirty="0">
                <a:solidFill>
                  <a:schemeClr val="tx1"/>
                </a:solidFill>
              </a:rPr>
              <a:t>th</a:t>
            </a:r>
            <a:r>
              <a:rPr lang="en-US" sz="2000" b="0" dirty="0">
                <a:solidFill>
                  <a:schemeClr val="tx1"/>
                </a:solidFill>
              </a:rPr>
              <a:t> avoids the heavily industrialized centers of eastern China. This dust passes over N Korea prior to reaching the KORUS AQ study region.  Average cation to anion ratios = 0.51.</a:t>
            </a:r>
          </a:p>
        </p:txBody>
      </p:sp>
      <p:pic>
        <p:nvPicPr>
          <p:cNvPr id="2065" name="Picture 2064">
            <a:extLst>
              <a:ext uri="{FF2B5EF4-FFF2-40B4-BE49-F238E27FC236}">
                <a16:creationId xmlns:a16="http://schemas.microsoft.com/office/drawing/2014/main" id="{9BC4B5F3-8157-4C35-9196-88A481032316}"/>
              </a:ext>
            </a:extLst>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33943075" y="18041793"/>
            <a:ext cx="9265920" cy="5212080"/>
          </a:xfrm>
          <a:prstGeom prst="rect">
            <a:avLst/>
          </a:prstGeom>
          <a:ln cmpd="sng">
            <a:solidFill>
              <a:schemeClr val="tx1"/>
            </a:solidFill>
          </a:ln>
        </p:spPr>
      </p:pic>
      <p:sp>
        <p:nvSpPr>
          <p:cNvPr id="2066" name="TextBox 2065">
            <a:extLst>
              <a:ext uri="{FF2B5EF4-FFF2-40B4-BE49-F238E27FC236}">
                <a16:creationId xmlns:a16="http://schemas.microsoft.com/office/drawing/2014/main" id="{BCEC68FB-64CF-43C7-A6FC-E5F606FE6C62}"/>
              </a:ext>
            </a:extLst>
          </p:cNvPr>
          <p:cNvSpPr txBox="1"/>
          <p:nvPr/>
        </p:nvSpPr>
        <p:spPr>
          <a:xfrm>
            <a:off x="19505976" y="11227556"/>
            <a:ext cx="12598400" cy="646331"/>
          </a:xfrm>
          <a:prstGeom prst="rect">
            <a:avLst/>
          </a:prstGeom>
          <a:noFill/>
        </p:spPr>
        <p:txBody>
          <a:bodyPr wrap="square" rtlCol="0">
            <a:spAutoFit/>
          </a:bodyPr>
          <a:lstStyle/>
          <a:p>
            <a:r>
              <a:rPr lang="en-US" sz="3600" dirty="0">
                <a:solidFill>
                  <a:schemeClr val="tx1"/>
                </a:solidFill>
              </a:rPr>
              <a:t>Dynamic Period Case Studies</a:t>
            </a:r>
          </a:p>
        </p:txBody>
      </p:sp>
      <p:pic>
        <p:nvPicPr>
          <p:cNvPr id="2060" name="Picture 2059">
            <a:extLst>
              <a:ext uri="{FF2B5EF4-FFF2-40B4-BE49-F238E27FC236}">
                <a16:creationId xmlns:a16="http://schemas.microsoft.com/office/drawing/2014/main" id="{B9011462-6E28-4634-B478-4177A4A15FC9}"/>
              </a:ext>
            </a:extLst>
          </p:cNvPr>
          <p:cNvPicPr>
            <a:picLocks/>
          </p:cNvPicPr>
          <p:nvPr/>
        </p:nvPicPr>
        <p:blipFill>
          <a:blip r:embed="rId22" cstate="print">
            <a:extLst>
              <a:ext uri="{28A0092B-C50C-407E-A947-70E740481C1C}">
                <a14:useLocalDpi xmlns:a14="http://schemas.microsoft.com/office/drawing/2010/main" val="0"/>
              </a:ext>
            </a:extLst>
          </a:blip>
          <a:stretch>
            <a:fillRect/>
          </a:stretch>
        </p:blipFill>
        <p:spPr>
          <a:xfrm>
            <a:off x="27065117" y="19797153"/>
            <a:ext cx="6309360" cy="5047488"/>
          </a:xfrm>
          <a:prstGeom prst="rect">
            <a:avLst/>
          </a:prstGeom>
          <a:ln>
            <a:solidFill>
              <a:schemeClr val="tx1"/>
            </a:solidFill>
          </a:ln>
        </p:spPr>
      </p:pic>
      <p:pic>
        <p:nvPicPr>
          <p:cNvPr id="2058" name="Picture 2057">
            <a:extLst>
              <a:ext uri="{FF2B5EF4-FFF2-40B4-BE49-F238E27FC236}">
                <a16:creationId xmlns:a16="http://schemas.microsoft.com/office/drawing/2014/main" id="{B5AFB3F5-68C0-403D-889B-B7FAEC922778}"/>
              </a:ext>
            </a:extLst>
          </p:cNvPr>
          <p:cNvPicPr>
            <a:picLocks noChangeAspect="1"/>
          </p:cNvPicPr>
          <p:nvPr/>
        </p:nvPicPr>
        <p:blipFill>
          <a:blip r:embed="rId23"/>
          <a:stretch>
            <a:fillRect/>
          </a:stretch>
        </p:blipFill>
        <p:spPr>
          <a:xfrm>
            <a:off x="23893459" y="19394760"/>
            <a:ext cx="3108960" cy="3108960"/>
          </a:xfrm>
          <a:prstGeom prst="rect">
            <a:avLst/>
          </a:prstGeom>
        </p:spPr>
      </p:pic>
      <p:pic>
        <p:nvPicPr>
          <p:cNvPr id="2059" name="Picture 2058">
            <a:extLst>
              <a:ext uri="{FF2B5EF4-FFF2-40B4-BE49-F238E27FC236}">
                <a16:creationId xmlns:a16="http://schemas.microsoft.com/office/drawing/2014/main" id="{123D440D-3F1A-42EB-A98D-4C0585A98363}"/>
              </a:ext>
            </a:extLst>
          </p:cNvPr>
          <p:cNvPicPr>
            <a:picLocks noChangeAspect="1"/>
          </p:cNvPicPr>
          <p:nvPr/>
        </p:nvPicPr>
        <p:blipFill>
          <a:blip r:embed="rId24" cstate="print">
            <a:extLst>
              <a:ext uri="{28A0092B-C50C-407E-A947-70E740481C1C}">
                <a14:useLocalDpi xmlns:a14="http://schemas.microsoft.com/office/drawing/2010/main" val="0"/>
              </a:ext>
            </a:extLst>
          </a:blip>
          <a:stretch>
            <a:fillRect/>
          </a:stretch>
        </p:blipFill>
        <p:spPr>
          <a:xfrm>
            <a:off x="23934893" y="22320897"/>
            <a:ext cx="3108960" cy="3108960"/>
          </a:xfrm>
          <a:prstGeom prst="rect">
            <a:avLst/>
          </a:prstGeom>
        </p:spPr>
      </p:pic>
      <p:sp>
        <p:nvSpPr>
          <p:cNvPr id="2070" name="TextBox 2069">
            <a:extLst>
              <a:ext uri="{FF2B5EF4-FFF2-40B4-BE49-F238E27FC236}">
                <a16:creationId xmlns:a16="http://schemas.microsoft.com/office/drawing/2014/main" id="{9FA1B52D-698E-4CFD-9B0E-3B04584C14C1}"/>
              </a:ext>
            </a:extLst>
          </p:cNvPr>
          <p:cNvSpPr txBox="1"/>
          <p:nvPr/>
        </p:nvSpPr>
        <p:spPr>
          <a:xfrm>
            <a:off x="34453182" y="11346725"/>
            <a:ext cx="8590227" cy="646331"/>
          </a:xfrm>
          <a:prstGeom prst="rect">
            <a:avLst/>
          </a:prstGeom>
          <a:noFill/>
        </p:spPr>
        <p:txBody>
          <a:bodyPr wrap="square" rtlCol="0">
            <a:spAutoFit/>
          </a:bodyPr>
          <a:lstStyle/>
          <a:p>
            <a:r>
              <a:rPr lang="en-US" sz="3600" dirty="0">
                <a:solidFill>
                  <a:schemeClr val="tx1"/>
                </a:solidFill>
              </a:rPr>
              <a:t>Dust Pollution Index </a:t>
            </a:r>
          </a:p>
        </p:txBody>
      </p:sp>
      <p:sp>
        <p:nvSpPr>
          <p:cNvPr id="2072" name="TextBox 2071">
            <a:extLst>
              <a:ext uri="{FF2B5EF4-FFF2-40B4-BE49-F238E27FC236}">
                <a16:creationId xmlns:a16="http://schemas.microsoft.com/office/drawing/2014/main" id="{E9E54D90-8994-4484-9040-DB0342A76C3E}"/>
              </a:ext>
            </a:extLst>
          </p:cNvPr>
          <p:cNvSpPr txBox="1"/>
          <p:nvPr/>
        </p:nvSpPr>
        <p:spPr>
          <a:xfrm>
            <a:off x="33669177" y="12941359"/>
            <a:ext cx="7269788" cy="1126462"/>
          </a:xfrm>
          <a:prstGeom prst="rect">
            <a:avLst/>
          </a:prstGeom>
          <a:noFill/>
        </p:spPr>
        <p:txBody>
          <a:bodyPr wrap="square" rtlCol="0">
            <a:spAutoFit/>
          </a:bodyPr>
          <a:lstStyle/>
          <a:p>
            <a:endParaRPr lang="en-US" sz="6720" dirty="0"/>
          </a:p>
        </p:txBody>
      </p:sp>
      <p:pic>
        <p:nvPicPr>
          <p:cNvPr id="2075" name="Picture 2074">
            <a:extLst>
              <a:ext uri="{FF2B5EF4-FFF2-40B4-BE49-F238E27FC236}">
                <a16:creationId xmlns:a16="http://schemas.microsoft.com/office/drawing/2014/main" id="{FCC4FADA-19C3-4CB5-9AF5-40DB6E4C7D4A}"/>
              </a:ext>
            </a:extLst>
          </p:cNvPr>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33941275" y="14653929"/>
            <a:ext cx="9265920" cy="3062464"/>
          </a:xfrm>
          <a:prstGeom prst="rect">
            <a:avLst/>
          </a:prstGeom>
          <a:ln>
            <a:solidFill>
              <a:schemeClr val="tx1"/>
            </a:solidFill>
          </a:ln>
        </p:spPr>
      </p:pic>
      <p:sp>
        <p:nvSpPr>
          <p:cNvPr id="2077" name="TextBox 2076">
            <a:extLst>
              <a:ext uri="{FF2B5EF4-FFF2-40B4-BE49-F238E27FC236}">
                <a16:creationId xmlns:a16="http://schemas.microsoft.com/office/drawing/2014/main" id="{5F81CBDB-E2C3-43C6-B8C2-0E41DF86F1FA}"/>
              </a:ext>
            </a:extLst>
          </p:cNvPr>
          <p:cNvSpPr txBox="1"/>
          <p:nvPr/>
        </p:nvSpPr>
        <p:spPr>
          <a:xfrm>
            <a:off x="33653316" y="13866285"/>
            <a:ext cx="10214658" cy="707886"/>
          </a:xfrm>
          <a:prstGeom prst="rect">
            <a:avLst/>
          </a:prstGeom>
          <a:noFill/>
        </p:spPr>
        <p:txBody>
          <a:bodyPr wrap="square" rtlCol="0">
            <a:spAutoFit/>
          </a:bodyPr>
          <a:lstStyle/>
          <a:p>
            <a:pPr algn="l"/>
            <a:r>
              <a:rPr lang="en-US" sz="2000" dirty="0">
                <a:solidFill>
                  <a:schemeClr val="tx1"/>
                </a:solidFill>
              </a:rPr>
              <a:t>Table1</a:t>
            </a:r>
            <a:r>
              <a:rPr lang="en-US" sz="2000" b="0" dirty="0">
                <a:solidFill>
                  <a:schemeClr val="tx1"/>
                </a:solidFill>
              </a:rPr>
              <a:t>. Supermicron aerosol data for May 4</a:t>
            </a:r>
            <a:r>
              <a:rPr lang="en-US" sz="2000" b="0" baseline="30000" dirty="0">
                <a:solidFill>
                  <a:schemeClr val="tx1"/>
                </a:solidFill>
              </a:rPr>
              <a:t>th</a:t>
            </a:r>
            <a:r>
              <a:rPr lang="en-US" sz="2000" b="0" dirty="0">
                <a:solidFill>
                  <a:schemeClr val="tx1"/>
                </a:solidFill>
              </a:rPr>
              <a:t> and May 7</a:t>
            </a:r>
            <a:r>
              <a:rPr lang="en-US" sz="2000" b="0" baseline="30000" dirty="0">
                <a:solidFill>
                  <a:schemeClr val="tx1"/>
                </a:solidFill>
              </a:rPr>
              <a:t>th</a:t>
            </a:r>
            <a:r>
              <a:rPr lang="en-US" sz="2000" b="0" dirty="0">
                <a:solidFill>
                  <a:schemeClr val="tx1"/>
                </a:solidFill>
              </a:rPr>
              <a:t>. Index ratios are calculated from equation 1</a:t>
            </a:r>
            <a:r>
              <a:rPr lang="en-US" sz="1867" b="0" dirty="0">
                <a:solidFill>
                  <a:schemeClr val="tx1"/>
                </a:solidFill>
              </a:rPr>
              <a:t>. *All </a:t>
            </a:r>
            <a:r>
              <a:rPr lang="en-US" sz="1867" b="0" dirty="0" err="1">
                <a:solidFill>
                  <a:schemeClr val="tx1"/>
                </a:solidFill>
              </a:rPr>
              <a:t>fllters</a:t>
            </a:r>
            <a:r>
              <a:rPr lang="en-US" sz="1867" b="0" dirty="0">
                <a:solidFill>
                  <a:schemeClr val="tx1"/>
                </a:solidFill>
              </a:rPr>
              <a:t> from May4</a:t>
            </a:r>
            <a:r>
              <a:rPr lang="en-US" sz="1867" b="0" baseline="30000" dirty="0">
                <a:solidFill>
                  <a:schemeClr val="tx1"/>
                </a:solidFill>
              </a:rPr>
              <a:t>th</a:t>
            </a:r>
            <a:r>
              <a:rPr lang="en-US" sz="1867" b="0" dirty="0">
                <a:solidFill>
                  <a:schemeClr val="tx1"/>
                </a:solidFill>
              </a:rPr>
              <a:t> except Shandong Impacted. </a:t>
            </a:r>
            <a:r>
              <a:rPr lang="en-US" sz="1867" b="0" dirty="0"/>
              <a:t> </a:t>
            </a:r>
          </a:p>
        </p:txBody>
      </p:sp>
      <p:sp>
        <p:nvSpPr>
          <p:cNvPr id="2078" name="TextBox 2077">
            <a:extLst>
              <a:ext uri="{FF2B5EF4-FFF2-40B4-BE49-F238E27FC236}">
                <a16:creationId xmlns:a16="http://schemas.microsoft.com/office/drawing/2014/main" id="{DD31BB0D-25B0-48ED-9DE1-21E46B1EDDB9}"/>
              </a:ext>
            </a:extLst>
          </p:cNvPr>
          <p:cNvSpPr txBox="1"/>
          <p:nvPr/>
        </p:nvSpPr>
        <p:spPr>
          <a:xfrm>
            <a:off x="33822506" y="12152255"/>
            <a:ext cx="1751436" cy="400110"/>
          </a:xfrm>
          <a:prstGeom prst="rect">
            <a:avLst/>
          </a:prstGeom>
          <a:noFill/>
        </p:spPr>
        <p:txBody>
          <a:bodyPr wrap="square" rtlCol="0">
            <a:spAutoFit/>
          </a:bodyPr>
          <a:lstStyle/>
          <a:p>
            <a:r>
              <a:rPr lang="en-US" sz="2000" dirty="0">
                <a:solidFill>
                  <a:schemeClr val="tx1"/>
                </a:solidFill>
              </a:rPr>
              <a:t>Equation</a:t>
            </a:r>
            <a:r>
              <a:rPr lang="en-US" sz="1867" dirty="0">
                <a:solidFill>
                  <a:schemeClr val="tx1"/>
                </a:solidFill>
              </a:rPr>
              <a:t> 1.</a:t>
            </a:r>
          </a:p>
        </p:txBody>
      </p:sp>
      <p:sp>
        <p:nvSpPr>
          <p:cNvPr id="2079" name="TextBox 2078">
            <a:extLst>
              <a:ext uri="{FF2B5EF4-FFF2-40B4-BE49-F238E27FC236}">
                <a16:creationId xmlns:a16="http://schemas.microsoft.com/office/drawing/2014/main" id="{8491530C-031B-4D1E-BAE6-FC8783533C8E}"/>
              </a:ext>
            </a:extLst>
          </p:cNvPr>
          <p:cNvSpPr txBox="1"/>
          <p:nvPr/>
        </p:nvSpPr>
        <p:spPr>
          <a:xfrm>
            <a:off x="33669176" y="23525320"/>
            <a:ext cx="10028199" cy="1015663"/>
          </a:xfrm>
          <a:prstGeom prst="rect">
            <a:avLst/>
          </a:prstGeom>
          <a:noFill/>
        </p:spPr>
        <p:txBody>
          <a:bodyPr wrap="square" rtlCol="0">
            <a:spAutoFit/>
          </a:bodyPr>
          <a:lstStyle/>
          <a:p>
            <a:pPr algn="l"/>
            <a:r>
              <a:rPr lang="en-US" sz="2000" dirty="0">
                <a:solidFill>
                  <a:schemeClr val="tx1"/>
                </a:solidFill>
              </a:rPr>
              <a:t>Figure 8. </a:t>
            </a:r>
            <a:r>
              <a:rPr lang="en-US" sz="2000" b="0" dirty="0">
                <a:solidFill>
                  <a:schemeClr val="tx1"/>
                </a:solidFill>
              </a:rPr>
              <a:t>Conceptual model of heterogenous reactions taking place on Hwangsa (</a:t>
            </a:r>
            <a:r>
              <a:rPr lang="en-US" sz="2000" b="0" dirty="0">
                <a:solidFill>
                  <a:schemeClr val="tx1"/>
                </a:solidFill>
                <a:latin typeface="+mj-lt"/>
              </a:rPr>
              <a:t>Asian dust) during transport from interior Asia to sampling on the DC-8. Lab work by </a:t>
            </a:r>
            <a:r>
              <a:rPr lang="en-US" sz="2000" b="0" dirty="0">
                <a:solidFill>
                  <a:schemeClr val="tx1"/>
                </a:solidFill>
                <a:latin typeface="+mj-lt"/>
                <a:ea typeface="Calibri" panose="020F0502020204030204" pitchFamily="34" charset="0"/>
                <a:cs typeface="Times New Roman" panose="02020603050405020304" pitchFamily="18" charset="0"/>
              </a:rPr>
              <a:t>Al-</a:t>
            </a:r>
            <a:r>
              <a:rPr lang="en-US" sz="2000" b="0" dirty="0" err="1">
                <a:solidFill>
                  <a:schemeClr val="tx1"/>
                </a:solidFill>
                <a:latin typeface="+mj-lt"/>
                <a:ea typeface="Calibri" panose="020F0502020204030204" pitchFamily="34" charset="0"/>
                <a:cs typeface="Times New Roman" panose="02020603050405020304" pitchFamily="18" charset="0"/>
              </a:rPr>
              <a:t>Hosney</a:t>
            </a:r>
            <a:r>
              <a:rPr lang="en-US" sz="2000" b="0" dirty="0">
                <a:solidFill>
                  <a:schemeClr val="tx1"/>
                </a:solidFill>
                <a:latin typeface="+mj-lt"/>
                <a:ea typeface="Calibri" panose="020F0502020204030204" pitchFamily="34" charset="0"/>
                <a:cs typeface="Times New Roman" panose="02020603050405020304" pitchFamily="18" charset="0"/>
              </a:rPr>
              <a:t> et al., (2005) validates phase states of CaNO</a:t>
            </a:r>
            <a:r>
              <a:rPr lang="en-US" sz="2000" b="0" baseline="-25000" dirty="0">
                <a:solidFill>
                  <a:schemeClr val="tx1"/>
                </a:solidFill>
                <a:latin typeface="+mj-lt"/>
                <a:ea typeface="Calibri" panose="020F0502020204030204" pitchFamily="34" charset="0"/>
                <a:cs typeface="Times New Roman" panose="02020603050405020304" pitchFamily="18" charset="0"/>
              </a:rPr>
              <a:t>3</a:t>
            </a:r>
            <a:r>
              <a:rPr lang="en-US" sz="2000" b="0" dirty="0">
                <a:solidFill>
                  <a:schemeClr val="tx1"/>
                </a:solidFill>
                <a:latin typeface="+mj-lt"/>
                <a:ea typeface="Calibri" panose="020F0502020204030204" pitchFamily="34" charset="0"/>
                <a:cs typeface="Times New Roman" panose="02020603050405020304" pitchFamily="18" charset="0"/>
              </a:rPr>
              <a:t> and CaSO</a:t>
            </a:r>
            <a:r>
              <a:rPr lang="en-US" sz="2000" b="0" baseline="-25000" dirty="0">
                <a:solidFill>
                  <a:schemeClr val="tx1"/>
                </a:solidFill>
                <a:latin typeface="+mj-lt"/>
                <a:ea typeface="Calibri" panose="020F0502020204030204" pitchFamily="34" charset="0"/>
                <a:cs typeface="Times New Roman" panose="02020603050405020304" pitchFamily="18" charset="0"/>
              </a:rPr>
              <a:t>4</a:t>
            </a:r>
            <a:r>
              <a:rPr lang="en-US" sz="2000" b="0" dirty="0">
                <a:solidFill>
                  <a:schemeClr val="tx1"/>
                </a:solidFill>
                <a:latin typeface="+mj-lt"/>
                <a:ea typeface="Calibri" panose="020F0502020204030204" pitchFamily="34" charset="0"/>
                <a:cs typeface="Times New Roman" panose="02020603050405020304" pitchFamily="18" charset="0"/>
              </a:rPr>
              <a:t> on aerosol dust. </a:t>
            </a:r>
            <a:endParaRPr lang="en-US" sz="2000" b="0" dirty="0">
              <a:solidFill>
                <a:schemeClr val="tx1"/>
              </a:solidFill>
              <a:latin typeface="+mj-lt"/>
            </a:endParaRPr>
          </a:p>
        </p:txBody>
      </p:sp>
      <p:sp>
        <p:nvSpPr>
          <p:cNvPr id="32" name="TextBox 31">
            <a:extLst>
              <a:ext uri="{FF2B5EF4-FFF2-40B4-BE49-F238E27FC236}">
                <a16:creationId xmlns:a16="http://schemas.microsoft.com/office/drawing/2014/main" id="{BA7E10EB-F09A-438C-8B23-227E41964A25}"/>
              </a:ext>
            </a:extLst>
          </p:cNvPr>
          <p:cNvSpPr txBox="1"/>
          <p:nvPr/>
        </p:nvSpPr>
        <p:spPr>
          <a:xfrm>
            <a:off x="12251535" y="4924899"/>
            <a:ext cx="30498649" cy="666786"/>
          </a:xfrm>
          <a:prstGeom prst="rect">
            <a:avLst/>
          </a:prstGeom>
          <a:noFill/>
        </p:spPr>
        <p:txBody>
          <a:bodyPr wrap="square" rtlCol="0">
            <a:spAutoFit/>
          </a:bodyPr>
          <a:lstStyle/>
          <a:p>
            <a:r>
              <a:rPr lang="en-US" sz="3733" dirty="0">
                <a:solidFill>
                  <a:schemeClr val="tx1"/>
                </a:solidFill>
              </a:rPr>
              <a:t>Dominant Aerosols During Korus</a:t>
            </a:r>
          </a:p>
        </p:txBody>
      </p:sp>
      <p:sp>
        <p:nvSpPr>
          <p:cNvPr id="71" name="Rectangle 166">
            <a:extLst>
              <a:ext uri="{FF2B5EF4-FFF2-40B4-BE49-F238E27FC236}">
                <a16:creationId xmlns:a16="http://schemas.microsoft.com/office/drawing/2014/main" id="{3132E3D5-330D-4C69-B2F6-006791AD97F6}"/>
              </a:ext>
            </a:extLst>
          </p:cNvPr>
          <p:cNvSpPr>
            <a:spLocks noChangeArrowheads="1"/>
          </p:cNvSpPr>
          <p:nvPr/>
        </p:nvSpPr>
        <p:spPr bwMode="auto">
          <a:xfrm>
            <a:off x="10930217" y="26283350"/>
            <a:ext cx="32612030" cy="1005825"/>
          </a:xfrm>
          <a:prstGeom prst="rect">
            <a:avLst/>
          </a:prstGeom>
          <a:gradFill flip="none" rotWithShape="1">
            <a:gsLst>
              <a:gs pos="0">
                <a:schemeClr val="accent6">
                  <a:lumMod val="75000"/>
                </a:schemeClr>
              </a:gs>
              <a:gs pos="50000">
                <a:schemeClr val="accent6">
                  <a:lumMod val="50000"/>
                </a:schemeClr>
              </a:gs>
              <a:gs pos="100000">
                <a:schemeClr val="accent6">
                  <a:lumMod val="50000"/>
                </a:schemeClr>
              </a:gs>
            </a:gsLst>
            <a:lin ang="8100000" scaled="1"/>
            <a:tileRect/>
          </a:gradFill>
          <a:ln w="9525">
            <a:solidFill>
              <a:schemeClr val="tx1"/>
            </a:solidFill>
            <a:miter lim="800000"/>
            <a:headEnd/>
            <a:tailEnd/>
          </a:ln>
          <a:effectLst/>
        </p:spPr>
        <p:txBody>
          <a:bodyPr wrap="none" lIns="152393" tIns="76197" rIns="152393" bIns="76197" anchor="ctr"/>
          <a:lstStyle/>
          <a:p>
            <a:pPr defTabSz="4180145"/>
            <a:r>
              <a:rPr lang="en-US" sz="6600" dirty="0">
                <a:solidFill>
                  <a:schemeClr val="bg1"/>
                </a:solidFill>
              </a:rPr>
              <a:t>Research</a:t>
            </a:r>
            <a:r>
              <a:rPr lang="en-US" sz="6720" dirty="0">
                <a:solidFill>
                  <a:schemeClr val="bg1"/>
                </a:solidFill>
              </a:rPr>
              <a:t> Summary </a:t>
            </a:r>
          </a:p>
        </p:txBody>
      </p:sp>
      <p:sp>
        <p:nvSpPr>
          <p:cNvPr id="34" name="TextBox 33">
            <a:extLst>
              <a:ext uri="{FF2B5EF4-FFF2-40B4-BE49-F238E27FC236}">
                <a16:creationId xmlns:a16="http://schemas.microsoft.com/office/drawing/2014/main" id="{76E0EF10-578D-4ED4-9A85-A12A203E1BFF}"/>
              </a:ext>
            </a:extLst>
          </p:cNvPr>
          <p:cNvSpPr txBox="1"/>
          <p:nvPr/>
        </p:nvSpPr>
        <p:spPr>
          <a:xfrm>
            <a:off x="11396273" y="27469755"/>
            <a:ext cx="32263509" cy="4962064"/>
          </a:xfrm>
          <a:prstGeom prst="rect">
            <a:avLst/>
          </a:prstGeom>
          <a:noFill/>
        </p:spPr>
        <p:txBody>
          <a:bodyPr wrap="square" rtlCol="0">
            <a:spAutoFit/>
          </a:bodyPr>
          <a:lstStyle/>
          <a:p>
            <a:pPr marL="761981" indent="-761981" algn="l">
              <a:lnSpc>
                <a:spcPct val="150000"/>
              </a:lnSpc>
              <a:buFont typeface="Arial" panose="020B0604020202020204" pitchFamily="34" charset="0"/>
              <a:buChar char="•"/>
            </a:pPr>
            <a:r>
              <a:rPr lang="en-US" sz="3200" dirty="0">
                <a:solidFill>
                  <a:schemeClr val="bg1"/>
                </a:solidFill>
              </a:rPr>
              <a:t>Synoptic meteorology during the initial portion of KORUS-AQ was conducive to transport of Asian Dust. </a:t>
            </a:r>
          </a:p>
          <a:p>
            <a:pPr marL="761981" indent="-761981" algn="l">
              <a:lnSpc>
                <a:spcPct val="150000"/>
              </a:lnSpc>
              <a:buFont typeface="Arial" panose="020B0604020202020204" pitchFamily="34" charset="0"/>
              <a:buChar char="•"/>
            </a:pPr>
            <a:r>
              <a:rPr lang="en-US" sz="3200" dirty="0">
                <a:solidFill>
                  <a:schemeClr val="bg1"/>
                </a:solidFill>
              </a:rPr>
              <a:t>Supermicron NH</a:t>
            </a:r>
            <a:r>
              <a:rPr lang="en-US" sz="3200" baseline="-25000" dirty="0">
                <a:solidFill>
                  <a:schemeClr val="bg1"/>
                </a:solidFill>
              </a:rPr>
              <a:t>4</a:t>
            </a:r>
            <a:r>
              <a:rPr lang="en-US" sz="3200" baseline="30000" dirty="0">
                <a:solidFill>
                  <a:schemeClr val="bg1"/>
                </a:solidFill>
              </a:rPr>
              <a:t>+ </a:t>
            </a:r>
            <a:r>
              <a:rPr lang="en-US" sz="3200" dirty="0">
                <a:solidFill>
                  <a:schemeClr val="bg1"/>
                </a:solidFill>
              </a:rPr>
              <a:t>and NO</a:t>
            </a:r>
            <a:r>
              <a:rPr lang="en-US" sz="3200" baseline="-25000" dirty="0">
                <a:solidFill>
                  <a:schemeClr val="bg1"/>
                </a:solidFill>
              </a:rPr>
              <a:t>3</a:t>
            </a:r>
            <a:r>
              <a:rPr lang="en-US" sz="3200" baseline="30000" dirty="0">
                <a:solidFill>
                  <a:schemeClr val="bg1"/>
                </a:solidFill>
              </a:rPr>
              <a:t>-</a:t>
            </a:r>
            <a:r>
              <a:rPr lang="en-US" sz="3200" dirty="0">
                <a:solidFill>
                  <a:schemeClr val="bg1"/>
                </a:solidFill>
              </a:rPr>
              <a:t> observed during KORUS-AQ was contained on aerosol dust as incorporated NH</a:t>
            </a:r>
            <a:r>
              <a:rPr lang="en-US" sz="3200" baseline="-25000" dirty="0">
                <a:solidFill>
                  <a:schemeClr val="bg1"/>
                </a:solidFill>
              </a:rPr>
              <a:t>4</a:t>
            </a:r>
            <a:r>
              <a:rPr lang="en-US" sz="3200" dirty="0">
                <a:solidFill>
                  <a:schemeClr val="bg1"/>
                </a:solidFill>
              </a:rPr>
              <a:t>NO</a:t>
            </a:r>
            <a:r>
              <a:rPr lang="en-US" sz="3200" baseline="-25000" dirty="0">
                <a:solidFill>
                  <a:schemeClr val="bg1"/>
                </a:solidFill>
              </a:rPr>
              <a:t>3</a:t>
            </a:r>
            <a:r>
              <a:rPr lang="en-US" sz="3200" dirty="0">
                <a:solidFill>
                  <a:schemeClr val="bg1"/>
                </a:solidFill>
              </a:rPr>
              <a:t>, Supermicron SO</a:t>
            </a:r>
            <a:r>
              <a:rPr lang="en-US" sz="3200" baseline="-25000" dirty="0">
                <a:solidFill>
                  <a:schemeClr val="bg1"/>
                </a:solidFill>
              </a:rPr>
              <a:t>4</a:t>
            </a:r>
            <a:r>
              <a:rPr lang="en-US" sz="3200" baseline="30000" dirty="0">
                <a:solidFill>
                  <a:schemeClr val="bg1"/>
                </a:solidFill>
              </a:rPr>
              <a:t>2-  </a:t>
            </a:r>
            <a:r>
              <a:rPr lang="en-US" sz="3200" dirty="0">
                <a:solidFill>
                  <a:schemeClr val="bg1"/>
                </a:solidFill>
              </a:rPr>
              <a:t>was</a:t>
            </a:r>
            <a:r>
              <a:rPr lang="en-US" sz="3200" baseline="30000" dirty="0">
                <a:solidFill>
                  <a:schemeClr val="bg1"/>
                </a:solidFill>
              </a:rPr>
              <a:t> </a:t>
            </a:r>
            <a:r>
              <a:rPr lang="en-US" sz="3200" dirty="0">
                <a:solidFill>
                  <a:schemeClr val="bg1"/>
                </a:solidFill>
              </a:rPr>
              <a:t>contained as CaSO</a:t>
            </a:r>
            <a:r>
              <a:rPr lang="en-US" sz="3200" baseline="-25000" dirty="0">
                <a:solidFill>
                  <a:schemeClr val="bg1"/>
                </a:solidFill>
              </a:rPr>
              <a:t>4</a:t>
            </a:r>
            <a:r>
              <a:rPr lang="en-US" sz="3200" dirty="0">
                <a:solidFill>
                  <a:schemeClr val="bg1"/>
                </a:solidFill>
              </a:rPr>
              <a:t>. </a:t>
            </a:r>
          </a:p>
          <a:p>
            <a:pPr marL="761981" indent="-761981" algn="l">
              <a:lnSpc>
                <a:spcPct val="150000"/>
              </a:lnSpc>
              <a:buFont typeface="Arial" panose="020B0604020202020204" pitchFamily="34" charset="0"/>
              <a:buChar char="•"/>
            </a:pPr>
            <a:r>
              <a:rPr lang="fr-FR" sz="3200" dirty="0">
                <a:solidFill>
                  <a:schemeClr val="bg1"/>
                </a:solidFill>
                <a:latin typeface="arial" panose="020B0604020202020204" pitchFamily="34" charset="0"/>
              </a:rPr>
              <a:t>Supermicron fraction </a:t>
            </a:r>
            <a:r>
              <a:rPr lang="en-US" sz="3200" dirty="0">
                <a:solidFill>
                  <a:schemeClr val="bg1"/>
                </a:solidFill>
              </a:rPr>
              <a:t>represents a significant portion of bulk aerosol during these dust events, average ≈ </a:t>
            </a:r>
            <a:r>
              <a:rPr lang="en-US" sz="3200" baseline="-25000" dirty="0">
                <a:solidFill>
                  <a:schemeClr val="bg1"/>
                </a:solidFill>
              </a:rPr>
              <a:t> </a:t>
            </a:r>
            <a:r>
              <a:rPr lang="en-US" sz="3200" dirty="0">
                <a:solidFill>
                  <a:schemeClr val="bg1"/>
                </a:solidFill>
              </a:rPr>
              <a:t>50% for NH</a:t>
            </a:r>
            <a:r>
              <a:rPr lang="en-US" sz="3200" baseline="-25000" dirty="0">
                <a:solidFill>
                  <a:schemeClr val="bg1"/>
                </a:solidFill>
              </a:rPr>
              <a:t>4</a:t>
            </a:r>
            <a:r>
              <a:rPr lang="en-US" sz="3200" baseline="30000" dirty="0">
                <a:solidFill>
                  <a:schemeClr val="bg1"/>
                </a:solidFill>
              </a:rPr>
              <a:t>+ </a:t>
            </a:r>
            <a:r>
              <a:rPr lang="en-US" sz="3200" dirty="0">
                <a:solidFill>
                  <a:schemeClr val="bg1"/>
                </a:solidFill>
              </a:rPr>
              <a:t>and SO</a:t>
            </a:r>
            <a:r>
              <a:rPr lang="en-US" sz="3200" baseline="-25000" dirty="0">
                <a:solidFill>
                  <a:schemeClr val="bg1"/>
                </a:solidFill>
              </a:rPr>
              <a:t>4</a:t>
            </a:r>
            <a:r>
              <a:rPr lang="en-US" sz="3200" baseline="30000" dirty="0">
                <a:solidFill>
                  <a:schemeClr val="bg1"/>
                </a:solidFill>
              </a:rPr>
              <a:t>2-</a:t>
            </a:r>
            <a:r>
              <a:rPr lang="en-US" sz="3200" dirty="0">
                <a:solidFill>
                  <a:schemeClr val="bg1"/>
                </a:solidFill>
              </a:rPr>
              <a:t>, ≈ 85% for NO</a:t>
            </a:r>
            <a:r>
              <a:rPr lang="en-US" sz="3200" baseline="-25000" dirty="0">
                <a:solidFill>
                  <a:schemeClr val="bg1"/>
                </a:solidFill>
              </a:rPr>
              <a:t>3</a:t>
            </a:r>
            <a:r>
              <a:rPr lang="en-US" sz="3200" baseline="30000" dirty="0">
                <a:solidFill>
                  <a:schemeClr val="bg1"/>
                </a:solidFill>
              </a:rPr>
              <a:t>-</a:t>
            </a:r>
            <a:r>
              <a:rPr lang="en-US" sz="3200" dirty="0">
                <a:solidFill>
                  <a:schemeClr val="bg1"/>
                </a:solidFill>
              </a:rPr>
              <a:t>. </a:t>
            </a:r>
            <a:endParaRPr lang="en-US" sz="3200" baseline="-25000" dirty="0">
              <a:solidFill>
                <a:schemeClr val="bg1"/>
              </a:solidFill>
            </a:endParaRPr>
          </a:p>
          <a:p>
            <a:pPr marL="761981" indent="-761981" algn="l">
              <a:buFont typeface="Arial" panose="020B0604020202020204" pitchFamily="34" charset="0"/>
              <a:buChar char="•"/>
            </a:pPr>
            <a:r>
              <a:rPr lang="en-US" sz="3200" dirty="0">
                <a:solidFill>
                  <a:schemeClr val="bg1"/>
                </a:solidFill>
              </a:rPr>
              <a:t>The loading of anthropogenic pollution on dust is a function of transport routes; these chemical reactions are characterized by the Hwangsa Conceptual model. </a:t>
            </a:r>
          </a:p>
          <a:p>
            <a:pPr marL="761981" indent="-761981" algn="l">
              <a:lnSpc>
                <a:spcPct val="150000"/>
              </a:lnSpc>
              <a:buFont typeface="Arial" panose="020B0604020202020204" pitchFamily="34" charset="0"/>
              <a:buChar char="•"/>
            </a:pPr>
            <a:r>
              <a:rPr lang="en-US" sz="3200" dirty="0">
                <a:solidFill>
                  <a:schemeClr val="bg1"/>
                </a:solidFill>
              </a:rPr>
              <a:t>Dust pollution index ratios can be a useful parameter of air quality when studying pollution plumes and quantifying impacts of dust aerosol.  </a:t>
            </a:r>
          </a:p>
          <a:p>
            <a:pPr marL="761981" indent="-761981" algn="l">
              <a:buFont typeface="Arial" panose="020B0604020202020204" pitchFamily="34" charset="0"/>
              <a:buChar char="•"/>
            </a:pPr>
            <a:r>
              <a:rPr lang="en-US" sz="3200" dirty="0">
                <a:solidFill>
                  <a:schemeClr val="bg1"/>
                </a:solidFill>
              </a:rPr>
              <a:t>Theoretically, these  dust chemical processes should impact optical and hygroscopic dynamics in aerosol loading. In continuation of this work we will  investigate these claims using the greater KORUS-AQ data archive. </a:t>
            </a:r>
          </a:p>
          <a:p>
            <a:pPr algn="l"/>
            <a:endParaRPr lang="en-US" sz="4267" baseline="-25000" dirty="0">
              <a:solidFill>
                <a:schemeClr val="tx1"/>
              </a:solidFill>
            </a:endParaRPr>
          </a:p>
        </p:txBody>
      </p:sp>
      <p:sp>
        <p:nvSpPr>
          <p:cNvPr id="74" name="Rectangle 166">
            <a:extLst>
              <a:ext uri="{FF2B5EF4-FFF2-40B4-BE49-F238E27FC236}">
                <a16:creationId xmlns:a16="http://schemas.microsoft.com/office/drawing/2014/main" id="{3A3ED95A-C192-4FB0-82C7-5A7DC8FB0DB8}"/>
              </a:ext>
            </a:extLst>
          </p:cNvPr>
          <p:cNvSpPr>
            <a:spLocks noChangeArrowheads="1"/>
          </p:cNvSpPr>
          <p:nvPr/>
        </p:nvSpPr>
        <p:spPr bwMode="auto">
          <a:xfrm>
            <a:off x="191939" y="29415496"/>
            <a:ext cx="10400187" cy="830997"/>
          </a:xfrm>
          <a:prstGeom prst="rect">
            <a:avLst/>
          </a:prstGeom>
          <a:gradFill flip="none" rotWithShape="1">
            <a:gsLst>
              <a:gs pos="0">
                <a:schemeClr val="accent6">
                  <a:lumMod val="75000"/>
                </a:schemeClr>
              </a:gs>
              <a:gs pos="31000">
                <a:schemeClr val="accent6">
                  <a:lumMod val="50000"/>
                </a:schemeClr>
              </a:gs>
            </a:gsLst>
            <a:lin ang="5400000" scaled="1"/>
            <a:tileRect/>
          </a:gradFill>
          <a:ln w="9525">
            <a:solidFill>
              <a:schemeClr val="tx1"/>
            </a:solidFill>
            <a:miter lim="800000"/>
            <a:headEnd/>
            <a:tailEnd/>
          </a:ln>
          <a:effectLst/>
        </p:spPr>
        <p:txBody>
          <a:bodyPr wrap="none" lIns="152393" tIns="76197" rIns="152393" bIns="76197" anchor="ctr"/>
          <a:lstStyle/>
          <a:p>
            <a:pPr defTabSz="4180145"/>
            <a:r>
              <a:rPr lang="en-US" sz="4400" dirty="0">
                <a:solidFill>
                  <a:schemeClr val="bg1"/>
                </a:solidFill>
              </a:rPr>
              <a:t>References</a:t>
            </a:r>
          </a:p>
        </p:txBody>
      </p:sp>
      <p:sp>
        <p:nvSpPr>
          <p:cNvPr id="37" name="TextBox 36">
            <a:extLst>
              <a:ext uri="{FF2B5EF4-FFF2-40B4-BE49-F238E27FC236}">
                <a16:creationId xmlns:a16="http://schemas.microsoft.com/office/drawing/2014/main" id="{EAC185A2-E87D-40D1-B282-769DECA7A7D8}"/>
              </a:ext>
            </a:extLst>
          </p:cNvPr>
          <p:cNvSpPr txBox="1"/>
          <p:nvPr/>
        </p:nvSpPr>
        <p:spPr>
          <a:xfrm>
            <a:off x="38101" y="30427669"/>
            <a:ext cx="10892115" cy="3777444"/>
          </a:xfrm>
          <a:prstGeom prst="rect">
            <a:avLst/>
          </a:prstGeom>
          <a:noFill/>
        </p:spPr>
        <p:txBody>
          <a:bodyPr wrap="square" rtlCol="0">
            <a:spAutoFit/>
          </a:bodyPr>
          <a:lstStyle/>
          <a:p>
            <a:pPr marL="304800" marR="0" indent="-304800" algn="l">
              <a:spcBef>
                <a:spcPts val="0"/>
              </a:spcBef>
              <a:spcAft>
                <a:spcPts val="0"/>
              </a:spcAft>
            </a:pP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Al-</a:t>
            </a:r>
            <a:r>
              <a:rPr lang="en-US" sz="1050" dirty="0" err="1">
                <a:solidFill>
                  <a:schemeClr val="bg1"/>
                </a:solidFill>
                <a:latin typeface="Calibri" panose="020F0502020204030204" pitchFamily="34" charset="0"/>
                <a:ea typeface="Calibri" panose="020F0502020204030204" pitchFamily="34" charset="0"/>
                <a:cs typeface="Calibri" panose="020F0502020204030204" pitchFamily="34" charset="0"/>
              </a:rPr>
              <a:t>Hosney</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 H. A., &amp; </a:t>
            </a:r>
            <a:r>
              <a:rPr lang="en-US" sz="1050" dirty="0" err="1">
                <a:solidFill>
                  <a:schemeClr val="bg1"/>
                </a:solidFill>
                <a:latin typeface="Calibri" panose="020F0502020204030204" pitchFamily="34" charset="0"/>
                <a:ea typeface="Calibri" panose="020F0502020204030204" pitchFamily="34" charset="0"/>
                <a:cs typeface="Calibri" panose="020F0502020204030204" pitchFamily="34" charset="0"/>
              </a:rPr>
              <a:t>Grassian</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 V. H. (2005). Water, sulfur dioxide and nitric acid adsorption on calcium carbonate: a transmission and ATR-FTIR study. </a:t>
            </a:r>
            <a:r>
              <a:rPr lang="en-US" sz="1050" i="1" dirty="0">
                <a:solidFill>
                  <a:schemeClr val="bg1"/>
                </a:solidFill>
                <a:latin typeface="Calibri" panose="020F0502020204030204" pitchFamily="34" charset="0"/>
                <a:ea typeface="Calibri" panose="020F0502020204030204" pitchFamily="34" charset="0"/>
                <a:cs typeface="Calibri" panose="020F0502020204030204" pitchFamily="34" charset="0"/>
              </a:rPr>
              <a:t>Physical Chemistry Chemical Physics : PCCP</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 </a:t>
            </a:r>
            <a:r>
              <a:rPr lang="en-US" sz="1050" i="1" dirty="0">
                <a:solidFill>
                  <a:schemeClr val="bg1"/>
                </a:solidFill>
                <a:latin typeface="Calibri" panose="020F0502020204030204" pitchFamily="34" charset="0"/>
                <a:ea typeface="Calibri" panose="020F0502020204030204" pitchFamily="34" charset="0"/>
                <a:cs typeface="Calibri" panose="020F0502020204030204" pitchFamily="34" charset="0"/>
              </a:rPr>
              <a:t>7</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(6), 1266–1276. https://doi.org/10.1039/b417872f</a:t>
            </a:r>
            <a:endParaRPr lang="en-US" sz="105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marL="304800" marR="0" indent="-304800" algn="l">
              <a:spcBef>
                <a:spcPts val="0"/>
              </a:spcBef>
              <a:spcAft>
                <a:spcPts val="0"/>
              </a:spcAft>
            </a:pPr>
            <a:r>
              <a:rPr lang="en-US" sz="1050" dirty="0" err="1">
                <a:solidFill>
                  <a:schemeClr val="bg1"/>
                </a:solidFill>
                <a:latin typeface="Calibri" panose="020F0502020204030204" pitchFamily="34" charset="0"/>
                <a:ea typeface="Calibri" panose="020F0502020204030204" pitchFamily="34" charset="0"/>
                <a:cs typeface="Calibri" panose="020F0502020204030204" pitchFamily="34" charset="0"/>
              </a:rPr>
              <a:t>Canagaratna</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 </a:t>
            </a:r>
            <a:r>
              <a:rPr lang="en-US" sz="1050" dirty="0">
                <a:solidFill>
                  <a:schemeClr val="bg1"/>
                </a:solidFill>
                <a:latin typeface="Calibri" panose="020F0502020204030204" pitchFamily="34" charset="0"/>
                <a:ea typeface="Calibri" panose="020F0502020204030204" pitchFamily="34" charset="0"/>
              </a:rPr>
              <a:t>et al., </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(2007). Chemical and Microphysical Characterization of ambient aerosols with the aerodyne aerosol mass spectrometer. </a:t>
            </a:r>
            <a:r>
              <a:rPr lang="en-US" sz="1050" i="1" dirty="0">
                <a:solidFill>
                  <a:schemeClr val="bg1"/>
                </a:solidFill>
                <a:latin typeface="Calibri" panose="020F0502020204030204" pitchFamily="34" charset="0"/>
                <a:ea typeface="Calibri" panose="020F0502020204030204" pitchFamily="34" charset="0"/>
                <a:cs typeface="Calibri" panose="020F0502020204030204" pitchFamily="34" charset="0"/>
              </a:rPr>
              <a:t>Mass Spectrometry Reviews</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 </a:t>
            </a:r>
            <a:r>
              <a:rPr lang="en-US" sz="1050" i="1" dirty="0">
                <a:solidFill>
                  <a:schemeClr val="bg1"/>
                </a:solidFill>
                <a:latin typeface="Calibri" panose="020F0502020204030204" pitchFamily="34" charset="0"/>
                <a:ea typeface="Calibri" panose="020F0502020204030204" pitchFamily="34" charset="0"/>
                <a:cs typeface="Calibri" panose="020F0502020204030204" pitchFamily="34" charset="0"/>
              </a:rPr>
              <a:t>26</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 185–222. https://doi.org/10.1002/mas</a:t>
            </a:r>
          </a:p>
          <a:p>
            <a:pPr marL="406390" indent="-406390" algn="l">
              <a:spcBef>
                <a:spcPts val="0"/>
              </a:spcBef>
              <a:spcAft>
                <a:spcPts val="0"/>
              </a:spcAft>
            </a:pPr>
            <a:r>
              <a:rPr lang="en-US" sz="1050" dirty="0" err="1">
                <a:solidFill>
                  <a:schemeClr val="bg1"/>
                </a:solidFill>
                <a:latin typeface="Calibri" panose="020F0502020204030204" pitchFamily="34" charset="0"/>
                <a:ea typeface="Calibri" panose="020F0502020204030204" pitchFamily="34" charset="0"/>
                <a:cs typeface="Calibri" panose="020F0502020204030204" pitchFamily="34" charset="0"/>
              </a:rPr>
              <a:t>Decarlo</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 </a:t>
            </a:r>
            <a:r>
              <a:rPr lang="en-US" sz="1050" dirty="0">
                <a:solidFill>
                  <a:schemeClr val="bg1"/>
                </a:solidFill>
                <a:latin typeface="Calibri" panose="020F0502020204030204" pitchFamily="34" charset="0"/>
                <a:ea typeface="Calibri" panose="020F0502020204030204" pitchFamily="34" charset="0"/>
              </a:rPr>
              <a:t>et al., </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(2008). Fast airborne aerosol size and chemistry measurements above Mexico City and Central Mexico during the MILAGRO campaign. </a:t>
            </a:r>
            <a:r>
              <a:rPr lang="en-US" sz="1050" i="1" dirty="0">
                <a:solidFill>
                  <a:schemeClr val="bg1"/>
                </a:solidFill>
                <a:latin typeface="Calibri" panose="020F0502020204030204" pitchFamily="34" charset="0"/>
                <a:ea typeface="Calibri" panose="020F0502020204030204" pitchFamily="34" charset="0"/>
                <a:cs typeface="Calibri" panose="020F0502020204030204" pitchFamily="34" charset="0"/>
              </a:rPr>
              <a:t>Atmos. Chem. Phys. Atmospheric Chemistry and Physics</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 </a:t>
            </a:r>
            <a:r>
              <a:rPr lang="en-US" sz="1050" i="1" dirty="0">
                <a:solidFill>
                  <a:schemeClr val="bg1"/>
                </a:solidFill>
                <a:latin typeface="Calibri" panose="020F0502020204030204" pitchFamily="34" charset="0"/>
                <a:ea typeface="Calibri" panose="020F0502020204030204" pitchFamily="34" charset="0"/>
                <a:cs typeface="Calibri" panose="020F0502020204030204" pitchFamily="34" charset="0"/>
              </a:rPr>
              <a:t>8</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 4027–4048. https://doi.org/10.5194/acp-8-4027-2008</a:t>
            </a:r>
          </a:p>
          <a:p>
            <a:pPr marL="406390" indent="-406390" algn="l">
              <a:spcBef>
                <a:spcPts val="0"/>
              </a:spcBef>
              <a:spcAft>
                <a:spcPts val="0"/>
              </a:spcAft>
            </a:pP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DeCarlo </a:t>
            </a:r>
            <a:r>
              <a:rPr lang="en-US" sz="1050" dirty="0">
                <a:solidFill>
                  <a:schemeClr val="bg1"/>
                </a:solidFill>
                <a:latin typeface="Calibri" panose="020F0502020204030204" pitchFamily="34" charset="0"/>
                <a:ea typeface="Calibri" panose="020F0502020204030204" pitchFamily="34" charset="0"/>
              </a:rPr>
              <a:t>et al., </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(2006). Field-deployable, high-resolution, time-of-flight aerosol mass spectrometer. </a:t>
            </a:r>
            <a:r>
              <a:rPr lang="en-US" sz="1050" i="1" dirty="0">
                <a:solidFill>
                  <a:schemeClr val="bg1"/>
                </a:solidFill>
                <a:latin typeface="Calibri" panose="020F0502020204030204" pitchFamily="34" charset="0"/>
                <a:ea typeface="Calibri" panose="020F0502020204030204" pitchFamily="34" charset="0"/>
                <a:cs typeface="Calibri" panose="020F0502020204030204" pitchFamily="34" charset="0"/>
              </a:rPr>
              <a:t>Analytical Chemistry</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 </a:t>
            </a:r>
            <a:r>
              <a:rPr lang="en-US" sz="1050" i="1" dirty="0">
                <a:solidFill>
                  <a:schemeClr val="bg1"/>
                </a:solidFill>
                <a:latin typeface="Calibri" panose="020F0502020204030204" pitchFamily="34" charset="0"/>
                <a:ea typeface="Calibri" panose="020F0502020204030204" pitchFamily="34" charset="0"/>
                <a:cs typeface="Calibri" panose="020F0502020204030204" pitchFamily="34" charset="0"/>
              </a:rPr>
              <a:t>78</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(24), 8281–8289. https://doi.org/10.1021/ac061249n</a:t>
            </a:r>
          </a:p>
          <a:p>
            <a:pPr marL="406390" indent="-406390" algn="l">
              <a:spcBef>
                <a:spcPts val="0"/>
              </a:spcBef>
              <a:spcAft>
                <a:spcPts val="0"/>
              </a:spcAft>
            </a:pP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Dibb, J. E.</a:t>
            </a:r>
            <a:r>
              <a:rPr lang="en-US" sz="1050" dirty="0">
                <a:latin typeface="Calibri" panose="020F0502020204030204" pitchFamily="34" charset="0"/>
                <a:ea typeface="Calibri" panose="020F0502020204030204" pitchFamily="34" charset="0"/>
              </a:rPr>
              <a:t> </a:t>
            </a:r>
            <a:r>
              <a:rPr lang="en-US" sz="1050" dirty="0">
                <a:solidFill>
                  <a:schemeClr val="bg1"/>
                </a:solidFill>
                <a:latin typeface="Calibri" panose="020F0502020204030204" pitchFamily="34" charset="0"/>
                <a:ea typeface="Calibri" panose="020F0502020204030204" pitchFamily="34" charset="0"/>
              </a:rPr>
              <a:t>et al., </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(1996). Asian influence over the western North Pacific during the fall season: inferences from lead 210, soluble ionic species and ozone. </a:t>
            </a:r>
            <a:r>
              <a:rPr lang="en-US" sz="1050" i="1" dirty="0">
                <a:solidFill>
                  <a:schemeClr val="bg1"/>
                </a:solidFill>
                <a:latin typeface="Calibri" panose="020F0502020204030204" pitchFamily="34" charset="0"/>
                <a:ea typeface="Calibri" panose="020F0502020204030204" pitchFamily="34" charset="0"/>
                <a:cs typeface="Calibri" panose="020F0502020204030204" pitchFamily="34" charset="0"/>
              </a:rPr>
              <a:t>Journal of Geophysical Research</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 </a:t>
            </a:r>
            <a:r>
              <a:rPr lang="en-US" sz="1050" i="1" dirty="0">
                <a:solidFill>
                  <a:schemeClr val="bg1"/>
                </a:solidFill>
                <a:latin typeface="Calibri" panose="020F0502020204030204" pitchFamily="34" charset="0"/>
                <a:ea typeface="Calibri" panose="020F0502020204030204" pitchFamily="34" charset="0"/>
                <a:cs typeface="Calibri" panose="020F0502020204030204" pitchFamily="34" charset="0"/>
              </a:rPr>
              <a:t>101</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(D1), 1779–1792. https://doi.org/10.1029/94JD03117</a:t>
            </a:r>
            <a:endParaRPr lang="en-US" sz="105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marL="406390" indent="-406390" algn="l">
              <a:spcBef>
                <a:spcPts val="0"/>
              </a:spcBef>
              <a:spcAft>
                <a:spcPts val="0"/>
              </a:spcAft>
            </a:pP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Dibb, J. E. </a:t>
            </a:r>
            <a:r>
              <a:rPr lang="en-US" sz="1050" dirty="0">
                <a:solidFill>
                  <a:schemeClr val="bg1"/>
                </a:solidFill>
                <a:latin typeface="Calibri" panose="020F0502020204030204" pitchFamily="34" charset="0"/>
                <a:ea typeface="Calibri" panose="020F0502020204030204" pitchFamily="34" charset="0"/>
              </a:rPr>
              <a:t>et al., </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(2000). Composition and distribution of aerosols over the North Atlantic during the Subsonic Assessment Ozone and Nitrogen Oxide Experiment (SONEX). </a:t>
            </a:r>
            <a:r>
              <a:rPr lang="en-US" sz="1050" i="1" dirty="0">
                <a:solidFill>
                  <a:schemeClr val="bg1"/>
                </a:solidFill>
                <a:latin typeface="Calibri" panose="020F0502020204030204" pitchFamily="34" charset="0"/>
                <a:ea typeface="Calibri" panose="020F0502020204030204" pitchFamily="34" charset="0"/>
                <a:cs typeface="Calibri" panose="020F0502020204030204" pitchFamily="34" charset="0"/>
              </a:rPr>
              <a:t>Journal of Geophysical Research</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 </a:t>
            </a:r>
            <a:r>
              <a:rPr lang="en-US" sz="1050" i="1" dirty="0">
                <a:solidFill>
                  <a:schemeClr val="bg1"/>
                </a:solidFill>
                <a:latin typeface="Calibri" panose="020F0502020204030204" pitchFamily="34" charset="0"/>
                <a:ea typeface="Calibri" panose="020F0502020204030204" pitchFamily="34" charset="0"/>
                <a:cs typeface="Calibri" panose="020F0502020204030204" pitchFamily="34" charset="0"/>
              </a:rPr>
              <a:t>105</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(D3), 3709–3717. https://doi.org/10.1029/1999JD900424</a:t>
            </a:r>
          </a:p>
          <a:p>
            <a:pPr marL="406390" indent="-406390" algn="l">
              <a:spcBef>
                <a:spcPts val="0"/>
              </a:spcBef>
              <a:spcAft>
                <a:spcPts val="0"/>
              </a:spcAft>
            </a:pP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Seibert, P. </a:t>
            </a:r>
            <a:r>
              <a:rPr lang="en-US" sz="1050" dirty="0">
                <a:solidFill>
                  <a:schemeClr val="bg1"/>
                </a:solidFill>
                <a:latin typeface="Calibri" panose="020F0502020204030204" pitchFamily="34" charset="0"/>
                <a:ea typeface="Calibri" panose="020F0502020204030204" pitchFamily="34" charset="0"/>
              </a:rPr>
              <a:t>et al., </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(2004). Source-receptor matrix calculation with a Lagrangian particle dispersion model in backward mode. </a:t>
            </a:r>
            <a:r>
              <a:rPr lang="en-US" sz="1050" i="1" dirty="0">
                <a:solidFill>
                  <a:schemeClr val="bg1"/>
                </a:solidFill>
                <a:latin typeface="Calibri" panose="020F0502020204030204" pitchFamily="34" charset="0"/>
                <a:ea typeface="Calibri" panose="020F0502020204030204" pitchFamily="34" charset="0"/>
                <a:cs typeface="Calibri" panose="020F0502020204030204" pitchFamily="34" charset="0"/>
              </a:rPr>
              <a:t>Atmospheric Chemistry and Physics</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 </a:t>
            </a:r>
            <a:r>
              <a:rPr lang="en-US" sz="1050" i="1" dirty="0">
                <a:solidFill>
                  <a:schemeClr val="bg1"/>
                </a:solidFill>
                <a:latin typeface="Calibri" panose="020F0502020204030204" pitchFamily="34" charset="0"/>
                <a:ea typeface="Calibri" panose="020F0502020204030204" pitchFamily="34" charset="0"/>
                <a:cs typeface="Calibri" panose="020F0502020204030204" pitchFamily="34" charset="0"/>
              </a:rPr>
              <a:t>4</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(1), 51–63. https://doi.org/10.5194/acp-4-51-2004</a:t>
            </a:r>
            <a:endParaRPr lang="en-US" sz="105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marL="406390" indent="-406390" algn="l">
              <a:spcBef>
                <a:spcPts val="0"/>
              </a:spcBef>
              <a:spcAft>
                <a:spcPts val="0"/>
              </a:spcAft>
            </a:pP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Stohl, A. </a:t>
            </a:r>
            <a:r>
              <a:rPr lang="en-US" sz="1050" dirty="0">
                <a:solidFill>
                  <a:schemeClr val="bg1"/>
                </a:solidFill>
                <a:latin typeface="Calibri" panose="020F0502020204030204" pitchFamily="34" charset="0"/>
                <a:ea typeface="Calibri" panose="020F0502020204030204" pitchFamily="34" charset="0"/>
              </a:rPr>
              <a:t>et al., </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(2005). Technical note: The Lagrangian particle dispersion model FLEXPART version 6.2. </a:t>
            </a:r>
            <a:r>
              <a:rPr lang="en-US" sz="1050" i="1" dirty="0">
                <a:solidFill>
                  <a:schemeClr val="bg1"/>
                </a:solidFill>
                <a:latin typeface="Calibri" panose="020F0502020204030204" pitchFamily="34" charset="0"/>
                <a:ea typeface="Calibri" panose="020F0502020204030204" pitchFamily="34" charset="0"/>
                <a:cs typeface="Calibri" panose="020F0502020204030204" pitchFamily="34" charset="0"/>
              </a:rPr>
              <a:t>Atmospheric Chemistry and Physics</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 </a:t>
            </a:r>
            <a:r>
              <a:rPr lang="en-US" sz="1050" i="1" dirty="0">
                <a:solidFill>
                  <a:schemeClr val="bg1"/>
                </a:solidFill>
                <a:latin typeface="Calibri" panose="020F0502020204030204" pitchFamily="34" charset="0"/>
                <a:ea typeface="Calibri" panose="020F0502020204030204" pitchFamily="34" charset="0"/>
                <a:cs typeface="Calibri" panose="020F0502020204030204" pitchFamily="34" charset="0"/>
              </a:rPr>
              <a:t>5</a:t>
            </a:r>
            <a:r>
              <a:rPr lang="en-US" sz="1050" dirty="0">
                <a:solidFill>
                  <a:schemeClr val="bg1"/>
                </a:solidFill>
                <a:latin typeface="Calibri" panose="020F0502020204030204" pitchFamily="34" charset="0"/>
                <a:ea typeface="Calibri" panose="020F0502020204030204" pitchFamily="34" charset="0"/>
                <a:cs typeface="Calibri" panose="020F0502020204030204" pitchFamily="34" charset="0"/>
              </a:rPr>
              <a:t>(9), 2461–2474. https://doi.org/10.5194/acp-5-2461-2005</a:t>
            </a:r>
            <a:endParaRPr lang="en-US" sz="105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marL="406390" indent="-406390" algn="l">
              <a:lnSpc>
                <a:spcPct val="115000"/>
              </a:lnSpc>
              <a:spcBef>
                <a:spcPts val="0"/>
              </a:spcBef>
              <a:spcAft>
                <a:spcPts val="1333"/>
              </a:spcAft>
            </a:pPr>
            <a:endParaRPr lang="en-US" sz="16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marL="406390" indent="-406390" algn="l">
              <a:lnSpc>
                <a:spcPct val="115000"/>
              </a:lnSpc>
              <a:spcBef>
                <a:spcPts val="0"/>
              </a:spcBef>
              <a:spcAft>
                <a:spcPts val="1333"/>
              </a:spcAft>
            </a:pPr>
            <a:endParaRPr lang="en-US" sz="1600" dirty="0">
              <a:solidFill>
                <a:schemeClr val="tx1"/>
              </a:solidFill>
              <a:latin typeface="Calibri" panose="020F0502020204030204" pitchFamily="34" charset="0"/>
              <a:ea typeface="Calibri" panose="020F0502020204030204" pitchFamily="34" charset="0"/>
              <a:cs typeface="Times New Roman" panose="02020603050405020304" pitchFamily="18" charset="0"/>
            </a:endParaRPr>
          </a:p>
          <a:p>
            <a:endParaRPr lang="en-US" sz="1600" dirty="0">
              <a:solidFill>
                <a:schemeClr val="tx1"/>
              </a:solidFill>
            </a:endParaRPr>
          </a:p>
        </p:txBody>
      </p:sp>
      <p:pic>
        <p:nvPicPr>
          <p:cNvPr id="38" name="Picture 37">
            <a:extLst>
              <a:ext uri="{FF2B5EF4-FFF2-40B4-BE49-F238E27FC236}">
                <a16:creationId xmlns:a16="http://schemas.microsoft.com/office/drawing/2014/main" id="{9EAC51CD-B0C2-44D1-A772-BB2695B33DA7}"/>
              </a:ext>
            </a:extLst>
          </p:cNvPr>
          <p:cNvPicPr>
            <a:picLocks noChangeAspect="1"/>
          </p:cNvPicPr>
          <p:nvPr/>
        </p:nvPicPr>
        <p:blipFill>
          <a:blip r:embed="rId26"/>
          <a:stretch>
            <a:fillRect/>
          </a:stretch>
        </p:blipFill>
        <p:spPr>
          <a:xfrm>
            <a:off x="4375636" y="2540585"/>
            <a:ext cx="2064691" cy="1081117"/>
          </a:xfrm>
          <a:prstGeom prst="rect">
            <a:avLst/>
          </a:prstGeom>
        </p:spPr>
      </p:pic>
      <p:sp>
        <p:nvSpPr>
          <p:cNvPr id="39" name="TextBox 38">
            <a:extLst>
              <a:ext uri="{FF2B5EF4-FFF2-40B4-BE49-F238E27FC236}">
                <a16:creationId xmlns:a16="http://schemas.microsoft.com/office/drawing/2014/main" id="{D667D3FA-55CF-4000-BB82-907B49199372}"/>
              </a:ext>
            </a:extLst>
          </p:cNvPr>
          <p:cNvSpPr txBox="1"/>
          <p:nvPr/>
        </p:nvSpPr>
        <p:spPr>
          <a:xfrm>
            <a:off x="33136085" y="2742624"/>
            <a:ext cx="5782351" cy="830997"/>
          </a:xfrm>
          <a:prstGeom prst="rect">
            <a:avLst/>
          </a:prstGeom>
          <a:noFill/>
        </p:spPr>
        <p:txBody>
          <a:bodyPr wrap="square" rtlCol="0">
            <a:spAutoFit/>
          </a:bodyPr>
          <a:lstStyle/>
          <a:p>
            <a:r>
              <a:rPr lang="en-US" sz="4800" b="0" dirty="0">
                <a:solidFill>
                  <a:schemeClr val="bg1"/>
                </a:solidFill>
              </a:rPr>
              <a:t>AGU #A33F-2424</a:t>
            </a:r>
            <a:endParaRPr lang="en-US" sz="4800" dirty="0">
              <a:solidFill>
                <a:schemeClr val="bg1"/>
              </a:solidFill>
            </a:endParaRPr>
          </a:p>
        </p:txBody>
      </p:sp>
      <p:pic>
        <p:nvPicPr>
          <p:cNvPr id="4" name="Picture 3">
            <a:extLst>
              <a:ext uri="{FF2B5EF4-FFF2-40B4-BE49-F238E27FC236}">
                <a16:creationId xmlns:a16="http://schemas.microsoft.com/office/drawing/2014/main" id="{36EEA351-6F2E-4D72-9477-70EFE03AB365}"/>
              </a:ext>
            </a:extLst>
          </p:cNvPr>
          <p:cNvPicPr>
            <a:picLocks noChangeAspect="1"/>
          </p:cNvPicPr>
          <p:nvPr/>
        </p:nvPicPr>
        <p:blipFill>
          <a:blip r:embed="rId27"/>
          <a:stretch>
            <a:fillRect/>
          </a:stretch>
        </p:blipFill>
        <p:spPr>
          <a:xfrm>
            <a:off x="2800094" y="965210"/>
            <a:ext cx="1536091" cy="1536091"/>
          </a:xfrm>
          <a:prstGeom prst="rect">
            <a:avLst/>
          </a:prstGeom>
        </p:spPr>
      </p:pic>
      <p:pic>
        <p:nvPicPr>
          <p:cNvPr id="10" name="Picture 9">
            <a:extLst>
              <a:ext uri="{FF2B5EF4-FFF2-40B4-BE49-F238E27FC236}">
                <a16:creationId xmlns:a16="http://schemas.microsoft.com/office/drawing/2014/main" id="{2856FF17-00FF-45C1-9079-720ABBB0CAAC}"/>
              </a:ext>
            </a:extLst>
          </p:cNvPr>
          <p:cNvPicPr>
            <a:picLocks/>
          </p:cNvPicPr>
          <p:nvPr/>
        </p:nvPicPr>
        <p:blipFill>
          <a:blip r:embed="rId28">
            <a:extLst>
              <a:ext uri="{28A0092B-C50C-407E-A947-70E740481C1C}">
                <a14:useLocalDpi xmlns:a14="http://schemas.microsoft.com/office/drawing/2010/main" val="0"/>
              </a:ext>
            </a:extLst>
          </a:blip>
          <a:stretch>
            <a:fillRect/>
          </a:stretch>
        </p:blipFill>
        <p:spPr>
          <a:xfrm>
            <a:off x="5706835" y="25363651"/>
            <a:ext cx="4857155" cy="3657600"/>
          </a:xfrm>
          <a:prstGeom prst="rect">
            <a:avLst/>
          </a:prstGeom>
        </p:spPr>
      </p:pic>
      <p:sp>
        <p:nvSpPr>
          <p:cNvPr id="19" name="TextBox 18">
            <a:extLst>
              <a:ext uri="{FF2B5EF4-FFF2-40B4-BE49-F238E27FC236}">
                <a16:creationId xmlns:a16="http://schemas.microsoft.com/office/drawing/2014/main" id="{32C23A87-E279-4C9D-8FFF-B4576CB702D7}"/>
              </a:ext>
            </a:extLst>
          </p:cNvPr>
          <p:cNvSpPr txBox="1"/>
          <p:nvPr/>
        </p:nvSpPr>
        <p:spPr>
          <a:xfrm rot="10800000" flipV="1">
            <a:off x="323796" y="27673498"/>
            <a:ext cx="5324840" cy="1477328"/>
          </a:xfrm>
          <a:prstGeom prst="rect">
            <a:avLst/>
          </a:prstGeom>
          <a:noFill/>
        </p:spPr>
        <p:txBody>
          <a:bodyPr wrap="square" rtlCol="0">
            <a:spAutoFit/>
          </a:bodyPr>
          <a:lstStyle/>
          <a:p>
            <a:pPr algn="l"/>
            <a:r>
              <a:rPr lang="en-US" sz="1800" b="0" dirty="0">
                <a:solidFill>
                  <a:schemeClr val="bg1"/>
                </a:solidFill>
              </a:rPr>
              <a:t>Figure 1. Relationship between filter and AMS SO</a:t>
            </a:r>
            <a:r>
              <a:rPr lang="en-US" sz="1800" b="0" baseline="-25000" dirty="0">
                <a:solidFill>
                  <a:schemeClr val="bg1"/>
                </a:solidFill>
              </a:rPr>
              <a:t>4</a:t>
            </a:r>
            <a:r>
              <a:rPr lang="en-US" sz="1800" b="0" baseline="30000" dirty="0">
                <a:solidFill>
                  <a:schemeClr val="bg1"/>
                </a:solidFill>
              </a:rPr>
              <a:t>2-</a:t>
            </a:r>
            <a:r>
              <a:rPr lang="en-US" sz="1800" b="0" dirty="0">
                <a:solidFill>
                  <a:schemeClr val="bg1"/>
                </a:solidFill>
              </a:rPr>
              <a:t> for the high Ca</a:t>
            </a:r>
            <a:r>
              <a:rPr lang="en-US" sz="1800" b="0" baseline="30000" dirty="0">
                <a:solidFill>
                  <a:schemeClr val="bg1"/>
                </a:solidFill>
              </a:rPr>
              <a:t>2+ </a:t>
            </a:r>
            <a:r>
              <a:rPr lang="en-US" sz="1800" b="0" dirty="0">
                <a:solidFill>
                  <a:schemeClr val="bg1"/>
                </a:solidFill>
              </a:rPr>
              <a:t>dynamic period. Samples colored by sum of filter Ca</a:t>
            </a:r>
            <a:r>
              <a:rPr lang="en-US" sz="1800" b="0" baseline="30000" dirty="0">
                <a:solidFill>
                  <a:schemeClr val="bg1"/>
                </a:solidFill>
              </a:rPr>
              <a:t>2+ </a:t>
            </a:r>
            <a:r>
              <a:rPr lang="en-US" sz="1800" b="0" dirty="0">
                <a:solidFill>
                  <a:schemeClr val="bg1"/>
                </a:solidFill>
              </a:rPr>
              <a:t>and Na</a:t>
            </a:r>
            <a:r>
              <a:rPr lang="en-US" sz="1800" b="0" baseline="30000" dirty="0">
                <a:solidFill>
                  <a:schemeClr val="bg1"/>
                </a:solidFill>
              </a:rPr>
              <a:t>+</a:t>
            </a:r>
            <a:r>
              <a:rPr lang="en-US" sz="1800" b="0" dirty="0">
                <a:solidFill>
                  <a:schemeClr val="bg1"/>
                </a:solidFill>
              </a:rPr>
              <a:t>; species which maintain average sizing above the AMS inlet.      </a:t>
            </a:r>
          </a:p>
        </p:txBody>
      </p:sp>
      <p:pic>
        <p:nvPicPr>
          <p:cNvPr id="20" name="Picture 19">
            <a:extLst>
              <a:ext uri="{FF2B5EF4-FFF2-40B4-BE49-F238E27FC236}">
                <a16:creationId xmlns:a16="http://schemas.microsoft.com/office/drawing/2014/main" id="{40DD6FF7-6ED4-4889-A7CC-C6B41F8E9979}"/>
              </a:ext>
            </a:extLst>
          </p:cNvPr>
          <p:cNvPicPr>
            <a:picLocks noChangeAspect="1"/>
          </p:cNvPicPr>
          <p:nvPr/>
        </p:nvPicPr>
        <p:blipFill>
          <a:blip r:embed="rId29"/>
          <a:stretch>
            <a:fillRect/>
          </a:stretch>
        </p:blipFill>
        <p:spPr>
          <a:xfrm>
            <a:off x="22831435" y="15823442"/>
            <a:ext cx="616273" cy="1154017"/>
          </a:xfrm>
          <a:prstGeom prst="rect">
            <a:avLst/>
          </a:prstGeom>
        </p:spPr>
      </p:pic>
      <p:pic>
        <p:nvPicPr>
          <p:cNvPr id="21" name="Picture 20">
            <a:extLst>
              <a:ext uri="{FF2B5EF4-FFF2-40B4-BE49-F238E27FC236}">
                <a16:creationId xmlns:a16="http://schemas.microsoft.com/office/drawing/2014/main" id="{DF17C4A6-0D39-4FB9-869B-AF787A2A1889}"/>
              </a:ext>
            </a:extLst>
          </p:cNvPr>
          <p:cNvPicPr>
            <a:picLocks noChangeAspect="1"/>
          </p:cNvPicPr>
          <p:nvPr/>
        </p:nvPicPr>
        <p:blipFill>
          <a:blip r:embed="rId30"/>
          <a:stretch>
            <a:fillRect/>
          </a:stretch>
        </p:blipFill>
        <p:spPr>
          <a:xfrm>
            <a:off x="22916735" y="23111577"/>
            <a:ext cx="615749" cy="1158340"/>
          </a:xfrm>
          <a:prstGeom prst="rect">
            <a:avLst/>
          </a:prstGeom>
        </p:spPr>
      </p:pic>
      <p:sp>
        <p:nvSpPr>
          <p:cNvPr id="31" name="Rectangle 30">
            <a:extLst>
              <a:ext uri="{FF2B5EF4-FFF2-40B4-BE49-F238E27FC236}">
                <a16:creationId xmlns:a16="http://schemas.microsoft.com/office/drawing/2014/main" id="{509F5518-853E-494A-8106-0941BF2E3EF7}"/>
              </a:ext>
            </a:extLst>
          </p:cNvPr>
          <p:cNvSpPr/>
          <p:nvPr/>
        </p:nvSpPr>
        <p:spPr bwMode="auto">
          <a:xfrm>
            <a:off x="33731376" y="24852448"/>
            <a:ext cx="9804783" cy="1243935"/>
          </a:xfrm>
          <a:prstGeom prst="rect">
            <a:avLst/>
          </a:prstGeom>
          <a:solidFill>
            <a:schemeClr val="bg1"/>
          </a:solidFill>
          <a:ln w="9525" cap="flat" cmpd="sng" algn="ctr">
            <a:solidFill>
              <a:schemeClr val="tx1"/>
            </a:solidFill>
            <a:prstDash val="solid"/>
            <a:round/>
            <a:headEnd type="none" w="med" len="med"/>
            <a:tailEnd type="none" w="med" len="med"/>
          </a:ln>
          <a:effectLst/>
          <a:extLst/>
        </p:spPr>
        <p:txBody>
          <a:bodyPr vert="horz" wrap="none" lIns="137160" tIns="68580" rIns="137160" bIns="68580" numCol="1" rtlCol="0" anchor="ctr" anchorCtr="0" compatLnSpc="1">
            <a:prstTxWarp prst="textNoShape">
              <a:avLst/>
            </a:prstTxWarp>
          </a:bodyPr>
          <a:lstStyle/>
          <a:p>
            <a:pPr marL="0" marR="0" indent="0" defTabSz="3762375" rtl="0" eaLnBrk="1" fontAlgn="base" latinLnBrk="0" hangingPunct="1">
              <a:lnSpc>
                <a:spcPct val="100000"/>
              </a:lnSpc>
              <a:spcBef>
                <a:spcPct val="0"/>
              </a:spcBef>
              <a:spcAft>
                <a:spcPct val="0"/>
              </a:spcAft>
              <a:buClrTx/>
              <a:buSzTx/>
              <a:buFontTx/>
              <a:buNone/>
              <a:tabLst/>
            </a:pPr>
            <a:endParaRPr lang="en-US" sz="2400" dirty="0">
              <a:solidFill>
                <a:schemeClr val="tx1"/>
              </a:solidFill>
              <a:latin typeface="Cambria" panose="02040503050406030204" pitchFamily="18" charset="0"/>
            </a:endParaRPr>
          </a:p>
          <a:p>
            <a:pPr marL="0" marR="0" indent="0" algn="ctr" defTabSz="3762375" rtl="0" eaLnBrk="1" fontAlgn="base" latinLnBrk="0" hangingPunct="1">
              <a:lnSpc>
                <a:spcPct val="100000"/>
              </a:lnSpc>
              <a:spcBef>
                <a:spcPct val="0"/>
              </a:spcBef>
              <a:spcAft>
                <a:spcPct val="0"/>
              </a:spcAft>
              <a:buClrTx/>
              <a:buSzTx/>
              <a:buFontTx/>
              <a:buNone/>
              <a:tabLst/>
            </a:pPr>
            <a:endParaRPr lang="en-US" sz="4300" dirty="0">
              <a:latin typeface="Arial" pitchFamily="34" charset="0"/>
            </a:endParaRPr>
          </a:p>
        </p:txBody>
      </p:sp>
      <p:sp>
        <p:nvSpPr>
          <p:cNvPr id="23" name="TextBox 22">
            <a:extLst>
              <a:ext uri="{FF2B5EF4-FFF2-40B4-BE49-F238E27FC236}">
                <a16:creationId xmlns:a16="http://schemas.microsoft.com/office/drawing/2014/main" id="{C6CFE8ED-89AD-49C6-801D-4090AA8DC408}"/>
              </a:ext>
            </a:extLst>
          </p:cNvPr>
          <p:cNvSpPr txBox="1"/>
          <p:nvPr/>
        </p:nvSpPr>
        <p:spPr>
          <a:xfrm>
            <a:off x="34187372" y="24862684"/>
            <a:ext cx="9265920" cy="1200329"/>
          </a:xfrm>
          <a:prstGeom prst="rect">
            <a:avLst/>
          </a:prstGeom>
          <a:noFill/>
        </p:spPr>
        <p:txBody>
          <a:bodyPr wrap="square" rtlCol="0">
            <a:spAutoFit/>
          </a:bodyPr>
          <a:lstStyle/>
          <a:p>
            <a:pPr lvl="0" defTabSz="3762375"/>
            <a:r>
              <a:rPr lang="en-US" sz="2400" b="0" dirty="0">
                <a:solidFill>
                  <a:prstClr val="black"/>
                </a:solidFill>
                <a:latin typeface="Cambria" panose="02040503050406030204" pitchFamily="18" charset="0"/>
              </a:rPr>
              <a:t>Eric W. Heim </a:t>
            </a:r>
          </a:p>
          <a:p>
            <a:pPr lvl="0" defTabSz="3762375"/>
            <a:r>
              <a:rPr lang="en-US" sz="2400" b="0" dirty="0">
                <a:solidFill>
                  <a:prstClr val="black"/>
                </a:solidFill>
                <a:latin typeface="Cambria" panose="02040503050406030204" pitchFamily="18" charset="0"/>
              </a:rPr>
              <a:t>ewh1000@wildcats.unh.edu</a:t>
            </a:r>
          </a:p>
          <a:p>
            <a:pPr lvl="0" defTabSz="3762375"/>
            <a:r>
              <a:rPr lang="en-US" sz="2400" b="0" dirty="0">
                <a:solidFill>
                  <a:prstClr val="black"/>
                </a:solidFill>
                <a:latin typeface="Cambria" panose="02040503050406030204" pitchFamily="18" charset="0"/>
              </a:rPr>
              <a:t>www.linkedin.com/in/eric-w-heim</a:t>
            </a:r>
          </a:p>
        </p:txBody>
      </p:sp>
      <p:pic>
        <p:nvPicPr>
          <p:cNvPr id="2048" name="Picture 2047">
            <a:extLst>
              <a:ext uri="{FF2B5EF4-FFF2-40B4-BE49-F238E27FC236}">
                <a16:creationId xmlns:a16="http://schemas.microsoft.com/office/drawing/2014/main" id="{3247A017-1185-444D-B179-8914A3E4DCC0}"/>
              </a:ext>
            </a:extLst>
          </p:cNvPr>
          <p:cNvPicPr>
            <a:picLocks noChangeAspect="1"/>
          </p:cNvPicPr>
          <p:nvPr/>
        </p:nvPicPr>
        <p:blipFill>
          <a:blip r:embed="rId31"/>
          <a:stretch>
            <a:fillRect/>
          </a:stretch>
        </p:blipFill>
        <p:spPr>
          <a:xfrm>
            <a:off x="18803030" y="5691643"/>
            <a:ext cx="2926080" cy="1983093"/>
          </a:xfrm>
          <a:prstGeom prst="rect">
            <a:avLst/>
          </a:prstGeom>
        </p:spPr>
      </p:pic>
      <p:pic>
        <p:nvPicPr>
          <p:cNvPr id="2062" name="Picture 2061">
            <a:extLst>
              <a:ext uri="{FF2B5EF4-FFF2-40B4-BE49-F238E27FC236}">
                <a16:creationId xmlns:a16="http://schemas.microsoft.com/office/drawing/2014/main" id="{76DC8645-8675-4F8F-BF31-E35179954B1D}"/>
              </a:ext>
            </a:extLst>
          </p:cNvPr>
          <p:cNvPicPr>
            <a:picLocks noChangeAspect="1"/>
          </p:cNvPicPr>
          <p:nvPr/>
        </p:nvPicPr>
        <p:blipFill>
          <a:blip r:embed="rId32"/>
          <a:stretch>
            <a:fillRect/>
          </a:stretch>
        </p:blipFill>
        <p:spPr>
          <a:xfrm>
            <a:off x="18830454" y="8276037"/>
            <a:ext cx="2926080" cy="1983093"/>
          </a:xfrm>
          <a:prstGeom prst="rect">
            <a:avLst/>
          </a:prstGeom>
        </p:spPr>
      </p:pic>
      <p:pic>
        <p:nvPicPr>
          <p:cNvPr id="2069" name="Picture 2068">
            <a:extLst>
              <a:ext uri="{FF2B5EF4-FFF2-40B4-BE49-F238E27FC236}">
                <a16:creationId xmlns:a16="http://schemas.microsoft.com/office/drawing/2014/main" id="{1AF318BE-9710-48C4-BFA1-F175594D059B}"/>
              </a:ext>
            </a:extLst>
          </p:cNvPr>
          <p:cNvPicPr>
            <a:picLocks noChangeAspect="1"/>
          </p:cNvPicPr>
          <p:nvPr/>
        </p:nvPicPr>
        <p:blipFill>
          <a:blip r:embed="rId33"/>
          <a:stretch>
            <a:fillRect/>
          </a:stretch>
        </p:blipFill>
        <p:spPr>
          <a:xfrm>
            <a:off x="29743080" y="5629225"/>
            <a:ext cx="2926080" cy="1983094"/>
          </a:xfrm>
          <a:prstGeom prst="rect">
            <a:avLst/>
          </a:prstGeom>
        </p:spPr>
      </p:pic>
      <p:pic>
        <p:nvPicPr>
          <p:cNvPr id="2071" name="Picture 2070">
            <a:extLst>
              <a:ext uri="{FF2B5EF4-FFF2-40B4-BE49-F238E27FC236}">
                <a16:creationId xmlns:a16="http://schemas.microsoft.com/office/drawing/2014/main" id="{23DD0D0A-90D2-4C55-A5CB-193E9B63E30C}"/>
              </a:ext>
            </a:extLst>
          </p:cNvPr>
          <p:cNvPicPr>
            <a:picLocks noChangeAspect="1"/>
          </p:cNvPicPr>
          <p:nvPr/>
        </p:nvPicPr>
        <p:blipFill>
          <a:blip r:embed="rId34"/>
          <a:stretch>
            <a:fillRect/>
          </a:stretch>
        </p:blipFill>
        <p:spPr>
          <a:xfrm>
            <a:off x="29696976" y="8262867"/>
            <a:ext cx="2926080" cy="1983094"/>
          </a:xfrm>
          <a:prstGeom prst="rect">
            <a:avLst/>
          </a:prstGeom>
        </p:spPr>
      </p:pic>
      <p:pic>
        <p:nvPicPr>
          <p:cNvPr id="2074" name="Picture 2073">
            <a:extLst>
              <a:ext uri="{FF2B5EF4-FFF2-40B4-BE49-F238E27FC236}">
                <a16:creationId xmlns:a16="http://schemas.microsoft.com/office/drawing/2014/main" id="{BE3411BD-0E00-4EDE-983F-D7C2ABA6199E}"/>
              </a:ext>
            </a:extLst>
          </p:cNvPr>
          <p:cNvPicPr>
            <a:picLocks noChangeAspect="1"/>
          </p:cNvPicPr>
          <p:nvPr/>
        </p:nvPicPr>
        <p:blipFill>
          <a:blip r:embed="rId35"/>
          <a:stretch>
            <a:fillRect/>
          </a:stretch>
        </p:blipFill>
        <p:spPr>
          <a:xfrm>
            <a:off x="40676586" y="5646049"/>
            <a:ext cx="2926080" cy="1983095"/>
          </a:xfrm>
          <a:prstGeom prst="rect">
            <a:avLst/>
          </a:prstGeom>
        </p:spPr>
      </p:pic>
      <p:pic>
        <p:nvPicPr>
          <p:cNvPr id="35" name="Picture 34">
            <a:extLst>
              <a:ext uri="{FF2B5EF4-FFF2-40B4-BE49-F238E27FC236}">
                <a16:creationId xmlns:a16="http://schemas.microsoft.com/office/drawing/2014/main" id="{672AE084-9DFA-4DAC-B621-C6F5D4FD64A8}"/>
              </a:ext>
            </a:extLst>
          </p:cNvPr>
          <p:cNvPicPr>
            <a:picLocks noChangeAspect="1"/>
          </p:cNvPicPr>
          <p:nvPr/>
        </p:nvPicPr>
        <p:blipFill>
          <a:blip r:embed="rId36"/>
          <a:stretch>
            <a:fillRect/>
          </a:stretch>
        </p:blipFill>
        <p:spPr>
          <a:xfrm>
            <a:off x="40676586" y="8262866"/>
            <a:ext cx="2926080" cy="1983095"/>
          </a:xfrm>
          <a:prstGeom prst="rect">
            <a:avLst/>
          </a:prstGeom>
        </p:spPr>
      </p:pic>
      <p:sp>
        <p:nvSpPr>
          <p:cNvPr id="36" name="TextBox 35">
            <a:extLst>
              <a:ext uri="{FF2B5EF4-FFF2-40B4-BE49-F238E27FC236}">
                <a16:creationId xmlns:a16="http://schemas.microsoft.com/office/drawing/2014/main" id="{73EEB983-3B9C-452F-A185-64EFF1DB45D7}"/>
              </a:ext>
            </a:extLst>
          </p:cNvPr>
          <p:cNvSpPr txBox="1"/>
          <p:nvPr/>
        </p:nvSpPr>
        <p:spPr>
          <a:xfrm>
            <a:off x="18678054" y="13079846"/>
            <a:ext cx="4950184" cy="461665"/>
          </a:xfrm>
          <a:prstGeom prst="rect">
            <a:avLst/>
          </a:prstGeom>
          <a:noFill/>
        </p:spPr>
        <p:txBody>
          <a:bodyPr wrap="square" rtlCol="0">
            <a:spAutoFit/>
          </a:bodyPr>
          <a:lstStyle/>
          <a:p>
            <a:r>
              <a:rPr lang="en-US" sz="2400" dirty="0">
                <a:solidFill>
                  <a:schemeClr val="tx1"/>
                </a:solidFill>
              </a:rPr>
              <a:t>MODIS landcover 500m (2013)</a:t>
            </a:r>
          </a:p>
        </p:txBody>
      </p:sp>
      <p:pic>
        <p:nvPicPr>
          <p:cNvPr id="40" name="Picture 39">
            <a:extLst>
              <a:ext uri="{FF2B5EF4-FFF2-40B4-BE49-F238E27FC236}">
                <a16:creationId xmlns:a16="http://schemas.microsoft.com/office/drawing/2014/main" id="{78AFC464-B9B7-4F26-9B50-8ADA4A19527E}"/>
              </a:ext>
            </a:extLst>
          </p:cNvPr>
          <p:cNvPicPr>
            <a:picLocks noChangeAspect="1"/>
          </p:cNvPicPr>
          <p:nvPr/>
        </p:nvPicPr>
        <p:blipFill>
          <a:blip r:embed="rId37"/>
          <a:stretch>
            <a:fillRect/>
          </a:stretch>
        </p:blipFill>
        <p:spPr>
          <a:xfrm>
            <a:off x="18715993" y="20131376"/>
            <a:ext cx="4956478" cy="646232"/>
          </a:xfrm>
          <a:prstGeom prst="rect">
            <a:avLst/>
          </a:prstGeom>
        </p:spPr>
      </p:pic>
      <p:sp>
        <p:nvSpPr>
          <p:cNvPr id="41" name="TextBox 40">
            <a:extLst>
              <a:ext uri="{FF2B5EF4-FFF2-40B4-BE49-F238E27FC236}">
                <a16:creationId xmlns:a16="http://schemas.microsoft.com/office/drawing/2014/main" id="{A8D70869-CC9D-48AC-8795-2345A1F73115}"/>
              </a:ext>
            </a:extLst>
          </p:cNvPr>
          <p:cNvSpPr txBox="1"/>
          <p:nvPr/>
        </p:nvSpPr>
        <p:spPr>
          <a:xfrm>
            <a:off x="323796" y="24460361"/>
            <a:ext cx="5683884" cy="1938992"/>
          </a:xfrm>
          <a:prstGeom prst="rect">
            <a:avLst/>
          </a:prstGeom>
          <a:noFill/>
        </p:spPr>
        <p:txBody>
          <a:bodyPr wrap="square" rtlCol="0">
            <a:spAutoFit/>
          </a:bodyPr>
          <a:lstStyle/>
          <a:p>
            <a:pPr lvl="0" algn="l"/>
            <a:endParaRPr lang="en-US" sz="2400" b="0" dirty="0">
              <a:solidFill>
                <a:prstClr val="black"/>
              </a:solidFill>
              <a:latin typeface="Calibri" panose="020F0502020204030204" pitchFamily="34" charset="0"/>
              <a:cs typeface="Calibri" panose="020F0502020204030204" pitchFamily="34" charset="0"/>
            </a:endParaRPr>
          </a:p>
          <a:p>
            <a:pPr marL="457189" lvl="0" indent="-457189" algn="l">
              <a:buFont typeface="Arial" panose="020B0604020202020204" pitchFamily="34" charset="0"/>
              <a:buChar char="•"/>
            </a:pPr>
            <a:r>
              <a:rPr lang="en-US" sz="2400" b="0" dirty="0">
                <a:solidFill>
                  <a:prstClr val="black"/>
                </a:solidFill>
                <a:latin typeface="Calibri" panose="020F0502020204030204" pitchFamily="34" charset="0"/>
                <a:cs typeface="Calibri" panose="020F0502020204030204" pitchFamily="34" charset="0"/>
              </a:rPr>
              <a:t>Lagrangian backtrajectory calculations were done with  the FLEXPART model </a:t>
            </a:r>
          </a:p>
          <a:p>
            <a:pPr lvl="0" algn="l"/>
            <a:r>
              <a:rPr lang="en-US" sz="2400" b="0" dirty="0">
                <a:solidFill>
                  <a:prstClr val="black"/>
                </a:solidFill>
                <a:latin typeface="Calibri" panose="020F0502020204030204" pitchFamily="34" charset="0"/>
                <a:cs typeface="Calibri" panose="020F0502020204030204" pitchFamily="34" charset="0"/>
              </a:rPr>
              <a:t>      (Seibert et al., 2004; </a:t>
            </a:r>
            <a:r>
              <a:rPr lang="en-US" sz="2400" b="0" dirty="0" err="1">
                <a:solidFill>
                  <a:prstClr val="black"/>
                </a:solidFill>
                <a:latin typeface="Calibri" panose="020F0502020204030204" pitchFamily="34" charset="0"/>
                <a:cs typeface="Calibri" panose="020F0502020204030204" pitchFamily="34" charset="0"/>
              </a:rPr>
              <a:t>Stohl</a:t>
            </a:r>
            <a:r>
              <a:rPr lang="en-US" sz="2400" b="0" dirty="0">
                <a:solidFill>
                  <a:prstClr val="black"/>
                </a:solidFill>
                <a:latin typeface="Calibri" panose="020F0502020204030204" pitchFamily="34" charset="0"/>
                <a:cs typeface="Calibri" panose="020F0502020204030204" pitchFamily="34" charset="0"/>
              </a:rPr>
              <a:t> et al., 2005) </a:t>
            </a:r>
          </a:p>
          <a:p>
            <a:pPr lvl="0" algn="l"/>
            <a:r>
              <a:rPr lang="en-US" sz="2400" b="0" dirty="0">
                <a:solidFill>
                  <a:prstClr val="black"/>
                </a:solidFill>
                <a:latin typeface="Calibri" panose="020F0502020204030204" pitchFamily="34" charset="0"/>
                <a:cs typeface="Calibri" panose="020F0502020204030204" pitchFamily="34" charset="0"/>
              </a:rPr>
              <a:t>       version 9.2. </a:t>
            </a:r>
          </a:p>
        </p:txBody>
      </p:sp>
      <p:pic>
        <p:nvPicPr>
          <p:cNvPr id="42" name="Picture 41">
            <a:extLst>
              <a:ext uri="{FF2B5EF4-FFF2-40B4-BE49-F238E27FC236}">
                <a16:creationId xmlns:a16="http://schemas.microsoft.com/office/drawing/2014/main" id="{7AE69FAD-04C5-4347-8519-E3036995223A}"/>
              </a:ext>
            </a:extLst>
          </p:cNvPr>
          <p:cNvPicPr>
            <a:picLocks noChangeAspect="1"/>
          </p:cNvPicPr>
          <p:nvPr/>
        </p:nvPicPr>
        <p:blipFill>
          <a:blip r:embed="rId38" cstate="print">
            <a:extLst>
              <a:ext uri="{28A0092B-C50C-407E-A947-70E740481C1C}">
                <a14:useLocalDpi xmlns:a14="http://schemas.microsoft.com/office/drawing/2010/main" val="0"/>
              </a:ext>
            </a:extLst>
          </a:blip>
          <a:stretch>
            <a:fillRect/>
          </a:stretch>
        </p:blipFill>
        <p:spPr>
          <a:xfrm>
            <a:off x="12452626" y="12190573"/>
            <a:ext cx="2105809" cy="994271"/>
          </a:xfrm>
          <a:prstGeom prst="rect">
            <a:avLst/>
          </a:prstGeom>
        </p:spPr>
      </p:pic>
      <p:pic>
        <p:nvPicPr>
          <p:cNvPr id="43" name="Picture 42">
            <a:extLst>
              <a:ext uri="{FF2B5EF4-FFF2-40B4-BE49-F238E27FC236}">
                <a16:creationId xmlns:a16="http://schemas.microsoft.com/office/drawing/2014/main" id="{AEE5846A-1DF4-4F50-BD23-3845C95CC72C}"/>
              </a:ext>
            </a:extLst>
          </p:cNvPr>
          <p:cNvPicPr>
            <a:picLocks noChangeAspect="1"/>
          </p:cNvPicPr>
          <p:nvPr/>
        </p:nvPicPr>
        <p:blipFill>
          <a:blip r:embed="rId39"/>
          <a:stretch>
            <a:fillRect/>
          </a:stretch>
        </p:blipFill>
        <p:spPr>
          <a:xfrm>
            <a:off x="32066634" y="12616781"/>
            <a:ext cx="13233282" cy="1113874"/>
          </a:xfrm>
          <a:prstGeom prst="rect">
            <a:avLst/>
          </a:prstGeom>
        </p:spPr>
      </p:pic>
      <p:sp>
        <p:nvSpPr>
          <p:cNvPr id="57" name="TextBox 56">
            <a:extLst>
              <a:ext uri="{FF2B5EF4-FFF2-40B4-BE49-F238E27FC236}">
                <a16:creationId xmlns:a16="http://schemas.microsoft.com/office/drawing/2014/main" id="{C0293CAD-B037-4B0B-8802-6B02DCC0951E}"/>
              </a:ext>
            </a:extLst>
          </p:cNvPr>
          <p:cNvSpPr txBox="1"/>
          <p:nvPr/>
        </p:nvSpPr>
        <p:spPr>
          <a:xfrm>
            <a:off x="10749212" y="5804068"/>
            <a:ext cx="8127346" cy="338554"/>
          </a:xfrm>
          <a:prstGeom prst="rect">
            <a:avLst/>
          </a:prstGeom>
          <a:noFill/>
        </p:spPr>
        <p:txBody>
          <a:bodyPr wrap="square" rtlCol="0">
            <a:spAutoFit/>
          </a:bodyPr>
          <a:lstStyle/>
          <a:p>
            <a:r>
              <a:rPr lang="en-US" sz="1600" dirty="0">
                <a:solidFill>
                  <a:schemeClr val="bg1">
                    <a:lumMod val="50000"/>
                  </a:schemeClr>
                </a:solidFill>
              </a:rPr>
              <a:t>Dynamic </a:t>
            </a:r>
            <a:r>
              <a:rPr lang="en-US" sz="1600" dirty="0"/>
              <a:t>	</a:t>
            </a:r>
            <a:r>
              <a:rPr lang="en-US" sz="1600" dirty="0">
                <a:solidFill>
                  <a:schemeClr val="accent2">
                    <a:lumMod val="60000"/>
                    <a:lumOff val="40000"/>
                  </a:schemeClr>
                </a:solidFill>
              </a:rPr>
              <a:t>                  </a:t>
            </a:r>
            <a:r>
              <a:rPr lang="en-US" sz="1600" dirty="0">
                <a:solidFill>
                  <a:schemeClr val="accent2">
                    <a:lumMod val="75000"/>
                  </a:schemeClr>
                </a:solidFill>
              </a:rPr>
              <a:t>Stagnant/Local    </a:t>
            </a:r>
            <a:r>
              <a:rPr lang="en-US" sz="1600" dirty="0">
                <a:solidFill>
                  <a:schemeClr val="accent6">
                    <a:lumMod val="75000"/>
                  </a:schemeClr>
                </a:solidFill>
              </a:rPr>
              <a:t>Chinese Transport      </a:t>
            </a:r>
            <a:r>
              <a:rPr lang="en-US" sz="1600" dirty="0"/>
              <a:t>Blocking </a:t>
            </a:r>
          </a:p>
        </p:txBody>
      </p:sp>
      <p:pic>
        <p:nvPicPr>
          <p:cNvPr id="58" name="Picture 57">
            <a:extLst>
              <a:ext uri="{FF2B5EF4-FFF2-40B4-BE49-F238E27FC236}">
                <a16:creationId xmlns:a16="http://schemas.microsoft.com/office/drawing/2014/main" id="{1968DB59-FF43-4C00-85A9-E6A57F126E37}"/>
              </a:ext>
            </a:extLst>
          </p:cNvPr>
          <p:cNvPicPr>
            <a:picLocks noChangeAspect="1"/>
          </p:cNvPicPr>
          <p:nvPr/>
        </p:nvPicPr>
        <p:blipFill>
          <a:blip r:embed="rId40"/>
          <a:stretch>
            <a:fillRect/>
          </a:stretch>
        </p:blipFill>
        <p:spPr>
          <a:xfrm>
            <a:off x="21716351" y="5771830"/>
            <a:ext cx="8132769" cy="432854"/>
          </a:xfrm>
          <a:prstGeom prst="rect">
            <a:avLst/>
          </a:prstGeom>
        </p:spPr>
      </p:pic>
      <p:pic>
        <p:nvPicPr>
          <p:cNvPr id="59" name="Picture 58">
            <a:extLst>
              <a:ext uri="{FF2B5EF4-FFF2-40B4-BE49-F238E27FC236}">
                <a16:creationId xmlns:a16="http://schemas.microsoft.com/office/drawing/2014/main" id="{8D857431-A839-4C33-8C70-29E02C7072C4}"/>
              </a:ext>
            </a:extLst>
          </p:cNvPr>
          <p:cNvPicPr>
            <a:picLocks noChangeAspect="1"/>
          </p:cNvPicPr>
          <p:nvPr/>
        </p:nvPicPr>
        <p:blipFill>
          <a:blip r:embed="rId40"/>
          <a:stretch>
            <a:fillRect/>
          </a:stretch>
        </p:blipFill>
        <p:spPr>
          <a:xfrm>
            <a:off x="32588913" y="5833492"/>
            <a:ext cx="8132769" cy="432854"/>
          </a:xfrm>
          <a:prstGeom prst="rect">
            <a:avLst/>
          </a:prstGeom>
        </p:spPr>
      </p:pic>
      <p:sp>
        <p:nvSpPr>
          <p:cNvPr id="60" name="Rectangle 59">
            <a:extLst>
              <a:ext uri="{FF2B5EF4-FFF2-40B4-BE49-F238E27FC236}">
                <a16:creationId xmlns:a16="http://schemas.microsoft.com/office/drawing/2014/main" id="{FA72D160-25E6-45CD-B8B9-E2297FB7BCE5}"/>
              </a:ext>
            </a:extLst>
          </p:cNvPr>
          <p:cNvSpPr/>
          <p:nvPr/>
        </p:nvSpPr>
        <p:spPr bwMode="auto">
          <a:xfrm>
            <a:off x="11396273" y="8016063"/>
            <a:ext cx="1320368" cy="1770061"/>
          </a:xfrm>
          <a:prstGeom prst="rect">
            <a:avLst/>
          </a:prstGeom>
          <a:noFill/>
          <a:ln w="57150" cap="flat" cmpd="sng" algn="ctr">
            <a:solidFill>
              <a:srgbClr val="FFFF00"/>
            </a:solidFill>
            <a:prstDash val="solid"/>
            <a:round/>
            <a:headEnd type="none" w="med" len="med"/>
            <a:tailEnd type="none" w="med" len="med"/>
          </a:ln>
          <a:effectLst/>
          <a:extLst/>
        </p:spPr>
        <p:txBody>
          <a:bodyPr vert="horz" wrap="none" lIns="137160" tIns="68580" rIns="137160" bIns="68580" numCol="1" rtlCol="0" anchor="ctr" anchorCtr="0" compatLnSpc="1">
            <a:prstTxWarp prst="textNoShape">
              <a:avLst/>
            </a:prstTxWarp>
          </a:bodyPr>
          <a:lstStyle/>
          <a:p>
            <a:pPr marL="0" marR="0" indent="0" algn="ctr" defTabSz="3762375" rtl="0" eaLnBrk="1" fontAlgn="base" latinLnBrk="0" hangingPunct="1">
              <a:lnSpc>
                <a:spcPct val="100000"/>
              </a:lnSpc>
              <a:spcBef>
                <a:spcPct val="0"/>
              </a:spcBef>
              <a:spcAft>
                <a:spcPct val="0"/>
              </a:spcAft>
              <a:buClrTx/>
              <a:buSzTx/>
              <a:buFontTx/>
              <a:buNone/>
              <a:tabLst/>
            </a:pPr>
            <a:endParaRPr kumimoji="0" lang="en-US" sz="4300" b="1" i="0" u="none" strike="noStrike" cap="none" normalizeH="0" baseline="0">
              <a:ln>
                <a:noFill/>
              </a:ln>
              <a:solidFill>
                <a:srgbClr val="FF9900"/>
              </a:solidFill>
              <a:effectLst/>
              <a:latin typeface="Arial" pitchFamily="34" charset="0"/>
            </a:endParaRPr>
          </a:p>
        </p:txBody>
      </p:sp>
      <p:sp>
        <p:nvSpPr>
          <p:cNvPr id="100" name="Rectangle 99">
            <a:extLst>
              <a:ext uri="{FF2B5EF4-FFF2-40B4-BE49-F238E27FC236}">
                <a16:creationId xmlns:a16="http://schemas.microsoft.com/office/drawing/2014/main" id="{3758C2B4-E94E-47AA-8F2A-74EA04283916}"/>
              </a:ext>
            </a:extLst>
          </p:cNvPr>
          <p:cNvSpPr/>
          <p:nvPr/>
        </p:nvSpPr>
        <p:spPr bwMode="auto">
          <a:xfrm>
            <a:off x="22358383" y="7927382"/>
            <a:ext cx="1320368" cy="1775123"/>
          </a:xfrm>
          <a:prstGeom prst="rect">
            <a:avLst/>
          </a:prstGeom>
          <a:noFill/>
          <a:ln w="57150" cap="flat" cmpd="sng" algn="ctr">
            <a:solidFill>
              <a:srgbClr val="FFFF00"/>
            </a:solidFill>
            <a:prstDash val="solid"/>
            <a:round/>
            <a:headEnd type="none" w="med" len="med"/>
            <a:tailEnd type="none" w="med" len="med"/>
          </a:ln>
          <a:effectLst/>
          <a:extLst/>
        </p:spPr>
        <p:txBody>
          <a:bodyPr vert="horz" wrap="none" lIns="137160" tIns="68580" rIns="137160" bIns="68580" numCol="1" rtlCol="0" anchor="ctr" anchorCtr="0" compatLnSpc="1">
            <a:prstTxWarp prst="textNoShape">
              <a:avLst/>
            </a:prstTxWarp>
          </a:bodyPr>
          <a:lstStyle/>
          <a:p>
            <a:pPr marL="0" marR="0" indent="0" algn="ctr" defTabSz="3762375" rtl="0" eaLnBrk="1" fontAlgn="base" latinLnBrk="0" hangingPunct="1">
              <a:lnSpc>
                <a:spcPct val="100000"/>
              </a:lnSpc>
              <a:spcBef>
                <a:spcPct val="0"/>
              </a:spcBef>
              <a:spcAft>
                <a:spcPct val="0"/>
              </a:spcAft>
              <a:buClrTx/>
              <a:buSzTx/>
              <a:buFontTx/>
              <a:buNone/>
              <a:tabLst/>
            </a:pPr>
            <a:endParaRPr kumimoji="0" lang="en-US" sz="4300" b="1" i="0" u="none" strike="noStrike" cap="none" normalizeH="0" baseline="0">
              <a:ln>
                <a:noFill/>
              </a:ln>
              <a:solidFill>
                <a:srgbClr val="FF9900"/>
              </a:solidFill>
              <a:effectLst/>
              <a:latin typeface="Arial" pitchFamily="34" charset="0"/>
            </a:endParaRPr>
          </a:p>
        </p:txBody>
      </p:sp>
      <p:sp>
        <p:nvSpPr>
          <p:cNvPr id="101" name="Rectangle 100">
            <a:extLst>
              <a:ext uri="{FF2B5EF4-FFF2-40B4-BE49-F238E27FC236}">
                <a16:creationId xmlns:a16="http://schemas.microsoft.com/office/drawing/2014/main" id="{288F595D-2088-4F58-853F-8E73D55ECB25}"/>
              </a:ext>
            </a:extLst>
          </p:cNvPr>
          <p:cNvSpPr/>
          <p:nvPr/>
        </p:nvSpPr>
        <p:spPr bwMode="auto">
          <a:xfrm>
            <a:off x="33155778" y="8016063"/>
            <a:ext cx="1320368" cy="1812336"/>
          </a:xfrm>
          <a:prstGeom prst="rect">
            <a:avLst/>
          </a:prstGeom>
          <a:noFill/>
          <a:ln w="57150" cap="flat" cmpd="sng" algn="ctr">
            <a:solidFill>
              <a:srgbClr val="FFFF00"/>
            </a:solidFill>
            <a:prstDash val="solid"/>
            <a:round/>
            <a:headEnd type="none" w="med" len="med"/>
            <a:tailEnd type="none" w="med" len="med"/>
          </a:ln>
          <a:effectLst/>
          <a:extLst/>
        </p:spPr>
        <p:txBody>
          <a:bodyPr vert="horz" wrap="none" lIns="137160" tIns="68580" rIns="137160" bIns="68580" numCol="1" rtlCol="0" anchor="ctr" anchorCtr="0" compatLnSpc="1">
            <a:prstTxWarp prst="textNoShape">
              <a:avLst/>
            </a:prstTxWarp>
          </a:bodyPr>
          <a:lstStyle/>
          <a:p>
            <a:pPr marL="0" marR="0" indent="0" algn="ctr" defTabSz="3762375" rtl="0" eaLnBrk="1" fontAlgn="base" latinLnBrk="0" hangingPunct="1">
              <a:lnSpc>
                <a:spcPct val="100000"/>
              </a:lnSpc>
              <a:spcBef>
                <a:spcPct val="0"/>
              </a:spcBef>
              <a:spcAft>
                <a:spcPct val="0"/>
              </a:spcAft>
              <a:buClrTx/>
              <a:buSzTx/>
              <a:buFontTx/>
              <a:buNone/>
              <a:tabLst/>
            </a:pPr>
            <a:endParaRPr kumimoji="0" lang="en-US" sz="4300" b="1" i="0" u="none" strike="noStrike" cap="none" normalizeH="0" baseline="0">
              <a:ln>
                <a:noFill/>
              </a:ln>
              <a:solidFill>
                <a:srgbClr val="FF9900"/>
              </a:solidFill>
              <a:effectLst/>
              <a:latin typeface="Arial" pitchFamily="34" charset="0"/>
            </a:endParaRPr>
          </a:p>
        </p:txBody>
      </p:sp>
    </p:spTree>
  </p:cSld>
  <p:clrMapOvr>
    <a:masterClrMapping/>
  </p:clrMapOvr>
</p:sld>
</file>

<file path=ppt/theme/theme1.xml><?xml version="1.0" encoding="utf-8"?>
<a:theme xmlns:a="http://schemas.openxmlformats.org/drawingml/2006/main" name="Default Design">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137160" tIns="68580" rIns="137160" bIns="68580" numCol="1" anchor="ctr" anchorCtr="0" compatLnSpc="1">
        <a:prstTxWarp prst="textNoShape">
          <a:avLst/>
        </a:prstTxWarp>
      </a:bodyPr>
      <a:lstStyle>
        <a:defPPr marL="0" marR="0" indent="0" algn="ctr" defTabSz="3762375" rtl="0" eaLnBrk="1" fontAlgn="base" latinLnBrk="0" hangingPunct="1">
          <a:lnSpc>
            <a:spcPct val="100000"/>
          </a:lnSpc>
          <a:spcBef>
            <a:spcPct val="0"/>
          </a:spcBef>
          <a:spcAft>
            <a:spcPct val="0"/>
          </a:spcAft>
          <a:buClrTx/>
          <a:buSzTx/>
          <a:buFontTx/>
          <a:buNone/>
          <a:tabLst/>
          <a:defRPr kumimoji="0" lang="en-US" sz="4300" b="1" i="0" u="none" strike="noStrike" cap="none" normalizeH="0" baseline="0" smtClean="0">
            <a:ln>
              <a:noFill/>
            </a:ln>
            <a:solidFill>
              <a:srgbClr val="FF9900"/>
            </a:solidFill>
            <a:effectLst/>
            <a:latin typeface="Arial" pitchFamily="34" charset="0"/>
          </a:defRPr>
        </a:defPPr>
      </a:lstStyle>
    </a:spDef>
    <a:lnDef>
      <a:spPr bwMode="auto">
        <a:xfrm>
          <a:off x="0" y="0"/>
          <a:ext cx="1" cy="1"/>
        </a:xfrm>
        <a:custGeom>
          <a:avLst/>
          <a:gdLst/>
          <a:ahLst/>
          <a:cxnLst/>
          <a:rect l="0" t="0" r="0" b="0"/>
          <a:pathLst/>
        </a:cu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137160" tIns="68580" rIns="137160" bIns="68580" numCol="1" anchor="ctr" anchorCtr="0" compatLnSpc="1">
        <a:prstTxWarp prst="textNoShape">
          <a:avLst/>
        </a:prstTxWarp>
      </a:bodyPr>
      <a:lstStyle>
        <a:defPPr marL="0" marR="0" indent="0" algn="ctr" defTabSz="3762375" rtl="0" eaLnBrk="1" fontAlgn="base" latinLnBrk="0" hangingPunct="1">
          <a:lnSpc>
            <a:spcPct val="100000"/>
          </a:lnSpc>
          <a:spcBef>
            <a:spcPct val="0"/>
          </a:spcBef>
          <a:spcAft>
            <a:spcPct val="0"/>
          </a:spcAft>
          <a:buClrTx/>
          <a:buSzTx/>
          <a:buFontTx/>
          <a:buNone/>
          <a:tabLst/>
          <a:defRPr kumimoji="0" lang="en-US" sz="4300" b="1" i="0" u="none" strike="noStrike" cap="none" normalizeH="0" baseline="0" smtClean="0">
            <a:ln>
              <a:noFill/>
            </a:ln>
            <a:solidFill>
              <a:srgbClr val="FF9900"/>
            </a:solidFill>
            <a:effectLst/>
            <a:latin typeface="Arial" pitchFamily="34"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9046</TotalTime>
  <Words>1135</Words>
  <Application>Microsoft Office PowerPoint</Application>
  <PresentationFormat>Custom</PresentationFormat>
  <Paragraphs>57</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Arial</vt:lpstr>
      <vt:lpstr>Calibri</vt:lpstr>
      <vt:lpstr>Cambria</vt:lpstr>
      <vt:lpstr>Times New Roman</vt:lpstr>
      <vt:lpstr>Default Design</vt:lpstr>
      <vt:lpstr>          Asian Dust Observed during KORUS-AQ Facilitates the Uptake and Incorporation of Soluble Pollutants   </vt:lpstr>
    </vt:vector>
  </TitlesOfParts>
  <Company>Graphicsland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Scientific poster example</dc:title>
  <dc:subject>Free Research Poster</dc:subject>
  <dc:creator>Graphicsland/MakeSigns.com</dc:creator>
  <cp:keywords>scientific, research, template, custom, poster, presentation, symposium, printing, PowerPoint, create, design, example, sample, download</cp:keywords>
  <dc:description>These templates are offered for free to help your create a poster ranging from nursing research posters to psychology research posters.</dc:description>
  <cp:lastModifiedBy>Eric Heim</cp:lastModifiedBy>
  <cp:revision>475</cp:revision>
  <cp:lastPrinted>2014-02-24T14:53:09Z</cp:lastPrinted>
  <dcterms:created xsi:type="dcterms:W3CDTF">2004-07-26T21:45:23Z</dcterms:created>
  <dcterms:modified xsi:type="dcterms:W3CDTF">2017-12-07T23:39:08Z</dcterms:modified>
  <cp:category>science research poster</cp:category>
</cp:coreProperties>
</file>